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5" r:id="rId8"/>
    <p:sldId id="261" r:id="rId9"/>
    <p:sldId id="263" r:id="rId10"/>
    <p:sldId id="264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2515CA-7CA6-455B-805A-E745854FC9F0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453B06B-4FED-4E9D-9D55-A454B51FDDD7}">
      <dgm:prSet/>
      <dgm:spPr/>
      <dgm:t>
        <a:bodyPr/>
        <a:lstStyle/>
        <a:p>
          <a:pPr rtl="0"/>
          <a:r>
            <a:rPr lang="en-US" dirty="0" smtClean="0"/>
            <a:t>                 </a:t>
          </a:r>
          <a:r>
            <a:rPr lang="en-US" dirty="0" smtClean="0">
              <a:latin typeface="Comic Sans MS" pitchFamily="66" charset="0"/>
            </a:rPr>
            <a:t>Executive Placements presentation</a:t>
          </a:r>
          <a:endParaRPr lang="en-US" dirty="0">
            <a:latin typeface="Comic Sans MS" pitchFamily="66" charset="0"/>
          </a:endParaRPr>
        </a:p>
      </dgm:t>
    </dgm:pt>
    <dgm:pt modelId="{D742906C-5363-40BF-A7EB-70DB1CE4F870}" type="parTrans" cxnId="{6A68357C-9E7D-4364-8D7F-53B03CBEC187}">
      <dgm:prSet/>
      <dgm:spPr/>
      <dgm:t>
        <a:bodyPr/>
        <a:lstStyle/>
        <a:p>
          <a:endParaRPr lang="en-US"/>
        </a:p>
      </dgm:t>
    </dgm:pt>
    <dgm:pt modelId="{2BCE91CF-3402-4759-B451-DB885D1AA5DB}" type="sibTrans" cxnId="{6A68357C-9E7D-4364-8D7F-53B03CBEC187}">
      <dgm:prSet/>
      <dgm:spPr/>
      <dgm:t>
        <a:bodyPr/>
        <a:lstStyle/>
        <a:p>
          <a:endParaRPr lang="en-US"/>
        </a:p>
      </dgm:t>
    </dgm:pt>
    <dgm:pt modelId="{C115D0A4-6C2F-41D1-8C23-C4F08CD7B5ED}" type="pres">
      <dgm:prSet presAssocID="{BC2515CA-7CA6-455B-805A-E745854FC9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2B8ED4-849F-4C57-B684-9899C14C1FBB}" type="pres">
      <dgm:prSet presAssocID="{A453B06B-4FED-4E9D-9D55-A454B51FDDD7}" presName="parentText" presStyleLbl="node1" presStyleIdx="0" presStyleCnt="1" custLinFactNeighborX="-3536" custLinFactNeighborY="-1182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0B70B6-6AA0-4D69-AFD0-A524956B9C27}" type="presOf" srcId="{BC2515CA-7CA6-455B-805A-E745854FC9F0}" destId="{C115D0A4-6C2F-41D1-8C23-C4F08CD7B5ED}" srcOrd="0" destOrd="0" presId="urn:microsoft.com/office/officeart/2005/8/layout/vList2"/>
    <dgm:cxn modelId="{882D1C5E-1D49-4038-99B5-4E49B837797F}" type="presOf" srcId="{A453B06B-4FED-4E9D-9D55-A454B51FDDD7}" destId="{442B8ED4-849F-4C57-B684-9899C14C1FBB}" srcOrd="0" destOrd="0" presId="urn:microsoft.com/office/officeart/2005/8/layout/vList2"/>
    <dgm:cxn modelId="{6A68357C-9E7D-4364-8D7F-53B03CBEC187}" srcId="{BC2515CA-7CA6-455B-805A-E745854FC9F0}" destId="{A453B06B-4FED-4E9D-9D55-A454B51FDDD7}" srcOrd="0" destOrd="0" parTransId="{D742906C-5363-40BF-A7EB-70DB1CE4F870}" sibTransId="{2BCE91CF-3402-4759-B451-DB885D1AA5DB}"/>
    <dgm:cxn modelId="{32756B5C-23A7-4BE1-9CF0-D10D457B6AC1}" type="presParOf" srcId="{C115D0A4-6C2F-41D1-8C23-C4F08CD7B5ED}" destId="{442B8ED4-849F-4C57-B684-9899C14C1FBB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883BC-AC63-409A-BB35-BC6FA8B536CE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1FD4C-B90C-4519-82A6-FBAB701C4A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907B3D-4267-4182-B160-1B9F438FF76B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06E01B-3CBD-4B65-899A-7363EABD56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creaty.com/" TargetMode="Externa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reaty.com/" TargetMode="External"/><Relationship Id="rId2" Type="http://schemas.openxmlformats.org/officeDocument/2006/relationships/hyperlink" Target="mailto:info@acreaty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reaty.com/our-businesses/executive-placements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reaty.com/our-businesses/executive-placement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reaty.com/our-businesses/executive-placement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reaty.com/our-businesses/executive-placement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5" name="Content Placeholder 7" descr="Human Resource (HR) Outsourcing &amp; Business Consultancy Firms in India_20130808-13102.png">
            <a:hlinkClick r:id="rId6"/>
          </p:cNvPr>
          <p:cNvPicPr>
            <a:picLocks noGrp="1" noChangeAspect="1"/>
          </p:cNvPicPr>
          <p:nvPr>
            <p:ph sz="quarter" idx="1"/>
          </p:nvPr>
        </p:nvPicPr>
        <p:blipFill>
          <a:blip r:embed="rId7"/>
          <a:srcRect/>
          <a:stretch>
            <a:fillRect/>
          </a:stretch>
        </p:blipFill>
        <p:spPr>
          <a:xfrm>
            <a:off x="301625" y="1674813"/>
            <a:ext cx="8504238" cy="3968750"/>
          </a:xfrm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ngsana New" pitchFamily="18" charset="-34"/>
              </a:rPr>
              <a:t>Field sourcing</a:t>
            </a:r>
            <a:r>
              <a:rPr lang="en-US" sz="5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5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01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specializes field sourcing activity and has carried it out for several leading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brands. With our in-house technology platform, </a:t>
            </a: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brings efficiency and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quality to the table while offering field sourcing services to its clients. It provides an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end to end solution for the HR professionals and enables the user to complete the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task within the set timelines.</a:t>
            </a:r>
            <a:endParaRPr lang="en-US" sz="2800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eaLnBrk="1" hangingPunct="1"/>
            <a:r>
              <a:rPr lang="en-US" sz="2800" dirty="0" smtClean="0">
                <a:solidFill>
                  <a:srgbClr val="88A44D"/>
                </a:solidFill>
                <a:latin typeface="Comic Sans MS" pitchFamily="66" charset="0"/>
              </a:rPr>
              <a:t>         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We are available for your service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@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527175"/>
            <a:ext cx="8786813" cy="4572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3600" dirty="0" smtClean="0"/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en-US" sz="2800" dirty="0" err="1" smtClean="0">
                <a:solidFill>
                  <a:srgbClr val="0070C0"/>
                </a:solidFill>
                <a:latin typeface="Comic Sans MS" pitchFamily="66" charset="0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 Management Consultants (p) Ltd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pt-BR" sz="2000" dirty="0" smtClean="0">
                <a:solidFill>
                  <a:srgbClr val="0070C0"/>
                </a:solidFill>
              </a:rPr>
              <a:t>C-22/9 Sector-57</a:t>
            </a:r>
            <a:br>
              <a:rPr lang="pt-BR" sz="2000" dirty="0" smtClean="0">
                <a:solidFill>
                  <a:srgbClr val="0070C0"/>
                </a:solidFill>
              </a:rPr>
            </a:br>
            <a:r>
              <a:rPr lang="pt-BR" sz="2000" dirty="0" smtClean="0">
                <a:solidFill>
                  <a:srgbClr val="0070C0"/>
                </a:solidFill>
              </a:rPr>
              <a:t>Noida 201301 (INDIA)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Ph: (0120) 4163333 &amp; 4288818 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Email: </a:t>
            </a:r>
            <a:r>
              <a:rPr lang="en-US" sz="2000" dirty="0" smtClean="0">
                <a:solidFill>
                  <a:srgbClr val="0070C0"/>
                </a:solidFill>
                <a:hlinkClick r:id="rId2"/>
              </a:rPr>
              <a:t>info@acreaty.com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Website: </a:t>
            </a:r>
            <a:r>
              <a:rPr lang="en-US" sz="2000" dirty="0" smtClean="0">
                <a:solidFill>
                  <a:srgbClr val="0070C0"/>
                </a:solidFill>
                <a:hlinkClick r:id="rId3"/>
              </a:rPr>
              <a:t>http://www.acreaty.com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4262438" y="3090863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9461" name="Picture 5" descr="Contact Us_20130705-131639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1524000"/>
            <a:ext cx="1693863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                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who are we</a:t>
            </a:r>
            <a:endParaRPr lang="en-US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Established in 2001, </a:t>
            </a: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was created with a vision to fill the gaping disparity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between the human resource requirement of the corporate world and the existing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skilled manpower across various verticals. Founded by Mr. </a:t>
            </a: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Paramjit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 Anand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, </a:t>
            </a: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2800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has today developed into one of the leading consulting firms with services in the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domestic as well as international markets.</a:t>
            </a:r>
            <a:endParaRPr lang="en-US" sz="2800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9858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	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why use an Executive Search Professionals	</a:t>
            </a:r>
            <a:r>
              <a:rPr lang="en-US" dirty="0" smtClean="0"/>
              <a:t>		</a:t>
            </a:r>
          </a:p>
        </p:txBody>
      </p:sp>
      <p:sp>
        <p:nvSpPr>
          <p:cNvPr id="14339" name="Content Placeholder 5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1116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Every business owner has a desire to take a lead on their rivals. However, to be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successful in any industry, you should have a potential working force. Often, you miss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an opportunity to hire the right talent. This eventually affects the production and success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of the organization.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500063" y="1219201"/>
            <a:ext cx="8358187" cy="345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has been in the domain of executive placements for over a decade and can today boast of a highly skilled network of professionals across the country with an eye to identify talent and traits and map the skill set a candidate can bring on board. From start-ups to emerging companies and industry leaders, </a:t>
            </a: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has the experience of understanding talent requirements of organizations with varied business goals.</a:t>
            </a:r>
          </a:p>
          <a:p>
            <a:pPr eaLnBrk="0" hangingPunct="0">
              <a:lnSpc>
                <a:spcPct val="140000"/>
              </a:lnSpc>
            </a:pPr>
            <a:r>
              <a:rPr lang="en-US" sz="1600" dirty="0" smtClean="0">
                <a:solidFill>
                  <a:srgbClr val="0070C0"/>
                </a:solidFill>
                <a:hlinkClick r:id="rId2"/>
              </a:rPr>
              <a:t>executive placement firms </a:t>
            </a:r>
            <a:r>
              <a:rPr lang="en-US" sz="1600" dirty="0" err="1" smtClean="0">
                <a:solidFill>
                  <a:srgbClr val="0070C0"/>
                </a:solidFill>
                <a:hlinkClick r:id="rId2"/>
              </a:rPr>
              <a:t>india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endParaRPr lang="en-US" sz="1600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Comic Sans MS" pitchFamily="66" charset="0"/>
              </a:rPr>
              <a:t>              </a:t>
            </a:r>
            <a:endParaRPr lang="en-US" sz="2800" u="sng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33172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 industries we serve include FMCG, consumer durables, life sciences and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healthcare, telecommunications, financial services, banking and insurance, BPO and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KPO, media, advertising and communication, retail, power and EPC, Automobile,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manufacturing, infrastructure and aviation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ngsana New" pitchFamily="18" charset="-34"/>
              </a:rPr>
              <a:t>Manpower hiring in the following practice areas - </a:t>
            </a:r>
            <a:endParaRPr lang="en-US" sz="2800" u="sng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ngsana New" pitchFamily="18" charset="-34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2057400"/>
            <a:ext cx="8504238" cy="4586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ngsana New" pitchFamily="18" charset="-34"/>
              </a:rPr>
              <a:t>Head-hunting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Identifying the leaders and their core expertise to give organizations a turnaround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through their philosophy and implementation. </a:t>
            </a: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has a pool of CEOs, CXOs,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CFOs and leaders of other domains who have contributed immensely to propel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organizations to their true potential.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 smtClean="0">
                <a:hlinkClick r:id="rId2"/>
              </a:rPr>
              <a:t>executive placement company in </a:t>
            </a:r>
            <a:r>
              <a:rPr lang="en-US" sz="1600" dirty="0" err="1" smtClean="0">
                <a:hlinkClick r:id="rId2"/>
              </a:rPr>
              <a:t>india</a:t>
            </a:r>
            <a:endParaRPr lang="en-US" sz="1600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lnSpc>
                <a:spcPct val="90000"/>
              </a:lnSpc>
              <a:buNone/>
            </a:pPr>
            <a:endParaRPr lang="en-US" sz="2800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ngsana New" pitchFamily="18" charset="-34"/>
              </a:rPr>
              <a:t>Middle &amp; senior management positions</a:t>
            </a:r>
            <a:r>
              <a:rPr lang="en-US" sz="5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5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01752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They not only manage the current operations but also steer the organizations towards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their future goals and progress paths. 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We give 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microscopic attention to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 traits and qualities for middle and senior management positions. We have an in-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house team of professionals who are proficient in their respective 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domains.</a:t>
            </a:r>
            <a:endParaRPr lang="en-US" sz="2800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ngsana New" pitchFamily="18" charset="-34"/>
              </a:rPr>
              <a:t>RPO (Recruitment process outsourcing)</a:t>
            </a: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</a:br>
            <a:endParaRPr lang="en-US" sz="2800" u="sng" dirty="0" smtClean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828800"/>
            <a:ext cx="8504238" cy="29718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buClr>
                <a:srgbClr val="FFFF00"/>
              </a:buClr>
              <a:buSzPct val="80000"/>
              <a:buNone/>
            </a:pP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offers customized recruitment process outsourcing which can handle the entire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FF00"/>
              </a:buClr>
              <a:buSzPct val="80000"/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gamut of services for our clients, increasing the efficiency in hiring timelines and 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FF00"/>
              </a:buClr>
              <a:buSzPct val="80000"/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reducing the costs. These services are customized based on the organization's HR and 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FF00"/>
              </a:buClr>
              <a:buSzPct val="80000"/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recruitment policies. We also have the capability of managing projects based 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FF00"/>
              </a:buClr>
              <a:buSzPct val="80000"/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assignments to carryout out the hiring requirements based on a specific business 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FF00"/>
              </a:buClr>
              <a:buSzPct val="80000"/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situation, including providing on site as well as off site services for our clients.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FF00"/>
              </a:buClr>
              <a:buSzPct val="80000"/>
              <a:buNone/>
            </a:pPr>
            <a:r>
              <a:rPr lang="en-US" sz="1600" dirty="0" err="1" smtClean="0">
                <a:hlinkClick r:id="rId2"/>
              </a:rPr>
              <a:t>rpo</a:t>
            </a:r>
            <a:r>
              <a:rPr lang="en-US" sz="1600" dirty="0" smtClean="0">
                <a:hlinkClick r:id="rId2"/>
              </a:rPr>
              <a:t> companies in </a:t>
            </a:r>
            <a:r>
              <a:rPr lang="en-US" sz="1600" dirty="0" err="1" smtClean="0">
                <a:hlinkClick r:id="rId2"/>
              </a:rPr>
              <a:t>india</a:t>
            </a:r>
            <a:r>
              <a:rPr lang="en-US" sz="1600" dirty="0" smtClean="0"/>
              <a:t> , </a:t>
            </a:r>
            <a:r>
              <a:rPr lang="en-US" sz="1600" dirty="0" smtClean="0">
                <a:hlinkClick r:id="rId2"/>
              </a:rPr>
              <a:t>top </a:t>
            </a:r>
            <a:r>
              <a:rPr lang="en-US" sz="1600" dirty="0" err="1" smtClean="0">
                <a:hlinkClick r:id="rId2"/>
              </a:rPr>
              <a:t>rpo</a:t>
            </a:r>
            <a:r>
              <a:rPr lang="en-US" sz="1600" dirty="0" smtClean="0">
                <a:hlinkClick r:id="rId2"/>
              </a:rPr>
              <a:t> companies in </a:t>
            </a:r>
            <a:r>
              <a:rPr lang="en-US" sz="1600" dirty="0" err="1" smtClean="0">
                <a:hlinkClick r:id="rId2"/>
              </a:rPr>
              <a:t>india</a:t>
            </a:r>
            <a:r>
              <a:rPr lang="en-US" sz="1600" dirty="0" smtClean="0">
                <a:hlinkClick r:id="rId2"/>
              </a:rPr>
              <a:t> </a:t>
            </a:r>
            <a:endParaRPr lang="en-US" sz="1600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00" y="5791200"/>
            <a:ext cx="5029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b="1" i="1" dirty="0">
                <a:solidFill>
                  <a:schemeClr val="accent2"/>
                </a:solidFill>
                <a:latin typeface="Arial Narrow" pitchFamily="34" charset="0"/>
              </a:rPr>
              <a:t> </a:t>
            </a:r>
            <a:r>
              <a:rPr lang="en-US" sz="1400" b="1" i="1" dirty="0" smtClean="0">
                <a:solidFill>
                  <a:schemeClr val="accent2"/>
                </a:solidFill>
                <a:latin typeface="Arial Narrow" pitchFamily="34" charset="0"/>
              </a:rPr>
              <a:t>                                                            </a:t>
            </a:r>
            <a:endParaRPr lang="en-US" sz="1400" dirty="0">
              <a:solidFill>
                <a:srgbClr val="00B05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ngsana New" pitchFamily="18" charset="-34"/>
              </a:rPr>
              <a:t>Bulk hiring</a:t>
            </a:r>
            <a:r>
              <a:rPr lang="en-US" sz="5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5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offers bulk hiring services to help businesses keep pace with the changing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market demands. While we manage bulk hiring within strict deadlines, we also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ensure that the quality of the resources provided is based on organization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requirement. </a:t>
            </a:r>
            <a:r>
              <a:rPr lang="en-US" sz="2800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Acreaty</a:t>
            </a: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can also carryout mass hiring at multiple location as well as 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one-day drives at multiple location.</a:t>
            </a:r>
          </a:p>
          <a:p>
            <a:pPr>
              <a:buNone/>
            </a:pPr>
            <a:r>
              <a:rPr lang="en-US" sz="1600" dirty="0" smtClean="0">
                <a:hlinkClick r:id="rId2"/>
              </a:rPr>
              <a:t>recruitment process outsourcing companies in </a:t>
            </a:r>
            <a:r>
              <a:rPr lang="en-US" sz="1600" dirty="0" err="1" smtClean="0">
                <a:hlinkClick r:id="rId2"/>
              </a:rPr>
              <a:t>india</a:t>
            </a:r>
            <a:endParaRPr lang="en-US" sz="1600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None/>
            </a:pPr>
            <a:endParaRPr lang="en-US" sz="2800" dirty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</TotalTime>
  <Words>612</Words>
  <Application>Microsoft Office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Slide 1</vt:lpstr>
      <vt:lpstr>                 who are we</vt:lpstr>
      <vt:lpstr> why use an Executive Search Professionals   </vt:lpstr>
      <vt:lpstr>Slide 4</vt:lpstr>
      <vt:lpstr>              </vt:lpstr>
      <vt:lpstr>Manpower hiring in the following practice areas - </vt:lpstr>
      <vt:lpstr>Middle &amp; senior management positions </vt:lpstr>
      <vt:lpstr>RPO (Recruitment process outsourcing) </vt:lpstr>
      <vt:lpstr>Bulk hiring </vt:lpstr>
      <vt:lpstr>Field sourcing </vt:lpstr>
      <vt:lpstr>          We are available for your service @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Resource (HR) Outsourcing &amp;  Business Consultancy www.acreaty.com</dc:title>
  <dc:creator>manoj</dc:creator>
  <cp:lastModifiedBy>manoj</cp:lastModifiedBy>
  <cp:revision>113</cp:revision>
  <dcterms:created xsi:type="dcterms:W3CDTF">2014-02-12T07:02:58Z</dcterms:created>
  <dcterms:modified xsi:type="dcterms:W3CDTF">2014-04-25T11:33:35Z</dcterms:modified>
</cp:coreProperties>
</file>