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64" r:id="rId1"/>
  </p:sldMasterIdLst>
  <p:notesMasterIdLst>
    <p:notesMasterId r:id="rId13"/>
  </p:notesMasterIdLst>
  <p:sldIdLst>
    <p:sldId id="256" r:id="rId2"/>
    <p:sldId id="266" r:id="rId3"/>
    <p:sldId id="257" r:id="rId4"/>
    <p:sldId id="258" r:id="rId5"/>
    <p:sldId id="259" r:id="rId6"/>
    <p:sldId id="260" r:id="rId7"/>
    <p:sldId id="265" r:id="rId8"/>
    <p:sldId id="261" r:id="rId9"/>
    <p:sldId id="263" r:id="rId10"/>
    <p:sldId id="264" r:id="rId11"/>
    <p:sldId id="262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9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19" autoAdjust="0"/>
    <p:restoredTop sz="94624" autoAdjust="0"/>
  </p:normalViewPr>
  <p:slideViewPr>
    <p:cSldViewPr>
      <p:cViewPr varScale="1">
        <p:scale>
          <a:sx n="69" d="100"/>
          <a:sy n="69" d="100"/>
        </p:scale>
        <p:origin x="-54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C2515CA-7CA6-455B-805A-E745854FC9F0}" type="doc">
      <dgm:prSet loTypeId="urn:microsoft.com/office/officeart/2005/8/layout/vList2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A453B06B-4FED-4E9D-9D55-A454B51FDDD7}">
      <dgm:prSet/>
      <dgm:spPr/>
      <dgm:t>
        <a:bodyPr/>
        <a:lstStyle/>
        <a:p>
          <a:pPr rtl="0"/>
          <a:r>
            <a:rPr lang="en-US" dirty="0" smtClean="0"/>
            <a:t>                 </a:t>
          </a:r>
          <a:r>
            <a:rPr lang="en-US" dirty="0" smtClean="0">
              <a:latin typeface="Comic Sans MS" pitchFamily="66" charset="0"/>
            </a:rPr>
            <a:t>Executive Placements presentation</a:t>
          </a:r>
          <a:endParaRPr lang="en-US" dirty="0">
            <a:latin typeface="Comic Sans MS" pitchFamily="66" charset="0"/>
          </a:endParaRPr>
        </a:p>
      </dgm:t>
    </dgm:pt>
    <dgm:pt modelId="{D742906C-5363-40BF-A7EB-70DB1CE4F870}" type="parTrans" cxnId="{6A68357C-9E7D-4364-8D7F-53B03CBEC187}">
      <dgm:prSet/>
      <dgm:spPr/>
      <dgm:t>
        <a:bodyPr/>
        <a:lstStyle/>
        <a:p>
          <a:endParaRPr lang="en-US"/>
        </a:p>
      </dgm:t>
    </dgm:pt>
    <dgm:pt modelId="{2BCE91CF-3402-4759-B451-DB885D1AA5DB}" type="sibTrans" cxnId="{6A68357C-9E7D-4364-8D7F-53B03CBEC187}">
      <dgm:prSet/>
      <dgm:spPr/>
      <dgm:t>
        <a:bodyPr/>
        <a:lstStyle/>
        <a:p>
          <a:endParaRPr lang="en-US"/>
        </a:p>
      </dgm:t>
    </dgm:pt>
    <dgm:pt modelId="{C115D0A4-6C2F-41D1-8C23-C4F08CD7B5ED}" type="pres">
      <dgm:prSet presAssocID="{BC2515CA-7CA6-455B-805A-E745854FC9F0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442B8ED4-849F-4C57-B684-9899C14C1FBB}" type="pres">
      <dgm:prSet presAssocID="{A453B06B-4FED-4E9D-9D55-A454B51FDDD7}" presName="parentText" presStyleLbl="node1" presStyleIdx="0" presStyleCnt="1" custLinFactNeighborX="-3536" custLinFactNeighborY="-11820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70B70B6-6AA0-4D69-AFD0-A524956B9C27}" type="presOf" srcId="{BC2515CA-7CA6-455B-805A-E745854FC9F0}" destId="{C115D0A4-6C2F-41D1-8C23-C4F08CD7B5ED}" srcOrd="0" destOrd="0" presId="urn:microsoft.com/office/officeart/2005/8/layout/vList2"/>
    <dgm:cxn modelId="{882D1C5E-1D49-4038-99B5-4E49B837797F}" type="presOf" srcId="{A453B06B-4FED-4E9D-9D55-A454B51FDDD7}" destId="{442B8ED4-849F-4C57-B684-9899C14C1FBB}" srcOrd="0" destOrd="0" presId="urn:microsoft.com/office/officeart/2005/8/layout/vList2"/>
    <dgm:cxn modelId="{6A68357C-9E7D-4364-8D7F-53B03CBEC187}" srcId="{BC2515CA-7CA6-455B-805A-E745854FC9F0}" destId="{A453B06B-4FED-4E9D-9D55-A454B51FDDD7}" srcOrd="0" destOrd="0" parTransId="{D742906C-5363-40BF-A7EB-70DB1CE4F870}" sibTransId="{2BCE91CF-3402-4759-B451-DB885D1AA5DB}"/>
    <dgm:cxn modelId="{32756B5C-23A7-4BE1-9CF0-D10D457B6AC1}" type="presParOf" srcId="{C115D0A4-6C2F-41D1-8C23-C4F08CD7B5ED}" destId="{442B8ED4-849F-4C57-B684-9899C14C1FBB}" srcOrd="0" destOrd="0" presId="urn:microsoft.com/office/officeart/2005/8/layout/vList2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F0883BC-AC63-409A-BB35-BC6FA8B536CE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261FD4C-B90C-4519-82A6-FBAB701C4A8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88907B3D-4267-4182-B160-1B9F438FF76B}" type="datetimeFigureOut">
              <a:rPr lang="en-US" smtClean="0"/>
              <a:pPr/>
              <a:t>4/25/2014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F006E01B-3CBD-4B65-899A-7363EABD56F0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5" r:id="rId1"/>
    <p:sldLayoutId id="2147483866" r:id="rId2"/>
    <p:sldLayoutId id="2147483867" r:id="rId3"/>
    <p:sldLayoutId id="2147483868" r:id="rId4"/>
    <p:sldLayoutId id="2147483869" r:id="rId5"/>
    <p:sldLayoutId id="2147483870" r:id="rId6"/>
    <p:sldLayoutId id="2147483871" r:id="rId7"/>
    <p:sldLayoutId id="2147483872" r:id="rId8"/>
    <p:sldLayoutId id="2147483873" r:id="rId9"/>
    <p:sldLayoutId id="2147483874" r:id="rId10"/>
    <p:sldLayoutId id="2147483875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image" Target="../media/image2.png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acreaty.com/" TargetMode="Externa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acreaty.com/" TargetMode="External"/><Relationship Id="rId2" Type="http://schemas.openxmlformats.org/officeDocument/2006/relationships/hyperlink" Target="mailto:info@acreaty.com" TargetMode="Externa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creaty.com/our-businesses/executive-placements.html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creaty.com/our-businesses/executive-placements.html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creaty.com/our-businesses/executive-placements.html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creaty.com/our-businesses/executive-placements.htm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Diagram 5"/>
          <p:cNvGraphicFramePr/>
          <p:nvPr/>
        </p:nvGraphicFramePr>
        <p:xfrm>
          <a:off x="301752" y="228600"/>
          <a:ext cx="8534400" cy="7589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pic>
        <p:nvPicPr>
          <p:cNvPr id="13315" name="Content Placeholder 7" descr="Human Resource (HR) Outsourcing &amp; Business Consultancy Firms in India_20130808-13102.png">
            <a:hlinkClick r:id="rId6"/>
          </p:cNvPr>
          <p:cNvPicPr>
            <a:picLocks noGrp="1" noChangeAspect="1"/>
          </p:cNvPicPr>
          <p:nvPr>
            <p:ph sz="quarter" idx="1"/>
          </p:nvPr>
        </p:nvPicPr>
        <p:blipFill>
          <a:blip r:embed="rId7"/>
          <a:srcRect/>
          <a:stretch>
            <a:fillRect/>
          </a:stretch>
        </p:blipFill>
        <p:spPr>
          <a:xfrm>
            <a:off x="301625" y="1674813"/>
            <a:ext cx="8504238" cy="3968750"/>
          </a:xfrm>
          <a:ln>
            <a:solidFill>
              <a:srgbClr val="C00000"/>
            </a:solidFill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dirty="0" smtClean="0">
                <a:solidFill>
                  <a:schemeClr val="accent3">
                    <a:lumMod val="50000"/>
                  </a:schemeClr>
                </a:solidFill>
                <a:latin typeface="Comic Sans MS" pitchFamily="66" charset="0"/>
                <a:cs typeface="Angsana New" pitchFamily="18" charset="-34"/>
              </a:rPr>
              <a:t>Field sourcing</a:t>
            </a:r>
            <a:r>
              <a:rPr lang="en-US" sz="5400" b="1" dirty="0" smtClean="0">
                <a:solidFill>
                  <a:srgbClr val="C00000"/>
                </a:solidFill>
                <a:latin typeface="Angsana New" pitchFamily="18" charset="-34"/>
                <a:cs typeface="Angsana New" pitchFamily="18" charset="-34"/>
              </a:rPr>
              <a:t/>
            </a:r>
            <a:br>
              <a:rPr lang="en-US" sz="5400" b="1" dirty="0" smtClean="0">
                <a:solidFill>
                  <a:srgbClr val="C00000"/>
                </a:solidFill>
                <a:latin typeface="Angsana New" pitchFamily="18" charset="-34"/>
                <a:cs typeface="Angsana New" pitchFamily="18" charset="-34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301752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specializes field sourcing activity and has carried it out for several leading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brands. With our in-house technology platform, </a:t>
            </a: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brings efficiency and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quality to the table while offering field sourcing services to its clients. It provides an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end to end solution for the HR professionals and enables the user to complete the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task within the set timelines.</a:t>
            </a:r>
            <a:endParaRPr lang="en-US" sz="2800" dirty="0">
              <a:solidFill>
                <a:srgbClr val="0070C0"/>
              </a:solidFill>
              <a:latin typeface="Angsana New" pitchFamily="18" charset="-34"/>
              <a:cs typeface="Angsana New" pitchFamily="18" charset="-34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t">
            <a:normAutofit/>
          </a:bodyPr>
          <a:lstStyle/>
          <a:p>
            <a:pPr eaLnBrk="1" hangingPunct="1"/>
            <a:r>
              <a:rPr lang="en-US" sz="2800" dirty="0" smtClean="0">
                <a:solidFill>
                  <a:srgbClr val="88A44D"/>
                </a:solidFill>
                <a:latin typeface="Comic Sans MS" pitchFamily="66" charset="0"/>
              </a:rPr>
              <a:t>          </a:t>
            </a:r>
            <a:r>
              <a:rPr lang="en-US" sz="2800" u="sng" dirty="0" smtClean="0">
                <a:solidFill>
                  <a:schemeClr val="accent4">
                    <a:lumMod val="50000"/>
                  </a:schemeClr>
                </a:solidFill>
                <a:latin typeface="Comic Sans MS" pitchFamily="66" charset="0"/>
              </a:rPr>
              <a:t>We are available for your service </a:t>
            </a:r>
            <a:r>
              <a:rPr lang="en-US" sz="2800" dirty="0" smtClean="0">
                <a:solidFill>
                  <a:schemeClr val="accent4">
                    <a:lumMod val="50000"/>
                  </a:schemeClr>
                </a:solidFill>
                <a:latin typeface="Comic Sans MS" pitchFamily="66" charset="0"/>
              </a:rPr>
              <a:t>@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sz="quarter" idx="1"/>
          </p:nvPr>
        </p:nvSpPr>
        <p:spPr>
          <a:xfrm>
            <a:off x="0" y="1527175"/>
            <a:ext cx="8786813" cy="4572000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Tx/>
              <a:buNone/>
            </a:pPr>
            <a:endParaRPr lang="en-US" sz="3600" dirty="0" smtClean="0"/>
          </a:p>
          <a:p>
            <a:pPr algn="r" eaLnBrk="1" hangingPunct="1">
              <a:lnSpc>
                <a:spcPct val="90000"/>
              </a:lnSpc>
              <a:buFontTx/>
              <a:buNone/>
            </a:pPr>
            <a:r>
              <a:rPr lang="en-US" sz="2800" dirty="0" err="1" smtClean="0">
                <a:solidFill>
                  <a:srgbClr val="0070C0"/>
                </a:solidFill>
                <a:latin typeface="Comic Sans MS" pitchFamily="66" charset="0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Comic Sans MS" pitchFamily="66" charset="0"/>
              </a:rPr>
              <a:t> Management Consultants (p) Ltd</a:t>
            </a:r>
          </a:p>
          <a:p>
            <a:pPr algn="r" eaLnBrk="1" hangingPunct="1">
              <a:lnSpc>
                <a:spcPct val="90000"/>
              </a:lnSpc>
              <a:buFontTx/>
              <a:buNone/>
            </a:pPr>
            <a:r>
              <a:rPr lang="pt-BR" sz="2000" dirty="0" smtClean="0">
                <a:solidFill>
                  <a:srgbClr val="0070C0"/>
                </a:solidFill>
              </a:rPr>
              <a:t>C-22/9 Sector-57</a:t>
            </a:r>
            <a:br>
              <a:rPr lang="pt-BR" sz="2000" dirty="0" smtClean="0">
                <a:solidFill>
                  <a:srgbClr val="0070C0"/>
                </a:solidFill>
              </a:rPr>
            </a:br>
            <a:r>
              <a:rPr lang="pt-BR" sz="2000" dirty="0" smtClean="0">
                <a:solidFill>
                  <a:srgbClr val="0070C0"/>
                </a:solidFill>
              </a:rPr>
              <a:t>Noida 201301 (INDIA)</a:t>
            </a:r>
            <a:r>
              <a:rPr lang="en-US" sz="2000" dirty="0" smtClean="0">
                <a:solidFill>
                  <a:srgbClr val="0070C0"/>
                </a:solidFill>
              </a:rPr>
              <a:t>.</a:t>
            </a:r>
          </a:p>
          <a:p>
            <a:pPr algn="r" eaLnBrk="1" hangingPunct="1">
              <a:lnSpc>
                <a:spcPct val="90000"/>
              </a:lnSpc>
              <a:buFontTx/>
              <a:buNone/>
            </a:pPr>
            <a:r>
              <a:rPr lang="en-US" sz="2000" dirty="0" smtClean="0">
                <a:solidFill>
                  <a:srgbClr val="0070C0"/>
                </a:solidFill>
              </a:rPr>
              <a:t>Ph: (0120) 4163333 &amp; 4288818 </a:t>
            </a:r>
          </a:p>
          <a:p>
            <a:pPr algn="r" eaLnBrk="1" hangingPunct="1">
              <a:lnSpc>
                <a:spcPct val="90000"/>
              </a:lnSpc>
              <a:buFontTx/>
              <a:buNone/>
            </a:pPr>
            <a:r>
              <a:rPr lang="en-US" sz="2000" dirty="0" smtClean="0">
                <a:solidFill>
                  <a:srgbClr val="0070C0"/>
                </a:solidFill>
              </a:rPr>
              <a:t>Email: </a:t>
            </a:r>
            <a:r>
              <a:rPr lang="en-US" sz="2000" dirty="0" smtClean="0">
                <a:solidFill>
                  <a:srgbClr val="0070C0"/>
                </a:solidFill>
                <a:hlinkClick r:id="rId2"/>
              </a:rPr>
              <a:t>info@acreaty.com</a:t>
            </a:r>
            <a:endParaRPr lang="en-US" sz="2000" dirty="0" smtClean="0">
              <a:solidFill>
                <a:srgbClr val="0070C0"/>
              </a:solidFill>
            </a:endParaRPr>
          </a:p>
          <a:p>
            <a:pPr algn="r" eaLnBrk="1" hangingPunct="1">
              <a:lnSpc>
                <a:spcPct val="90000"/>
              </a:lnSpc>
              <a:buFontTx/>
              <a:buNone/>
            </a:pPr>
            <a:r>
              <a:rPr lang="en-US" sz="2000" dirty="0" smtClean="0">
                <a:solidFill>
                  <a:srgbClr val="0070C0"/>
                </a:solidFill>
              </a:rPr>
              <a:t>Website: </a:t>
            </a:r>
            <a:r>
              <a:rPr lang="en-US" sz="2000" dirty="0" smtClean="0">
                <a:solidFill>
                  <a:srgbClr val="0070C0"/>
                </a:solidFill>
                <a:hlinkClick r:id="rId3"/>
              </a:rPr>
              <a:t>http://www.acreaty.com</a:t>
            </a:r>
            <a:endParaRPr lang="en-US" sz="2000" dirty="0" smtClean="0">
              <a:solidFill>
                <a:srgbClr val="0070C0"/>
              </a:solidFill>
            </a:endParaRPr>
          </a:p>
          <a:p>
            <a:pPr algn="r" eaLnBrk="1" hangingPunct="1">
              <a:lnSpc>
                <a:spcPct val="90000"/>
              </a:lnSpc>
              <a:buFontTx/>
              <a:buNone/>
            </a:pPr>
            <a:endParaRPr lang="en-US" sz="2000" dirty="0" smtClean="0"/>
          </a:p>
        </p:txBody>
      </p:sp>
      <p:sp>
        <p:nvSpPr>
          <p:cNvPr id="19460" name="Rectangle 5"/>
          <p:cNvSpPr>
            <a:spLocks noChangeArrowheads="1"/>
          </p:cNvSpPr>
          <p:nvPr/>
        </p:nvSpPr>
        <p:spPr bwMode="auto">
          <a:xfrm>
            <a:off x="4262438" y="3090863"/>
            <a:ext cx="9144000" cy="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/>
          <a:p>
            <a:endParaRPr lang="en-US"/>
          </a:p>
        </p:txBody>
      </p:sp>
      <p:pic>
        <p:nvPicPr>
          <p:cNvPr id="19461" name="Picture 5" descr="Contact Us_20130705-131639.png"/>
          <p:cNvPicPr>
            <a:picLocks noChangeAspect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6858000" y="1524000"/>
            <a:ext cx="1693863" cy="527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>
                <a:latin typeface="Comic Sans MS" pitchFamily="66" charset="0"/>
              </a:rPr>
              <a:t>                 </a:t>
            </a:r>
            <a:r>
              <a:rPr lang="en-US" sz="3200" dirty="0" smtClean="0">
                <a:solidFill>
                  <a:schemeClr val="accent3">
                    <a:lumMod val="50000"/>
                  </a:schemeClr>
                </a:solidFill>
                <a:latin typeface="Comic Sans MS" pitchFamily="66" charset="0"/>
              </a:rPr>
              <a:t>who are we</a:t>
            </a:r>
            <a:endParaRPr lang="en-US" sz="3200" dirty="0">
              <a:solidFill>
                <a:schemeClr val="accent3">
                  <a:lumMod val="50000"/>
                </a:schemeClr>
              </a:solidFill>
              <a:latin typeface="Comic Sans MS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Established in 2001, </a:t>
            </a: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was created with a vision to fill the gaping disparity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between the human resource requirement of the corporate world and the existing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skilled manpower across various verticals. Founded by Mr. </a:t>
            </a: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Paramjit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 Anand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, </a:t>
            </a: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</a:t>
            </a:r>
            <a:endParaRPr lang="en-US" sz="2800" dirty="0" smtClean="0">
              <a:solidFill>
                <a:srgbClr val="0070C0"/>
              </a:solidFill>
              <a:latin typeface="Angsana New" pitchFamily="18" charset="-34"/>
              <a:cs typeface="Angsana New" pitchFamily="18" charset="-34"/>
            </a:endParaRP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has today developed into one of the leading consulting firms with services in the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domestic as well as international markets.</a:t>
            </a:r>
            <a:endParaRPr lang="en-US" sz="2800" dirty="0">
              <a:solidFill>
                <a:srgbClr val="0070C0"/>
              </a:solidFill>
              <a:latin typeface="Angsana New" pitchFamily="18" charset="-34"/>
              <a:cs typeface="Angsana New" pitchFamily="18" charset="-34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301625" y="228600"/>
            <a:ext cx="8534400" cy="985838"/>
          </a:xfrm>
        </p:spPr>
        <p:txBody>
          <a:bodyPr>
            <a:normAutofit fontScale="90000"/>
          </a:bodyPr>
          <a:lstStyle/>
          <a:p>
            <a:pPr>
              <a:defRPr/>
            </a:pPr>
            <a:r>
              <a:rPr lang="en-US" dirty="0" smtClean="0"/>
              <a:t>	</a:t>
            </a:r>
            <a:r>
              <a:rPr lang="en-US" sz="3600" dirty="0" smtClean="0">
                <a:solidFill>
                  <a:schemeClr val="accent3">
                    <a:lumMod val="50000"/>
                  </a:schemeClr>
                </a:solidFill>
                <a:latin typeface="Comic Sans MS" pitchFamily="66" charset="0"/>
              </a:rPr>
              <a:t>why use an Executive Search Professionals	</a:t>
            </a:r>
            <a:r>
              <a:rPr lang="en-US" dirty="0" smtClean="0"/>
              <a:t>		</a:t>
            </a:r>
          </a:p>
        </p:txBody>
      </p:sp>
      <p:sp>
        <p:nvSpPr>
          <p:cNvPr id="14339" name="Content Placeholder 5"/>
          <p:cNvSpPr>
            <a:spLocks noGrp="1"/>
          </p:cNvSpPr>
          <p:nvPr>
            <p:ph sz="quarter" idx="1"/>
          </p:nvPr>
        </p:nvSpPr>
        <p:spPr>
          <a:xfrm>
            <a:off x="301625" y="1527175"/>
            <a:ext cx="8504238" cy="4111625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Every business owner has a desire to take a lead on their rivals. However, to be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successful in any industry, you should have a potential working force. Often, you miss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an opportunity to hire the right talent. This eventually affects the production and success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of the organization.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4"/>
          <p:cNvSpPr>
            <a:spLocks noChangeArrowheads="1"/>
          </p:cNvSpPr>
          <p:nvPr/>
        </p:nvSpPr>
        <p:spPr bwMode="auto">
          <a:xfrm>
            <a:off x="500063" y="1219201"/>
            <a:ext cx="8358187" cy="34532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eaLnBrk="0" hangingPunct="0">
              <a:lnSpc>
                <a:spcPct val="140000"/>
              </a:lnSpc>
            </a:pP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has been in the domain of executive placements for over a decade and can today boast of a highly skilled network of professionals across the country with an eye to identify talent and traits and map the skill set a candidate can bring on board. From start-ups to emerging companies and industry leaders, </a:t>
            </a: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has the experience of understanding talent requirements of organizations with varied business goals.</a:t>
            </a:r>
          </a:p>
          <a:p>
            <a:pPr eaLnBrk="0" hangingPunct="0">
              <a:lnSpc>
                <a:spcPct val="140000"/>
              </a:lnSpc>
            </a:pPr>
            <a:r>
              <a:rPr lang="en-US" sz="1600" dirty="0" smtClean="0">
                <a:solidFill>
                  <a:srgbClr val="0070C0"/>
                </a:solidFill>
                <a:hlinkClick r:id="rId2"/>
              </a:rPr>
              <a:t>executive placement firms </a:t>
            </a:r>
            <a:r>
              <a:rPr lang="en-US" sz="1600" dirty="0" err="1" smtClean="0">
                <a:solidFill>
                  <a:srgbClr val="0070C0"/>
                </a:solidFill>
                <a:hlinkClick r:id="rId2"/>
              </a:rPr>
              <a:t>india</a:t>
            </a:r>
            <a:r>
              <a:rPr lang="en-US" sz="1600" dirty="0" smtClean="0">
                <a:solidFill>
                  <a:srgbClr val="0070C0"/>
                </a:solidFill>
              </a:rPr>
              <a:t> </a:t>
            </a:r>
            <a:endParaRPr lang="en-US" sz="1600" dirty="0">
              <a:solidFill>
                <a:srgbClr val="0070C0"/>
              </a:solidFill>
              <a:latin typeface="Angsana New" pitchFamily="18" charset="-34"/>
              <a:cs typeface="Angsana New" pitchFamily="18" charset="-34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>
              <a:defRPr/>
            </a:pPr>
            <a:r>
              <a:rPr lang="en-US" sz="2800" dirty="0" smtClean="0">
                <a:latin typeface="Comic Sans MS" pitchFamily="66" charset="0"/>
              </a:rPr>
              <a:t>              </a:t>
            </a:r>
            <a:endParaRPr lang="en-US" sz="2800" u="sng" dirty="0">
              <a:solidFill>
                <a:schemeClr val="accent4">
                  <a:lumMod val="50000"/>
                </a:schemeClr>
              </a:solidFill>
              <a:latin typeface="Comic Sans MS" pitchFamily="66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2331720"/>
          </a:xfrm>
        </p:spPr>
        <p:txBody>
          <a:bodyPr/>
          <a:lstStyle/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The industries we serve include FMCG, consumer durables, life sciences and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healthcare, telecommunications, financial services, banking and insurance, BPO and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KPO, media, advertising and communication, retail, power and EPC, Automobile,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manufacturing, infrastructure and aviation</a:t>
            </a:r>
            <a:r>
              <a:rPr lang="en-US" dirty="0" smtClean="0">
                <a:solidFill>
                  <a:srgbClr val="0070C0"/>
                </a:solidFill>
              </a:rPr>
              <a:t>.</a:t>
            </a:r>
            <a:endParaRPr lang="en-US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solidFill>
                  <a:schemeClr val="accent3">
                    <a:lumMod val="50000"/>
                  </a:schemeClr>
                </a:solidFill>
                <a:latin typeface="Comic Sans MS" pitchFamily="66" charset="0"/>
                <a:cs typeface="Angsana New" pitchFamily="18" charset="-34"/>
              </a:rPr>
              <a:t>Manpower hiring in the following practice areas - </a:t>
            </a:r>
            <a:endParaRPr lang="en-US" sz="2800" u="sng" dirty="0" smtClean="0">
              <a:solidFill>
                <a:schemeClr val="accent3">
                  <a:lumMod val="50000"/>
                </a:schemeClr>
              </a:solidFill>
              <a:latin typeface="Comic Sans MS" pitchFamily="66" charset="0"/>
              <a:cs typeface="Angsana New" pitchFamily="18" charset="-34"/>
            </a:endParaRPr>
          </a:p>
        </p:txBody>
      </p:sp>
      <p:sp>
        <p:nvSpPr>
          <p:cNvPr id="17411" name="Rectangle 3"/>
          <p:cNvSpPr>
            <a:spLocks noGrp="1" noChangeArrowheads="1"/>
          </p:cNvSpPr>
          <p:nvPr>
            <p:ph sz="quarter" idx="1"/>
          </p:nvPr>
        </p:nvSpPr>
        <p:spPr>
          <a:xfrm>
            <a:off x="301625" y="2057400"/>
            <a:ext cx="8504238" cy="4586288"/>
          </a:xfrm>
        </p:spPr>
        <p:txBody>
          <a:bodyPr>
            <a:noAutofit/>
          </a:bodyPr>
          <a:lstStyle/>
          <a:p>
            <a:pPr>
              <a:lnSpc>
                <a:spcPct val="90000"/>
              </a:lnSpc>
              <a:buNone/>
            </a:pPr>
            <a:r>
              <a:rPr lang="en-US" sz="2800" b="1" dirty="0" smtClean="0">
                <a:solidFill>
                  <a:schemeClr val="accent3">
                    <a:lumMod val="50000"/>
                  </a:schemeClr>
                </a:solidFill>
                <a:latin typeface="Comic Sans MS" pitchFamily="66" charset="0"/>
                <a:cs typeface="Angsana New" pitchFamily="18" charset="-34"/>
              </a:rPr>
              <a:t>Head-hunting</a:t>
            </a:r>
          </a:p>
          <a:p>
            <a:pPr>
              <a:lnSpc>
                <a:spcPct val="90000"/>
              </a:lnSpc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Identifying the leaders and their core expertise to give organizations a turnaround </a:t>
            </a:r>
          </a:p>
          <a:p>
            <a:pPr>
              <a:lnSpc>
                <a:spcPct val="90000"/>
              </a:lnSpc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through their philosophy and implementation. </a:t>
            </a: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has a pool of CEOs, CXOs, </a:t>
            </a:r>
          </a:p>
          <a:p>
            <a:pPr>
              <a:lnSpc>
                <a:spcPct val="90000"/>
              </a:lnSpc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CFOs and leaders of other domains who have contributed immensely to propel </a:t>
            </a:r>
          </a:p>
          <a:p>
            <a:pPr>
              <a:lnSpc>
                <a:spcPct val="90000"/>
              </a:lnSpc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organizations to their true potential.</a:t>
            </a:r>
          </a:p>
          <a:p>
            <a:pPr>
              <a:lnSpc>
                <a:spcPct val="90000"/>
              </a:lnSpc>
              <a:buNone/>
            </a:pPr>
            <a:r>
              <a:rPr lang="en-US" sz="1600" dirty="0" smtClean="0">
                <a:hlinkClick r:id="rId2"/>
              </a:rPr>
              <a:t>executive placement company in </a:t>
            </a:r>
            <a:r>
              <a:rPr lang="en-US" sz="1600" dirty="0" err="1" smtClean="0">
                <a:hlinkClick r:id="rId2"/>
              </a:rPr>
              <a:t>india</a:t>
            </a:r>
            <a:endParaRPr lang="en-US" sz="1600" dirty="0" smtClean="0">
              <a:solidFill>
                <a:srgbClr val="C00000"/>
              </a:solidFill>
              <a:latin typeface="Angsana New" pitchFamily="18" charset="-34"/>
              <a:cs typeface="Angsana New" pitchFamily="18" charset="-34"/>
            </a:endParaRPr>
          </a:p>
          <a:p>
            <a:pPr>
              <a:lnSpc>
                <a:spcPct val="90000"/>
              </a:lnSpc>
              <a:buNone/>
            </a:pPr>
            <a:endParaRPr lang="en-US" sz="2800" dirty="0" smtClean="0">
              <a:solidFill>
                <a:srgbClr val="C00000"/>
              </a:solidFill>
              <a:latin typeface="Angsana New" pitchFamily="18" charset="-34"/>
              <a:cs typeface="Angsana New" pitchFamily="18" charset="-34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dirty="0" smtClean="0">
                <a:solidFill>
                  <a:schemeClr val="accent3">
                    <a:lumMod val="50000"/>
                  </a:schemeClr>
                </a:solidFill>
                <a:latin typeface="Comic Sans MS" pitchFamily="66" charset="0"/>
                <a:cs typeface="Angsana New" pitchFamily="18" charset="-34"/>
              </a:rPr>
              <a:t>Middle &amp; senior management positions</a:t>
            </a:r>
            <a:r>
              <a:rPr lang="en-US" sz="5400" b="1" dirty="0" smtClean="0">
                <a:solidFill>
                  <a:srgbClr val="C00000"/>
                </a:solidFill>
                <a:latin typeface="Angsana New" pitchFamily="18" charset="-34"/>
                <a:cs typeface="Angsana New" pitchFamily="18" charset="-34"/>
              </a:rPr>
              <a:t/>
            </a:r>
            <a:br>
              <a:rPr lang="en-US" sz="5400" b="1" dirty="0" smtClean="0">
                <a:solidFill>
                  <a:srgbClr val="C00000"/>
                </a:solidFill>
                <a:latin typeface="Angsana New" pitchFamily="18" charset="-34"/>
                <a:cs typeface="Angsana New" pitchFamily="18" charset="-34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3017520"/>
          </a:xfrm>
        </p:spPr>
        <p:txBody>
          <a:bodyPr/>
          <a:lstStyle/>
          <a:p>
            <a:pPr>
              <a:lnSpc>
                <a:spcPct val="90000"/>
              </a:lnSpc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They not only manage the current operations but also steer the organizations towards </a:t>
            </a:r>
          </a:p>
          <a:p>
            <a:pPr>
              <a:lnSpc>
                <a:spcPct val="90000"/>
              </a:lnSpc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their future goals and progress paths. 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We give 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microscopic attention to </a:t>
            </a:r>
          </a:p>
          <a:p>
            <a:pPr>
              <a:lnSpc>
                <a:spcPct val="90000"/>
              </a:lnSpc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the traits and qualities for middle and senior management positions. We have an in-</a:t>
            </a:r>
          </a:p>
          <a:p>
            <a:pPr>
              <a:lnSpc>
                <a:spcPct val="90000"/>
              </a:lnSpc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house team of professionals who are proficient in their respective 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domains.</a:t>
            </a:r>
            <a:endParaRPr lang="en-US" sz="2800" dirty="0" smtClean="0">
              <a:solidFill>
                <a:srgbClr val="0070C0"/>
              </a:solidFill>
              <a:latin typeface="Angsana New" pitchFamily="18" charset="-34"/>
              <a:cs typeface="Angsana New" pitchFamily="18" charset="-34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>
              <a:defRPr/>
            </a:pPr>
            <a:r>
              <a:rPr lang="en-US" sz="2800" dirty="0" smtClean="0">
                <a:solidFill>
                  <a:schemeClr val="accent3">
                    <a:lumMod val="50000"/>
                  </a:schemeClr>
                </a:solidFill>
                <a:latin typeface="Comic Sans MS" pitchFamily="66" charset="0"/>
                <a:cs typeface="Angsana New" pitchFamily="18" charset="-34"/>
              </a:rPr>
              <a:t>RPO (Recruitment process outsourcing)</a:t>
            </a:r>
            <a:r>
              <a:rPr lang="en-US" sz="2800" b="1" dirty="0" smtClean="0">
                <a:solidFill>
                  <a:srgbClr val="C00000"/>
                </a:solidFill>
                <a:latin typeface="Angsana New" pitchFamily="18" charset="-34"/>
                <a:cs typeface="Angsana New" pitchFamily="18" charset="-34"/>
              </a:rPr>
              <a:t/>
            </a:r>
            <a:br>
              <a:rPr lang="en-US" sz="2800" b="1" dirty="0" smtClean="0">
                <a:solidFill>
                  <a:srgbClr val="C00000"/>
                </a:solidFill>
                <a:latin typeface="Angsana New" pitchFamily="18" charset="-34"/>
                <a:cs typeface="Angsana New" pitchFamily="18" charset="-34"/>
              </a:rPr>
            </a:br>
            <a:endParaRPr lang="en-US" sz="2800" u="sng" dirty="0" smtClean="0">
              <a:solidFill>
                <a:schemeClr val="accent4">
                  <a:lumMod val="50000"/>
                </a:schemeClr>
              </a:solidFill>
              <a:latin typeface="Comic Sans MS" pitchFamily="66" charset="0"/>
            </a:endParaRPr>
          </a:p>
        </p:txBody>
      </p:sp>
      <p:sp>
        <p:nvSpPr>
          <p:cNvPr id="18435" name="Rectangle 3"/>
          <p:cNvSpPr>
            <a:spLocks noGrp="1" noChangeArrowheads="1"/>
          </p:cNvSpPr>
          <p:nvPr>
            <p:ph sz="quarter" idx="1"/>
          </p:nvPr>
        </p:nvSpPr>
        <p:spPr>
          <a:xfrm>
            <a:off x="301625" y="1828800"/>
            <a:ext cx="8504238" cy="2971800"/>
          </a:xfrm>
        </p:spPr>
        <p:txBody>
          <a:bodyPr>
            <a:noAutofit/>
          </a:bodyPr>
          <a:lstStyle/>
          <a:p>
            <a:pPr>
              <a:lnSpc>
                <a:spcPct val="80000"/>
              </a:lnSpc>
              <a:spcBef>
                <a:spcPct val="0"/>
              </a:spcBef>
              <a:buClr>
                <a:srgbClr val="FFFF00"/>
              </a:buClr>
              <a:buSzPct val="80000"/>
              <a:buNone/>
            </a:pP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offers customized recruitment process outsourcing which can handle the entire</a:t>
            </a:r>
          </a:p>
          <a:p>
            <a:pPr>
              <a:lnSpc>
                <a:spcPct val="80000"/>
              </a:lnSpc>
              <a:spcBef>
                <a:spcPct val="0"/>
              </a:spcBef>
              <a:buClr>
                <a:srgbClr val="FFFF00"/>
              </a:buClr>
              <a:buSzPct val="80000"/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gamut of services for our clients, increasing the efficiency in hiring timelines and </a:t>
            </a:r>
          </a:p>
          <a:p>
            <a:pPr>
              <a:lnSpc>
                <a:spcPct val="80000"/>
              </a:lnSpc>
              <a:spcBef>
                <a:spcPct val="0"/>
              </a:spcBef>
              <a:buClr>
                <a:srgbClr val="FFFF00"/>
              </a:buClr>
              <a:buSzPct val="80000"/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reducing the costs. These services are customized based on the organization's HR and </a:t>
            </a:r>
          </a:p>
          <a:p>
            <a:pPr>
              <a:lnSpc>
                <a:spcPct val="80000"/>
              </a:lnSpc>
              <a:spcBef>
                <a:spcPct val="0"/>
              </a:spcBef>
              <a:buClr>
                <a:srgbClr val="FFFF00"/>
              </a:buClr>
              <a:buSzPct val="80000"/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recruitment policies. We also have the capability of managing projects based </a:t>
            </a:r>
          </a:p>
          <a:p>
            <a:pPr>
              <a:lnSpc>
                <a:spcPct val="80000"/>
              </a:lnSpc>
              <a:spcBef>
                <a:spcPct val="0"/>
              </a:spcBef>
              <a:buClr>
                <a:srgbClr val="FFFF00"/>
              </a:buClr>
              <a:buSzPct val="80000"/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assignments to carryout out the hiring requirements based on a specific business </a:t>
            </a:r>
          </a:p>
          <a:p>
            <a:pPr>
              <a:lnSpc>
                <a:spcPct val="80000"/>
              </a:lnSpc>
              <a:spcBef>
                <a:spcPct val="0"/>
              </a:spcBef>
              <a:buClr>
                <a:srgbClr val="FFFF00"/>
              </a:buClr>
              <a:buSzPct val="80000"/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situation, including providing on site as well as off site services for our clients.</a:t>
            </a:r>
          </a:p>
          <a:p>
            <a:pPr>
              <a:lnSpc>
                <a:spcPct val="80000"/>
              </a:lnSpc>
              <a:spcBef>
                <a:spcPct val="0"/>
              </a:spcBef>
              <a:buClr>
                <a:srgbClr val="FFFF00"/>
              </a:buClr>
              <a:buSzPct val="80000"/>
              <a:buNone/>
            </a:pPr>
            <a:r>
              <a:rPr lang="en-US" sz="1600" dirty="0" err="1" smtClean="0">
                <a:hlinkClick r:id="rId2"/>
              </a:rPr>
              <a:t>rpo</a:t>
            </a:r>
            <a:r>
              <a:rPr lang="en-US" sz="1600" dirty="0" smtClean="0">
                <a:hlinkClick r:id="rId2"/>
              </a:rPr>
              <a:t> companies in </a:t>
            </a:r>
            <a:r>
              <a:rPr lang="en-US" sz="1600" dirty="0" err="1" smtClean="0">
                <a:hlinkClick r:id="rId2"/>
              </a:rPr>
              <a:t>india</a:t>
            </a:r>
            <a:r>
              <a:rPr lang="en-US" sz="1600" dirty="0" smtClean="0"/>
              <a:t> , </a:t>
            </a:r>
            <a:r>
              <a:rPr lang="en-US" sz="1600" dirty="0" smtClean="0">
                <a:hlinkClick r:id="rId2"/>
              </a:rPr>
              <a:t>top </a:t>
            </a:r>
            <a:r>
              <a:rPr lang="en-US" sz="1600" dirty="0" err="1" smtClean="0">
                <a:hlinkClick r:id="rId2"/>
              </a:rPr>
              <a:t>rpo</a:t>
            </a:r>
            <a:r>
              <a:rPr lang="en-US" sz="1600" dirty="0" smtClean="0">
                <a:hlinkClick r:id="rId2"/>
              </a:rPr>
              <a:t> companies in </a:t>
            </a:r>
            <a:r>
              <a:rPr lang="en-US" sz="1600" dirty="0" err="1" smtClean="0">
                <a:hlinkClick r:id="rId2"/>
              </a:rPr>
              <a:t>india</a:t>
            </a:r>
            <a:r>
              <a:rPr lang="en-US" sz="1600" dirty="0" smtClean="0">
                <a:hlinkClick r:id="rId2"/>
              </a:rPr>
              <a:t> </a:t>
            </a:r>
            <a:endParaRPr lang="en-US" sz="1600" dirty="0" smtClean="0">
              <a:solidFill>
                <a:srgbClr val="C00000"/>
              </a:solidFill>
              <a:latin typeface="Angsana New" pitchFamily="18" charset="-34"/>
              <a:cs typeface="Angsana New" pitchFamily="18" charset="-34"/>
            </a:endParaRPr>
          </a:p>
        </p:txBody>
      </p:sp>
      <p:sp>
        <p:nvSpPr>
          <p:cNvPr id="18436" name="Text Box 4"/>
          <p:cNvSpPr txBox="1">
            <a:spLocks noChangeArrowheads="1"/>
          </p:cNvSpPr>
          <p:nvPr/>
        </p:nvSpPr>
        <p:spPr bwMode="auto">
          <a:xfrm>
            <a:off x="3810000" y="5791200"/>
            <a:ext cx="5029200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1400" b="1" i="1" dirty="0">
                <a:solidFill>
                  <a:schemeClr val="accent2"/>
                </a:solidFill>
                <a:latin typeface="Arial Narrow" pitchFamily="34" charset="0"/>
              </a:rPr>
              <a:t> </a:t>
            </a:r>
            <a:r>
              <a:rPr lang="en-US" sz="1400" b="1" i="1" dirty="0" smtClean="0">
                <a:solidFill>
                  <a:schemeClr val="accent2"/>
                </a:solidFill>
                <a:latin typeface="Arial Narrow" pitchFamily="34" charset="0"/>
              </a:rPr>
              <a:t>                                                            </a:t>
            </a:r>
            <a:endParaRPr lang="en-US" sz="1400" dirty="0">
              <a:solidFill>
                <a:srgbClr val="00B050"/>
              </a:solidFill>
              <a:latin typeface="Arial Narrow" pitchFamily="34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dirty="0" smtClean="0">
                <a:solidFill>
                  <a:schemeClr val="accent3">
                    <a:lumMod val="50000"/>
                  </a:schemeClr>
                </a:solidFill>
                <a:latin typeface="Comic Sans MS" pitchFamily="66" charset="0"/>
                <a:cs typeface="Angsana New" pitchFamily="18" charset="-34"/>
              </a:rPr>
              <a:t>Bulk hiring</a:t>
            </a:r>
            <a:r>
              <a:rPr lang="en-US" sz="5400" b="1" dirty="0" smtClean="0">
                <a:solidFill>
                  <a:srgbClr val="C00000"/>
                </a:solidFill>
                <a:latin typeface="Angsana New" pitchFamily="18" charset="-34"/>
                <a:cs typeface="Angsana New" pitchFamily="18" charset="-34"/>
              </a:rPr>
              <a:t/>
            </a:r>
            <a:br>
              <a:rPr lang="en-US" sz="5400" b="1" dirty="0" smtClean="0">
                <a:solidFill>
                  <a:srgbClr val="C00000"/>
                </a:solidFill>
                <a:latin typeface="Angsana New" pitchFamily="18" charset="-34"/>
                <a:cs typeface="Angsana New" pitchFamily="18" charset="-34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32004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offers bulk hiring services to help businesses keep pace with the changing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market demands. While we manage bulk hiring within strict deadlines, we also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ensure that the quality of the resources provided is based on organization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requirement. </a:t>
            </a:r>
            <a:r>
              <a:rPr lang="en-US" sz="2800" dirty="0" err="1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Acreaty</a:t>
            </a: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 can also carryout mass hiring at multiple location as well as </a:t>
            </a:r>
          </a:p>
          <a:p>
            <a:pPr>
              <a:buNone/>
            </a:pPr>
            <a:r>
              <a:rPr lang="en-US" sz="2800" dirty="0" smtClean="0">
                <a:solidFill>
                  <a:srgbClr val="0070C0"/>
                </a:solidFill>
                <a:latin typeface="Angsana New" pitchFamily="18" charset="-34"/>
                <a:cs typeface="Angsana New" pitchFamily="18" charset="-34"/>
              </a:rPr>
              <a:t>one-day drives at multiple location.</a:t>
            </a:r>
          </a:p>
          <a:p>
            <a:pPr>
              <a:buNone/>
            </a:pPr>
            <a:r>
              <a:rPr lang="en-US" sz="1600" dirty="0" smtClean="0">
                <a:hlinkClick r:id="rId2"/>
              </a:rPr>
              <a:t>recruitment process outsourcing companies in </a:t>
            </a:r>
            <a:r>
              <a:rPr lang="en-US" sz="1600" dirty="0" err="1" smtClean="0">
                <a:hlinkClick r:id="rId2"/>
              </a:rPr>
              <a:t>india</a:t>
            </a:r>
            <a:endParaRPr lang="en-US" sz="1600" dirty="0" smtClean="0">
              <a:solidFill>
                <a:srgbClr val="C00000"/>
              </a:solidFill>
              <a:latin typeface="Angsana New" pitchFamily="18" charset="-34"/>
              <a:cs typeface="Angsana New" pitchFamily="18" charset="-34"/>
            </a:endParaRPr>
          </a:p>
          <a:p>
            <a:pPr>
              <a:buNone/>
            </a:pPr>
            <a:endParaRPr lang="en-US" sz="2800" dirty="0">
              <a:solidFill>
                <a:srgbClr val="C00000"/>
              </a:solidFill>
              <a:latin typeface="Angsana New" pitchFamily="18" charset="-34"/>
              <a:cs typeface="Angsana New" pitchFamily="18" charset="-34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341</TotalTime>
  <Words>612</Words>
  <Application>Microsoft Office PowerPoint</Application>
  <PresentationFormat>On-screen Show (4:3)</PresentationFormat>
  <Paragraphs>60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Flow</vt:lpstr>
      <vt:lpstr>Slide 1</vt:lpstr>
      <vt:lpstr>                 who are we</vt:lpstr>
      <vt:lpstr> why use an Executive Search Professionals   </vt:lpstr>
      <vt:lpstr>Slide 4</vt:lpstr>
      <vt:lpstr>              </vt:lpstr>
      <vt:lpstr>Manpower hiring in the following practice areas - </vt:lpstr>
      <vt:lpstr>Middle &amp; senior management positions </vt:lpstr>
      <vt:lpstr>RPO (Recruitment process outsourcing) </vt:lpstr>
      <vt:lpstr>Bulk hiring </vt:lpstr>
      <vt:lpstr>Field sourcing </vt:lpstr>
      <vt:lpstr>          We are available for your service @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Human Resource (HR) Outsourcing &amp;  Business Consultancy www.acreaty.com</dc:title>
  <dc:creator>manoj</dc:creator>
  <cp:lastModifiedBy>manoj</cp:lastModifiedBy>
  <cp:revision>113</cp:revision>
  <dcterms:created xsi:type="dcterms:W3CDTF">2014-02-12T07:02:58Z</dcterms:created>
  <dcterms:modified xsi:type="dcterms:W3CDTF">2014-04-25T11:33:35Z</dcterms:modified>
</cp:coreProperties>
</file>

<file path=docProps/thumbnail.jpeg>
</file>