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Lst>
  <p:sldSz cx="6858000" cy="9906000" type="A4"/>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7"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kkk" initials="k" lastIdx="2" clrIdx="0">
    <p:extLst>
      <p:ext uri="{19B8F6BF-5375-455C-9EA6-DF929625EA0E}">
        <p15:presenceInfo xmlns:p15="http://schemas.microsoft.com/office/powerpoint/2012/main" userId="kkk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A458E"/>
    <a:srgbClr val="55B84C"/>
    <a:srgbClr val="90C739"/>
    <a:srgbClr val="A9DD75"/>
    <a:srgbClr val="02803E"/>
    <a:srgbClr val="FF7A30"/>
    <a:srgbClr val="A3B4BC"/>
    <a:srgbClr val="84CE38"/>
    <a:srgbClr val="1821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279" autoAdjust="0"/>
    <p:restoredTop sz="94660"/>
  </p:normalViewPr>
  <p:slideViewPr>
    <p:cSldViewPr snapToGrid="0" showGuides="1">
      <p:cViewPr>
        <p:scale>
          <a:sx n="66" d="100"/>
          <a:sy n="66" d="100"/>
        </p:scale>
        <p:origin x="2094" y="66"/>
      </p:cViewPr>
      <p:guideLst>
        <p:guide orient="horz" pos="3097"/>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4384F252-3D16-43EE-9114-B06996C7BD75}" type="datetimeFigureOut">
              <a:rPr lang="ar-DZ" smtClean="0"/>
              <a:t>10-04-1442</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2176292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384F252-3D16-43EE-9114-B06996C7BD75}" type="datetimeFigureOut">
              <a:rPr lang="ar-DZ" smtClean="0"/>
              <a:t>10-04-1442</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795622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384F252-3D16-43EE-9114-B06996C7BD75}" type="datetimeFigureOut">
              <a:rPr lang="ar-DZ" smtClean="0"/>
              <a:t>10-04-1442</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2250309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384F252-3D16-43EE-9114-B06996C7BD75}" type="datetimeFigureOut">
              <a:rPr lang="ar-DZ" smtClean="0"/>
              <a:t>10-04-1442</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1574795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4384F252-3D16-43EE-9114-B06996C7BD75}" type="datetimeFigureOut">
              <a:rPr lang="ar-DZ" smtClean="0"/>
              <a:t>10-04-1442</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21394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4384F252-3D16-43EE-9114-B06996C7BD75}" type="datetimeFigureOut">
              <a:rPr lang="ar-DZ" smtClean="0"/>
              <a:t>10-04-1442</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2819348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4" name="Content Placeholder 3"/>
          <p:cNvSpPr>
            <a:spLocks noGrp="1"/>
          </p:cNvSpPr>
          <p:nvPr>
            <p:ph sz="half" idx="2"/>
          </p:nvPr>
        </p:nvSpPr>
        <p:spPr>
          <a:xfrm>
            <a:off x="472381" y="3618442"/>
            <a:ext cx="2901255" cy="5322183"/>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3471863" y="3618442"/>
            <a:ext cx="2915543" cy="5322183"/>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4384F252-3D16-43EE-9114-B06996C7BD75}" type="datetimeFigureOut">
              <a:rPr lang="ar-DZ" smtClean="0"/>
              <a:t>10-04-1442</a:t>
            </a:fld>
            <a:endParaRPr lang="ar-DZ"/>
          </a:p>
        </p:txBody>
      </p:sp>
      <p:sp>
        <p:nvSpPr>
          <p:cNvPr id="8" name="Footer Placeholder 7"/>
          <p:cNvSpPr>
            <a:spLocks noGrp="1"/>
          </p:cNvSpPr>
          <p:nvPr>
            <p:ph type="ftr" sz="quarter" idx="11"/>
          </p:nvPr>
        </p:nvSpPr>
        <p:spPr/>
        <p:txBody>
          <a:bodyPr/>
          <a:lstStyle/>
          <a:p>
            <a:endParaRPr lang="ar-DZ"/>
          </a:p>
        </p:txBody>
      </p:sp>
      <p:sp>
        <p:nvSpPr>
          <p:cNvPr id="9" name="Slide Number Placeholder 8"/>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529757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4384F252-3D16-43EE-9114-B06996C7BD75}" type="datetimeFigureOut">
              <a:rPr lang="ar-DZ" smtClean="0"/>
              <a:t>10-04-1442</a:t>
            </a:fld>
            <a:endParaRPr lang="ar-DZ"/>
          </a:p>
        </p:txBody>
      </p:sp>
      <p:sp>
        <p:nvSpPr>
          <p:cNvPr id="4" name="Footer Placeholder 3"/>
          <p:cNvSpPr>
            <a:spLocks noGrp="1"/>
          </p:cNvSpPr>
          <p:nvPr>
            <p:ph type="ftr" sz="quarter" idx="11"/>
          </p:nvPr>
        </p:nvSpPr>
        <p:spPr/>
        <p:txBody>
          <a:bodyPr/>
          <a:lstStyle/>
          <a:p>
            <a:endParaRPr lang="ar-DZ"/>
          </a:p>
        </p:txBody>
      </p:sp>
      <p:sp>
        <p:nvSpPr>
          <p:cNvPr id="5" name="Slide Number Placeholder 4"/>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2028563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84F252-3D16-43EE-9114-B06996C7BD75}" type="datetimeFigureOut">
              <a:rPr lang="ar-DZ" smtClean="0"/>
              <a:t>10-04-1442</a:t>
            </a:fld>
            <a:endParaRPr lang="ar-DZ"/>
          </a:p>
        </p:txBody>
      </p:sp>
      <p:sp>
        <p:nvSpPr>
          <p:cNvPr id="3" name="Footer Placeholder 2"/>
          <p:cNvSpPr>
            <a:spLocks noGrp="1"/>
          </p:cNvSpPr>
          <p:nvPr>
            <p:ph type="ftr" sz="quarter" idx="11"/>
          </p:nvPr>
        </p:nvSpPr>
        <p:spPr/>
        <p:txBody>
          <a:bodyPr/>
          <a:lstStyle/>
          <a:p>
            <a:endParaRPr lang="ar-DZ"/>
          </a:p>
        </p:txBody>
      </p:sp>
      <p:sp>
        <p:nvSpPr>
          <p:cNvPr id="4" name="Slide Number Placeholder 3"/>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2995315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384F252-3D16-43EE-9114-B06996C7BD75}" type="datetimeFigureOut">
              <a:rPr lang="ar-DZ" smtClean="0"/>
              <a:t>10-04-1442</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304233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384F252-3D16-43EE-9114-B06996C7BD75}" type="datetimeFigureOut">
              <a:rPr lang="ar-DZ" smtClean="0"/>
              <a:t>10-04-1442</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283870C9-CCC8-4C61-B194-158FF439F2A8}" type="slidenum">
              <a:rPr lang="ar-DZ" smtClean="0"/>
              <a:t>‹#›</a:t>
            </a:fld>
            <a:endParaRPr lang="ar-DZ"/>
          </a:p>
        </p:txBody>
      </p:sp>
    </p:spTree>
    <p:extLst>
      <p:ext uri="{BB962C8B-B14F-4D97-AF65-F5344CB8AC3E}">
        <p14:creationId xmlns:p14="http://schemas.microsoft.com/office/powerpoint/2010/main" val="3159548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384F252-3D16-43EE-9114-B06996C7BD75}" type="datetimeFigureOut">
              <a:rPr lang="ar-DZ" smtClean="0"/>
              <a:t>10-04-1442</a:t>
            </a:fld>
            <a:endParaRPr lang="ar-DZ"/>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ar-DZ"/>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283870C9-CCC8-4C61-B194-158FF439F2A8}" type="slidenum">
              <a:rPr lang="ar-DZ" smtClean="0"/>
              <a:t>‹#›</a:t>
            </a:fld>
            <a:endParaRPr lang="ar-DZ"/>
          </a:p>
        </p:txBody>
      </p:sp>
    </p:spTree>
    <p:extLst>
      <p:ext uri="{BB962C8B-B14F-4D97-AF65-F5344CB8AC3E}">
        <p14:creationId xmlns:p14="http://schemas.microsoft.com/office/powerpoint/2010/main" val="40362517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صورة 26">
            <a:extLst>
              <a:ext uri="{FF2B5EF4-FFF2-40B4-BE49-F238E27FC236}">
                <a16:creationId xmlns="" xmlns:a16="http://schemas.microsoft.com/office/drawing/2014/main" id="{5FB33847-2EFE-4296-9392-442C54276B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4235" y="-162811"/>
            <a:ext cx="7995565" cy="11993348"/>
          </a:xfrm>
          <a:prstGeom prst="rect">
            <a:avLst/>
          </a:prstGeom>
          <a:effectLst>
            <a:innerShdw blurRad="114300">
              <a:prstClr val="black"/>
            </a:innerShdw>
          </a:effectLst>
        </p:spPr>
      </p:pic>
      <p:sp>
        <p:nvSpPr>
          <p:cNvPr id="35" name="مستطيل 24">
            <a:extLst>
              <a:ext uri="{FF2B5EF4-FFF2-40B4-BE49-F238E27FC236}">
                <a16:creationId xmlns="" xmlns:a16="http://schemas.microsoft.com/office/drawing/2014/main" id="{1A195117-A7F9-48B5-9641-A90B0C379C47}"/>
              </a:ext>
            </a:extLst>
          </p:cNvPr>
          <p:cNvSpPr/>
          <p:nvPr/>
        </p:nvSpPr>
        <p:spPr>
          <a:xfrm rot="19533342">
            <a:off x="-1399524" y="5753422"/>
            <a:ext cx="7883810" cy="7996084"/>
          </a:xfrm>
          <a:custGeom>
            <a:avLst/>
            <a:gdLst>
              <a:gd name="connsiteX0" fmla="*/ 0 w 6858000"/>
              <a:gd name="connsiteY0" fmla="*/ 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929643"/>
              <a:gd name="connsiteY0" fmla="*/ 1847850 h 7996084"/>
              <a:gd name="connsiteX1" fmla="*/ 6858000 w 6929643"/>
              <a:gd name="connsiteY1" fmla="*/ 0 h 7996084"/>
              <a:gd name="connsiteX2" fmla="*/ 6858000 w 6929643"/>
              <a:gd name="connsiteY2" fmla="*/ 7996084 h 7996084"/>
              <a:gd name="connsiteX3" fmla="*/ 0 w 6929643"/>
              <a:gd name="connsiteY3" fmla="*/ 7996084 h 7996084"/>
              <a:gd name="connsiteX4" fmla="*/ 0 w 6929643"/>
              <a:gd name="connsiteY4" fmla="*/ 1847850 h 7996084"/>
              <a:gd name="connsiteX0" fmla="*/ 0 w 7053120"/>
              <a:gd name="connsiteY0" fmla="*/ 1847850 h 7996084"/>
              <a:gd name="connsiteX1" fmla="*/ 6858000 w 7053120"/>
              <a:gd name="connsiteY1" fmla="*/ 0 h 7996084"/>
              <a:gd name="connsiteX2" fmla="*/ 6858000 w 7053120"/>
              <a:gd name="connsiteY2" fmla="*/ 7996084 h 7996084"/>
              <a:gd name="connsiteX3" fmla="*/ 0 w 7053120"/>
              <a:gd name="connsiteY3" fmla="*/ 7996084 h 7996084"/>
              <a:gd name="connsiteX4" fmla="*/ 0 w 7053120"/>
              <a:gd name="connsiteY4" fmla="*/ 1847850 h 7996084"/>
              <a:gd name="connsiteX0" fmla="*/ 0 w 7089436"/>
              <a:gd name="connsiteY0" fmla="*/ 1847850 h 7996084"/>
              <a:gd name="connsiteX1" fmla="*/ 6858000 w 7089436"/>
              <a:gd name="connsiteY1" fmla="*/ 0 h 7996084"/>
              <a:gd name="connsiteX2" fmla="*/ 6858000 w 7089436"/>
              <a:gd name="connsiteY2" fmla="*/ 7996084 h 7996084"/>
              <a:gd name="connsiteX3" fmla="*/ 0 w 7089436"/>
              <a:gd name="connsiteY3" fmla="*/ 7996084 h 7996084"/>
              <a:gd name="connsiteX4" fmla="*/ 0 w 7089436"/>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9908" h="7996084">
                <a:moveTo>
                  <a:pt x="0" y="1847850"/>
                </a:moveTo>
                <a:cubicBezTo>
                  <a:pt x="3524250" y="622300"/>
                  <a:pt x="3204229" y="232331"/>
                  <a:pt x="6858000" y="0"/>
                </a:cubicBezTo>
                <a:cubicBezTo>
                  <a:pt x="6721285" y="1054798"/>
                  <a:pt x="7510488" y="517358"/>
                  <a:pt x="6858000" y="7996084"/>
                </a:cubicBezTo>
                <a:lnTo>
                  <a:pt x="0" y="7996084"/>
                </a:lnTo>
                <a:lnTo>
                  <a:pt x="0" y="1847850"/>
                </a:lnTo>
                <a:close/>
              </a:path>
            </a:pathLst>
          </a:custGeom>
          <a:solidFill>
            <a:srgbClr val="A9DD75"/>
          </a:solidFill>
          <a:ln>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dirty="0"/>
          </a:p>
        </p:txBody>
      </p:sp>
      <p:sp>
        <p:nvSpPr>
          <p:cNvPr id="34" name="مستطيل 24">
            <a:extLst>
              <a:ext uri="{FF2B5EF4-FFF2-40B4-BE49-F238E27FC236}">
                <a16:creationId xmlns="" xmlns:a16="http://schemas.microsoft.com/office/drawing/2014/main" id="{4E0D1471-7D1D-4AFD-A086-FAC27F216BF6}"/>
              </a:ext>
            </a:extLst>
          </p:cNvPr>
          <p:cNvSpPr/>
          <p:nvPr/>
        </p:nvSpPr>
        <p:spPr>
          <a:xfrm rot="19931471">
            <a:off x="-1141986" y="5868556"/>
            <a:ext cx="7883810" cy="7996084"/>
          </a:xfrm>
          <a:custGeom>
            <a:avLst/>
            <a:gdLst>
              <a:gd name="connsiteX0" fmla="*/ 0 w 6858000"/>
              <a:gd name="connsiteY0" fmla="*/ 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929643"/>
              <a:gd name="connsiteY0" fmla="*/ 1847850 h 7996084"/>
              <a:gd name="connsiteX1" fmla="*/ 6858000 w 6929643"/>
              <a:gd name="connsiteY1" fmla="*/ 0 h 7996084"/>
              <a:gd name="connsiteX2" fmla="*/ 6858000 w 6929643"/>
              <a:gd name="connsiteY2" fmla="*/ 7996084 h 7996084"/>
              <a:gd name="connsiteX3" fmla="*/ 0 w 6929643"/>
              <a:gd name="connsiteY3" fmla="*/ 7996084 h 7996084"/>
              <a:gd name="connsiteX4" fmla="*/ 0 w 6929643"/>
              <a:gd name="connsiteY4" fmla="*/ 1847850 h 7996084"/>
              <a:gd name="connsiteX0" fmla="*/ 0 w 7053120"/>
              <a:gd name="connsiteY0" fmla="*/ 1847850 h 7996084"/>
              <a:gd name="connsiteX1" fmla="*/ 6858000 w 7053120"/>
              <a:gd name="connsiteY1" fmla="*/ 0 h 7996084"/>
              <a:gd name="connsiteX2" fmla="*/ 6858000 w 7053120"/>
              <a:gd name="connsiteY2" fmla="*/ 7996084 h 7996084"/>
              <a:gd name="connsiteX3" fmla="*/ 0 w 7053120"/>
              <a:gd name="connsiteY3" fmla="*/ 7996084 h 7996084"/>
              <a:gd name="connsiteX4" fmla="*/ 0 w 7053120"/>
              <a:gd name="connsiteY4" fmla="*/ 1847850 h 7996084"/>
              <a:gd name="connsiteX0" fmla="*/ 0 w 7089436"/>
              <a:gd name="connsiteY0" fmla="*/ 1847850 h 7996084"/>
              <a:gd name="connsiteX1" fmla="*/ 6858000 w 7089436"/>
              <a:gd name="connsiteY1" fmla="*/ 0 h 7996084"/>
              <a:gd name="connsiteX2" fmla="*/ 6858000 w 7089436"/>
              <a:gd name="connsiteY2" fmla="*/ 7996084 h 7996084"/>
              <a:gd name="connsiteX3" fmla="*/ 0 w 7089436"/>
              <a:gd name="connsiteY3" fmla="*/ 7996084 h 7996084"/>
              <a:gd name="connsiteX4" fmla="*/ 0 w 7089436"/>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9908" h="7996084">
                <a:moveTo>
                  <a:pt x="0" y="1847850"/>
                </a:moveTo>
                <a:cubicBezTo>
                  <a:pt x="3524250" y="622300"/>
                  <a:pt x="3204229" y="232331"/>
                  <a:pt x="6858000" y="0"/>
                </a:cubicBezTo>
                <a:cubicBezTo>
                  <a:pt x="6721285" y="1054798"/>
                  <a:pt x="7510488" y="517358"/>
                  <a:pt x="6858000" y="7996084"/>
                </a:cubicBezTo>
                <a:lnTo>
                  <a:pt x="0" y="7996084"/>
                </a:lnTo>
                <a:lnTo>
                  <a:pt x="0" y="1847850"/>
                </a:lnTo>
                <a:close/>
              </a:path>
            </a:pathLst>
          </a:custGeom>
          <a:solidFill>
            <a:srgbClr val="90C739"/>
          </a:solidFill>
          <a:ln>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dirty="0"/>
          </a:p>
        </p:txBody>
      </p:sp>
      <p:sp>
        <p:nvSpPr>
          <p:cNvPr id="33" name="مستطيل 24">
            <a:extLst>
              <a:ext uri="{FF2B5EF4-FFF2-40B4-BE49-F238E27FC236}">
                <a16:creationId xmlns="" xmlns:a16="http://schemas.microsoft.com/office/drawing/2014/main" id="{D1906198-A67B-44CC-8E5A-922AD49C5247}"/>
              </a:ext>
            </a:extLst>
          </p:cNvPr>
          <p:cNvSpPr/>
          <p:nvPr/>
        </p:nvSpPr>
        <p:spPr>
          <a:xfrm rot="20748942">
            <a:off x="-1141986" y="6107853"/>
            <a:ext cx="7883810" cy="7996084"/>
          </a:xfrm>
          <a:custGeom>
            <a:avLst/>
            <a:gdLst>
              <a:gd name="connsiteX0" fmla="*/ 0 w 6858000"/>
              <a:gd name="connsiteY0" fmla="*/ 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929643"/>
              <a:gd name="connsiteY0" fmla="*/ 1847850 h 7996084"/>
              <a:gd name="connsiteX1" fmla="*/ 6858000 w 6929643"/>
              <a:gd name="connsiteY1" fmla="*/ 0 h 7996084"/>
              <a:gd name="connsiteX2" fmla="*/ 6858000 w 6929643"/>
              <a:gd name="connsiteY2" fmla="*/ 7996084 h 7996084"/>
              <a:gd name="connsiteX3" fmla="*/ 0 w 6929643"/>
              <a:gd name="connsiteY3" fmla="*/ 7996084 h 7996084"/>
              <a:gd name="connsiteX4" fmla="*/ 0 w 6929643"/>
              <a:gd name="connsiteY4" fmla="*/ 1847850 h 7996084"/>
              <a:gd name="connsiteX0" fmla="*/ 0 w 7053120"/>
              <a:gd name="connsiteY0" fmla="*/ 1847850 h 7996084"/>
              <a:gd name="connsiteX1" fmla="*/ 6858000 w 7053120"/>
              <a:gd name="connsiteY1" fmla="*/ 0 h 7996084"/>
              <a:gd name="connsiteX2" fmla="*/ 6858000 w 7053120"/>
              <a:gd name="connsiteY2" fmla="*/ 7996084 h 7996084"/>
              <a:gd name="connsiteX3" fmla="*/ 0 w 7053120"/>
              <a:gd name="connsiteY3" fmla="*/ 7996084 h 7996084"/>
              <a:gd name="connsiteX4" fmla="*/ 0 w 7053120"/>
              <a:gd name="connsiteY4" fmla="*/ 1847850 h 7996084"/>
              <a:gd name="connsiteX0" fmla="*/ 0 w 7089436"/>
              <a:gd name="connsiteY0" fmla="*/ 1847850 h 7996084"/>
              <a:gd name="connsiteX1" fmla="*/ 6858000 w 7089436"/>
              <a:gd name="connsiteY1" fmla="*/ 0 h 7996084"/>
              <a:gd name="connsiteX2" fmla="*/ 6858000 w 7089436"/>
              <a:gd name="connsiteY2" fmla="*/ 7996084 h 7996084"/>
              <a:gd name="connsiteX3" fmla="*/ 0 w 7089436"/>
              <a:gd name="connsiteY3" fmla="*/ 7996084 h 7996084"/>
              <a:gd name="connsiteX4" fmla="*/ 0 w 7089436"/>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9908" h="7996084">
                <a:moveTo>
                  <a:pt x="0" y="1847850"/>
                </a:moveTo>
                <a:cubicBezTo>
                  <a:pt x="3524250" y="622300"/>
                  <a:pt x="3204229" y="232331"/>
                  <a:pt x="6858000" y="0"/>
                </a:cubicBezTo>
                <a:cubicBezTo>
                  <a:pt x="6721285" y="1054798"/>
                  <a:pt x="7510488" y="517358"/>
                  <a:pt x="6858000" y="7996084"/>
                </a:cubicBezTo>
                <a:lnTo>
                  <a:pt x="0" y="7996084"/>
                </a:lnTo>
                <a:lnTo>
                  <a:pt x="0" y="1847850"/>
                </a:lnTo>
                <a:close/>
              </a:path>
            </a:pathLst>
          </a:custGeom>
          <a:solidFill>
            <a:srgbClr val="55B84C"/>
          </a:solidFill>
          <a:ln>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dirty="0"/>
          </a:p>
        </p:txBody>
      </p:sp>
      <p:sp>
        <p:nvSpPr>
          <p:cNvPr id="25" name="مستطيل 24">
            <a:extLst>
              <a:ext uri="{FF2B5EF4-FFF2-40B4-BE49-F238E27FC236}">
                <a16:creationId xmlns="" xmlns:a16="http://schemas.microsoft.com/office/drawing/2014/main" id="{A4FA748B-1ED6-4B3C-98FC-4D7BF21D7E5A}"/>
              </a:ext>
            </a:extLst>
          </p:cNvPr>
          <p:cNvSpPr/>
          <p:nvPr/>
        </p:nvSpPr>
        <p:spPr>
          <a:xfrm rot="21395765">
            <a:off x="-701590" y="6308405"/>
            <a:ext cx="7883810" cy="7996084"/>
          </a:xfrm>
          <a:custGeom>
            <a:avLst/>
            <a:gdLst>
              <a:gd name="connsiteX0" fmla="*/ 0 w 6858000"/>
              <a:gd name="connsiteY0" fmla="*/ 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929643"/>
              <a:gd name="connsiteY0" fmla="*/ 1847850 h 7996084"/>
              <a:gd name="connsiteX1" fmla="*/ 6858000 w 6929643"/>
              <a:gd name="connsiteY1" fmla="*/ 0 h 7996084"/>
              <a:gd name="connsiteX2" fmla="*/ 6858000 w 6929643"/>
              <a:gd name="connsiteY2" fmla="*/ 7996084 h 7996084"/>
              <a:gd name="connsiteX3" fmla="*/ 0 w 6929643"/>
              <a:gd name="connsiteY3" fmla="*/ 7996084 h 7996084"/>
              <a:gd name="connsiteX4" fmla="*/ 0 w 6929643"/>
              <a:gd name="connsiteY4" fmla="*/ 1847850 h 7996084"/>
              <a:gd name="connsiteX0" fmla="*/ 0 w 7053120"/>
              <a:gd name="connsiteY0" fmla="*/ 1847850 h 7996084"/>
              <a:gd name="connsiteX1" fmla="*/ 6858000 w 7053120"/>
              <a:gd name="connsiteY1" fmla="*/ 0 h 7996084"/>
              <a:gd name="connsiteX2" fmla="*/ 6858000 w 7053120"/>
              <a:gd name="connsiteY2" fmla="*/ 7996084 h 7996084"/>
              <a:gd name="connsiteX3" fmla="*/ 0 w 7053120"/>
              <a:gd name="connsiteY3" fmla="*/ 7996084 h 7996084"/>
              <a:gd name="connsiteX4" fmla="*/ 0 w 7053120"/>
              <a:gd name="connsiteY4" fmla="*/ 1847850 h 7996084"/>
              <a:gd name="connsiteX0" fmla="*/ 0 w 7089436"/>
              <a:gd name="connsiteY0" fmla="*/ 1847850 h 7996084"/>
              <a:gd name="connsiteX1" fmla="*/ 6858000 w 7089436"/>
              <a:gd name="connsiteY1" fmla="*/ 0 h 7996084"/>
              <a:gd name="connsiteX2" fmla="*/ 6858000 w 7089436"/>
              <a:gd name="connsiteY2" fmla="*/ 7996084 h 7996084"/>
              <a:gd name="connsiteX3" fmla="*/ 0 w 7089436"/>
              <a:gd name="connsiteY3" fmla="*/ 7996084 h 7996084"/>
              <a:gd name="connsiteX4" fmla="*/ 0 w 7089436"/>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9908" h="7996084">
                <a:moveTo>
                  <a:pt x="0" y="1847850"/>
                </a:moveTo>
                <a:cubicBezTo>
                  <a:pt x="3524250" y="622300"/>
                  <a:pt x="3204229" y="232331"/>
                  <a:pt x="6858000" y="0"/>
                </a:cubicBezTo>
                <a:cubicBezTo>
                  <a:pt x="6721285" y="1054798"/>
                  <a:pt x="7510488" y="517358"/>
                  <a:pt x="6858000" y="7996084"/>
                </a:cubicBezTo>
                <a:lnTo>
                  <a:pt x="0" y="7996084"/>
                </a:lnTo>
                <a:lnTo>
                  <a:pt x="0" y="1847850"/>
                </a:lnTo>
                <a:close/>
              </a:path>
            </a:pathLst>
          </a:custGeom>
          <a:solidFill>
            <a:schemeClr val="bg1"/>
          </a:solidFill>
          <a:ln>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dirty="0"/>
          </a:p>
        </p:txBody>
      </p:sp>
      <p:sp>
        <p:nvSpPr>
          <p:cNvPr id="29" name="مثلث متساوي الساقين 28">
            <a:extLst>
              <a:ext uri="{FF2B5EF4-FFF2-40B4-BE49-F238E27FC236}">
                <a16:creationId xmlns="" xmlns:a16="http://schemas.microsoft.com/office/drawing/2014/main" id="{39585862-C712-45AD-AC57-F5B56EE5E8B3}"/>
              </a:ext>
            </a:extLst>
          </p:cNvPr>
          <p:cNvSpPr/>
          <p:nvPr/>
        </p:nvSpPr>
        <p:spPr>
          <a:xfrm rot="14707468">
            <a:off x="1525474" y="6110578"/>
            <a:ext cx="1714500" cy="8540982"/>
          </a:xfrm>
          <a:prstGeom prst="triangle">
            <a:avLst/>
          </a:prstGeom>
          <a:gradFill>
            <a:gsLst>
              <a:gs pos="100000">
                <a:schemeClr val="bg1">
                  <a:lumMod val="95000"/>
                </a:schemeClr>
              </a:gs>
              <a:gs pos="8000">
                <a:schemeClr val="bg1">
                  <a:lumMod val="75000"/>
                </a:schemeClr>
              </a:gs>
            </a:gsLst>
            <a:lin ang="5400000" scaled="1"/>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28" name="مستطيل 24">
            <a:extLst>
              <a:ext uri="{FF2B5EF4-FFF2-40B4-BE49-F238E27FC236}">
                <a16:creationId xmlns="" xmlns:a16="http://schemas.microsoft.com/office/drawing/2014/main" id="{D79F487F-A947-49D3-B899-0838D800E934}"/>
              </a:ext>
            </a:extLst>
          </p:cNvPr>
          <p:cNvSpPr/>
          <p:nvPr/>
        </p:nvSpPr>
        <p:spPr>
          <a:xfrm rot="21395765">
            <a:off x="1332666" y="9212829"/>
            <a:ext cx="5491820" cy="5570029"/>
          </a:xfrm>
          <a:custGeom>
            <a:avLst/>
            <a:gdLst>
              <a:gd name="connsiteX0" fmla="*/ 0 w 6858000"/>
              <a:gd name="connsiteY0" fmla="*/ 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858000"/>
              <a:gd name="connsiteY0" fmla="*/ 1847850 h 7996084"/>
              <a:gd name="connsiteX1" fmla="*/ 6858000 w 6858000"/>
              <a:gd name="connsiteY1" fmla="*/ 0 h 7996084"/>
              <a:gd name="connsiteX2" fmla="*/ 6858000 w 6858000"/>
              <a:gd name="connsiteY2" fmla="*/ 7996084 h 7996084"/>
              <a:gd name="connsiteX3" fmla="*/ 0 w 6858000"/>
              <a:gd name="connsiteY3" fmla="*/ 7996084 h 7996084"/>
              <a:gd name="connsiteX4" fmla="*/ 0 w 6858000"/>
              <a:gd name="connsiteY4" fmla="*/ 1847850 h 7996084"/>
              <a:gd name="connsiteX0" fmla="*/ 0 w 6929643"/>
              <a:gd name="connsiteY0" fmla="*/ 1847850 h 7996084"/>
              <a:gd name="connsiteX1" fmla="*/ 6858000 w 6929643"/>
              <a:gd name="connsiteY1" fmla="*/ 0 h 7996084"/>
              <a:gd name="connsiteX2" fmla="*/ 6858000 w 6929643"/>
              <a:gd name="connsiteY2" fmla="*/ 7996084 h 7996084"/>
              <a:gd name="connsiteX3" fmla="*/ 0 w 6929643"/>
              <a:gd name="connsiteY3" fmla="*/ 7996084 h 7996084"/>
              <a:gd name="connsiteX4" fmla="*/ 0 w 6929643"/>
              <a:gd name="connsiteY4" fmla="*/ 1847850 h 7996084"/>
              <a:gd name="connsiteX0" fmla="*/ 0 w 7053120"/>
              <a:gd name="connsiteY0" fmla="*/ 1847850 h 7996084"/>
              <a:gd name="connsiteX1" fmla="*/ 6858000 w 7053120"/>
              <a:gd name="connsiteY1" fmla="*/ 0 h 7996084"/>
              <a:gd name="connsiteX2" fmla="*/ 6858000 w 7053120"/>
              <a:gd name="connsiteY2" fmla="*/ 7996084 h 7996084"/>
              <a:gd name="connsiteX3" fmla="*/ 0 w 7053120"/>
              <a:gd name="connsiteY3" fmla="*/ 7996084 h 7996084"/>
              <a:gd name="connsiteX4" fmla="*/ 0 w 7053120"/>
              <a:gd name="connsiteY4" fmla="*/ 1847850 h 7996084"/>
              <a:gd name="connsiteX0" fmla="*/ 0 w 7089436"/>
              <a:gd name="connsiteY0" fmla="*/ 1847850 h 7996084"/>
              <a:gd name="connsiteX1" fmla="*/ 6858000 w 7089436"/>
              <a:gd name="connsiteY1" fmla="*/ 0 h 7996084"/>
              <a:gd name="connsiteX2" fmla="*/ 6858000 w 7089436"/>
              <a:gd name="connsiteY2" fmla="*/ 7996084 h 7996084"/>
              <a:gd name="connsiteX3" fmla="*/ 0 w 7089436"/>
              <a:gd name="connsiteY3" fmla="*/ 7996084 h 7996084"/>
              <a:gd name="connsiteX4" fmla="*/ 0 w 7089436"/>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 name="connsiteX0" fmla="*/ 0 w 7119908"/>
              <a:gd name="connsiteY0" fmla="*/ 1847850 h 7996084"/>
              <a:gd name="connsiteX1" fmla="*/ 6858000 w 7119908"/>
              <a:gd name="connsiteY1" fmla="*/ 0 h 7996084"/>
              <a:gd name="connsiteX2" fmla="*/ 6858000 w 7119908"/>
              <a:gd name="connsiteY2" fmla="*/ 7996084 h 7996084"/>
              <a:gd name="connsiteX3" fmla="*/ 0 w 7119908"/>
              <a:gd name="connsiteY3" fmla="*/ 7996084 h 7996084"/>
              <a:gd name="connsiteX4" fmla="*/ 0 w 7119908"/>
              <a:gd name="connsiteY4" fmla="*/ 1847850 h 7996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9908" h="7996084">
                <a:moveTo>
                  <a:pt x="0" y="1847850"/>
                </a:moveTo>
                <a:cubicBezTo>
                  <a:pt x="3524250" y="622300"/>
                  <a:pt x="3204229" y="232331"/>
                  <a:pt x="6858000" y="0"/>
                </a:cubicBezTo>
                <a:cubicBezTo>
                  <a:pt x="6721285" y="1054798"/>
                  <a:pt x="7510488" y="517358"/>
                  <a:pt x="6858000" y="7996084"/>
                </a:cubicBezTo>
                <a:lnTo>
                  <a:pt x="0" y="7996084"/>
                </a:lnTo>
                <a:lnTo>
                  <a:pt x="0" y="1847850"/>
                </a:lnTo>
                <a:close/>
              </a:path>
            </a:pathLst>
          </a:custGeom>
          <a:solidFill>
            <a:srgbClr val="90C739"/>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dirty="0"/>
          </a:p>
        </p:txBody>
      </p:sp>
      <p:sp>
        <p:nvSpPr>
          <p:cNvPr id="36" name="مربع نص 35">
            <a:extLst>
              <a:ext uri="{FF2B5EF4-FFF2-40B4-BE49-F238E27FC236}">
                <a16:creationId xmlns="" xmlns:a16="http://schemas.microsoft.com/office/drawing/2014/main" id="{D9DA307F-E09B-45C3-995B-2F5C254E1819}"/>
              </a:ext>
            </a:extLst>
          </p:cNvPr>
          <p:cNvSpPr txBox="1"/>
          <p:nvPr/>
        </p:nvSpPr>
        <p:spPr>
          <a:xfrm>
            <a:off x="1593507" y="1049647"/>
            <a:ext cx="4676282" cy="1200329"/>
          </a:xfrm>
          <a:prstGeom prst="rect">
            <a:avLst/>
          </a:prstGeom>
          <a:noFill/>
          <a:effectLst>
            <a:outerShdw blurRad="50800" dist="38100" dir="5400000" algn="t" rotWithShape="0">
              <a:prstClr val="black">
                <a:alpha val="40000"/>
              </a:prstClr>
            </a:outerShdw>
          </a:effectLst>
        </p:spPr>
        <p:txBody>
          <a:bodyPr wrap="square" rtlCol="1">
            <a:spAutoFit/>
          </a:bodyPr>
          <a:lstStyle/>
          <a:p>
            <a:r>
              <a:rPr lang="fr-FR" sz="3600" dirty="0">
                <a:solidFill>
                  <a:schemeClr val="accent3">
                    <a:lumMod val="20000"/>
                    <a:lumOff val="80000"/>
                  </a:schemeClr>
                </a:solidFill>
                <a:latin typeface="Times New Roman" panose="02020603050405020304" pitchFamily="18" charset="0"/>
                <a:cs typeface="Times New Roman" panose="02020603050405020304" pitchFamily="18" charset="0"/>
              </a:rPr>
              <a:t>GREAT </a:t>
            </a:r>
          </a:p>
          <a:p>
            <a:r>
              <a:rPr lang="fr-FR" sz="3600" dirty="0">
                <a:solidFill>
                  <a:schemeClr val="accent3">
                    <a:lumMod val="20000"/>
                    <a:lumOff val="80000"/>
                  </a:schemeClr>
                </a:solidFill>
                <a:latin typeface="Times New Roman" panose="02020603050405020304" pitchFamily="18" charset="0"/>
                <a:cs typeface="Times New Roman" panose="02020603050405020304" pitchFamily="18" charset="0"/>
              </a:rPr>
              <a:t>ECONOMIC POWER</a:t>
            </a:r>
            <a:endParaRPr lang="ar-DZ" sz="3600" dirty="0">
              <a:solidFill>
                <a:schemeClr val="accent3">
                  <a:lumMod val="20000"/>
                  <a:lumOff val="80000"/>
                </a:schemeClr>
              </a:solidFill>
              <a:latin typeface="Times New Roman" panose="02020603050405020304" pitchFamily="18" charset="0"/>
              <a:cs typeface="Times New Roman" panose="02020603050405020304" pitchFamily="18" charset="0"/>
            </a:endParaRPr>
          </a:p>
        </p:txBody>
      </p:sp>
      <p:sp>
        <p:nvSpPr>
          <p:cNvPr id="39" name="مربع نص 38">
            <a:extLst>
              <a:ext uri="{FF2B5EF4-FFF2-40B4-BE49-F238E27FC236}">
                <a16:creationId xmlns="" xmlns:a16="http://schemas.microsoft.com/office/drawing/2014/main" id="{A85BC5EC-2BDB-46F3-89AB-FC86BAF19DDF}"/>
              </a:ext>
            </a:extLst>
          </p:cNvPr>
          <p:cNvSpPr txBox="1"/>
          <p:nvPr/>
        </p:nvSpPr>
        <p:spPr>
          <a:xfrm>
            <a:off x="3981392" y="9470637"/>
            <a:ext cx="2837860" cy="369332"/>
          </a:xfrm>
          <a:prstGeom prst="rect">
            <a:avLst/>
          </a:prstGeom>
          <a:noFill/>
        </p:spPr>
        <p:txBody>
          <a:bodyPr wrap="square" rtlCol="1">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BISKRI ABDELKARIM</a:t>
            </a:r>
            <a:endParaRPr lang="ar-DZ" b="1" dirty="0">
              <a:solidFill>
                <a:schemeClr val="tx2">
                  <a:lumMod val="50000"/>
                </a:schemeClr>
              </a:solidFill>
              <a:latin typeface="Times New Roman" panose="02020603050405020304" pitchFamily="18" charset="0"/>
              <a:cs typeface="Times New Roman" panose="02020603050405020304" pitchFamily="18" charset="0"/>
            </a:endParaRPr>
          </a:p>
        </p:txBody>
      </p:sp>
      <p:cxnSp>
        <p:nvCxnSpPr>
          <p:cNvPr id="41" name="رابط مستقيم 40">
            <a:extLst>
              <a:ext uri="{FF2B5EF4-FFF2-40B4-BE49-F238E27FC236}">
                <a16:creationId xmlns="" xmlns:a16="http://schemas.microsoft.com/office/drawing/2014/main" id="{BA4A8E1A-9FF1-4B9D-893B-48DF50FD455A}"/>
              </a:ext>
            </a:extLst>
          </p:cNvPr>
          <p:cNvCxnSpPr>
            <a:cxnSpLocks/>
          </p:cNvCxnSpPr>
          <p:nvPr/>
        </p:nvCxnSpPr>
        <p:spPr>
          <a:xfrm>
            <a:off x="1712899" y="2248788"/>
            <a:ext cx="39830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مربع نص 14">
            <a:extLst>
              <a:ext uri="{FF2B5EF4-FFF2-40B4-BE49-F238E27FC236}">
                <a16:creationId xmlns="" xmlns:a16="http://schemas.microsoft.com/office/drawing/2014/main" id="{D9DA307F-E09B-45C3-995B-2F5C254E1819}"/>
              </a:ext>
            </a:extLst>
          </p:cNvPr>
          <p:cNvSpPr txBox="1"/>
          <p:nvPr/>
        </p:nvSpPr>
        <p:spPr>
          <a:xfrm>
            <a:off x="2609500" y="7029085"/>
            <a:ext cx="4283077" cy="461665"/>
          </a:xfrm>
          <a:prstGeom prst="rect">
            <a:avLst/>
          </a:prstGeom>
          <a:noFill/>
        </p:spPr>
        <p:txBody>
          <a:bodyPr wrap="square" rtlCol="1">
            <a:spAutoFit/>
          </a:bodyPr>
          <a:lstStyle/>
          <a:p>
            <a:r>
              <a:rPr lang="fr-FR" sz="2400" dirty="0" smtClean="0">
                <a:solidFill>
                  <a:srgbClr val="55B84C"/>
                </a:solidFill>
                <a:latin typeface="Stencil" panose="040409050D0802020404" pitchFamily="82" charset="0"/>
                <a:cs typeface="Times New Roman" panose="02020603050405020304" pitchFamily="18" charset="0"/>
              </a:rPr>
              <a:t>EVOLUTION AND </a:t>
            </a:r>
            <a:r>
              <a:rPr lang="fr-FR" sz="2400" dirty="0" smtClean="0">
                <a:solidFill>
                  <a:schemeClr val="tx2">
                    <a:lumMod val="50000"/>
                  </a:schemeClr>
                </a:solidFill>
                <a:latin typeface="Stencil" panose="040409050D0802020404" pitchFamily="82" charset="0"/>
                <a:cs typeface="Times New Roman" panose="02020603050405020304" pitchFamily="18" charset="0"/>
              </a:rPr>
              <a:t>PROSPECTS</a:t>
            </a:r>
            <a:endParaRPr lang="ar-DZ" sz="2400" dirty="0">
              <a:solidFill>
                <a:schemeClr val="tx2">
                  <a:lumMod val="50000"/>
                </a:schemeClr>
              </a:solidFill>
              <a:latin typeface="Stencil" panose="040409050D0802020404" pitchFamily="82" charset="0"/>
              <a:cs typeface="Times New Roman" panose="02020603050405020304" pitchFamily="18" charset="0"/>
            </a:endParaRPr>
          </a:p>
        </p:txBody>
      </p:sp>
      <p:sp>
        <p:nvSpPr>
          <p:cNvPr id="16" name="مربع نص 15">
            <a:extLst>
              <a:ext uri="{FF2B5EF4-FFF2-40B4-BE49-F238E27FC236}">
                <a16:creationId xmlns="" xmlns:a16="http://schemas.microsoft.com/office/drawing/2014/main" id="{D9DA307F-E09B-45C3-995B-2F5C254E1819}"/>
              </a:ext>
            </a:extLst>
          </p:cNvPr>
          <p:cNvSpPr txBox="1"/>
          <p:nvPr/>
        </p:nvSpPr>
        <p:spPr>
          <a:xfrm>
            <a:off x="1157695" y="7548751"/>
            <a:ext cx="2816266" cy="1615827"/>
          </a:xfrm>
          <a:prstGeom prst="rect">
            <a:avLst/>
          </a:prstGeom>
          <a:noFill/>
        </p:spPr>
        <p:txBody>
          <a:bodyPr wrap="square" rtlCol="1">
            <a:spAutoFit/>
          </a:bodyPr>
          <a:lstStyle/>
          <a:p>
            <a:pPr algn="just"/>
            <a:r>
              <a:rPr lang="en-US" sz="1100" dirty="0"/>
              <a:t>An economy is the large set of inter-related production, consumption, and exchange activities that aid in determining how scarce resources are allocated. The production, consumption, and distribution of goods and services are used to fulfill the needs of those living and operating within the economy, which is also referred to as an economic system.</a:t>
            </a:r>
            <a:endParaRPr lang="ar-DZ" sz="1100" dirty="0">
              <a:solidFill>
                <a:schemeClr val="tx2">
                  <a:lumMod val="50000"/>
                </a:schemeClr>
              </a:solidFill>
              <a:latin typeface="Stencil" panose="040409050D0802020404" pitchFamily="82" charset="0"/>
              <a:cs typeface="Times New Roman" panose="02020603050405020304" pitchFamily="18" charset="0"/>
            </a:endParaRPr>
          </a:p>
        </p:txBody>
      </p:sp>
      <p:sp>
        <p:nvSpPr>
          <p:cNvPr id="17" name="مربع نص 16">
            <a:extLst>
              <a:ext uri="{FF2B5EF4-FFF2-40B4-BE49-F238E27FC236}">
                <a16:creationId xmlns="" xmlns:a16="http://schemas.microsoft.com/office/drawing/2014/main" id="{D9DA307F-E09B-45C3-995B-2F5C254E1819}"/>
              </a:ext>
            </a:extLst>
          </p:cNvPr>
          <p:cNvSpPr txBox="1"/>
          <p:nvPr/>
        </p:nvSpPr>
        <p:spPr>
          <a:xfrm>
            <a:off x="4048624" y="7571477"/>
            <a:ext cx="2800350" cy="769441"/>
          </a:xfrm>
          <a:prstGeom prst="rect">
            <a:avLst/>
          </a:prstGeom>
          <a:noFill/>
        </p:spPr>
        <p:txBody>
          <a:bodyPr wrap="square" rtlCol="1">
            <a:spAutoFit/>
          </a:bodyPr>
          <a:lstStyle/>
          <a:p>
            <a:pPr algn="just"/>
            <a:r>
              <a:rPr lang="en-US" sz="1100" dirty="0"/>
              <a:t>An economy is the large set of inter-related production, consumption, and exchange activities that aid in determining how scarce resources are allocated. </a:t>
            </a:r>
            <a:endParaRPr lang="ar-DZ" sz="1100" dirty="0">
              <a:solidFill>
                <a:schemeClr val="tx2">
                  <a:lumMod val="50000"/>
                </a:schemeClr>
              </a:solidFill>
              <a:latin typeface="Stencil" panose="040409050D0802020404" pitchFamily="82" charset="0"/>
              <a:cs typeface="Times New Roman" panose="02020603050405020304" pitchFamily="18" charset="0"/>
            </a:endParaRPr>
          </a:p>
        </p:txBody>
      </p:sp>
      <p:pic>
        <p:nvPicPr>
          <p:cNvPr id="7" name="صورة 6"/>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64425" y="935835"/>
            <a:ext cx="1203716" cy="1203716"/>
          </a:xfrm>
          <a:prstGeom prst="rect">
            <a:avLst/>
          </a:prstGeom>
          <a:effectLst>
            <a:outerShdw blurRad="63500" sx="102000" sy="102000" algn="ctr" rotWithShape="0">
              <a:prstClr val="black">
                <a:alpha val="40000"/>
              </a:prstClr>
            </a:outerShdw>
          </a:effectLst>
        </p:spPr>
      </p:pic>
      <p:sp>
        <p:nvSpPr>
          <p:cNvPr id="21" name="مربع نص 20">
            <a:extLst>
              <a:ext uri="{FF2B5EF4-FFF2-40B4-BE49-F238E27FC236}">
                <a16:creationId xmlns="" xmlns:a16="http://schemas.microsoft.com/office/drawing/2014/main" id="{D9DA307F-E09B-45C3-995B-2F5C254E1819}"/>
              </a:ext>
            </a:extLst>
          </p:cNvPr>
          <p:cNvSpPr txBox="1"/>
          <p:nvPr/>
        </p:nvSpPr>
        <p:spPr>
          <a:xfrm>
            <a:off x="4452640" y="2418605"/>
            <a:ext cx="2366612" cy="938719"/>
          </a:xfrm>
          <a:prstGeom prst="rect">
            <a:avLst/>
          </a:prstGeom>
          <a:noFill/>
        </p:spPr>
        <p:txBody>
          <a:bodyPr wrap="square" rtlCol="1">
            <a:spAutoFit/>
          </a:bodyPr>
          <a:lstStyle/>
          <a:p>
            <a:pPr algn="just"/>
            <a:r>
              <a:rPr lang="en-US" sz="1100" b="1" dirty="0"/>
              <a:t>An economy is the large set of inter-related production, consumption, and exchange activities that aid in determining how scarce resources are allocated. </a:t>
            </a:r>
            <a:endParaRPr lang="ar-DZ" sz="1100" b="1" dirty="0">
              <a:solidFill>
                <a:schemeClr val="tx2">
                  <a:lumMod val="50000"/>
                </a:schemeClr>
              </a:solidFill>
              <a:latin typeface="Stencil" panose="040409050D0802020404" pitchFamily="82" charset="0"/>
              <a:cs typeface="Times New Roman" panose="02020603050405020304" pitchFamily="18" charset="0"/>
            </a:endParaRPr>
          </a:p>
        </p:txBody>
      </p:sp>
      <p:sp>
        <p:nvSpPr>
          <p:cNvPr id="22" name="مربع نص 21">
            <a:extLst>
              <a:ext uri="{FF2B5EF4-FFF2-40B4-BE49-F238E27FC236}">
                <a16:creationId xmlns="" xmlns:a16="http://schemas.microsoft.com/office/drawing/2014/main" id="{D9DA307F-E09B-45C3-995B-2F5C254E1819}"/>
              </a:ext>
            </a:extLst>
          </p:cNvPr>
          <p:cNvSpPr txBox="1"/>
          <p:nvPr/>
        </p:nvSpPr>
        <p:spPr>
          <a:xfrm>
            <a:off x="4473989" y="3413888"/>
            <a:ext cx="2310647" cy="938719"/>
          </a:xfrm>
          <a:prstGeom prst="rect">
            <a:avLst/>
          </a:prstGeom>
          <a:noFill/>
        </p:spPr>
        <p:txBody>
          <a:bodyPr wrap="square" rtlCol="1">
            <a:spAutoFit/>
          </a:bodyPr>
          <a:lstStyle/>
          <a:p>
            <a:pPr algn="just"/>
            <a:r>
              <a:rPr lang="en-US" sz="1100" b="1" dirty="0"/>
              <a:t>An economy is the large set of inter-related production, consumption, and exchange activities that aid in determining how scarce resources are allocated. </a:t>
            </a:r>
            <a:endParaRPr lang="ar-DZ" sz="1100" b="1" dirty="0">
              <a:solidFill>
                <a:schemeClr val="tx2">
                  <a:lumMod val="50000"/>
                </a:schemeClr>
              </a:solidFill>
              <a:latin typeface="Stencil" panose="040409050D0802020404" pitchFamily="82" charset="0"/>
              <a:cs typeface="Times New Roman" panose="02020603050405020304" pitchFamily="18" charset="0"/>
            </a:endParaRPr>
          </a:p>
        </p:txBody>
      </p:sp>
      <p:pic>
        <p:nvPicPr>
          <p:cNvPr id="8" name="صورة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131" y="9078793"/>
            <a:ext cx="1348745" cy="858292"/>
          </a:xfrm>
          <a:prstGeom prst="rect">
            <a:avLst/>
          </a:prstGeom>
        </p:spPr>
      </p:pic>
    </p:spTree>
    <p:extLst>
      <p:ext uri="{BB962C8B-B14F-4D97-AF65-F5344CB8AC3E}">
        <p14:creationId xmlns:p14="http://schemas.microsoft.com/office/powerpoint/2010/main" val="41079861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صورة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856" y="7188152"/>
            <a:ext cx="4626186" cy="2702560"/>
          </a:xfrm>
          <a:prstGeom prst="rect">
            <a:avLst/>
          </a:prstGeom>
        </p:spPr>
      </p:pic>
      <p:sp>
        <p:nvSpPr>
          <p:cNvPr id="12" name="مستطيل 11"/>
          <p:cNvSpPr/>
          <p:nvPr/>
        </p:nvSpPr>
        <p:spPr>
          <a:xfrm>
            <a:off x="466532" y="8734877"/>
            <a:ext cx="6391470" cy="1171122"/>
          </a:xfrm>
          <a:custGeom>
            <a:avLst/>
            <a:gdLst>
              <a:gd name="connsiteX0" fmla="*/ 0 w 6391469"/>
              <a:gd name="connsiteY0" fmla="*/ 0 h 387350"/>
              <a:gd name="connsiteX1" fmla="*/ 6391469 w 6391469"/>
              <a:gd name="connsiteY1" fmla="*/ 0 h 387350"/>
              <a:gd name="connsiteX2" fmla="*/ 6391469 w 6391469"/>
              <a:gd name="connsiteY2" fmla="*/ 387350 h 387350"/>
              <a:gd name="connsiteX3" fmla="*/ 0 w 6391469"/>
              <a:gd name="connsiteY3" fmla="*/ 387350 h 387350"/>
              <a:gd name="connsiteX4" fmla="*/ 0 w 6391469"/>
              <a:gd name="connsiteY4" fmla="*/ 0 h 387350"/>
              <a:gd name="connsiteX0" fmla="*/ 0 w 6391469"/>
              <a:gd name="connsiteY0" fmla="*/ 769257 h 1156607"/>
              <a:gd name="connsiteX1" fmla="*/ 6362441 w 6391469"/>
              <a:gd name="connsiteY1" fmla="*/ 0 h 1156607"/>
              <a:gd name="connsiteX2" fmla="*/ 6391469 w 6391469"/>
              <a:gd name="connsiteY2" fmla="*/ 1156607 h 1156607"/>
              <a:gd name="connsiteX3" fmla="*/ 0 w 6391469"/>
              <a:gd name="connsiteY3" fmla="*/ 1156607 h 1156607"/>
              <a:gd name="connsiteX4" fmla="*/ 0 w 6391469"/>
              <a:gd name="connsiteY4" fmla="*/ 769257 h 1156607"/>
              <a:gd name="connsiteX0" fmla="*/ 0 w 6391469"/>
              <a:gd name="connsiteY0" fmla="*/ 769257 h 1156607"/>
              <a:gd name="connsiteX1" fmla="*/ 6362441 w 6391469"/>
              <a:gd name="connsiteY1" fmla="*/ 0 h 1156607"/>
              <a:gd name="connsiteX2" fmla="*/ 6391469 w 6391469"/>
              <a:gd name="connsiteY2" fmla="*/ 1156607 h 1156607"/>
              <a:gd name="connsiteX3" fmla="*/ 0 w 6391469"/>
              <a:gd name="connsiteY3" fmla="*/ 1156607 h 1156607"/>
              <a:gd name="connsiteX4" fmla="*/ 0 w 6391469"/>
              <a:gd name="connsiteY4" fmla="*/ 769257 h 1156607"/>
              <a:gd name="connsiteX0" fmla="*/ 0 w 6391469"/>
              <a:gd name="connsiteY0" fmla="*/ 769257 h 1156607"/>
              <a:gd name="connsiteX1" fmla="*/ 6362441 w 6391469"/>
              <a:gd name="connsiteY1" fmla="*/ 0 h 1156607"/>
              <a:gd name="connsiteX2" fmla="*/ 6391469 w 6391469"/>
              <a:gd name="connsiteY2" fmla="*/ 1156607 h 1156607"/>
              <a:gd name="connsiteX3" fmla="*/ 0 w 6391469"/>
              <a:gd name="connsiteY3" fmla="*/ 1156607 h 1156607"/>
              <a:gd name="connsiteX4" fmla="*/ 0 w 6391469"/>
              <a:gd name="connsiteY4" fmla="*/ 769257 h 1156607"/>
              <a:gd name="connsiteX0" fmla="*/ 0 w 6391470"/>
              <a:gd name="connsiteY0" fmla="*/ 783772 h 1171122"/>
              <a:gd name="connsiteX1" fmla="*/ 6391470 w 6391470"/>
              <a:gd name="connsiteY1" fmla="*/ 0 h 1171122"/>
              <a:gd name="connsiteX2" fmla="*/ 6391469 w 6391470"/>
              <a:gd name="connsiteY2" fmla="*/ 1171122 h 1171122"/>
              <a:gd name="connsiteX3" fmla="*/ 0 w 6391470"/>
              <a:gd name="connsiteY3" fmla="*/ 1171122 h 1171122"/>
              <a:gd name="connsiteX4" fmla="*/ 0 w 6391470"/>
              <a:gd name="connsiteY4" fmla="*/ 783772 h 1171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91470" h="1171122">
                <a:moveTo>
                  <a:pt x="0" y="783772"/>
                </a:moveTo>
                <a:cubicBezTo>
                  <a:pt x="2469157" y="832153"/>
                  <a:pt x="3719113" y="996648"/>
                  <a:pt x="6391470" y="0"/>
                </a:cubicBezTo>
                <a:cubicBezTo>
                  <a:pt x="6391470" y="390374"/>
                  <a:pt x="6391469" y="780748"/>
                  <a:pt x="6391469" y="1171122"/>
                </a:cubicBezTo>
                <a:lnTo>
                  <a:pt x="0" y="1171122"/>
                </a:lnTo>
                <a:lnTo>
                  <a:pt x="0" y="783772"/>
                </a:lnTo>
                <a:close/>
              </a:path>
            </a:pathLst>
          </a:custGeom>
          <a:solidFill>
            <a:srgbClr val="1A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9" name="شكل حر 8"/>
          <p:cNvSpPr/>
          <p:nvPr/>
        </p:nvSpPr>
        <p:spPr>
          <a:xfrm>
            <a:off x="0" y="-234951"/>
            <a:ext cx="2076450" cy="10140950"/>
          </a:xfrm>
          <a:custGeom>
            <a:avLst/>
            <a:gdLst>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50465 h 10140950"/>
              <a:gd name="connsiteX7" fmla="*/ 1053203 w 2076450"/>
              <a:gd name="connsiteY7" fmla="*/ 2155069 h 10140950"/>
              <a:gd name="connsiteX8" fmla="*/ 495300 w 2076450"/>
              <a:gd name="connsiteY8" fmla="*/ 242619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50465 h 10140950"/>
              <a:gd name="connsiteX7" fmla="*/ 1053203 w 2076450"/>
              <a:gd name="connsiteY7" fmla="*/ 215506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50465 h 10140950"/>
              <a:gd name="connsiteX7" fmla="*/ 932553 w 2076450"/>
              <a:gd name="connsiteY7" fmla="*/ 221221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50465 h 10140950"/>
              <a:gd name="connsiteX7" fmla="*/ 932553 w 2076450"/>
              <a:gd name="connsiteY7" fmla="*/ 221221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50465 h 10140950"/>
              <a:gd name="connsiteX7" fmla="*/ 932553 w 2076450"/>
              <a:gd name="connsiteY7" fmla="*/ 221221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6758 w 2076450"/>
              <a:gd name="connsiteY6" fmla="*/ 2162372 h 10140950"/>
              <a:gd name="connsiteX7" fmla="*/ 932553 w 2076450"/>
              <a:gd name="connsiteY7" fmla="*/ 221221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83803 h 10140950"/>
              <a:gd name="connsiteX7" fmla="*/ 932553 w 2076450"/>
              <a:gd name="connsiteY7" fmla="*/ 221221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83803 h 10140950"/>
              <a:gd name="connsiteX7" fmla="*/ 932553 w 2076450"/>
              <a:gd name="connsiteY7" fmla="*/ 221221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83803 h 10140950"/>
              <a:gd name="connsiteX7" fmla="*/ 932553 w 2076450"/>
              <a:gd name="connsiteY7" fmla="*/ 221221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83803 h 10140950"/>
              <a:gd name="connsiteX7" fmla="*/ 932553 w 2076450"/>
              <a:gd name="connsiteY7" fmla="*/ 221221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 name="connsiteX0" fmla="*/ 1504950 w 2076450"/>
              <a:gd name="connsiteY0" fmla="*/ 0 h 10140950"/>
              <a:gd name="connsiteX1" fmla="*/ 2076450 w 2076450"/>
              <a:gd name="connsiteY1" fmla="*/ 0 h 10140950"/>
              <a:gd name="connsiteX2" fmla="*/ 2076450 w 2076450"/>
              <a:gd name="connsiteY2" fmla="*/ 1117600 h 10140950"/>
              <a:gd name="connsiteX3" fmla="*/ 2076450 w 2076450"/>
              <a:gd name="connsiteY3" fmla="*/ 1146175 h 10140950"/>
              <a:gd name="connsiteX4" fmla="*/ 2075007 w 2076450"/>
              <a:gd name="connsiteY4" fmla="*/ 1146175 h 10140950"/>
              <a:gd name="connsiteX5" fmla="*/ 2071090 w 2076450"/>
              <a:gd name="connsiteY5" fmla="*/ 1223753 h 10140950"/>
              <a:gd name="connsiteX6" fmla="*/ 1144377 w 2076450"/>
              <a:gd name="connsiteY6" fmla="*/ 2183803 h 10140950"/>
              <a:gd name="connsiteX7" fmla="*/ 932553 w 2076450"/>
              <a:gd name="connsiteY7" fmla="*/ 2212219 h 10140950"/>
              <a:gd name="connsiteX8" fmla="*/ 495300 w 2076450"/>
              <a:gd name="connsiteY8" fmla="*/ 2534140 h 10140950"/>
              <a:gd name="connsiteX9" fmla="*/ 495300 w 2076450"/>
              <a:gd name="connsiteY9" fmla="*/ 10140950 h 10140950"/>
              <a:gd name="connsiteX10" fmla="*/ 0 w 2076450"/>
              <a:gd name="connsiteY10" fmla="*/ 10140950 h 10140950"/>
              <a:gd name="connsiteX11" fmla="*/ 0 w 2076450"/>
              <a:gd name="connsiteY11" fmla="*/ 234950 h 10140950"/>
              <a:gd name="connsiteX12" fmla="*/ 495300 w 2076450"/>
              <a:gd name="connsiteY12" fmla="*/ 234950 h 10140950"/>
              <a:gd name="connsiteX13" fmla="*/ 495300 w 2076450"/>
              <a:gd name="connsiteY13" fmla="*/ 236303 h 10140950"/>
              <a:gd name="connsiteX14" fmla="*/ 634101 w 2076450"/>
              <a:gd name="connsiteY14" fmla="*/ 160964 h 10140950"/>
              <a:gd name="connsiteX15" fmla="*/ 1038225 w 2076450"/>
              <a:gd name="connsiteY15" fmla="*/ 79375 h 10140950"/>
              <a:gd name="connsiteX16" fmla="*/ 1442349 w 2076450"/>
              <a:gd name="connsiteY16" fmla="*/ 160964 h 10140950"/>
              <a:gd name="connsiteX17" fmla="*/ 1504950 w 2076450"/>
              <a:gd name="connsiteY17" fmla="*/ 194943 h 10140950"/>
              <a:gd name="connsiteX18" fmla="*/ 1504950 w 2076450"/>
              <a:gd name="connsiteY18" fmla="*/ 0 h 1014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76450" h="10140950">
                <a:moveTo>
                  <a:pt x="1504950" y="0"/>
                </a:moveTo>
                <a:lnTo>
                  <a:pt x="2076450" y="0"/>
                </a:lnTo>
                <a:lnTo>
                  <a:pt x="2076450" y="1117600"/>
                </a:lnTo>
                <a:lnTo>
                  <a:pt x="2076450" y="1146175"/>
                </a:lnTo>
                <a:lnTo>
                  <a:pt x="2075007" y="1146175"/>
                </a:lnTo>
                <a:lnTo>
                  <a:pt x="2071090" y="1223753"/>
                </a:lnTo>
                <a:cubicBezTo>
                  <a:pt x="2021467" y="1712382"/>
                  <a:pt x="1633007" y="2134180"/>
                  <a:pt x="1144377" y="2183803"/>
                </a:cubicBezTo>
                <a:cubicBezTo>
                  <a:pt x="1023762" y="2195656"/>
                  <a:pt x="1003161" y="2202747"/>
                  <a:pt x="932553" y="2212219"/>
                </a:cubicBezTo>
                <a:cubicBezTo>
                  <a:pt x="684409" y="2243326"/>
                  <a:pt x="500556" y="2298245"/>
                  <a:pt x="495300" y="2534140"/>
                </a:cubicBezTo>
                <a:lnTo>
                  <a:pt x="495300" y="10140950"/>
                </a:lnTo>
                <a:lnTo>
                  <a:pt x="0" y="10140950"/>
                </a:lnTo>
                <a:lnTo>
                  <a:pt x="0" y="234950"/>
                </a:lnTo>
                <a:lnTo>
                  <a:pt x="495300" y="234950"/>
                </a:lnTo>
                <a:lnTo>
                  <a:pt x="495300" y="236303"/>
                </a:lnTo>
                <a:lnTo>
                  <a:pt x="634101" y="160964"/>
                </a:lnTo>
                <a:cubicBezTo>
                  <a:pt x="758312" y="108427"/>
                  <a:pt x="894876" y="79375"/>
                  <a:pt x="1038225" y="79375"/>
                </a:cubicBezTo>
                <a:cubicBezTo>
                  <a:pt x="1181574" y="79375"/>
                  <a:pt x="1318137" y="108427"/>
                  <a:pt x="1442349" y="160964"/>
                </a:cubicBezTo>
                <a:lnTo>
                  <a:pt x="1504950" y="194943"/>
                </a:lnTo>
                <a:lnTo>
                  <a:pt x="1504950" y="0"/>
                </a:lnTo>
                <a:close/>
              </a:path>
            </a:pathLst>
          </a:custGeom>
          <a:solidFill>
            <a:srgbClr val="1A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pic>
        <p:nvPicPr>
          <p:cNvPr id="15" name="صورة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806" y="297180"/>
            <a:ext cx="1424635" cy="1424635"/>
          </a:xfrm>
          <a:prstGeom prst="rect">
            <a:avLst/>
          </a:prstGeom>
        </p:spPr>
      </p:pic>
      <p:sp>
        <p:nvSpPr>
          <p:cNvPr id="16" name="مربع نص 15">
            <a:extLst>
              <a:ext uri="{FF2B5EF4-FFF2-40B4-BE49-F238E27FC236}">
                <a16:creationId xmlns="" xmlns:a16="http://schemas.microsoft.com/office/drawing/2014/main" id="{D9DA307F-E09B-45C3-995B-2F5C254E1819}"/>
              </a:ext>
            </a:extLst>
          </p:cNvPr>
          <p:cNvSpPr txBox="1"/>
          <p:nvPr/>
        </p:nvSpPr>
        <p:spPr>
          <a:xfrm>
            <a:off x="3429000" y="2110826"/>
            <a:ext cx="3029857" cy="2462213"/>
          </a:xfrm>
          <a:prstGeom prst="rect">
            <a:avLst/>
          </a:prstGeom>
          <a:noFill/>
        </p:spPr>
        <p:txBody>
          <a:bodyPr wrap="square" rtlCol="1">
            <a:spAutoFit/>
          </a:bodyPr>
          <a:lstStyle/>
          <a:p>
            <a:pPr algn="just"/>
            <a:r>
              <a:rPr lang="en-US" sz="1100" dirty="0"/>
              <a:t>Understanding Economies</a:t>
            </a:r>
          </a:p>
          <a:p>
            <a:pPr algn="just"/>
            <a:r>
              <a:rPr lang="en-US" sz="1100" dirty="0"/>
              <a:t>An economy encompasses all activity related to production, consumption, and trade of goods and services in an area. These decisions are made through some combination of market transactions and collective or hierarchical decision making. Everyone from individuals to entities such as families, corporations, and governments participate in this process. The economy of a particular region or country is governed by its culture, laws, history, and geography, among other factors, and it evolves due to the choices and actions of the participants. For this reason, no two economies are identical.</a:t>
            </a:r>
          </a:p>
        </p:txBody>
      </p:sp>
      <p:sp>
        <p:nvSpPr>
          <p:cNvPr id="17" name="مربع نص 16">
            <a:extLst>
              <a:ext uri="{FF2B5EF4-FFF2-40B4-BE49-F238E27FC236}">
                <a16:creationId xmlns="" xmlns:a16="http://schemas.microsoft.com/office/drawing/2014/main" id="{D9DA307F-E09B-45C3-995B-2F5C254E1819}"/>
              </a:ext>
            </a:extLst>
          </p:cNvPr>
          <p:cNvSpPr txBox="1"/>
          <p:nvPr/>
        </p:nvSpPr>
        <p:spPr>
          <a:xfrm>
            <a:off x="3429000" y="4636313"/>
            <a:ext cx="3029857" cy="2462213"/>
          </a:xfrm>
          <a:prstGeom prst="rect">
            <a:avLst/>
          </a:prstGeom>
          <a:noFill/>
        </p:spPr>
        <p:txBody>
          <a:bodyPr wrap="square" rtlCol="1">
            <a:spAutoFit/>
          </a:bodyPr>
          <a:lstStyle/>
          <a:p>
            <a:pPr algn="just"/>
            <a:r>
              <a:rPr lang="en-US" sz="1100" dirty="0"/>
              <a:t>Understanding Economies</a:t>
            </a:r>
          </a:p>
          <a:p>
            <a:pPr algn="just"/>
            <a:r>
              <a:rPr lang="en-US" sz="1100" dirty="0"/>
              <a:t>An economy encompasses all activity related to production, consumption, and trade of goods and services in an area. These decisions are made through some combination of market transactions and collective or hierarchical decision making. Everyone from individuals to entities such as families, corporations, and governments participate in this process. The economy of a particular region or country is governed by its culture, laws, history, and geography, among other factors, and it evolves due to the choices and actions of the participants. For this reason, no two economies are identical.</a:t>
            </a:r>
          </a:p>
        </p:txBody>
      </p:sp>
      <p:sp>
        <p:nvSpPr>
          <p:cNvPr id="18" name="مربع نص 17">
            <a:extLst>
              <a:ext uri="{FF2B5EF4-FFF2-40B4-BE49-F238E27FC236}">
                <a16:creationId xmlns="" xmlns:a16="http://schemas.microsoft.com/office/drawing/2014/main" id="{D9DA307F-E09B-45C3-995B-2F5C254E1819}"/>
              </a:ext>
            </a:extLst>
          </p:cNvPr>
          <p:cNvSpPr txBox="1"/>
          <p:nvPr/>
        </p:nvSpPr>
        <p:spPr>
          <a:xfrm>
            <a:off x="522856" y="5047406"/>
            <a:ext cx="2800123" cy="1446550"/>
          </a:xfrm>
          <a:prstGeom prst="rect">
            <a:avLst/>
          </a:prstGeom>
          <a:noFill/>
        </p:spPr>
        <p:txBody>
          <a:bodyPr wrap="square" rtlCol="1">
            <a:spAutoFit/>
          </a:bodyPr>
          <a:lstStyle/>
          <a:p>
            <a:pPr algn="just"/>
            <a:r>
              <a:rPr lang="en-US" sz="1100" dirty="0"/>
              <a:t>Understanding Economies</a:t>
            </a:r>
          </a:p>
          <a:p>
            <a:pPr algn="just"/>
            <a:r>
              <a:rPr lang="en-US" sz="1100" dirty="0"/>
              <a:t>An economy encompasses all activity related to production, consumption, and trade of goods and services in an area. These decisions are made through some combination of market transactions and collective or hierarchical decision making. Everyone from individuals to entities such as families, </a:t>
            </a:r>
          </a:p>
        </p:txBody>
      </p:sp>
      <p:sp>
        <p:nvSpPr>
          <p:cNvPr id="19" name="مربع نص 18">
            <a:extLst>
              <a:ext uri="{FF2B5EF4-FFF2-40B4-BE49-F238E27FC236}">
                <a16:creationId xmlns="" xmlns:a16="http://schemas.microsoft.com/office/drawing/2014/main" id="{D9DA307F-E09B-45C3-995B-2F5C254E1819}"/>
              </a:ext>
            </a:extLst>
          </p:cNvPr>
          <p:cNvSpPr txBox="1"/>
          <p:nvPr/>
        </p:nvSpPr>
        <p:spPr>
          <a:xfrm>
            <a:off x="522856" y="2034757"/>
            <a:ext cx="2629580" cy="2800767"/>
          </a:xfrm>
          <a:prstGeom prst="rect">
            <a:avLst/>
          </a:prstGeom>
          <a:noFill/>
        </p:spPr>
        <p:txBody>
          <a:bodyPr wrap="square" rtlCol="1">
            <a:spAutoFit/>
          </a:bodyPr>
          <a:lstStyle/>
          <a:p>
            <a:pPr algn="just"/>
            <a:r>
              <a:rPr lang="en-US" sz="1100" dirty="0"/>
              <a:t>Understanding Economies</a:t>
            </a:r>
          </a:p>
          <a:p>
            <a:pPr algn="just"/>
            <a:r>
              <a:rPr lang="en-US" sz="1100" dirty="0"/>
              <a:t>An economy encompasses all activity related to production, consumption, and trade of goods and services in an area. These decisions are made through some combination of market transactions and collective or hierarchical decision making. Everyone from individuals to entities such as families, corporations, and governments participate in this process. The economy of a particular region or country is governed by its culture, laws, history, and geography, among other factors, and it evolves due to the choices and actions of the participants. For this reason, no two economies are identical.</a:t>
            </a:r>
          </a:p>
        </p:txBody>
      </p:sp>
      <p:sp>
        <p:nvSpPr>
          <p:cNvPr id="20" name="مربع نص 19">
            <a:extLst>
              <a:ext uri="{FF2B5EF4-FFF2-40B4-BE49-F238E27FC236}">
                <a16:creationId xmlns="" xmlns:a16="http://schemas.microsoft.com/office/drawing/2014/main" id="{D9DA307F-E09B-45C3-995B-2F5C254E1819}"/>
              </a:ext>
            </a:extLst>
          </p:cNvPr>
          <p:cNvSpPr txBox="1"/>
          <p:nvPr/>
        </p:nvSpPr>
        <p:spPr>
          <a:xfrm>
            <a:off x="2116015" y="1576052"/>
            <a:ext cx="4283077" cy="461665"/>
          </a:xfrm>
          <a:prstGeom prst="rect">
            <a:avLst/>
          </a:prstGeom>
          <a:noFill/>
        </p:spPr>
        <p:txBody>
          <a:bodyPr wrap="square" rtlCol="1">
            <a:spAutoFit/>
          </a:bodyPr>
          <a:lstStyle/>
          <a:p>
            <a:r>
              <a:rPr lang="fr-FR" sz="2400" dirty="0" smtClean="0">
                <a:solidFill>
                  <a:srgbClr val="55B84C"/>
                </a:solidFill>
                <a:latin typeface="Stencil" panose="040409050D0802020404" pitchFamily="82" charset="0"/>
                <a:cs typeface="Times New Roman" panose="02020603050405020304" pitchFamily="18" charset="0"/>
              </a:rPr>
              <a:t>EVOLUTION AND </a:t>
            </a:r>
            <a:r>
              <a:rPr lang="fr-FR" sz="2400" dirty="0" smtClean="0">
                <a:solidFill>
                  <a:schemeClr val="tx2">
                    <a:lumMod val="50000"/>
                  </a:schemeClr>
                </a:solidFill>
                <a:latin typeface="Stencil" panose="040409050D0802020404" pitchFamily="82" charset="0"/>
                <a:cs typeface="Times New Roman" panose="02020603050405020304" pitchFamily="18" charset="0"/>
              </a:rPr>
              <a:t>PROSPECTS</a:t>
            </a:r>
            <a:endParaRPr lang="ar-DZ" sz="2400" dirty="0">
              <a:solidFill>
                <a:schemeClr val="tx2">
                  <a:lumMod val="50000"/>
                </a:schemeClr>
              </a:solidFill>
              <a:latin typeface="Stencil" panose="040409050D0802020404" pitchFamily="82" charset="0"/>
              <a:cs typeface="Times New Roman" panose="02020603050405020304" pitchFamily="18" charset="0"/>
            </a:endParaRPr>
          </a:p>
        </p:txBody>
      </p:sp>
      <p:pic>
        <p:nvPicPr>
          <p:cNvPr id="22" name="صورة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6256" y="103393"/>
            <a:ext cx="3922597" cy="1505450"/>
          </a:xfrm>
          <a:prstGeom prst="rect">
            <a:avLst/>
          </a:prstGeom>
        </p:spPr>
      </p:pic>
    </p:spTree>
    <p:extLst>
      <p:ext uri="{BB962C8B-B14F-4D97-AF65-F5344CB8AC3E}">
        <p14:creationId xmlns:p14="http://schemas.microsoft.com/office/powerpoint/2010/main" val="3659215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29553" y="-37329"/>
            <a:ext cx="7620000" cy="11430000"/>
          </a:xfrm>
          <a:prstGeom prst="rect">
            <a:avLst/>
          </a:prstGeom>
        </p:spPr>
      </p:pic>
      <p:sp>
        <p:nvSpPr>
          <p:cNvPr id="8" name="مستطيل 3"/>
          <p:cNvSpPr/>
          <p:nvPr/>
        </p:nvSpPr>
        <p:spPr>
          <a:xfrm rot="19336289">
            <a:off x="-4219356" y="6068541"/>
            <a:ext cx="10068038" cy="5347020"/>
          </a:xfrm>
          <a:custGeom>
            <a:avLst/>
            <a:gdLst>
              <a:gd name="connsiteX0" fmla="*/ 0 w 7828384"/>
              <a:gd name="connsiteY0" fmla="*/ 0 h 3956179"/>
              <a:gd name="connsiteX1" fmla="*/ 7828384 w 7828384"/>
              <a:gd name="connsiteY1" fmla="*/ 0 h 3956179"/>
              <a:gd name="connsiteX2" fmla="*/ 7828384 w 7828384"/>
              <a:gd name="connsiteY2" fmla="*/ 3956179 h 3956179"/>
              <a:gd name="connsiteX3" fmla="*/ 0 w 7828384"/>
              <a:gd name="connsiteY3" fmla="*/ 3956179 h 3956179"/>
              <a:gd name="connsiteX4" fmla="*/ 0 w 7828384"/>
              <a:gd name="connsiteY4" fmla="*/ 0 h 3956179"/>
              <a:gd name="connsiteX0" fmla="*/ 0 w 7837495"/>
              <a:gd name="connsiteY0" fmla="*/ 319648 h 3956179"/>
              <a:gd name="connsiteX1" fmla="*/ 7837495 w 7837495"/>
              <a:gd name="connsiteY1" fmla="*/ 0 h 3956179"/>
              <a:gd name="connsiteX2" fmla="*/ 7837495 w 7837495"/>
              <a:gd name="connsiteY2" fmla="*/ 3956179 h 3956179"/>
              <a:gd name="connsiteX3" fmla="*/ 9111 w 7837495"/>
              <a:gd name="connsiteY3" fmla="*/ 3956179 h 3956179"/>
              <a:gd name="connsiteX4" fmla="*/ 0 w 7837495"/>
              <a:gd name="connsiteY4" fmla="*/ 319648 h 3956179"/>
              <a:gd name="connsiteX0" fmla="*/ 0 w 7837495"/>
              <a:gd name="connsiteY0" fmla="*/ 373988 h 4010519"/>
              <a:gd name="connsiteX1" fmla="*/ 7837495 w 7837495"/>
              <a:gd name="connsiteY1" fmla="*/ 54340 h 4010519"/>
              <a:gd name="connsiteX2" fmla="*/ 7837495 w 7837495"/>
              <a:gd name="connsiteY2" fmla="*/ 4010519 h 4010519"/>
              <a:gd name="connsiteX3" fmla="*/ 9111 w 7837495"/>
              <a:gd name="connsiteY3" fmla="*/ 4010519 h 4010519"/>
              <a:gd name="connsiteX4" fmla="*/ 0 w 7837495"/>
              <a:gd name="connsiteY4" fmla="*/ 373988 h 4010519"/>
              <a:gd name="connsiteX0" fmla="*/ 0 w 7837495"/>
              <a:gd name="connsiteY0" fmla="*/ 525977 h 4162508"/>
              <a:gd name="connsiteX1" fmla="*/ 7837495 w 7837495"/>
              <a:gd name="connsiteY1" fmla="*/ 206329 h 4162508"/>
              <a:gd name="connsiteX2" fmla="*/ 7837495 w 7837495"/>
              <a:gd name="connsiteY2" fmla="*/ 4162508 h 4162508"/>
              <a:gd name="connsiteX3" fmla="*/ 9111 w 7837495"/>
              <a:gd name="connsiteY3" fmla="*/ 4162508 h 4162508"/>
              <a:gd name="connsiteX4" fmla="*/ 0 w 7837495"/>
              <a:gd name="connsiteY4" fmla="*/ 525977 h 4162508"/>
              <a:gd name="connsiteX0" fmla="*/ 0 w 7837495"/>
              <a:gd name="connsiteY0" fmla="*/ 480954 h 4117485"/>
              <a:gd name="connsiteX1" fmla="*/ 7837495 w 7837495"/>
              <a:gd name="connsiteY1" fmla="*/ 161306 h 4117485"/>
              <a:gd name="connsiteX2" fmla="*/ 7837495 w 7837495"/>
              <a:gd name="connsiteY2" fmla="*/ 4117485 h 4117485"/>
              <a:gd name="connsiteX3" fmla="*/ 9111 w 7837495"/>
              <a:gd name="connsiteY3" fmla="*/ 4117485 h 4117485"/>
              <a:gd name="connsiteX4" fmla="*/ 0 w 7837495"/>
              <a:gd name="connsiteY4" fmla="*/ 480954 h 4117485"/>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7495" h="4162404">
                <a:moveTo>
                  <a:pt x="0" y="525873"/>
                </a:moveTo>
                <a:cubicBezTo>
                  <a:pt x="4173099" y="-144224"/>
                  <a:pt x="3781530" y="-82081"/>
                  <a:pt x="7837495" y="206225"/>
                </a:cubicBezTo>
                <a:cubicBezTo>
                  <a:pt x="7424054" y="1283580"/>
                  <a:pt x="7837495" y="2843678"/>
                  <a:pt x="7837495" y="4162404"/>
                </a:cubicBezTo>
                <a:lnTo>
                  <a:pt x="9111" y="4162404"/>
                </a:lnTo>
                <a:lnTo>
                  <a:pt x="0" y="525873"/>
                </a:lnTo>
                <a:close/>
              </a:path>
            </a:pathLst>
          </a:custGeom>
          <a:solidFill>
            <a:srgbClr val="A9DD75"/>
          </a:solidFill>
          <a:ln>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7" name="مستطيل 3"/>
          <p:cNvSpPr/>
          <p:nvPr/>
        </p:nvSpPr>
        <p:spPr>
          <a:xfrm rot="19713454">
            <a:off x="-3913092" y="6370584"/>
            <a:ext cx="10068038" cy="5347020"/>
          </a:xfrm>
          <a:custGeom>
            <a:avLst/>
            <a:gdLst>
              <a:gd name="connsiteX0" fmla="*/ 0 w 7828384"/>
              <a:gd name="connsiteY0" fmla="*/ 0 h 3956179"/>
              <a:gd name="connsiteX1" fmla="*/ 7828384 w 7828384"/>
              <a:gd name="connsiteY1" fmla="*/ 0 h 3956179"/>
              <a:gd name="connsiteX2" fmla="*/ 7828384 w 7828384"/>
              <a:gd name="connsiteY2" fmla="*/ 3956179 h 3956179"/>
              <a:gd name="connsiteX3" fmla="*/ 0 w 7828384"/>
              <a:gd name="connsiteY3" fmla="*/ 3956179 h 3956179"/>
              <a:gd name="connsiteX4" fmla="*/ 0 w 7828384"/>
              <a:gd name="connsiteY4" fmla="*/ 0 h 3956179"/>
              <a:gd name="connsiteX0" fmla="*/ 0 w 7837495"/>
              <a:gd name="connsiteY0" fmla="*/ 319648 h 3956179"/>
              <a:gd name="connsiteX1" fmla="*/ 7837495 w 7837495"/>
              <a:gd name="connsiteY1" fmla="*/ 0 h 3956179"/>
              <a:gd name="connsiteX2" fmla="*/ 7837495 w 7837495"/>
              <a:gd name="connsiteY2" fmla="*/ 3956179 h 3956179"/>
              <a:gd name="connsiteX3" fmla="*/ 9111 w 7837495"/>
              <a:gd name="connsiteY3" fmla="*/ 3956179 h 3956179"/>
              <a:gd name="connsiteX4" fmla="*/ 0 w 7837495"/>
              <a:gd name="connsiteY4" fmla="*/ 319648 h 3956179"/>
              <a:gd name="connsiteX0" fmla="*/ 0 w 7837495"/>
              <a:gd name="connsiteY0" fmla="*/ 373988 h 4010519"/>
              <a:gd name="connsiteX1" fmla="*/ 7837495 w 7837495"/>
              <a:gd name="connsiteY1" fmla="*/ 54340 h 4010519"/>
              <a:gd name="connsiteX2" fmla="*/ 7837495 w 7837495"/>
              <a:gd name="connsiteY2" fmla="*/ 4010519 h 4010519"/>
              <a:gd name="connsiteX3" fmla="*/ 9111 w 7837495"/>
              <a:gd name="connsiteY3" fmla="*/ 4010519 h 4010519"/>
              <a:gd name="connsiteX4" fmla="*/ 0 w 7837495"/>
              <a:gd name="connsiteY4" fmla="*/ 373988 h 4010519"/>
              <a:gd name="connsiteX0" fmla="*/ 0 w 7837495"/>
              <a:gd name="connsiteY0" fmla="*/ 525977 h 4162508"/>
              <a:gd name="connsiteX1" fmla="*/ 7837495 w 7837495"/>
              <a:gd name="connsiteY1" fmla="*/ 206329 h 4162508"/>
              <a:gd name="connsiteX2" fmla="*/ 7837495 w 7837495"/>
              <a:gd name="connsiteY2" fmla="*/ 4162508 h 4162508"/>
              <a:gd name="connsiteX3" fmla="*/ 9111 w 7837495"/>
              <a:gd name="connsiteY3" fmla="*/ 4162508 h 4162508"/>
              <a:gd name="connsiteX4" fmla="*/ 0 w 7837495"/>
              <a:gd name="connsiteY4" fmla="*/ 525977 h 4162508"/>
              <a:gd name="connsiteX0" fmla="*/ 0 w 7837495"/>
              <a:gd name="connsiteY0" fmla="*/ 480954 h 4117485"/>
              <a:gd name="connsiteX1" fmla="*/ 7837495 w 7837495"/>
              <a:gd name="connsiteY1" fmla="*/ 161306 h 4117485"/>
              <a:gd name="connsiteX2" fmla="*/ 7837495 w 7837495"/>
              <a:gd name="connsiteY2" fmla="*/ 4117485 h 4117485"/>
              <a:gd name="connsiteX3" fmla="*/ 9111 w 7837495"/>
              <a:gd name="connsiteY3" fmla="*/ 4117485 h 4117485"/>
              <a:gd name="connsiteX4" fmla="*/ 0 w 7837495"/>
              <a:gd name="connsiteY4" fmla="*/ 480954 h 4117485"/>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7495" h="4162404">
                <a:moveTo>
                  <a:pt x="0" y="525873"/>
                </a:moveTo>
                <a:cubicBezTo>
                  <a:pt x="4173099" y="-144224"/>
                  <a:pt x="3781530" y="-82081"/>
                  <a:pt x="7837495" y="206225"/>
                </a:cubicBezTo>
                <a:cubicBezTo>
                  <a:pt x="7424054" y="1283580"/>
                  <a:pt x="7837495" y="2843678"/>
                  <a:pt x="7837495" y="4162404"/>
                </a:cubicBezTo>
                <a:lnTo>
                  <a:pt x="9111" y="4162404"/>
                </a:lnTo>
                <a:lnTo>
                  <a:pt x="0" y="525873"/>
                </a:lnTo>
                <a:close/>
              </a:path>
            </a:pathLst>
          </a:custGeom>
          <a:solidFill>
            <a:srgbClr val="55B84C"/>
          </a:solidFill>
          <a:ln>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6" name="مستطيل 3"/>
          <p:cNvSpPr/>
          <p:nvPr/>
        </p:nvSpPr>
        <p:spPr>
          <a:xfrm rot="20448419">
            <a:off x="-3672796" y="6212376"/>
            <a:ext cx="10068038" cy="5347020"/>
          </a:xfrm>
          <a:custGeom>
            <a:avLst/>
            <a:gdLst>
              <a:gd name="connsiteX0" fmla="*/ 0 w 7828384"/>
              <a:gd name="connsiteY0" fmla="*/ 0 h 3956179"/>
              <a:gd name="connsiteX1" fmla="*/ 7828384 w 7828384"/>
              <a:gd name="connsiteY1" fmla="*/ 0 h 3956179"/>
              <a:gd name="connsiteX2" fmla="*/ 7828384 w 7828384"/>
              <a:gd name="connsiteY2" fmla="*/ 3956179 h 3956179"/>
              <a:gd name="connsiteX3" fmla="*/ 0 w 7828384"/>
              <a:gd name="connsiteY3" fmla="*/ 3956179 h 3956179"/>
              <a:gd name="connsiteX4" fmla="*/ 0 w 7828384"/>
              <a:gd name="connsiteY4" fmla="*/ 0 h 3956179"/>
              <a:gd name="connsiteX0" fmla="*/ 0 w 7837495"/>
              <a:gd name="connsiteY0" fmla="*/ 319648 h 3956179"/>
              <a:gd name="connsiteX1" fmla="*/ 7837495 w 7837495"/>
              <a:gd name="connsiteY1" fmla="*/ 0 h 3956179"/>
              <a:gd name="connsiteX2" fmla="*/ 7837495 w 7837495"/>
              <a:gd name="connsiteY2" fmla="*/ 3956179 h 3956179"/>
              <a:gd name="connsiteX3" fmla="*/ 9111 w 7837495"/>
              <a:gd name="connsiteY3" fmla="*/ 3956179 h 3956179"/>
              <a:gd name="connsiteX4" fmla="*/ 0 w 7837495"/>
              <a:gd name="connsiteY4" fmla="*/ 319648 h 3956179"/>
              <a:gd name="connsiteX0" fmla="*/ 0 w 7837495"/>
              <a:gd name="connsiteY0" fmla="*/ 373988 h 4010519"/>
              <a:gd name="connsiteX1" fmla="*/ 7837495 w 7837495"/>
              <a:gd name="connsiteY1" fmla="*/ 54340 h 4010519"/>
              <a:gd name="connsiteX2" fmla="*/ 7837495 w 7837495"/>
              <a:gd name="connsiteY2" fmla="*/ 4010519 h 4010519"/>
              <a:gd name="connsiteX3" fmla="*/ 9111 w 7837495"/>
              <a:gd name="connsiteY3" fmla="*/ 4010519 h 4010519"/>
              <a:gd name="connsiteX4" fmla="*/ 0 w 7837495"/>
              <a:gd name="connsiteY4" fmla="*/ 373988 h 4010519"/>
              <a:gd name="connsiteX0" fmla="*/ 0 w 7837495"/>
              <a:gd name="connsiteY0" fmla="*/ 525977 h 4162508"/>
              <a:gd name="connsiteX1" fmla="*/ 7837495 w 7837495"/>
              <a:gd name="connsiteY1" fmla="*/ 206329 h 4162508"/>
              <a:gd name="connsiteX2" fmla="*/ 7837495 w 7837495"/>
              <a:gd name="connsiteY2" fmla="*/ 4162508 h 4162508"/>
              <a:gd name="connsiteX3" fmla="*/ 9111 w 7837495"/>
              <a:gd name="connsiteY3" fmla="*/ 4162508 h 4162508"/>
              <a:gd name="connsiteX4" fmla="*/ 0 w 7837495"/>
              <a:gd name="connsiteY4" fmla="*/ 525977 h 4162508"/>
              <a:gd name="connsiteX0" fmla="*/ 0 w 7837495"/>
              <a:gd name="connsiteY0" fmla="*/ 480954 h 4117485"/>
              <a:gd name="connsiteX1" fmla="*/ 7837495 w 7837495"/>
              <a:gd name="connsiteY1" fmla="*/ 161306 h 4117485"/>
              <a:gd name="connsiteX2" fmla="*/ 7837495 w 7837495"/>
              <a:gd name="connsiteY2" fmla="*/ 4117485 h 4117485"/>
              <a:gd name="connsiteX3" fmla="*/ 9111 w 7837495"/>
              <a:gd name="connsiteY3" fmla="*/ 4117485 h 4117485"/>
              <a:gd name="connsiteX4" fmla="*/ 0 w 7837495"/>
              <a:gd name="connsiteY4" fmla="*/ 480954 h 4117485"/>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7495" h="4162404">
                <a:moveTo>
                  <a:pt x="0" y="525873"/>
                </a:moveTo>
                <a:cubicBezTo>
                  <a:pt x="4173099" y="-144224"/>
                  <a:pt x="3781530" y="-82081"/>
                  <a:pt x="7837495" y="206225"/>
                </a:cubicBezTo>
                <a:cubicBezTo>
                  <a:pt x="7424054" y="1283580"/>
                  <a:pt x="7837495" y="2843678"/>
                  <a:pt x="7837495" y="4162404"/>
                </a:cubicBezTo>
                <a:lnTo>
                  <a:pt x="9111" y="4162404"/>
                </a:lnTo>
                <a:lnTo>
                  <a:pt x="0" y="525873"/>
                </a:lnTo>
                <a:close/>
              </a:path>
            </a:pathLst>
          </a:custGeom>
          <a:solidFill>
            <a:srgbClr val="02803E"/>
          </a:solidFill>
          <a:ln>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4" name="مستطيل 3"/>
          <p:cNvSpPr/>
          <p:nvPr/>
        </p:nvSpPr>
        <p:spPr>
          <a:xfrm rot="21004190">
            <a:off x="-2925320" y="6370583"/>
            <a:ext cx="10068038" cy="5347020"/>
          </a:xfrm>
          <a:custGeom>
            <a:avLst/>
            <a:gdLst>
              <a:gd name="connsiteX0" fmla="*/ 0 w 7828384"/>
              <a:gd name="connsiteY0" fmla="*/ 0 h 3956179"/>
              <a:gd name="connsiteX1" fmla="*/ 7828384 w 7828384"/>
              <a:gd name="connsiteY1" fmla="*/ 0 h 3956179"/>
              <a:gd name="connsiteX2" fmla="*/ 7828384 w 7828384"/>
              <a:gd name="connsiteY2" fmla="*/ 3956179 h 3956179"/>
              <a:gd name="connsiteX3" fmla="*/ 0 w 7828384"/>
              <a:gd name="connsiteY3" fmla="*/ 3956179 h 3956179"/>
              <a:gd name="connsiteX4" fmla="*/ 0 w 7828384"/>
              <a:gd name="connsiteY4" fmla="*/ 0 h 3956179"/>
              <a:gd name="connsiteX0" fmla="*/ 0 w 7837495"/>
              <a:gd name="connsiteY0" fmla="*/ 319648 h 3956179"/>
              <a:gd name="connsiteX1" fmla="*/ 7837495 w 7837495"/>
              <a:gd name="connsiteY1" fmla="*/ 0 h 3956179"/>
              <a:gd name="connsiteX2" fmla="*/ 7837495 w 7837495"/>
              <a:gd name="connsiteY2" fmla="*/ 3956179 h 3956179"/>
              <a:gd name="connsiteX3" fmla="*/ 9111 w 7837495"/>
              <a:gd name="connsiteY3" fmla="*/ 3956179 h 3956179"/>
              <a:gd name="connsiteX4" fmla="*/ 0 w 7837495"/>
              <a:gd name="connsiteY4" fmla="*/ 319648 h 3956179"/>
              <a:gd name="connsiteX0" fmla="*/ 0 w 7837495"/>
              <a:gd name="connsiteY0" fmla="*/ 373988 h 4010519"/>
              <a:gd name="connsiteX1" fmla="*/ 7837495 w 7837495"/>
              <a:gd name="connsiteY1" fmla="*/ 54340 h 4010519"/>
              <a:gd name="connsiteX2" fmla="*/ 7837495 w 7837495"/>
              <a:gd name="connsiteY2" fmla="*/ 4010519 h 4010519"/>
              <a:gd name="connsiteX3" fmla="*/ 9111 w 7837495"/>
              <a:gd name="connsiteY3" fmla="*/ 4010519 h 4010519"/>
              <a:gd name="connsiteX4" fmla="*/ 0 w 7837495"/>
              <a:gd name="connsiteY4" fmla="*/ 373988 h 4010519"/>
              <a:gd name="connsiteX0" fmla="*/ 0 w 7837495"/>
              <a:gd name="connsiteY0" fmla="*/ 525977 h 4162508"/>
              <a:gd name="connsiteX1" fmla="*/ 7837495 w 7837495"/>
              <a:gd name="connsiteY1" fmla="*/ 206329 h 4162508"/>
              <a:gd name="connsiteX2" fmla="*/ 7837495 w 7837495"/>
              <a:gd name="connsiteY2" fmla="*/ 4162508 h 4162508"/>
              <a:gd name="connsiteX3" fmla="*/ 9111 w 7837495"/>
              <a:gd name="connsiteY3" fmla="*/ 4162508 h 4162508"/>
              <a:gd name="connsiteX4" fmla="*/ 0 w 7837495"/>
              <a:gd name="connsiteY4" fmla="*/ 525977 h 4162508"/>
              <a:gd name="connsiteX0" fmla="*/ 0 w 7837495"/>
              <a:gd name="connsiteY0" fmla="*/ 480954 h 4117485"/>
              <a:gd name="connsiteX1" fmla="*/ 7837495 w 7837495"/>
              <a:gd name="connsiteY1" fmla="*/ 161306 h 4117485"/>
              <a:gd name="connsiteX2" fmla="*/ 7837495 w 7837495"/>
              <a:gd name="connsiteY2" fmla="*/ 4117485 h 4117485"/>
              <a:gd name="connsiteX3" fmla="*/ 9111 w 7837495"/>
              <a:gd name="connsiteY3" fmla="*/ 4117485 h 4117485"/>
              <a:gd name="connsiteX4" fmla="*/ 0 w 7837495"/>
              <a:gd name="connsiteY4" fmla="*/ 480954 h 4117485"/>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7495" h="4162404">
                <a:moveTo>
                  <a:pt x="0" y="525873"/>
                </a:moveTo>
                <a:cubicBezTo>
                  <a:pt x="4173099" y="-144224"/>
                  <a:pt x="3781530" y="-82081"/>
                  <a:pt x="7837495" y="206225"/>
                </a:cubicBezTo>
                <a:cubicBezTo>
                  <a:pt x="7424054" y="1283580"/>
                  <a:pt x="7837495" y="2843678"/>
                  <a:pt x="7837495" y="4162404"/>
                </a:cubicBezTo>
                <a:lnTo>
                  <a:pt x="9111" y="4162404"/>
                </a:lnTo>
                <a:lnTo>
                  <a:pt x="0" y="525873"/>
                </a:lnTo>
                <a:close/>
              </a:path>
            </a:pathLst>
          </a:custGeom>
          <a:solidFill>
            <a:schemeClr val="bg1"/>
          </a:solidFill>
          <a:ln>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9" name="مربع نص 8">
            <a:extLst>
              <a:ext uri="{FF2B5EF4-FFF2-40B4-BE49-F238E27FC236}">
                <a16:creationId xmlns="" xmlns:a16="http://schemas.microsoft.com/office/drawing/2014/main" id="{D9DA307F-E09B-45C3-995B-2F5C254E1819}"/>
              </a:ext>
            </a:extLst>
          </p:cNvPr>
          <p:cNvSpPr txBox="1"/>
          <p:nvPr/>
        </p:nvSpPr>
        <p:spPr>
          <a:xfrm>
            <a:off x="1755859" y="763105"/>
            <a:ext cx="4676282" cy="1200329"/>
          </a:xfrm>
          <a:prstGeom prst="rect">
            <a:avLst/>
          </a:prstGeom>
          <a:noFill/>
          <a:effectLst>
            <a:outerShdw blurRad="50800" dist="38100" dir="5400000" algn="t" rotWithShape="0">
              <a:prstClr val="black">
                <a:alpha val="40000"/>
              </a:prstClr>
            </a:outerShdw>
          </a:effectLst>
        </p:spPr>
        <p:txBody>
          <a:bodyPr wrap="square" rtlCol="1">
            <a:spAutoFit/>
          </a:bodyPr>
          <a:lstStyle/>
          <a:p>
            <a:r>
              <a:rPr lang="fr-FR" sz="3600" dirty="0">
                <a:solidFill>
                  <a:schemeClr val="accent3">
                    <a:lumMod val="20000"/>
                    <a:lumOff val="80000"/>
                  </a:schemeClr>
                </a:solidFill>
                <a:latin typeface="Times New Roman" panose="02020603050405020304" pitchFamily="18" charset="0"/>
                <a:cs typeface="Times New Roman" panose="02020603050405020304" pitchFamily="18" charset="0"/>
              </a:rPr>
              <a:t>GREAT </a:t>
            </a:r>
          </a:p>
          <a:p>
            <a:r>
              <a:rPr lang="fr-FR" sz="3600" dirty="0">
                <a:solidFill>
                  <a:schemeClr val="accent3">
                    <a:lumMod val="20000"/>
                    <a:lumOff val="80000"/>
                  </a:schemeClr>
                </a:solidFill>
                <a:latin typeface="Times New Roman" panose="02020603050405020304" pitchFamily="18" charset="0"/>
                <a:cs typeface="Times New Roman" panose="02020603050405020304" pitchFamily="18" charset="0"/>
              </a:rPr>
              <a:t>ECONOMIC POWER</a:t>
            </a:r>
            <a:endParaRPr lang="ar-DZ" sz="3600" dirty="0">
              <a:solidFill>
                <a:schemeClr val="accent3">
                  <a:lumMod val="20000"/>
                  <a:lumOff val="80000"/>
                </a:schemeClr>
              </a:solidFill>
              <a:latin typeface="Times New Roman" panose="02020603050405020304" pitchFamily="18" charset="0"/>
              <a:cs typeface="Times New Roman" panose="02020603050405020304" pitchFamily="18" charset="0"/>
            </a:endParaRPr>
          </a:p>
        </p:txBody>
      </p:sp>
      <p:sp>
        <p:nvSpPr>
          <p:cNvPr id="10" name="مربع نص 9">
            <a:extLst>
              <a:ext uri="{FF2B5EF4-FFF2-40B4-BE49-F238E27FC236}">
                <a16:creationId xmlns="" xmlns:a16="http://schemas.microsoft.com/office/drawing/2014/main" id="{D9DA307F-E09B-45C3-995B-2F5C254E1819}"/>
              </a:ext>
            </a:extLst>
          </p:cNvPr>
          <p:cNvSpPr txBox="1"/>
          <p:nvPr/>
        </p:nvSpPr>
        <p:spPr>
          <a:xfrm>
            <a:off x="3634277" y="2516256"/>
            <a:ext cx="2747010" cy="738664"/>
          </a:xfrm>
          <a:prstGeom prst="rect">
            <a:avLst/>
          </a:prstGeom>
          <a:noFill/>
        </p:spPr>
        <p:txBody>
          <a:bodyPr wrap="square" rtlCol="1">
            <a:spAutoFit/>
          </a:bodyPr>
          <a:lstStyle/>
          <a:p>
            <a:pPr algn="just"/>
            <a:r>
              <a:rPr lang="en-US" sz="1050" b="1" dirty="0"/>
              <a:t>An economy is the large set of inter-related production, consumption, and exchange activities that aid in determining how scarce resources are allocated. </a:t>
            </a:r>
            <a:endParaRPr lang="ar-DZ" sz="1050" b="1" dirty="0">
              <a:solidFill>
                <a:schemeClr val="tx2">
                  <a:lumMod val="50000"/>
                </a:schemeClr>
              </a:solidFill>
              <a:latin typeface="Stencil" panose="040409050D0802020404" pitchFamily="82" charset="0"/>
              <a:cs typeface="Times New Roman" panose="02020603050405020304" pitchFamily="18" charset="0"/>
            </a:endParaRPr>
          </a:p>
        </p:txBody>
      </p:sp>
      <p:sp>
        <p:nvSpPr>
          <p:cNvPr id="11" name="مربع نص 10">
            <a:extLst>
              <a:ext uri="{FF2B5EF4-FFF2-40B4-BE49-F238E27FC236}">
                <a16:creationId xmlns="" xmlns:a16="http://schemas.microsoft.com/office/drawing/2014/main" id="{D9DA307F-E09B-45C3-995B-2F5C254E1819}"/>
              </a:ext>
            </a:extLst>
          </p:cNvPr>
          <p:cNvSpPr txBox="1"/>
          <p:nvPr/>
        </p:nvSpPr>
        <p:spPr>
          <a:xfrm>
            <a:off x="3657602" y="3314802"/>
            <a:ext cx="2700361" cy="738664"/>
          </a:xfrm>
          <a:prstGeom prst="rect">
            <a:avLst/>
          </a:prstGeom>
          <a:noFill/>
        </p:spPr>
        <p:txBody>
          <a:bodyPr wrap="square" rtlCol="1">
            <a:spAutoFit/>
          </a:bodyPr>
          <a:lstStyle/>
          <a:p>
            <a:pPr algn="just"/>
            <a:r>
              <a:rPr lang="en-US" sz="1050" b="1" dirty="0"/>
              <a:t>An economy is the large set of inter-related production, consumption, and exchange activities that aid in determining how scarce resources are allocated. </a:t>
            </a:r>
            <a:endParaRPr lang="ar-DZ" sz="1050" b="1" dirty="0">
              <a:solidFill>
                <a:schemeClr val="tx2">
                  <a:lumMod val="50000"/>
                </a:schemeClr>
              </a:solidFill>
              <a:latin typeface="Stencil" panose="040409050D0802020404" pitchFamily="82" charset="0"/>
              <a:cs typeface="Times New Roman" panose="02020603050405020304" pitchFamily="18" charset="0"/>
            </a:endParaRPr>
          </a:p>
        </p:txBody>
      </p:sp>
      <p:pic>
        <p:nvPicPr>
          <p:cNvPr id="12" name="صورة 11"/>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51979" y="533840"/>
            <a:ext cx="1677650" cy="1677650"/>
          </a:xfrm>
          <a:prstGeom prst="rect">
            <a:avLst/>
          </a:prstGeom>
        </p:spPr>
      </p:pic>
      <p:cxnSp>
        <p:nvCxnSpPr>
          <p:cNvPr id="13" name="رابط مستقيم 12">
            <a:extLst>
              <a:ext uri="{FF2B5EF4-FFF2-40B4-BE49-F238E27FC236}">
                <a16:creationId xmlns="" xmlns:a16="http://schemas.microsoft.com/office/drawing/2014/main" id="{BA4A8E1A-9FF1-4B9D-893B-48DF50FD455A}"/>
              </a:ext>
            </a:extLst>
          </p:cNvPr>
          <p:cNvCxnSpPr>
            <a:cxnSpLocks/>
          </p:cNvCxnSpPr>
          <p:nvPr/>
        </p:nvCxnSpPr>
        <p:spPr>
          <a:xfrm>
            <a:off x="1903399" y="1963434"/>
            <a:ext cx="163990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مربع نص 14">
            <a:extLst>
              <a:ext uri="{FF2B5EF4-FFF2-40B4-BE49-F238E27FC236}">
                <a16:creationId xmlns="" xmlns:a16="http://schemas.microsoft.com/office/drawing/2014/main" id="{D9DA307F-E09B-45C3-995B-2F5C254E1819}"/>
              </a:ext>
            </a:extLst>
          </p:cNvPr>
          <p:cNvSpPr txBox="1"/>
          <p:nvPr/>
        </p:nvSpPr>
        <p:spPr>
          <a:xfrm>
            <a:off x="2217559" y="6502331"/>
            <a:ext cx="4283077" cy="461665"/>
          </a:xfrm>
          <a:prstGeom prst="rect">
            <a:avLst/>
          </a:prstGeom>
          <a:noFill/>
        </p:spPr>
        <p:txBody>
          <a:bodyPr wrap="square" rtlCol="1">
            <a:spAutoFit/>
          </a:bodyPr>
          <a:lstStyle/>
          <a:p>
            <a:r>
              <a:rPr lang="fr-FR" sz="2400" dirty="0" smtClean="0">
                <a:solidFill>
                  <a:srgbClr val="55B84C"/>
                </a:solidFill>
                <a:latin typeface="Stencil" panose="040409050D0802020404" pitchFamily="82" charset="0"/>
                <a:cs typeface="Times New Roman" panose="02020603050405020304" pitchFamily="18" charset="0"/>
              </a:rPr>
              <a:t>EVOLUTION AND </a:t>
            </a:r>
            <a:r>
              <a:rPr lang="fr-FR" sz="2400" dirty="0" smtClean="0">
                <a:solidFill>
                  <a:schemeClr val="tx2">
                    <a:lumMod val="50000"/>
                  </a:schemeClr>
                </a:solidFill>
                <a:latin typeface="Stencil" panose="040409050D0802020404" pitchFamily="82" charset="0"/>
                <a:cs typeface="Times New Roman" panose="02020603050405020304" pitchFamily="18" charset="0"/>
              </a:rPr>
              <a:t>PROSPECTS</a:t>
            </a:r>
            <a:endParaRPr lang="ar-DZ" sz="2400" dirty="0">
              <a:solidFill>
                <a:schemeClr val="tx2">
                  <a:lumMod val="50000"/>
                </a:schemeClr>
              </a:solidFill>
              <a:latin typeface="Stencil" panose="040409050D0802020404" pitchFamily="82" charset="0"/>
              <a:cs typeface="Times New Roman" panose="02020603050405020304" pitchFamily="18" charset="0"/>
            </a:endParaRPr>
          </a:p>
        </p:txBody>
      </p:sp>
      <p:sp>
        <p:nvSpPr>
          <p:cNvPr id="16" name="مربع نص 15">
            <a:extLst>
              <a:ext uri="{FF2B5EF4-FFF2-40B4-BE49-F238E27FC236}">
                <a16:creationId xmlns="" xmlns:a16="http://schemas.microsoft.com/office/drawing/2014/main" id="{D9DA307F-E09B-45C3-995B-2F5C254E1819}"/>
              </a:ext>
            </a:extLst>
          </p:cNvPr>
          <p:cNvSpPr txBox="1"/>
          <p:nvPr/>
        </p:nvSpPr>
        <p:spPr>
          <a:xfrm>
            <a:off x="765754" y="7021997"/>
            <a:ext cx="2816266" cy="1615827"/>
          </a:xfrm>
          <a:prstGeom prst="rect">
            <a:avLst/>
          </a:prstGeom>
          <a:noFill/>
        </p:spPr>
        <p:txBody>
          <a:bodyPr wrap="square" rtlCol="1">
            <a:spAutoFit/>
          </a:bodyPr>
          <a:lstStyle/>
          <a:p>
            <a:pPr algn="just"/>
            <a:r>
              <a:rPr lang="en-US" sz="1100" dirty="0"/>
              <a:t>An economy is the large set of inter-related production, consumption, and exchange activities that aid in determining how scarce resources are allocated. The production, consumption, and distribution of goods and services are used to fulfill the needs of those living and operating within the economy, which is also referred to as an economic system.</a:t>
            </a:r>
            <a:endParaRPr lang="ar-DZ" sz="1100" dirty="0">
              <a:solidFill>
                <a:schemeClr val="tx2">
                  <a:lumMod val="50000"/>
                </a:schemeClr>
              </a:solidFill>
              <a:latin typeface="Stencil" panose="040409050D0802020404" pitchFamily="82" charset="0"/>
              <a:cs typeface="Times New Roman" panose="02020603050405020304" pitchFamily="18" charset="0"/>
            </a:endParaRPr>
          </a:p>
        </p:txBody>
      </p:sp>
      <p:sp>
        <p:nvSpPr>
          <p:cNvPr id="17" name="مربع نص 16">
            <a:extLst>
              <a:ext uri="{FF2B5EF4-FFF2-40B4-BE49-F238E27FC236}">
                <a16:creationId xmlns="" xmlns:a16="http://schemas.microsoft.com/office/drawing/2014/main" id="{D9DA307F-E09B-45C3-995B-2F5C254E1819}"/>
              </a:ext>
            </a:extLst>
          </p:cNvPr>
          <p:cNvSpPr txBox="1"/>
          <p:nvPr/>
        </p:nvSpPr>
        <p:spPr>
          <a:xfrm>
            <a:off x="3656683" y="7044723"/>
            <a:ext cx="2800350" cy="769441"/>
          </a:xfrm>
          <a:prstGeom prst="rect">
            <a:avLst/>
          </a:prstGeom>
          <a:noFill/>
        </p:spPr>
        <p:txBody>
          <a:bodyPr wrap="square" rtlCol="1">
            <a:spAutoFit/>
          </a:bodyPr>
          <a:lstStyle/>
          <a:p>
            <a:pPr algn="just"/>
            <a:r>
              <a:rPr lang="en-US" sz="1100" dirty="0"/>
              <a:t>An economy is the large set of inter-related production, consumption, and exchange activities that aid in determining how scarce resources are allocated. </a:t>
            </a:r>
            <a:endParaRPr lang="ar-DZ" sz="1100" dirty="0">
              <a:solidFill>
                <a:schemeClr val="tx2">
                  <a:lumMod val="50000"/>
                </a:schemeClr>
              </a:solidFill>
              <a:latin typeface="Stencil" panose="040409050D0802020404" pitchFamily="82" charset="0"/>
              <a:cs typeface="Times New Roman" panose="02020603050405020304" pitchFamily="18" charset="0"/>
            </a:endParaRPr>
          </a:p>
        </p:txBody>
      </p:sp>
      <p:sp>
        <p:nvSpPr>
          <p:cNvPr id="18" name="مستطيل 3"/>
          <p:cNvSpPr/>
          <p:nvPr/>
        </p:nvSpPr>
        <p:spPr>
          <a:xfrm rot="20809440">
            <a:off x="-2816461" y="9873919"/>
            <a:ext cx="10068038" cy="5347020"/>
          </a:xfrm>
          <a:custGeom>
            <a:avLst/>
            <a:gdLst>
              <a:gd name="connsiteX0" fmla="*/ 0 w 7828384"/>
              <a:gd name="connsiteY0" fmla="*/ 0 h 3956179"/>
              <a:gd name="connsiteX1" fmla="*/ 7828384 w 7828384"/>
              <a:gd name="connsiteY1" fmla="*/ 0 h 3956179"/>
              <a:gd name="connsiteX2" fmla="*/ 7828384 w 7828384"/>
              <a:gd name="connsiteY2" fmla="*/ 3956179 h 3956179"/>
              <a:gd name="connsiteX3" fmla="*/ 0 w 7828384"/>
              <a:gd name="connsiteY3" fmla="*/ 3956179 h 3956179"/>
              <a:gd name="connsiteX4" fmla="*/ 0 w 7828384"/>
              <a:gd name="connsiteY4" fmla="*/ 0 h 3956179"/>
              <a:gd name="connsiteX0" fmla="*/ 0 w 7837495"/>
              <a:gd name="connsiteY0" fmla="*/ 319648 h 3956179"/>
              <a:gd name="connsiteX1" fmla="*/ 7837495 w 7837495"/>
              <a:gd name="connsiteY1" fmla="*/ 0 h 3956179"/>
              <a:gd name="connsiteX2" fmla="*/ 7837495 w 7837495"/>
              <a:gd name="connsiteY2" fmla="*/ 3956179 h 3956179"/>
              <a:gd name="connsiteX3" fmla="*/ 9111 w 7837495"/>
              <a:gd name="connsiteY3" fmla="*/ 3956179 h 3956179"/>
              <a:gd name="connsiteX4" fmla="*/ 0 w 7837495"/>
              <a:gd name="connsiteY4" fmla="*/ 319648 h 3956179"/>
              <a:gd name="connsiteX0" fmla="*/ 0 w 7837495"/>
              <a:gd name="connsiteY0" fmla="*/ 373988 h 4010519"/>
              <a:gd name="connsiteX1" fmla="*/ 7837495 w 7837495"/>
              <a:gd name="connsiteY1" fmla="*/ 54340 h 4010519"/>
              <a:gd name="connsiteX2" fmla="*/ 7837495 w 7837495"/>
              <a:gd name="connsiteY2" fmla="*/ 4010519 h 4010519"/>
              <a:gd name="connsiteX3" fmla="*/ 9111 w 7837495"/>
              <a:gd name="connsiteY3" fmla="*/ 4010519 h 4010519"/>
              <a:gd name="connsiteX4" fmla="*/ 0 w 7837495"/>
              <a:gd name="connsiteY4" fmla="*/ 373988 h 4010519"/>
              <a:gd name="connsiteX0" fmla="*/ 0 w 7837495"/>
              <a:gd name="connsiteY0" fmla="*/ 525977 h 4162508"/>
              <a:gd name="connsiteX1" fmla="*/ 7837495 w 7837495"/>
              <a:gd name="connsiteY1" fmla="*/ 206329 h 4162508"/>
              <a:gd name="connsiteX2" fmla="*/ 7837495 w 7837495"/>
              <a:gd name="connsiteY2" fmla="*/ 4162508 h 4162508"/>
              <a:gd name="connsiteX3" fmla="*/ 9111 w 7837495"/>
              <a:gd name="connsiteY3" fmla="*/ 4162508 h 4162508"/>
              <a:gd name="connsiteX4" fmla="*/ 0 w 7837495"/>
              <a:gd name="connsiteY4" fmla="*/ 525977 h 4162508"/>
              <a:gd name="connsiteX0" fmla="*/ 0 w 7837495"/>
              <a:gd name="connsiteY0" fmla="*/ 480954 h 4117485"/>
              <a:gd name="connsiteX1" fmla="*/ 7837495 w 7837495"/>
              <a:gd name="connsiteY1" fmla="*/ 161306 h 4117485"/>
              <a:gd name="connsiteX2" fmla="*/ 7837495 w 7837495"/>
              <a:gd name="connsiteY2" fmla="*/ 4117485 h 4117485"/>
              <a:gd name="connsiteX3" fmla="*/ 9111 w 7837495"/>
              <a:gd name="connsiteY3" fmla="*/ 4117485 h 4117485"/>
              <a:gd name="connsiteX4" fmla="*/ 0 w 7837495"/>
              <a:gd name="connsiteY4" fmla="*/ 480954 h 4117485"/>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 name="connsiteX0" fmla="*/ 0 w 7837495"/>
              <a:gd name="connsiteY0" fmla="*/ 525873 h 4162404"/>
              <a:gd name="connsiteX1" fmla="*/ 7837495 w 7837495"/>
              <a:gd name="connsiteY1" fmla="*/ 206225 h 4162404"/>
              <a:gd name="connsiteX2" fmla="*/ 7837495 w 7837495"/>
              <a:gd name="connsiteY2" fmla="*/ 4162404 h 4162404"/>
              <a:gd name="connsiteX3" fmla="*/ 9111 w 7837495"/>
              <a:gd name="connsiteY3" fmla="*/ 4162404 h 4162404"/>
              <a:gd name="connsiteX4" fmla="*/ 0 w 7837495"/>
              <a:gd name="connsiteY4" fmla="*/ 525873 h 4162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7495" h="4162404">
                <a:moveTo>
                  <a:pt x="0" y="525873"/>
                </a:moveTo>
                <a:cubicBezTo>
                  <a:pt x="4173099" y="-144224"/>
                  <a:pt x="3781530" y="-82081"/>
                  <a:pt x="7837495" y="206225"/>
                </a:cubicBezTo>
                <a:cubicBezTo>
                  <a:pt x="7424054" y="1283580"/>
                  <a:pt x="7837495" y="2843678"/>
                  <a:pt x="7837495" y="4162404"/>
                </a:cubicBezTo>
                <a:lnTo>
                  <a:pt x="9111" y="4162404"/>
                </a:lnTo>
                <a:lnTo>
                  <a:pt x="0" y="525873"/>
                </a:lnTo>
                <a:close/>
              </a:path>
            </a:pathLst>
          </a:custGeom>
          <a:solidFill>
            <a:srgbClr val="90C739"/>
          </a:solidFill>
          <a:ln>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19" name="مربع نص 18">
            <a:extLst>
              <a:ext uri="{FF2B5EF4-FFF2-40B4-BE49-F238E27FC236}">
                <a16:creationId xmlns="" xmlns:a16="http://schemas.microsoft.com/office/drawing/2014/main" id="{A85BC5EC-2BDB-46F3-89AB-FC86BAF19DDF}"/>
              </a:ext>
            </a:extLst>
          </p:cNvPr>
          <p:cNvSpPr txBox="1"/>
          <p:nvPr/>
        </p:nvSpPr>
        <p:spPr>
          <a:xfrm>
            <a:off x="3861276" y="9536668"/>
            <a:ext cx="2837860" cy="369332"/>
          </a:xfrm>
          <a:prstGeom prst="rect">
            <a:avLst/>
          </a:prstGeom>
          <a:noFill/>
        </p:spPr>
        <p:txBody>
          <a:bodyPr wrap="square" rtlCol="1">
            <a:spAutoFit/>
          </a:bodyPr>
          <a:lstStyle/>
          <a:p>
            <a:r>
              <a:rPr lang="fr-FR" b="1" dirty="0">
                <a:solidFill>
                  <a:schemeClr val="tx2">
                    <a:lumMod val="50000"/>
                  </a:schemeClr>
                </a:solidFill>
                <a:latin typeface="Times New Roman" panose="02020603050405020304" pitchFamily="18" charset="0"/>
                <a:cs typeface="Times New Roman" panose="02020603050405020304" pitchFamily="18" charset="0"/>
              </a:rPr>
              <a:t>BISKRI ABDELKARIM</a:t>
            </a:r>
            <a:endParaRPr lang="ar-DZ" b="1"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20" name="صورة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27" y="8721553"/>
            <a:ext cx="1799786" cy="1145318"/>
          </a:xfrm>
          <a:prstGeom prst="rect">
            <a:avLst/>
          </a:prstGeom>
        </p:spPr>
      </p:pic>
    </p:spTree>
    <p:extLst>
      <p:ext uri="{BB962C8B-B14F-4D97-AF65-F5344CB8AC3E}">
        <p14:creationId xmlns:p14="http://schemas.microsoft.com/office/powerpoint/2010/main" val="19322247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صورة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352" y="7505041"/>
            <a:ext cx="4013412" cy="2344585"/>
          </a:xfrm>
          <a:prstGeom prst="rect">
            <a:avLst/>
          </a:prstGeom>
        </p:spPr>
      </p:pic>
      <p:sp>
        <p:nvSpPr>
          <p:cNvPr id="5" name="مستطيل 4"/>
          <p:cNvSpPr/>
          <p:nvPr/>
        </p:nvSpPr>
        <p:spPr>
          <a:xfrm rot="5400000">
            <a:off x="3240246" y="6231099"/>
            <a:ext cx="1181101" cy="6168704"/>
          </a:xfrm>
          <a:custGeom>
            <a:avLst/>
            <a:gdLst>
              <a:gd name="connsiteX0" fmla="*/ 0 w 365761"/>
              <a:gd name="connsiteY0" fmla="*/ 0 h 6111551"/>
              <a:gd name="connsiteX1" fmla="*/ 365761 w 365761"/>
              <a:gd name="connsiteY1" fmla="*/ 0 h 6111551"/>
              <a:gd name="connsiteX2" fmla="*/ 365761 w 365761"/>
              <a:gd name="connsiteY2" fmla="*/ 6111551 h 6111551"/>
              <a:gd name="connsiteX3" fmla="*/ 0 w 365761"/>
              <a:gd name="connsiteY3" fmla="*/ 6111551 h 6111551"/>
              <a:gd name="connsiteX4" fmla="*/ 0 w 365761"/>
              <a:gd name="connsiteY4" fmla="*/ 0 h 6111551"/>
              <a:gd name="connsiteX0" fmla="*/ 0 w 1181101"/>
              <a:gd name="connsiteY0" fmla="*/ 15240 h 6111551"/>
              <a:gd name="connsiteX1" fmla="*/ 1181101 w 1181101"/>
              <a:gd name="connsiteY1" fmla="*/ 0 h 6111551"/>
              <a:gd name="connsiteX2" fmla="*/ 1181101 w 1181101"/>
              <a:gd name="connsiteY2" fmla="*/ 6111551 h 6111551"/>
              <a:gd name="connsiteX3" fmla="*/ 815340 w 1181101"/>
              <a:gd name="connsiteY3" fmla="*/ 6111551 h 6111551"/>
              <a:gd name="connsiteX4" fmla="*/ 0 w 1181101"/>
              <a:gd name="connsiteY4" fmla="*/ 15240 h 6111551"/>
              <a:gd name="connsiteX0" fmla="*/ 0 w 1181101"/>
              <a:gd name="connsiteY0" fmla="*/ 15240 h 6111551"/>
              <a:gd name="connsiteX1" fmla="*/ 1181101 w 1181101"/>
              <a:gd name="connsiteY1" fmla="*/ 0 h 6111551"/>
              <a:gd name="connsiteX2" fmla="*/ 1181101 w 1181101"/>
              <a:gd name="connsiteY2" fmla="*/ 6111551 h 6111551"/>
              <a:gd name="connsiteX3" fmla="*/ 815340 w 1181101"/>
              <a:gd name="connsiteY3" fmla="*/ 6111551 h 6111551"/>
              <a:gd name="connsiteX4" fmla="*/ 0 w 1181101"/>
              <a:gd name="connsiteY4" fmla="*/ 15240 h 61115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1101" h="6111551">
                <a:moveTo>
                  <a:pt x="0" y="15240"/>
                </a:moveTo>
                <a:lnTo>
                  <a:pt x="1181101" y="0"/>
                </a:lnTo>
                <a:lnTo>
                  <a:pt x="1181101" y="6111551"/>
                </a:lnTo>
                <a:lnTo>
                  <a:pt x="815340" y="6111551"/>
                </a:lnTo>
                <a:cubicBezTo>
                  <a:pt x="543560" y="4079447"/>
                  <a:pt x="1018540" y="1620624"/>
                  <a:pt x="0" y="15240"/>
                </a:cubicBezTo>
                <a:close/>
              </a:path>
            </a:pathLst>
          </a:custGeom>
          <a:solidFill>
            <a:srgbClr val="1A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sp>
        <p:nvSpPr>
          <p:cNvPr id="10" name="شكل حر 9"/>
          <p:cNvSpPr/>
          <p:nvPr/>
        </p:nvSpPr>
        <p:spPr>
          <a:xfrm>
            <a:off x="-1" y="-139703"/>
            <a:ext cx="2342469" cy="10045702"/>
          </a:xfrm>
          <a:custGeom>
            <a:avLst/>
            <a:gdLst>
              <a:gd name="connsiteX0" fmla="*/ 1159329 w 2390094"/>
              <a:gd name="connsiteY0" fmla="*/ 0 h 10045702"/>
              <a:gd name="connsiteX1" fmla="*/ 1610592 w 2390094"/>
              <a:gd name="connsiteY1" fmla="*/ 91106 h 10045702"/>
              <a:gd name="connsiteX2" fmla="*/ 1711472 w 2390094"/>
              <a:gd name="connsiteY2" fmla="*/ 139702 h 10045702"/>
              <a:gd name="connsiteX3" fmla="*/ 2390094 w 2390094"/>
              <a:gd name="connsiteY3" fmla="*/ 139702 h 10045702"/>
              <a:gd name="connsiteX4" fmla="*/ 2318657 w 2390094"/>
              <a:gd name="connsiteY4" fmla="*/ 1159309 h 10045702"/>
              <a:gd name="connsiteX5" fmla="*/ 2318658 w 2390094"/>
              <a:gd name="connsiteY5" fmla="*/ 1159329 h 10045702"/>
              <a:gd name="connsiteX6" fmla="*/ 2318657 w 2390094"/>
              <a:gd name="connsiteY6" fmla="*/ 1159349 h 10045702"/>
              <a:gd name="connsiteX7" fmla="*/ 2318657 w 2390094"/>
              <a:gd name="connsiteY7" fmla="*/ 1273177 h 10045702"/>
              <a:gd name="connsiteX8" fmla="*/ 2312909 w 2390094"/>
              <a:gd name="connsiteY8" fmla="*/ 1273177 h 10045702"/>
              <a:gd name="connsiteX9" fmla="*/ 2312673 w 2390094"/>
              <a:gd name="connsiteY9" fmla="*/ 1277864 h 10045702"/>
              <a:gd name="connsiteX10" fmla="*/ 1392974 w 2390094"/>
              <a:gd name="connsiteY10" fmla="*/ 2295105 h 10045702"/>
              <a:gd name="connsiteX11" fmla="*/ 1368240 w 2390094"/>
              <a:gd name="connsiteY11" fmla="*/ 2298880 h 10045702"/>
              <a:gd name="connsiteX12" fmla="*/ 1368676 w 2390094"/>
              <a:gd name="connsiteY12" fmla="*/ 2299583 h 10045702"/>
              <a:gd name="connsiteX13" fmla="*/ 782390 w 2390094"/>
              <a:gd name="connsiteY13" fmla="*/ 2657059 h 10045702"/>
              <a:gd name="connsiteX14" fmla="*/ 746449 w 2390094"/>
              <a:gd name="connsiteY14" fmla="*/ 2770928 h 10045702"/>
              <a:gd name="connsiteX15" fmla="*/ 746449 w 2390094"/>
              <a:gd name="connsiteY15" fmla="*/ 10045702 h 10045702"/>
              <a:gd name="connsiteX16" fmla="*/ 0 w 2390094"/>
              <a:gd name="connsiteY16" fmla="*/ 10045702 h 10045702"/>
              <a:gd name="connsiteX17" fmla="*/ 0 w 2390094"/>
              <a:gd name="connsiteY17" fmla="*/ 1159329 h 10045702"/>
              <a:gd name="connsiteX18" fmla="*/ 0 w 2390094"/>
              <a:gd name="connsiteY18" fmla="*/ 139702 h 10045702"/>
              <a:gd name="connsiteX19" fmla="*/ 618534 w 2390094"/>
              <a:gd name="connsiteY19" fmla="*/ 139702 h 10045702"/>
              <a:gd name="connsiteX20" fmla="*/ 708066 w 2390094"/>
              <a:gd name="connsiteY20" fmla="*/ 91106 h 10045702"/>
              <a:gd name="connsiteX21" fmla="*/ 1159329 w 2390094"/>
              <a:gd name="connsiteY21" fmla="*/ 0 h 10045702"/>
              <a:gd name="connsiteX0" fmla="*/ 1159329 w 2390094"/>
              <a:gd name="connsiteY0" fmla="*/ 0 h 10045702"/>
              <a:gd name="connsiteX1" fmla="*/ 1610592 w 2390094"/>
              <a:gd name="connsiteY1" fmla="*/ 91106 h 10045702"/>
              <a:gd name="connsiteX2" fmla="*/ 1711472 w 2390094"/>
              <a:gd name="connsiteY2" fmla="*/ 139702 h 10045702"/>
              <a:gd name="connsiteX3" fmla="*/ 2390094 w 2390094"/>
              <a:gd name="connsiteY3" fmla="*/ 139702 h 10045702"/>
              <a:gd name="connsiteX4" fmla="*/ 2318657 w 2390094"/>
              <a:gd name="connsiteY4" fmla="*/ 1159309 h 10045702"/>
              <a:gd name="connsiteX5" fmla="*/ 2318658 w 2390094"/>
              <a:gd name="connsiteY5" fmla="*/ 1159329 h 10045702"/>
              <a:gd name="connsiteX6" fmla="*/ 2318657 w 2390094"/>
              <a:gd name="connsiteY6" fmla="*/ 1159349 h 10045702"/>
              <a:gd name="connsiteX7" fmla="*/ 2318657 w 2390094"/>
              <a:gd name="connsiteY7" fmla="*/ 1273177 h 10045702"/>
              <a:gd name="connsiteX8" fmla="*/ 2312909 w 2390094"/>
              <a:gd name="connsiteY8" fmla="*/ 1273177 h 10045702"/>
              <a:gd name="connsiteX9" fmla="*/ 2312673 w 2390094"/>
              <a:gd name="connsiteY9" fmla="*/ 1277864 h 10045702"/>
              <a:gd name="connsiteX10" fmla="*/ 1392974 w 2390094"/>
              <a:gd name="connsiteY10" fmla="*/ 2295105 h 10045702"/>
              <a:gd name="connsiteX11" fmla="*/ 1368240 w 2390094"/>
              <a:gd name="connsiteY11" fmla="*/ 2298880 h 10045702"/>
              <a:gd name="connsiteX12" fmla="*/ 1368676 w 2390094"/>
              <a:gd name="connsiteY12" fmla="*/ 2299583 h 10045702"/>
              <a:gd name="connsiteX13" fmla="*/ 782390 w 2390094"/>
              <a:gd name="connsiteY13" fmla="*/ 2657059 h 10045702"/>
              <a:gd name="connsiteX14" fmla="*/ 746449 w 2390094"/>
              <a:gd name="connsiteY14" fmla="*/ 2770928 h 10045702"/>
              <a:gd name="connsiteX15" fmla="*/ 746449 w 2390094"/>
              <a:gd name="connsiteY15" fmla="*/ 10045702 h 10045702"/>
              <a:gd name="connsiteX16" fmla="*/ 0 w 2390094"/>
              <a:gd name="connsiteY16" fmla="*/ 10045702 h 10045702"/>
              <a:gd name="connsiteX17" fmla="*/ 0 w 2390094"/>
              <a:gd name="connsiteY17" fmla="*/ 1159329 h 10045702"/>
              <a:gd name="connsiteX18" fmla="*/ 0 w 2390094"/>
              <a:gd name="connsiteY18" fmla="*/ 139702 h 10045702"/>
              <a:gd name="connsiteX19" fmla="*/ 618534 w 2390094"/>
              <a:gd name="connsiteY19" fmla="*/ 139702 h 10045702"/>
              <a:gd name="connsiteX20" fmla="*/ 708066 w 2390094"/>
              <a:gd name="connsiteY20" fmla="*/ 91106 h 10045702"/>
              <a:gd name="connsiteX21" fmla="*/ 1159329 w 2390094"/>
              <a:gd name="connsiteY21" fmla="*/ 0 h 10045702"/>
              <a:gd name="connsiteX0" fmla="*/ 1159329 w 2342469"/>
              <a:gd name="connsiteY0" fmla="*/ 0 h 10045702"/>
              <a:gd name="connsiteX1" fmla="*/ 1610592 w 2342469"/>
              <a:gd name="connsiteY1" fmla="*/ 91106 h 10045702"/>
              <a:gd name="connsiteX2" fmla="*/ 1711472 w 2342469"/>
              <a:gd name="connsiteY2" fmla="*/ 139702 h 10045702"/>
              <a:gd name="connsiteX3" fmla="*/ 2342469 w 2342469"/>
              <a:gd name="connsiteY3" fmla="*/ 130177 h 10045702"/>
              <a:gd name="connsiteX4" fmla="*/ 2318657 w 2342469"/>
              <a:gd name="connsiteY4" fmla="*/ 1159309 h 10045702"/>
              <a:gd name="connsiteX5" fmla="*/ 2318658 w 2342469"/>
              <a:gd name="connsiteY5" fmla="*/ 1159329 h 10045702"/>
              <a:gd name="connsiteX6" fmla="*/ 2318657 w 2342469"/>
              <a:gd name="connsiteY6" fmla="*/ 1159349 h 10045702"/>
              <a:gd name="connsiteX7" fmla="*/ 2318657 w 2342469"/>
              <a:gd name="connsiteY7" fmla="*/ 1273177 h 10045702"/>
              <a:gd name="connsiteX8" fmla="*/ 2312909 w 2342469"/>
              <a:gd name="connsiteY8" fmla="*/ 1273177 h 10045702"/>
              <a:gd name="connsiteX9" fmla="*/ 2312673 w 2342469"/>
              <a:gd name="connsiteY9" fmla="*/ 1277864 h 10045702"/>
              <a:gd name="connsiteX10" fmla="*/ 1392974 w 2342469"/>
              <a:gd name="connsiteY10" fmla="*/ 2295105 h 10045702"/>
              <a:gd name="connsiteX11" fmla="*/ 1368240 w 2342469"/>
              <a:gd name="connsiteY11" fmla="*/ 2298880 h 10045702"/>
              <a:gd name="connsiteX12" fmla="*/ 1368676 w 2342469"/>
              <a:gd name="connsiteY12" fmla="*/ 2299583 h 10045702"/>
              <a:gd name="connsiteX13" fmla="*/ 782390 w 2342469"/>
              <a:gd name="connsiteY13" fmla="*/ 2657059 h 10045702"/>
              <a:gd name="connsiteX14" fmla="*/ 746449 w 2342469"/>
              <a:gd name="connsiteY14" fmla="*/ 2770928 h 10045702"/>
              <a:gd name="connsiteX15" fmla="*/ 746449 w 2342469"/>
              <a:gd name="connsiteY15" fmla="*/ 10045702 h 10045702"/>
              <a:gd name="connsiteX16" fmla="*/ 0 w 2342469"/>
              <a:gd name="connsiteY16" fmla="*/ 10045702 h 10045702"/>
              <a:gd name="connsiteX17" fmla="*/ 0 w 2342469"/>
              <a:gd name="connsiteY17" fmla="*/ 1159329 h 10045702"/>
              <a:gd name="connsiteX18" fmla="*/ 0 w 2342469"/>
              <a:gd name="connsiteY18" fmla="*/ 139702 h 10045702"/>
              <a:gd name="connsiteX19" fmla="*/ 618534 w 2342469"/>
              <a:gd name="connsiteY19" fmla="*/ 139702 h 10045702"/>
              <a:gd name="connsiteX20" fmla="*/ 708066 w 2342469"/>
              <a:gd name="connsiteY20" fmla="*/ 91106 h 10045702"/>
              <a:gd name="connsiteX21" fmla="*/ 1159329 w 2342469"/>
              <a:gd name="connsiteY21" fmla="*/ 0 h 10045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42469" h="10045702">
                <a:moveTo>
                  <a:pt x="1159329" y="0"/>
                </a:moveTo>
                <a:cubicBezTo>
                  <a:pt x="1319399" y="0"/>
                  <a:pt x="1471892" y="32441"/>
                  <a:pt x="1610592" y="91106"/>
                </a:cubicBezTo>
                <a:lnTo>
                  <a:pt x="1711472" y="139702"/>
                </a:lnTo>
                <a:lnTo>
                  <a:pt x="2342469" y="130177"/>
                </a:lnTo>
                <a:cubicBezTo>
                  <a:pt x="2304370" y="403371"/>
                  <a:pt x="2342469" y="819440"/>
                  <a:pt x="2318657" y="1159309"/>
                </a:cubicBezTo>
                <a:cubicBezTo>
                  <a:pt x="2318657" y="1159316"/>
                  <a:pt x="2318658" y="1159322"/>
                  <a:pt x="2318658" y="1159329"/>
                </a:cubicBezTo>
                <a:cubicBezTo>
                  <a:pt x="2318658" y="1159336"/>
                  <a:pt x="2318657" y="1159342"/>
                  <a:pt x="2318657" y="1159349"/>
                </a:cubicBezTo>
                <a:lnTo>
                  <a:pt x="2318657" y="1273177"/>
                </a:lnTo>
                <a:lnTo>
                  <a:pt x="2312909" y="1273177"/>
                </a:lnTo>
                <a:cubicBezTo>
                  <a:pt x="2312830" y="1274739"/>
                  <a:pt x="2312752" y="1276302"/>
                  <a:pt x="2312673" y="1277864"/>
                </a:cubicBezTo>
                <a:cubicBezTo>
                  <a:pt x="2261219" y="1784516"/>
                  <a:pt x="1883526" y="2194723"/>
                  <a:pt x="1392974" y="2295105"/>
                </a:cubicBezTo>
                <a:lnTo>
                  <a:pt x="1368240" y="2298880"/>
                </a:lnTo>
                <a:lnTo>
                  <a:pt x="1368676" y="2299583"/>
                </a:lnTo>
                <a:cubicBezTo>
                  <a:pt x="1057478" y="2339435"/>
                  <a:pt x="906716" y="2324592"/>
                  <a:pt x="782390" y="2657059"/>
                </a:cubicBezTo>
                <a:lnTo>
                  <a:pt x="746449" y="2770928"/>
                </a:lnTo>
                <a:lnTo>
                  <a:pt x="746449" y="10045702"/>
                </a:lnTo>
                <a:lnTo>
                  <a:pt x="0" y="10045702"/>
                </a:lnTo>
                <a:lnTo>
                  <a:pt x="0" y="1159329"/>
                </a:lnTo>
                <a:lnTo>
                  <a:pt x="0" y="139702"/>
                </a:lnTo>
                <a:lnTo>
                  <a:pt x="618534" y="139702"/>
                </a:lnTo>
                <a:lnTo>
                  <a:pt x="708066" y="91106"/>
                </a:lnTo>
                <a:cubicBezTo>
                  <a:pt x="846766" y="32441"/>
                  <a:pt x="999259" y="0"/>
                  <a:pt x="1159329" y="0"/>
                </a:cubicBezTo>
                <a:close/>
              </a:path>
            </a:pathLst>
          </a:custGeom>
          <a:solidFill>
            <a:srgbClr val="1A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a:p>
        </p:txBody>
      </p:sp>
      <p:pic>
        <p:nvPicPr>
          <p:cNvPr id="12" name="صورة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5550" y="322715"/>
            <a:ext cx="3829050" cy="1469547"/>
          </a:xfrm>
          <a:prstGeom prst="rect">
            <a:avLst/>
          </a:prstGeom>
        </p:spPr>
      </p:pic>
      <p:sp>
        <p:nvSpPr>
          <p:cNvPr id="13" name="مربع نص 12">
            <a:extLst>
              <a:ext uri="{FF2B5EF4-FFF2-40B4-BE49-F238E27FC236}">
                <a16:creationId xmlns="" xmlns:a16="http://schemas.microsoft.com/office/drawing/2014/main" id="{D9DA307F-E09B-45C3-995B-2F5C254E1819}"/>
              </a:ext>
            </a:extLst>
          </p:cNvPr>
          <p:cNvSpPr txBox="1"/>
          <p:nvPr/>
        </p:nvSpPr>
        <p:spPr>
          <a:xfrm>
            <a:off x="3765141" y="2727681"/>
            <a:ext cx="3029857" cy="2462213"/>
          </a:xfrm>
          <a:prstGeom prst="rect">
            <a:avLst/>
          </a:prstGeom>
          <a:noFill/>
        </p:spPr>
        <p:txBody>
          <a:bodyPr wrap="square" rtlCol="1">
            <a:spAutoFit/>
          </a:bodyPr>
          <a:lstStyle/>
          <a:p>
            <a:pPr algn="just"/>
            <a:r>
              <a:rPr lang="en-US" sz="1100" dirty="0"/>
              <a:t>Understanding Economies</a:t>
            </a:r>
          </a:p>
          <a:p>
            <a:pPr algn="just"/>
            <a:r>
              <a:rPr lang="en-US" sz="1100" dirty="0"/>
              <a:t>An economy encompasses all activity related to production, consumption, and trade of goods and services in an area. These decisions are made through some combination of market transactions and collective or hierarchical decision making. Everyone from individuals to entities such as families, corporations, and governments participate in this process. The economy of a particular region or country is governed by its culture, laws, history, and geography, among other factors, and it evolves due to the choices and actions of the participants. For this reason, no two economies are identical.</a:t>
            </a:r>
          </a:p>
        </p:txBody>
      </p:sp>
      <p:sp>
        <p:nvSpPr>
          <p:cNvPr id="14" name="مربع نص 13">
            <a:extLst>
              <a:ext uri="{FF2B5EF4-FFF2-40B4-BE49-F238E27FC236}">
                <a16:creationId xmlns="" xmlns:a16="http://schemas.microsoft.com/office/drawing/2014/main" id="{D9DA307F-E09B-45C3-995B-2F5C254E1819}"/>
              </a:ext>
            </a:extLst>
          </p:cNvPr>
          <p:cNvSpPr txBox="1"/>
          <p:nvPr/>
        </p:nvSpPr>
        <p:spPr>
          <a:xfrm>
            <a:off x="3765141" y="5253168"/>
            <a:ext cx="3029857" cy="2462213"/>
          </a:xfrm>
          <a:prstGeom prst="rect">
            <a:avLst/>
          </a:prstGeom>
          <a:noFill/>
        </p:spPr>
        <p:txBody>
          <a:bodyPr wrap="square" rtlCol="1">
            <a:spAutoFit/>
          </a:bodyPr>
          <a:lstStyle/>
          <a:p>
            <a:pPr algn="just"/>
            <a:r>
              <a:rPr lang="en-US" sz="1100" dirty="0"/>
              <a:t>Understanding Economies</a:t>
            </a:r>
          </a:p>
          <a:p>
            <a:pPr algn="just"/>
            <a:r>
              <a:rPr lang="en-US" sz="1100" dirty="0"/>
              <a:t>An economy encompasses all activity related to production, consumption, and trade of goods and services in an area. These decisions are made through some combination of market transactions and collective or hierarchical decision making. Everyone from individuals to entities such as families, corporations, and governments participate in this process. The economy of a particular region or country is governed by its culture, laws, history, and geography, among other factors, and it evolves due to the choices and actions of the participants. For this reason, no two economies are identical.</a:t>
            </a:r>
          </a:p>
        </p:txBody>
      </p:sp>
      <p:sp>
        <p:nvSpPr>
          <p:cNvPr id="15" name="مربع نص 14">
            <a:extLst>
              <a:ext uri="{FF2B5EF4-FFF2-40B4-BE49-F238E27FC236}">
                <a16:creationId xmlns="" xmlns:a16="http://schemas.microsoft.com/office/drawing/2014/main" id="{D9DA307F-E09B-45C3-995B-2F5C254E1819}"/>
              </a:ext>
            </a:extLst>
          </p:cNvPr>
          <p:cNvSpPr txBox="1"/>
          <p:nvPr/>
        </p:nvSpPr>
        <p:spPr>
          <a:xfrm>
            <a:off x="858997" y="5664261"/>
            <a:ext cx="2800123" cy="1446550"/>
          </a:xfrm>
          <a:prstGeom prst="rect">
            <a:avLst/>
          </a:prstGeom>
          <a:noFill/>
        </p:spPr>
        <p:txBody>
          <a:bodyPr wrap="square" rtlCol="1">
            <a:spAutoFit/>
          </a:bodyPr>
          <a:lstStyle/>
          <a:p>
            <a:pPr algn="just"/>
            <a:r>
              <a:rPr lang="en-US" sz="1100" dirty="0"/>
              <a:t>Understanding Economies</a:t>
            </a:r>
          </a:p>
          <a:p>
            <a:pPr algn="just"/>
            <a:r>
              <a:rPr lang="en-US" sz="1100" dirty="0"/>
              <a:t>An economy encompasses all activity related to production, consumption, and trade of goods and services in an area. These decisions are made through some combination of market transactions and collective or hierarchical decision making. Everyone from individuals to entities such as families, </a:t>
            </a:r>
          </a:p>
        </p:txBody>
      </p:sp>
      <p:sp>
        <p:nvSpPr>
          <p:cNvPr id="16" name="مربع نص 15">
            <a:extLst>
              <a:ext uri="{FF2B5EF4-FFF2-40B4-BE49-F238E27FC236}">
                <a16:creationId xmlns="" xmlns:a16="http://schemas.microsoft.com/office/drawing/2014/main" id="{D9DA307F-E09B-45C3-995B-2F5C254E1819}"/>
              </a:ext>
            </a:extLst>
          </p:cNvPr>
          <p:cNvSpPr txBox="1"/>
          <p:nvPr/>
        </p:nvSpPr>
        <p:spPr>
          <a:xfrm>
            <a:off x="858997" y="2651612"/>
            <a:ext cx="2629580" cy="2800767"/>
          </a:xfrm>
          <a:prstGeom prst="rect">
            <a:avLst/>
          </a:prstGeom>
          <a:noFill/>
        </p:spPr>
        <p:txBody>
          <a:bodyPr wrap="square" rtlCol="1">
            <a:spAutoFit/>
          </a:bodyPr>
          <a:lstStyle/>
          <a:p>
            <a:pPr algn="just"/>
            <a:r>
              <a:rPr lang="en-US" sz="1100" dirty="0"/>
              <a:t>Understanding Economies</a:t>
            </a:r>
          </a:p>
          <a:p>
            <a:pPr algn="just"/>
            <a:r>
              <a:rPr lang="en-US" sz="1100" dirty="0"/>
              <a:t>An economy encompasses all activity related to production, consumption, and trade of goods and services in an area. These decisions are made through some combination of market transactions and collective or hierarchical decision making. Everyone from individuals to entities such as families, corporations, and governments participate in this process. The economy of a particular region or country is governed by its culture, laws, history, and geography, among other factors, and it evolves due to the choices and actions of the participants. For this reason, no two economies are identical.</a:t>
            </a:r>
          </a:p>
        </p:txBody>
      </p:sp>
      <p:sp>
        <p:nvSpPr>
          <p:cNvPr id="17" name="مربع نص 16">
            <a:extLst>
              <a:ext uri="{FF2B5EF4-FFF2-40B4-BE49-F238E27FC236}">
                <a16:creationId xmlns="" xmlns:a16="http://schemas.microsoft.com/office/drawing/2014/main" id="{D9DA307F-E09B-45C3-995B-2F5C254E1819}"/>
              </a:ext>
            </a:extLst>
          </p:cNvPr>
          <p:cNvSpPr txBox="1"/>
          <p:nvPr/>
        </p:nvSpPr>
        <p:spPr>
          <a:xfrm>
            <a:off x="2452156" y="2192907"/>
            <a:ext cx="4283077" cy="461665"/>
          </a:xfrm>
          <a:prstGeom prst="rect">
            <a:avLst/>
          </a:prstGeom>
          <a:noFill/>
        </p:spPr>
        <p:txBody>
          <a:bodyPr wrap="square" rtlCol="1">
            <a:spAutoFit/>
          </a:bodyPr>
          <a:lstStyle/>
          <a:p>
            <a:r>
              <a:rPr lang="fr-FR" sz="2400" dirty="0" smtClean="0">
                <a:solidFill>
                  <a:srgbClr val="55B84C"/>
                </a:solidFill>
                <a:latin typeface="Stencil" panose="040409050D0802020404" pitchFamily="82" charset="0"/>
                <a:cs typeface="Times New Roman" panose="02020603050405020304" pitchFamily="18" charset="0"/>
              </a:rPr>
              <a:t>EVOLUTION AND </a:t>
            </a:r>
            <a:r>
              <a:rPr lang="fr-FR" sz="2400" dirty="0" smtClean="0">
                <a:solidFill>
                  <a:schemeClr val="tx2">
                    <a:lumMod val="50000"/>
                  </a:schemeClr>
                </a:solidFill>
                <a:latin typeface="Stencil" panose="040409050D0802020404" pitchFamily="82" charset="0"/>
                <a:cs typeface="Times New Roman" panose="02020603050405020304" pitchFamily="18" charset="0"/>
              </a:rPr>
              <a:t>PROSPECTS</a:t>
            </a:r>
            <a:endParaRPr lang="ar-DZ" sz="2400" dirty="0">
              <a:solidFill>
                <a:schemeClr val="tx2">
                  <a:lumMod val="50000"/>
                </a:schemeClr>
              </a:solidFill>
              <a:latin typeface="Stencil" panose="040409050D0802020404" pitchFamily="82" charset="0"/>
              <a:cs typeface="Times New Roman" panose="02020603050405020304" pitchFamily="18" charset="0"/>
            </a:endParaRPr>
          </a:p>
        </p:txBody>
      </p:sp>
      <p:pic>
        <p:nvPicPr>
          <p:cNvPr id="18" name="صورة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042" y="280989"/>
            <a:ext cx="1620381" cy="1620381"/>
          </a:xfrm>
          <a:prstGeom prst="rect">
            <a:avLst/>
          </a:prstGeom>
        </p:spPr>
      </p:pic>
    </p:spTree>
    <p:extLst>
      <p:ext uri="{BB962C8B-B14F-4D97-AF65-F5344CB8AC3E}">
        <p14:creationId xmlns:p14="http://schemas.microsoft.com/office/powerpoint/2010/main" val="3613373967"/>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نسق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TotalTime>
  <Words>1028</Words>
  <Application>Microsoft Office PowerPoint</Application>
  <PresentationFormat>A4 Paper (210x297 mm)</PresentationFormat>
  <Paragraphs>34</Paragraphs>
  <Slides>4</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4</vt:i4>
      </vt:variant>
    </vt:vector>
  </HeadingPairs>
  <TitlesOfParts>
    <vt:vector size="10" baseType="lpstr">
      <vt:lpstr>Arial</vt:lpstr>
      <vt:lpstr>Calibri</vt:lpstr>
      <vt:lpstr>Calibri Light</vt:lpstr>
      <vt:lpstr>Stencil</vt:lpstr>
      <vt:lpstr>Times New Roman</vt:lpstr>
      <vt:lpstr>نسق Office</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kkkk</dc:creator>
  <cp:lastModifiedBy>kkkk</cp:lastModifiedBy>
  <cp:revision>14</cp:revision>
  <dcterms:created xsi:type="dcterms:W3CDTF">2020-11-23T10:08:06Z</dcterms:created>
  <dcterms:modified xsi:type="dcterms:W3CDTF">2020-11-25T08:43:43Z</dcterms:modified>
</cp:coreProperties>
</file>