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udio/unknown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65" r:id="rId3"/>
    <p:sldId id="26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7"/>
    <p:restoredTop sz="94719"/>
  </p:normalViewPr>
  <p:slideViewPr>
    <p:cSldViewPr snapToGrid="0" snapToObjects="1">
      <p:cViewPr varScale="1">
        <p:scale>
          <a:sx n="104" d="100"/>
          <a:sy n="104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19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5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33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4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04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94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2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40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8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audio" Target="../media/audio1.bin"/><Relationship Id="rId14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1D56B-3611-AA45-90F0-E5DD73036FA2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E5ADE-958D-8A4D-B0C7-636EBA576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540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13" name="Pong.wav"/>
          </p:stSnd>
        </p:sndAc>
      </p:transition>
    </mc:Choice>
    <mc:Fallback xmlns="">
      <p:transition spd="slow" advClick="0" advTm="60000">
        <p:sndAc>
          <p:stSnd>
            <p:snd r:embed="rId14" name="Pong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audio" Target="../media/audio1.bin"/><Relationship Id="rId1" Type="http://schemas.openxmlformats.org/officeDocument/2006/relationships/slideLayout" Target="../slideLayouts/slideLayout8.xml"/><Relationship Id="rId2" Type="http://schemas.openxmlformats.org/officeDocument/2006/relationships/audio" Target="../media/audio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3" Type="http://schemas.openxmlformats.org/officeDocument/2006/relationships/audio" Target="../media/audio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audio" Target="../media/audio1.bin"/><Relationship Id="rId3" Type="http://schemas.openxmlformats.org/officeDocument/2006/relationships/audio" Target="../media/audio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tiff"/><Relationship Id="rId5" Type="http://schemas.openxmlformats.org/officeDocument/2006/relationships/audio" Target="../media/audio1.bin"/><Relationship Id="rId1" Type="http://schemas.openxmlformats.org/officeDocument/2006/relationships/slideLayout" Target="../slideLayouts/slideLayout8.xml"/><Relationship Id="rId2" Type="http://schemas.openxmlformats.org/officeDocument/2006/relationships/audio" Target="../media/audio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tiff"/><Relationship Id="rId5" Type="http://schemas.openxmlformats.org/officeDocument/2006/relationships/audio" Target="../media/audio1.bin"/><Relationship Id="rId1" Type="http://schemas.openxmlformats.org/officeDocument/2006/relationships/slideLayout" Target="../slideLayouts/slideLayout8.xml"/><Relationship Id="rId2" Type="http://schemas.openxmlformats.org/officeDocument/2006/relationships/audio" Target="../media/audio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5" Type="http://schemas.openxmlformats.org/officeDocument/2006/relationships/audio" Target="../media/audio1.bin"/><Relationship Id="rId1" Type="http://schemas.openxmlformats.org/officeDocument/2006/relationships/slideLayout" Target="../slideLayouts/slideLayout8.xml"/><Relationship Id="rId2" Type="http://schemas.openxmlformats.org/officeDocument/2006/relationships/audio" Target="../media/audio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3" Type="http://schemas.openxmlformats.org/officeDocument/2006/relationships/audio" Target="../media/audio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tiff"/><Relationship Id="rId5" Type="http://schemas.openxmlformats.org/officeDocument/2006/relationships/audio" Target="../media/audio1.bin"/><Relationship Id="rId1" Type="http://schemas.openxmlformats.org/officeDocument/2006/relationships/slideLayout" Target="../slideLayouts/slideLayout8.xml"/><Relationship Id="rId2" Type="http://schemas.openxmlformats.org/officeDocument/2006/relationships/audio" Target="../media/audio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5" Type="http://schemas.openxmlformats.org/officeDocument/2006/relationships/audio" Target="../media/audio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4" Type="http://schemas.openxmlformats.org/officeDocument/2006/relationships/audio" Target="../media/audio1.bin"/><Relationship Id="rId1" Type="http://schemas.openxmlformats.org/officeDocument/2006/relationships/slideLayout" Target="../slideLayouts/slideLayout8.xml"/><Relationship Id="rId2" Type="http://schemas.openxmlformats.org/officeDocument/2006/relationships/audio" Target="../media/audio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3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>
        <p:sndAc>
          <p:stSnd>
            <p:snd r:embed="rId2" name="Pong.wav"/>
          </p:stSnd>
        </p:sndAc>
      </p:transition>
    </mc:Choice>
    <mc:Fallback xmlns="">
      <p:transition spd="slow">
        <p:sndAc>
          <p:stSnd>
            <p:snd r:embed="rId4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9</a:t>
            </a:r>
            <a:r>
              <a:rPr lang="en-US" b="1" u="sng" dirty="0" smtClean="0"/>
              <a:t>) </a:t>
            </a:r>
            <a:r>
              <a:rPr lang="en-US" b="1" u="sng" dirty="0" smtClean="0"/>
              <a:t>Choose the nerve injury responsible for this deformity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AutoNum type="alphaUcParenR"/>
            </a:pPr>
            <a:r>
              <a:rPr lang="en-US" sz="2800" dirty="0" smtClean="0"/>
              <a:t>Ulnar nerve</a:t>
            </a:r>
          </a:p>
          <a:p>
            <a:pPr marL="342900" indent="-342900">
              <a:buAutoNum type="alphaUcParenR"/>
            </a:pPr>
            <a:r>
              <a:rPr lang="en-US" sz="2800" dirty="0" smtClean="0"/>
              <a:t>Median Nerve</a:t>
            </a:r>
          </a:p>
          <a:p>
            <a:pPr marL="342900" indent="-342900">
              <a:buAutoNum type="alphaUcParenR"/>
            </a:pPr>
            <a:r>
              <a:rPr lang="en-US" sz="2800" dirty="0" smtClean="0"/>
              <a:t>Musculocutaneous nerve</a:t>
            </a:r>
          </a:p>
          <a:p>
            <a:pPr marL="342900" indent="-342900">
              <a:buAutoNum type="alphaUcParenR"/>
            </a:pPr>
            <a:r>
              <a:rPr lang="en-US" sz="2800" dirty="0" smtClean="0"/>
              <a:t>Radial nerve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700" y="1257299"/>
            <a:ext cx="59817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1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2" name="Pong.wav"/>
          </p:stSnd>
        </p:sndAc>
      </p:transition>
    </mc:Choice>
    <mc:Fallback xmlns="">
      <p:transition spd="slow" advClick="0" advTm="60000">
        <p:sndAc>
          <p:stSnd>
            <p:snd r:embed="rId4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10</a:t>
            </a:r>
            <a:r>
              <a:rPr lang="en-US" b="1" u="sng" dirty="0" smtClean="0"/>
              <a:t>) </a:t>
            </a:r>
            <a:r>
              <a:rPr lang="en-US" b="1" u="sng" dirty="0" smtClean="0"/>
              <a:t>Carpal tunnel syndrome is caused by compression on which nerves of the following</a:t>
            </a:r>
            <a:endParaRPr lang="en-US" b="1" u="sng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AutoNum type="alphaUcParenR"/>
            </a:pPr>
            <a:r>
              <a:rPr lang="en-US" dirty="0"/>
              <a:t>Ulnar nerve</a:t>
            </a:r>
          </a:p>
          <a:p>
            <a:pPr marL="342900" indent="-342900">
              <a:buAutoNum type="alphaUcParenR"/>
            </a:pPr>
            <a:r>
              <a:rPr lang="en-US" dirty="0"/>
              <a:t>Median Nerve</a:t>
            </a:r>
          </a:p>
          <a:p>
            <a:pPr marL="342900" indent="-342900">
              <a:buAutoNum type="alphaUcParenR"/>
            </a:pPr>
            <a:r>
              <a:rPr lang="en-US" dirty="0"/>
              <a:t>Musculocutaneous nerve</a:t>
            </a:r>
          </a:p>
          <a:p>
            <a:pPr marL="342900" indent="-342900">
              <a:buAutoNum type="alphaUcParenR"/>
            </a:pPr>
            <a:r>
              <a:rPr lang="en-US" dirty="0"/>
              <a:t>Radial nerve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96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2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62184" y="2372497"/>
            <a:ext cx="493318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Good Luck</a:t>
            </a:r>
            <a:endParaRPr lang="en-US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396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2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1</a:t>
            </a:r>
            <a:r>
              <a:rPr lang="en-US" b="1" u="sng" dirty="0" smtClean="0"/>
              <a:t>) </a:t>
            </a:r>
            <a:r>
              <a:rPr lang="en-US" b="1" u="sng" dirty="0" smtClean="0"/>
              <a:t>Choose the most </a:t>
            </a:r>
            <a:r>
              <a:rPr lang="en-US" b="1" u="sng" dirty="0" err="1" smtClean="0"/>
              <a:t>appropiate</a:t>
            </a:r>
            <a:r>
              <a:rPr lang="en-US" b="1" u="sng" dirty="0" smtClean="0"/>
              <a:t> diagnosis: </a:t>
            </a:r>
            <a:endParaRPr lang="en-US" b="1" u="sng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AutoNum type="alphaUcParenR"/>
            </a:pPr>
            <a:r>
              <a:rPr lang="en-US" sz="2400" dirty="0" err="1" smtClean="0"/>
              <a:t>Meningomyelocele</a:t>
            </a:r>
            <a:endParaRPr lang="en-US" sz="2400" dirty="0" smtClean="0"/>
          </a:p>
          <a:p>
            <a:pPr marL="342900" indent="-342900">
              <a:buAutoNum type="alphaUcParenR"/>
            </a:pPr>
            <a:r>
              <a:rPr lang="en-US" sz="2400" dirty="0" err="1" smtClean="0"/>
              <a:t>Encephalocele</a:t>
            </a:r>
            <a:endParaRPr lang="en-US" sz="2400" dirty="0" smtClean="0"/>
          </a:p>
          <a:p>
            <a:pPr marL="342900" indent="-342900">
              <a:buAutoNum type="alphaUcParenR"/>
            </a:pPr>
            <a:r>
              <a:rPr lang="en-US" sz="2400" dirty="0" smtClean="0"/>
              <a:t>Lipoma</a:t>
            </a:r>
          </a:p>
          <a:p>
            <a:pPr marL="342900" indent="-342900">
              <a:buAutoNum type="alphaUcParenR"/>
            </a:pPr>
            <a:r>
              <a:rPr lang="en-US" sz="2400" dirty="0" smtClean="0"/>
              <a:t>Dermoid cyst</a:t>
            </a:r>
            <a:endParaRPr lang="en-US" sz="2400" dirty="0"/>
          </a:p>
        </p:txBody>
      </p:sp>
      <p:pic>
        <p:nvPicPr>
          <p:cNvPr id="7" name="Picture 3" descr="E:\slides for students\0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404" y="987426"/>
            <a:ext cx="3464984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250" y="987426"/>
            <a:ext cx="3007154" cy="287145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671751" y="1519881"/>
            <a:ext cx="617838" cy="1482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463481" y="2286795"/>
            <a:ext cx="315698" cy="3081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83249" y="3240970"/>
            <a:ext cx="677291" cy="3081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5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2" name="Pong.wav"/>
          </p:stSnd>
        </p:sndAc>
      </p:transition>
    </mc:Choice>
    <mc:Fallback xmlns="">
      <p:transition spd="slow" advClick="0" advTm="60000">
        <p:sndAc>
          <p:stSnd>
            <p:snd r:embed="rId5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2</a:t>
            </a:r>
            <a:r>
              <a:rPr lang="en-US" b="1" u="sng" dirty="0" smtClean="0"/>
              <a:t>) </a:t>
            </a:r>
            <a:r>
              <a:rPr lang="en-US" b="1" u="sng" dirty="0" smtClean="0"/>
              <a:t>What is the most common </a:t>
            </a:r>
            <a:r>
              <a:rPr lang="en-US" b="1" u="sng" dirty="0" smtClean="0">
                <a:solidFill>
                  <a:srgbClr val="FF0000"/>
                </a:solidFill>
              </a:rPr>
              <a:t>complication</a:t>
            </a:r>
            <a:r>
              <a:rPr lang="en-US" b="1" u="sng" dirty="0" smtClean="0"/>
              <a:t> in such a case</a:t>
            </a:r>
            <a:endParaRPr lang="en-US" b="1" u="sng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AutoNum type="alphaUcParenR"/>
            </a:pPr>
            <a:r>
              <a:rPr lang="en-US" sz="2400" dirty="0" smtClean="0"/>
              <a:t>CSF Leak</a:t>
            </a:r>
          </a:p>
          <a:p>
            <a:pPr marL="342900" indent="-342900">
              <a:buAutoNum type="alphaUcParenR"/>
            </a:pPr>
            <a:r>
              <a:rPr lang="en-US" sz="2400" dirty="0" smtClean="0"/>
              <a:t>Fat necrosis</a:t>
            </a:r>
          </a:p>
          <a:p>
            <a:pPr marL="342900" indent="-342900">
              <a:buAutoNum type="alphaUcParenR"/>
            </a:pPr>
            <a:r>
              <a:rPr lang="en-US" sz="2400" dirty="0" smtClean="0"/>
              <a:t>Malignant transformation</a:t>
            </a:r>
          </a:p>
          <a:p>
            <a:pPr marL="342900" indent="-342900">
              <a:buAutoNum type="alphaUcParenR"/>
            </a:pPr>
            <a:r>
              <a:rPr lang="en-US" sz="2400" dirty="0" smtClean="0"/>
              <a:t>Metastasis</a:t>
            </a:r>
            <a:endParaRPr lang="en-US" sz="2400" dirty="0"/>
          </a:p>
        </p:txBody>
      </p:sp>
      <p:pic>
        <p:nvPicPr>
          <p:cNvPr id="7" name="Picture 3" descr="E:\slides for students\0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404" y="987426"/>
            <a:ext cx="3464984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250" y="987426"/>
            <a:ext cx="3007154" cy="287145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671751" y="1519881"/>
            <a:ext cx="617838" cy="1482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463481" y="2286795"/>
            <a:ext cx="315698" cy="3081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83249" y="3240970"/>
            <a:ext cx="677291" cy="3081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2" name="Pong.wav"/>
          </p:stSnd>
        </p:sndAc>
      </p:transition>
    </mc:Choice>
    <mc:Fallback xmlns="">
      <p:transition spd="slow" advClick="0" advTm="60000">
        <p:sndAc>
          <p:stSnd>
            <p:snd r:embed="rId5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926757"/>
            <a:ext cx="10515600" cy="5250206"/>
          </a:xfrm>
        </p:spPr>
        <p:txBody>
          <a:bodyPr>
            <a:normAutofit/>
          </a:bodyPr>
          <a:lstStyle/>
          <a:p>
            <a:r>
              <a:rPr lang="en-US" b="1" u="sng" dirty="0"/>
              <a:t>3</a:t>
            </a:r>
            <a:r>
              <a:rPr lang="en-US" sz="2800" b="1" u="sng" dirty="0" smtClean="0"/>
              <a:t>) A 35 years old patient presented to the clinic with low back pain after twisting his back, on examination patient is neurologically </a:t>
            </a:r>
            <a:r>
              <a:rPr lang="en-US" b="1" u="sng" dirty="0"/>
              <a:t>intact with spasm in the muscles of the back</a:t>
            </a:r>
            <a:r>
              <a:rPr lang="en-US" b="1" u="sng" dirty="0" smtClean="0"/>
              <a:t>. Has a </a:t>
            </a:r>
            <a:r>
              <a:rPr lang="en-US" sz="2800" b="1" u="sng" dirty="0" smtClean="0"/>
              <a:t>negative stretch signs and complaining of no radicular pain. </a:t>
            </a:r>
            <a:r>
              <a:rPr lang="en-US" sz="2800" b="1" u="sng" dirty="0" smtClean="0">
                <a:solidFill>
                  <a:srgbClr val="FF0000"/>
                </a:solidFill>
              </a:rPr>
              <a:t>What is the best next step in management ?</a:t>
            </a:r>
            <a:endParaRPr lang="en-US" sz="2800" b="1" u="sng" dirty="0" smtClean="0">
              <a:solidFill>
                <a:srgbClr val="FF0000"/>
              </a:solidFill>
            </a:endParaRPr>
          </a:p>
          <a:p>
            <a:pPr lvl="1"/>
            <a:r>
              <a:rPr lang="en-US" sz="2800" dirty="0" smtClean="0"/>
              <a:t>A) </a:t>
            </a:r>
            <a:r>
              <a:rPr lang="en-US" sz="2800" dirty="0" smtClean="0"/>
              <a:t>MRI Lumbosacral spine</a:t>
            </a:r>
            <a:endParaRPr lang="en-US" sz="2800" dirty="0" smtClean="0"/>
          </a:p>
          <a:p>
            <a:pPr lvl="1"/>
            <a:r>
              <a:rPr lang="en-US" sz="2800" dirty="0" smtClean="0"/>
              <a:t>B) </a:t>
            </a:r>
            <a:r>
              <a:rPr lang="en-US" sz="2800" dirty="0" err="1" smtClean="0"/>
              <a:t>Xray</a:t>
            </a:r>
            <a:r>
              <a:rPr lang="en-US" sz="2800" dirty="0" smtClean="0"/>
              <a:t> lumbosacral spine</a:t>
            </a:r>
            <a:endParaRPr lang="en-US" sz="2800" dirty="0" smtClean="0"/>
          </a:p>
          <a:p>
            <a:pPr lvl="1"/>
            <a:r>
              <a:rPr lang="en-US" sz="2800" dirty="0" smtClean="0"/>
              <a:t>C) </a:t>
            </a:r>
            <a:r>
              <a:rPr lang="en-US" sz="2800" dirty="0" smtClean="0"/>
              <a:t>Pain killers and follow up</a:t>
            </a:r>
            <a:endParaRPr lang="en-US" sz="2800" dirty="0" smtClean="0"/>
          </a:p>
          <a:p>
            <a:pPr lvl="1"/>
            <a:r>
              <a:rPr lang="en-US" sz="2800" dirty="0" smtClean="0"/>
              <a:t>D</a:t>
            </a:r>
            <a:r>
              <a:rPr lang="en-US" sz="2800" dirty="0" smtClean="0"/>
              <a:t>) Antidepressants and psychotherapy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372718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Click="0" advTm="90000">
        <p:sndAc>
          <p:stSnd>
            <p:snd r:embed="rId2" name="Pong.wav"/>
          </p:stSnd>
        </p:sndAc>
      </p:transition>
    </mc:Choice>
    <mc:Fallback>
      <p:transition spd="slow" advClick="0" advTm="90000">
        <p:sndAc>
          <p:stSnd>
            <p:snd r:embed="rId2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9788" y="457200"/>
            <a:ext cx="4869034" cy="1600200"/>
          </a:xfrm>
        </p:spPr>
        <p:txBody>
          <a:bodyPr/>
          <a:lstStyle/>
          <a:p>
            <a:r>
              <a:rPr lang="en-US" b="1" u="sng" dirty="0"/>
              <a:t>4</a:t>
            </a:r>
            <a:r>
              <a:rPr lang="en-US" b="1" u="sng" dirty="0" smtClean="0"/>
              <a:t>) </a:t>
            </a:r>
            <a:r>
              <a:rPr lang="en-US" b="1" u="sng" dirty="0" smtClean="0"/>
              <a:t>Choose the anatomical structure labelled in this figure</a:t>
            </a:r>
            <a:endParaRPr lang="en-US" b="1" u="sn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708822" y="1371600"/>
            <a:ext cx="5646566" cy="44894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AutoNum type="alphaUcParenR"/>
            </a:pPr>
            <a:r>
              <a:rPr lang="en-US" sz="2400" dirty="0" smtClean="0"/>
              <a:t>Pedicle</a:t>
            </a:r>
            <a:endParaRPr lang="en-US" sz="2400" dirty="0" smtClean="0"/>
          </a:p>
          <a:p>
            <a:pPr marL="342900" indent="-342900">
              <a:buAutoNum type="alphaUcParenR"/>
            </a:pPr>
            <a:r>
              <a:rPr lang="en-US" sz="2400" dirty="0" smtClean="0"/>
              <a:t>body</a:t>
            </a:r>
            <a:endParaRPr lang="en-US" sz="2400" dirty="0" smtClean="0"/>
          </a:p>
          <a:p>
            <a:pPr marL="342900" indent="-342900">
              <a:buAutoNum type="alphaUcParenR"/>
            </a:pPr>
            <a:r>
              <a:rPr lang="en-US" sz="2400" dirty="0" smtClean="0"/>
              <a:t>Spinous process</a:t>
            </a:r>
            <a:endParaRPr lang="en-US" sz="2400" dirty="0" smtClean="0"/>
          </a:p>
          <a:p>
            <a:pPr marL="342900" indent="-342900">
              <a:buAutoNum type="alphaUcParenR"/>
            </a:pPr>
            <a:r>
              <a:rPr lang="en-US" sz="2400" dirty="0" smtClean="0"/>
              <a:t>Facet joint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8398"/>
          <a:stretch/>
        </p:blipFill>
        <p:spPr>
          <a:xfrm>
            <a:off x="5708823" y="1371600"/>
            <a:ext cx="5646565" cy="434476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10478530" y="1075038"/>
            <a:ext cx="741405" cy="54369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49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2" name="Pong.wav"/>
          </p:stSnd>
        </p:sndAc>
      </p:transition>
    </mc:Choice>
    <mc:Fallback xmlns="">
      <p:transition spd="slow" advClick="0" advTm="60000">
        <p:sndAc>
          <p:stSnd>
            <p:snd r:embed="rId5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/>
              <a:t>5</a:t>
            </a:r>
            <a:r>
              <a:rPr lang="en-US" b="1" u="sng" dirty="0" smtClean="0"/>
              <a:t>) </a:t>
            </a:r>
            <a:r>
              <a:rPr lang="en-US" b="1" u="sng" dirty="0" smtClean="0"/>
              <a:t>All of the following are red flags for spine pathology </a:t>
            </a:r>
            <a:r>
              <a:rPr lang="en-US" b="1" u="sng" dirty="0" smtClean="0">
                <a:solidFill>
                  <a:srgbClr val="FF0000"/>
                </a:solidFill>
              </a:rPr>
              <a:t>(</a:t>
            </a:r>
            <a:r>
              <a:rPr lang="en-US" sz="5400" b="1" i="1" u="sng" dirty="0" smtClean="0">
                <a:solidFill>
                  <a:srgbClr val="FF0000"/>
                </a:solidFill>
              </a:rPr>
              <a:t>except)</a:t>
            </a:r>
            <a:r>
              <a:rPr lang="en-US" b="1" u="sng" dirty="0" smtClean="0">
                <a:solidFill>
                  <a:srgbClr val="FF0000"/>
                </a:solidFill>
              </a:rPr>
              <a:t>: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/>
              <a:buAutoNum type="alphaUcParenR"/>
            </a:pPr>
            <a:r>
              <a:rPr lang="en-US" dirty="0" smtClean="0"/>
              <a:t>Patient </a:t>
            </a:r>
            <a:r>
              <a:rPr lang="en-US" dirty="0"/>
              <a:t>aged </a:t>
            </a:r>
            <a:r>
              <a:rPr lang="en-US" dirty="0" smtClean="0"/>
              <a:t>25</a:t>
            </a:r>
            <a:r>
              <a:rPr lang="en-US" dirty="0" smtClean="0"/>
              <a:t> </a:t>
            </a:r>
            <a:r>
              <a:rPr lang="en-US" dirty="0"/>
              <a:t>years old</a:t>
            </a:r>
          </a:p>
          <a:p>
            <a:pPr marL="342900" indent="-342900">
              <a:buFont typeface="Arial"/>
              <a:buAutoNum type="alphaUcParenR"/>
            </a:pPr>
            <a:r>
              <a:rPr lang="en-US" dirty="0" smtClean="0"/>
              <a:t>Systemic </a:t>
            </a:r>
            <a:r>
              <a:rPr lang="en-US" dirty="0"/>
              <a:t>symptoms</a:t>
            </a:r>
          </a:p>
          <a:p>
            <a:pPr marL="342900" indent="-342900">
              <a:buFont typeface="Arial"/>
              <a:buAutoNum type="alphaUcParenR"/>
            </a:pPr>
            <a:r>
              <a:rPr lang="en-US" dirty="0" smtClean="0"/>
              <a:t>progressive </a:t>
            </a:r>
            <a:r>
              <a:rPr lang="en-US" dirty="0"/>
              <a:t>neurological deficits</a:t>
            </a:r>
          </a:p>
          <a:p>
            <a:pPr marL="342900" indent="-342900">
              <a:buFont typeface="Arial"/>
              <a:buAutoNum type="alphaUcParenR"/>
            </a:pPr>
            <a:r>
              <a:rPr lang="en-US" dirty="0" err="1" smtClean="0"/>
              <a:t>Nonm</a:t>
            </a:r>
            <a:r>
              <a:rPr lang="en-US" dirty="0" err="1" smtClean="0"/>
              <a:t>echanical</a:t>
            </a:r>
            <a:r>
              <a:rPr lang="en-US" dirty="0" smtClean="0"/>
              <a:t> </a:t>
            </a:r>
            <a:r>
              <a:rPr lang="en-US" dirty="0"/>
              <a:t>pain</a:t>
            </a:r>
          </a:p>
        </p:txBody>
      </p:sp>
    </p:spTree>
    <p:extLst>
      <p:ext uri="{BB962C8B-B14F-4D97-AF65-F5344CB8AC3E}">
        <p14:creationId xmlns:p14="http://schemas.microsoft.com/office/powerpoint/2010/main" val="97693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2" name="Pong.wav"/>
          </p:stSnd>
        </p:sndAc>
      </p:transition>
    </mc:Choice>
    <mc:Fallback xmlns="">
      <p:transition spd="slow" advClick="0" advTm="60000">
        <p:sndAc>
          <p:stSnd>
            <p:snd r:embed="rId3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6</a:t>
            </a:r>
            <a:r>
              <a:rPr lang="en-US" b="1" u="sng" dirty="0" smtClean="0"/>
              <a:t>) </a:t>
            </a:r>
            <a:r>
              <a:rPr lang="en-US" b="1" u="sng" dirty="0" smtClean="0"/>
              <a:t>Choose the most appropriate </a:t>
            </a:r>
            <a:r>
              <a:rPr lang="en-US" b="1" u="sng" dirty="0" smtClean="0">
                <a:solidFill>
                  <a:srgbClr val="FF0000"/>
                </a:solidFill>
              </a:rPr>
              <a:t>diagnosis: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AutoNum type="alphaUcParenR"/>
            </a:pPr>
            <a:r>
              <a:rPr lang="en-US" sz="2800" dirty="0" smtClean="0"/>
              <a:t>Hydrocephalus</a:t>
            </a:r>
          </a:p>
          <a:p>
            <a:pPr marL="342900" indent="-342900">
              <a:buAutoNum type="alphaUcParenR"/>
            </a:pPr>
            <a:r>
              <a:rPr lang="en-US" sz="2800" dirty="0" err="1" smtClean="0"/>
              <a:t>Craniosynstosis</a:t>
            </a:r>
            <a:endParaRPr lang="en-US" sz="2800" dirty="0" smtClean="0"/>
          </a:p>
          <a:p>
            <a:pPr marL="342900" indent="-342900">
              <a:buAutoNum type="alphaUcParenR"/>
            </a:pPr>
            <a:r>
              <a:rPr lang="en-US" sz="2800" dirty="0" smtClean="0"/>
              <a:t>Hydatid cyst</a:t>
            </a:r>
          </a:p>
          <a:p>
            <a:pPr marL="342900" indent="-342900">
              <a:buAutoNum type="alphaUcParenR"/>
            </a:pPr>
            <a:r>
              <a:rPr lang="en-US" sz="2800" dirty="0" err="1" smtClean="0"/>
              <a:t>Encephalocele</a:t>
            </a:r>
            <a:endParaRPr lang="en-US" sz="2800" dirty="0"/>
          </a:p>
        </p:txBody>
      </p:sp>
      <p:pic>
        <p:nvPicPr>
          <p:cNvPr id="9" name="Picture 8" descr="hydrocephalus-CT-sca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756" y="2057399"/>
            <a:ext cx="3450694" cy="37041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4845" y="2057399"/>
            <a:ext cx="3490911" cy="232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47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2" name="Pong.wav"/>
          </p:stSnd>
        </p:sndAc>
      </p:transition>
    </mc:Choice>
    <mc:Fallback xmlns="">
      <p:transition spd="slow" advClick="0" advTm="60000">
        <p:sndAc>
          <p:stSnd>
            <p:snd r:embed="rId5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7</a:t>
            </a:r>
            <a:r>
              <a:rPr lang="en-US" b="1" u="sng" dirty="0" smtClean="0"/>
              <a:t>) All of the following are signs of hydrocephalus </a:t>
            </a:r>
            <a:r>
              <a:rPr lang="en-US" b="1" u="sng" dirty="0" smtClean="0">
                <a:solidFill>
                  <a:srgbClr val="FF0000"/>
                </a:solidFill>
              </a:rPr>
              <a:t>except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AutoNum type="alphaUcParenR"/>
            </a:pPr>
            <a:r>
              <a:rPr lang="en-US" sz="2800" dirty="0" smtClean="0"/>
              <a:t>Sun set appearance</a:t>
            </a:r>
            <a:endParaRPr lang="en-US" sz="2800" dirty="0" smtClean="0"/>
          </a:p>
          <a:p>
            <a:pPr marL="342900" indent="-342900">
              <a:buAutoNum type="alphaUcParenR"/>
            </a:pPr>
            <a:r>
              <a:rPr lang="en-US" sz="2800" dirty="0" smtClean="0"/>
              <a:t>Increased head circumference</a:t>
            </a:r>
            <a:endParaRPr lang="en-US" sz="2800" dirty="0" smtClean="0"/>
          </a:p>
          <a:p>
            <a:pPr marL="342900" indent="-342900">
              <a:buAutoNum type="alphaUcParenR"/>
            </a:pPr>
            <a:r>
              <a:rPr lang="en-US" dirty="0" smtClean="0"/>
              <a:t>Prominent ridges of sutures</a:t>
            </a:r>
            <a:endParaRPr lang="en-US" sz="2800" dirty="0" smtClean="0"/>
          </a:p>
          <a:p>
            <a:pPr marL="342900" indent="-342900">
              <a:buAutoNum type="alphaUcParenR"/>
            </a:pPr>
            <a:r>
              <a:rPr lang="en-US" sz="2800" dirty="0" smtClean="0"/>
              <a:t>Enlarged </a:t>
            </a:r>
            <a:r>
              <a:rPr lang="en-US" sz="2800" dirty="0" err="1" smtClean="0"/>
              <a:t>fontanells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0620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2" name="Pong.wav"/>
          </p:stSnd>
        </p:sndAc>
      </p:transition>
    </mc:Choice>
    <mc:Fallback xmlns="">
      <p:transition spd="slow" advClick="0" advTm="60000">
        <p:sndAc>
          <p:stSnd>
            <p:snd r:embed="rId5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8</a:t>
            </a:r>
            <a:r>
              <a:rPr lang="en-US" b="1" u="sng" dirty="0" smtClean="0"/>
              <a:t>) This test is used for examination of which nerve of the following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AutoNum type="alphaUcParenR"/>
            </a:pPr>
            <a:r>
              <a:rPr lang="en-US" sz="2800" dirty="0" smtClean="0"/>
              <a:t>Ulnar nerve</a:t>
            </a:r>
          </a:p>
          <a:p>
            <a:pPr marL="342900" indent="-342900">
              <a:buAutoNum type="alphaUcParenR"/>
            </a:pPr>
            <a:r>
              <a:rPr lang="en-US" sz="2800" dirty="0" smtClean="0"/>
              <a:t>Median Nerve</a:t>
            </a:r>
          </a:p>
          <a:p>
            <a:pPr marL="342900" indent="-342900">
              <a:buAutoNum type="alphaUcParenR"/>
            </a:pPr>
            <a:r>
              <a:rPr lang="en-US" sz="2800" dirty="0" smtClean="0"/>
              <a:t>Musculocutaneous nerve</a:t>
            </a:r>
          </a:p>
          <a:p>
            <a:pPr marL="342900" indent="-342900">
              <a:buAutoNum type="alphaUcParenR"/>
            </a:pPr>
            <a:r>
              <a:rPr lang="en-US" sz="2800" dirty="0" smtClean="0"/>
              <a:t>Radial nerve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0991" y="987425"/>
            <a:ext cx="6034397" cy="466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60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60000">
        <p:sndAc>
          <p:stSnd>
            <p:snd r:embed="rId2" name="Pong.wav"/>
          </p:stSnd>
        </p:sndAc>
      </p:transition>
    </mc:Choice>
    <mc:Fallback xmlns="">
      <p:transition spd="slow" advClick="0" advTm="60000">
        <p:sndAc>
          <p:stSnd>
            <p:snd r:embed="rId4" name="Pong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</TotalTime>
  <Words>254</Words>
  <Application>Microsoft Macintosh PowerPoint</Application>
  <PresentationFormat>Widescreen</PresentationFormat>
  <Paragraphs>51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Calibri</vt:lpstr>
      <vt:lpstr>Calibri Light</vt:lpstr>
      <vt:lpstr>Arial</vt:lpstr>
      <vt:lpstr>Office Theme</vt:lpstr>
      <vt:lpstr>PowerPoint Presentation</vt:lpstr>
      <vt:lpstr>1) Choose the most appropiate diagnosis: </vt:lpstr>
      <vt:lpstr>2) What is the most common complication in such a case</vt:lpstr>
      <vt:lpstr>PowerPoint Presentation</vt:lpstr>
      <vt:lpstr>4) Choose the anatomical structure labelled in this figure</vt:lpstr>
      <vt:lpstr>5) All of the following are red flags for spine pathology (except):</vt:lpstr>
      <vt:lpstr>6) Choose the most appropriate diagnosis:</vt:lpstr>
      <vt:lpstr>7) All of the following are signs of hydrocephalus except</vt:lpstr>
      <vt:lpstr>8) This test is used for examination of which nerve of the following</vt:lpstr>
      <vt:lpstr>9) Choose the nerve injury responsible for this deformity</vt:lpstr>
      <vt:lpstr>10) Carpal tunnel syndrome is caused by compression on which nerves of the following</vt:lpstr>
      <vt:lpstr>PowerPoint Presentation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Hesham A Radwan, MD</dc:creator>
  <cp:lastModifiedBy>Hesham A Radwan, MD</cp:lastModifiedBy>
  <cp:revision>19</cp:revision>
  <dcterms:created xsi:type="dcterms:W3CDTF">2017-06-05T20:59:21Z</dcterms:created>
  <dcterms:modified xsi:type="dcterms:W3CDTF">2017-06-08T00:03:42Z</dcterms:modified>
</cp:coreProperties>
</file>