
<file path=[Content_Types].xml><?xml version="1.0" encoding="utf-8"?>
<Types xmlns="http://schemas.openxmlformats.org/package/2006/content-types">
  <Override PartName="/ppt/slides/slide47.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120.xml" ContentType="application/vnd.openxmlformats-officedocument.presentationml.slide+xml"/>
  <Override PartName="/ppt/slides/slide218.xml" ContentType="application/vnd.openxmlformats-officedocument.presentationml.slide+xml"/>
  <Override PartName="/ppt/notesSlides/notesSlide38.xml" ContentType="application/vnd.openxmlformats-officedocument.presentationml.notesSlide+xml"/>
  <Override PartName="/ppt/notesSlides/notesSlide85.xml" ContentType="application/vnd.openxmlformats-officedocument.presentationml.notesSlide+xml"/>
  <Override PartName="/ppt/notesSlides/notesSlide141.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17.xml" ContentType="application/vnd.openxmlformats-officedocument.presentationml.notesSlide+xml"/>
  <Default Extension="xml" ContentType="application/xml"/>
  <Override PartName="/ppt/slides/slide50.xml" ContentType="application/vnd.openxmlformats-officedocument.presentationml.slide+xml"/>
  <Override PartName="/ppt/slides/slide243.xml" ContentType="application/vnd.openxmlformats-officedocument.presentationml.slide+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slides/slide221.xml" ContentType="application/vnd.openxmlformats-officedocument.presentationml.slide+xml"/>
  <Override PartName="/ppt/notesSlides/notesSlide41.xml" ContentType="application/vnd.openxmlformats-officedocument.presentationml.notesSlide+xml"/>
  <Override PartName="/ppt/notesSlides/notesSlide179.xml" ContentType="application/vnd.openxmlformats-officedocument.presentationml.notesSlide+xml"/>
  <Override PartName="/ppt/slides/slide158.xml" ContentType="application/vnd.openxmlformats-officedocument.presentationml.slide+xml"/>
  <Override PartName="/ppt/notesSlides/notesSlide220.xml" ContentType="application/vnd.openxmlformats-officedocument.presentationml.notes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notesSlides/notesSlide157.xml" ContentType="application/vnd.openxmlformats-officedocument.presentationml.notesSlide+xml"/>
  <Override PartName="/ppt/slides/slide88.xml" ContentType="application/vnd.openxmlformats-officedocument.presentationml.slide+xml"/>
  <Override PartName="/ppt/notesSlides/notesSlide135.xml" ContentType="application/vnd.openxmlformats-officedocument.presentationml.notesSlide+xml"/>
  <Override PartName="/ppt/notesSlides/notesSlide182.xml" ContentType="application/vnd.openxmlformats-officedocument.presentationml.notesSlide+xml"/>
  <Override PartName="/ppt/slides/slide19.xml" ContentType="application/vnd.openxmlformats-officedocument.presentationml.slide+xml"/>
  <Override PartName="/ppt/slides/slide66.xml" ContentType="application/vnd.openxmlformats-officedocument.presentationml.slide+xml"/>
  <Override PartName="/ppt/slides/slide114.xml" ContentType="application/vnd.openxmlformats-officedocument.presentationml.slide+xml"/>
  <Override PartName="/ppt/slides/slide161.xml" ContentType="application/vnd.openxmlformats-officedocument.presentationml.slide+xml"/>
  <Default Extension="png" ContentType="image/png"/>
  <Override PartName="/ppt/notesSlides/notesSlide79.xml" ContentType="application/vnd.openxmlformats-officedocument.presentationml.notesSlide+xml"/>
  <Override PartName="/ppt/slides/slide237.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notesSlides/notesSlide113.xml" ContentType="application/vnd.openxmlformats-officedocument.presentationml.notesSlide+xml"/>
  <Override PartName="/ppt/notesSlides/notesSlide160.xml" ContentType="application/vnd.openxmlformats-officedocument.presentationml.notesSlide+xml"/>
  <Override PartName="/ppt/slides/slide44.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2.xml" ContentType="application/vnd.openxmlformats-officedocument.presentationml.slide+xml"/>
  <Override PartName="/ppt/slides/slide199.xml" ContentType="application/vnd.openxmlformats-officedocument.presentationml.slide+xml"/>
  <Override PartName="/ppt/notesSlides/notesSlide35.xml" ContentType="application/vnd.openxmlformats-officedocument.presentationml.notesSlide+xml"/>
  <Override PartName="/ppt/notesSlides/notesSlide82.xml" ContentType="application/vnd.openxmlformats-officedocument.presentationml.notesSlide+xml"/>
  <Override PartName="/ppt/notesSlides/notesSlide214.xml" ContentType="application/vnd.openxmlformats-officedocument.presentationml.notesSlide+xml"/>
  <Override PartName="/ppt/slides/slide2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notesSlides/notesSlide198.xml" ContentType="application/vnd.openxmlformats-officedocument.presentationml.notesSlide+xml"/>
  <Override PartName="/ppt/slides/slide177.xml" ContentType="application/vnd.openxmlformats-officedocument.presentationml.slide+xml"/>
  <Override PartName="/ppt/notesSlides/notesSlide129.xml" ContentType="application/vnd.openxmlformats-officedocument.presentationml.notesSlide+xml"/>
  <Override PartName="/ppt/notesSlides/notesSlide176.xml" ContentType="application/vnd.openxmlformats-officedocument.presentationml.notesSlide+xml"/>
  <Override PartName="/ppt/slides/slide108.xml" ContentType="application/vnd.openxmlformats-officedocument.presentationml.slide+xml"/>
  <Override PartName="/ppt/slides/slide155.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notesSlides/notesSlide154.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33.xml" ContentType="application/vnd.openxmlformats-officedocument.presentationml.slide+xml"/>
  <Override PartName="/ppt/slides/slide180.xml" ContentType="application/vnd.openxmlformats-officedocument.presentationml.slide+xml"/>
  <Override PartName="/ppt/notesSlides/notesSlide98.xml" ContentType="application/vnd.openxmlformats-officedocument.presentationml.notesSlide+xml"/>
  <Override PartName="/ppt/notesSlides/notesSlide132.xml" ContentType="application/vnd.openxmlformats-officedocument.presentationml.notesSlide+xml"/>
  <Override PartName="/ppt/slides/slide111.xml" ContentType="application/vnd.openxmlformats-officedocument.presentationml.slide+xml"/>
  <Override PartName="/ppt/slides/slide209.xml" ContentType="application/vnd.openxmlformats-officedocument.presentationml.slide+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slides/slide16.xml" ContentType="application/vnd.openxmlformats-officedocument.presentationml.slide+xml"/>
  <Override PartName="/ppt/slides/slide63.xml" ContentType="application/vnd.openxmlformats-officedocument.presentationml.slide+xml"/>
  <Override PartName="/ppt/slides/slide234.xml" ContentType="application/vnd.openxmlformats-officedocument.presentationml.slide+xml"/>
  <Override PartName="/ppt/slideLayouts/slideLayout15.xml" ContentType="application/vnd.openxmlformats-officedocument.presentationml.slideLayout+xml"/>
  <Override PartName="/ppt/notesSlides/notesSlide110.xml" ContentType="application/vnd.openxmlformats-officedocument.presentationml.notesSlide+xml"/>
  <Override PartName="/ppt/notesSlides/notesSlide208.xml" ContentType="application/vnd.openxmlformats-officedocument.presentationml.notesSlide+xml"/>
  <Override PartName="/ppt/slides/slide41.xml" ContentType="application/vnd.openxmlformats-officedocument.presentationml.slide+xml"/>
  <Override PartName="/ppt/notesSlides/notesSlide54.xml" ContentType="application/vnd.openxmlformats-officedocument.presentationml.notesSlide+xml"/>
  <Override PartName="/ppt/slides/slide149.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notesSlides/notesSlide32.xml" ContentType="application/vnd.openxmlformats-officedocument.presentationml.notesSlide+xml"/>
  <Override PartName="/ppt/notesSlides/notesSlide148.xml" ContentType="application/vnd.openxmlformats-officedocument.presentationml.notesSlide+xml"/>
  <Override PartName="/ppt/notesSlides/notesSlide195.xml" ContentType="application/vnd.openxmlformats-officedocument.presentationml.notesSlide+xml"/>
  <Override PartName="/ppt/notesSlides/notesSlide211.xml" ContentType="application/vnd.openxmlformats-officedocument.presentationml.notesSlide+xml"/>
  <Override PartName="/ppt/slides/slide79.xml" ContentType="application/vnd.openxmlformats-officedocument.presentationml.slide+xml"/>
  <Override PartName="/ppt/slides/slide127.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116.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notesSlides/notesSlide126.xml" ContentType="application/vnd.openxmlformats-officedocument.presentationml.notesSlide+xml"/>
  <Override PartName="/ppt/notesSlides/notesSlide173.xml" ContentType="application/vnd.openxmlformats-officedocument.presentationml.notesSlide+xml"/>
  <Override PartName="/ppt/slideMasters/slideMaster2.xml" ContentType="application/vnd.openxmlformats-officedocument.presentationml.slideMaster+xml"/>
  <Override PartName="/ppt/slides/slide57.xml" ContentType="application/vnd.openxmlformats-officedocument.presentationml.slide+xml"/>
  <Override PartName="/ppt/slides/slide105.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2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notesSlides/notesSlide151.xml" ContentType="application/vnd.openxmlformats-officedocument.presentationml.notesSlide+xml"/>
  <Override PartName="/ppt/notesSlides/notesSlide162.xml" ContentType="application/vnd.openxmlformats-officedocument.presentationml.notesSlide+xml"/>
  <Override PartName="/ppt/slides/slide46.xml" ContentType="application/vnd.openxmlformats-officedocument.presentationml.slide+xml"/>
  <Override PartName="/ppt/slides/slide93.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s/slide228.xml" ContentType="application/vnd.openxmlformats-officedocument.presentationml.slide+xml"/>
  <Override PartName="/ppt/notesSlides/notesSlide48.xml" ContentType="application/vnd.openxmlformats-officedocument.presentationml.notesSlide+xml"/>
  <Override PartName="/ppt/notesSlides/notesSlide95.xml" ContentType="application/vnd.openxmlformats-officedocument.presentationml.notesSlide+xml"/>
  <Override PartName="/ppt/notesSlides/notesSlide140.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Override PartName="/ppt/slides/slide253.xml" ContentType="application/vnd.openxmlformats-officedocument.presentationml.slide+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notesSlides/notesSlide216.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s/slide2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205.xml" ContentType="application/vnd.openxmlformats-officedocument.presentationml.notesSlide+xml"/>
  <Override PartName="/ppt/slides/slide168.xml" ContentType="application/vnd.openxmlformats-officedocument.presentationml.slide+xml"/>
  <Override PartName="/ppt/slides/slide179.xml" ContentType="application/vnd.openxmlformats-officedocument.presentationml.slide+xml"/>
  <Override PartName="/ppt/slides/slide231.xml" ContentType="application/vnd.openxmlformats-officedocument.presentationml.slide+xml"/>
  <Override PartName="/ppt/slideLayouts/slideLayout12.xml" ContentType="application/vnd.openxmlformats-officedocument.presentationml.slideLayout+xml"/>
  <Override PartName="/ppt/notesSlides/notesSlide51.xml" ContentType="application/vnd.openxmlformats-officedocument.presentationml.notesSlide+xml"/>
  <Override PartName="/ppt/notesSlides/notesSlide178.xml" ContentType="application/vnd.openxmlformats-officedocument.presentationml.notesSlide+xml"/>
  <Override PartName="/ppt/notesSlides/notesSlide189.xml" ContentType="application/vnd.openxmlformats-officedocument.presentationml.notesSlide+xml"/>
  <Override PartName="/ppt/slides/slide157.xml" ContentType="application/vnd.openxmlformats-officedocument.presentationml.slide+xml"/>
  <Override PartName="/ppt/slides/slide220.xml" ContentType="application/vnd.openxmlformats-officedocument.presentationml.slide+xml"/>
  <Override PartName="/ppt/notesSlides/notesSlide40.xml" ContentType="application/vnd.openxmlformats-officedocument.presentationml.notesSlide+xml"/>
  <Override PartName="/ppt/notesSlides/notesSlide167.xml" ContentType="application/vnd.openxmlformats-officedocument.presentationml.notesSlide+xml"/>
  <Override PartName="/ppt/slides/slide98.xml" ContentType="application/vnd.openxmlformats-officedocument.presentationml.slide+xml"/>
  <Override PartName="/ppt/slides/slide146.xml" ContentType="application/vnd.openxmlformats-officedocument.presentationml.slide+xml"/>
  <Override PartName="/ppt/slides/slide193.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notesSlides/notesSlide156.xml" ContentType="application/vnd.openxmlformats-officedocument.presentationml.notesSlide+xml"/>
  <Override PartName="/ppt/slides/slide87.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notesSlides/notesSlide89.xml" ContentType="application/vnd.openxmlformats-officedocument.presentationml.notesSlide+xml"/>
  <Override PartName="/ppt/notesSlides/notesSlide145.xml" ContentType="application/vnd.openxmlformats-officedocument.presentationml.notesSlide+xml"/>
  <Override PartName="/ppt/notesSlides/notesSlide192.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notesSlides/notesSlide78.xml" ContentType="application/vnd.openxmlformats-officedocument.presentationml.notesSlide+xml"/>
  <Override PartName="/ppt/notesSlides/notesSlide123.xml" ContentType="application/vnd.openxmlformats-officedocument.presentationml.notesSlide+xml"/>
  <Override PartName="/ppt/notesSlides/notesSlide134.xml" ContentType="application/vnd.openxmlformats-officedocument.presentationml.notesSlide+xml"/>
  <Override PartName="/ppt/notesSlides/notesSlide170.xml" ContentType="application/vnd.openxmlformats-officedocument.presentationml.notesSlide+xml"/>
  <Override PartName="/ppt/notesSlides/notesSlide181.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s/slide236.xml" ContentType="application/vnd.openxmlformats-officedocument.presentationml.slide+xml"/>
  <Override PartName="/ppt/slides/slide247.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slides/slide214.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250.xml" ContentType="application/vnd.openxmlformats-officedocument.presentationml.slide+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97.xml" ContentType="application/vnd.openxmlformats-officedocument.presentationml.notesSlide+xml"/>
  <Override PartName="/ppt/notesSlides/notesSlide213.xml" ContentType="application/vnd.openxmlformats-officedocument.presentationml.notes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notesSlides/notesSlide139.xml" ContentType="application/vnd.openxmlformats-officedocument.presentationml.notesSlide+xml"/>
  <Override PartName="/ppt/notesSlides/notesSlide186.xml" ContentType="application/vnd.openxmlformats-officedocument.presentationml.notesSlide+xml"/>
  <Override PartName="/ppt/notesSlides/notesSlide20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Override PartName="/ppt/notesSlides/notesSlide128.xml" ContentType="application/vnd.openxmlformats-officedocument.presentationml.notesSlide+xml"/>
  <Override PartName="/ppt/notesSlides/notesSlide175.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notesSlides/notesSlide153.xml" ContentType="application/vnd.openxmlformats-officedocument.presentationml.notesSlide+xml"/>
  <Override PartName="/ppt/notesSlides/notesSlide164.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notesSlides/notesSlide142.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slides/slide255.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notesSlides/notesSlide131.xml" ContentType="application/vnd.openxmlformats-officedocument.presentationml.notesSlide+xml"/>
  <Override PartName="/ppt/notesSlides/notesSlide21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s/slide2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notesSlides/notesSlide207.xml" ContentType="application/vnd.openxmlformats-officedocument.presentationml.notesSlide+xml"/>
  <Override PartName="/ppt/slides/slide51.xml" ContentType="application/vnd.openxmlformats-officedocument.presentationml.slide+xml"/>
  <Override PartName="/ppt/slides/slide233.xml" ContentType="application/vnd.openxmlformats-officedocument.presentationml.slide+xml"/>
  <Override PartName="/ppt/slideLayouts/slideLayout14.xml" ContentType="application/vnd.openxmlformats-officedocument.presentationml.slideLayout+xml"/>
  <Override PartName="/ppt/notesSlides/notesSlide53.xml" ContentType="application/vnd.openxmlformats-officedocument.presentationml.notesSlide+xml"/>
  <Override PartName="/ppt/slides/slide40.xml" ContentType="application/vnd.openxmlformats-officedocument.presentationml.slide+xml"/>
  <Override PartName="/ppt/slides/slide159.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notesSlides/notesSlide42.xml" ContentType="application/vnd.openxmlformats-officedocument.presentationml.notesSlide+xml"/>
  <Override PartName="/ppt/notesSlides/notesSlide169.xml" ContentType="application/vnd.openxmlformats-officedocument.presentationml.notesSlide+xml"/>
  <Override PartName="/ppt/notesSlides/notesSlide221.xml" ContentType="application/vnd.openxmlformats-officedocument.presentationml.notesSlide+xml"/>
  <Override PartName="/ppt/slides/slide148.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158.xml" ContentType="application/vnd.openxmlformats-officedocument.presentationml.notesSlide+xml"/>
  <Override PartName="/ppt/notesSlides/notesSlide210.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notesSlides/notesSlide147.xml" ContentType="application/vnd.openxmlformats-officedocument.presentationml.notesSlide+xml"/>
  <Override PartName="/ppt/notesSlides/notesSlide194.xml" ContentType="application/vnd.openxmlformats-officedocument.presentationml.notesSlide+xml"/>
  <Override PartName="/ppt/slides/slide78.xml" ContentType="application/vnd.openxmlformats-officedocument.presentationml.slide+xml"/>
  <Override PartName="/ppt/slides/slide115.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ppt/notesSlides/notesSlide125.xml" ContentType="application/vnd.openxmlformats-officedocument.presentationml.notesSlide+xml"/>
  <Override PartName="/ppt/notesSlides/notesSlide136.xml" ContentType="application/vnd.openxmlformats-officedocument.presentationml.notesSlide+xml"/>
  <Override PartName="/ppt/notesSlides/notesSlide172.xml" ContentType="application/vnd.openxmlformats-officedocument.presentationml.notesSlide+xml"/>
  <Override PartName="/ppt/notesSlides/notesSlide183.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s/slide151.xml" ContentType="application/vnd.openxmlformats-officedocument.presentationml.slide+xml"/>
  <Override PartName="/ppt/slides/slide238.xml" ContentType="application/vnd.openxmlformats-officedocument.presentationml.slide+xml"/>
  <Override PartName="/ppt/slides/slide24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notesSlides/notesSlide161.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slides/slide227.xml" ContentType="application/vnd.openxmlformats-officedocument.presentationml.slide+xml"/>
  <Override PartName="/ppt/theme/theme3.xml" ContentType="application/vnd.openxmlformats-officedocument.them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notesSlides/notesSlide150.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slides/slide216.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41.xml" ContentType="application/vnd.openxmlformats-officedocument.presentationml.slide+xml"/>
  <Override PartName="/ppt/slides/slide252.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notesSlides/notesSlide199.xml" ContentType="application/vnd.openxmlformats-officedocument.presentationml.notesSlide+xml"/>
  <Override PartName="/ppt/notesSlides/notesSlide215.xml" ContentType="application/vnd.openxmlformats-officedocument.presentationml.notesSlide+xml"/>
  <Override PartName="/ppt/slides/slide12.xml" ContentType="application/vnd.openxmlformats-officedocument.presentationml.slide+xml"/>
  <Override PartName="/ppt/slides/slide178.xml" ContentType="application/vnd.openxmlformats-officedocument.presentationml.slide+xml"/>
  <Override PartName="/ppt/slides/slide2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notesSlides/notesSlide188.xml" ContentType="application/vnd.openxmlformats-officedocument.presentationml.notesSlide+xml"/>
  <Override PartName="/ppt/notesSlides/notesSlide204.xml" ContentType="application/vnd.openxmlformats-officedocument.presentationml.notesSlide+xml"/>
  <Override PartName="/ppt/slides/slide167.xml" ContentType="application/vnd.openxmlformats-officedocument.presentationml.slide+xml"/>
  <Override PartName="/ppt/notesSlides/notesSlide50.xml" ContentType="application/vnd.openxmlformats-officedocument.presentationml.notesSlide+xml"/>
  <Override PartName="/ppt/notesSlides/notesSlide177.xml" ContentType="application/vnd.openxmlformats-officedocument.presentationml.notesSlide+xml"/>
  <Override PartName="/ppt/slides/slide109.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92.xml" ContentType="application/vnd.openxmlformats-officedocument.presentationml.slide+xml"/>
  <Override PartName="/ppt/notesSlides/notesSlide108.xml" ContentType="application/vnd.openxmlformats-officedocument.presentationml.notesSlide+xml"/>
  <Override PartName="/ppt/notesSlides/notesSlide119.xml" ContentType="application/vnd.openxmlformats-officedocument.presentationml.notesSlide+xml"/>
  <Override PartName="/ppt/notesSlides/notesSlide155.xml" ContentType="application/vnd.openxmlformats-officedocument.presentationml.notesSlide+xml"/>
  <Override PartName="/ppt/notesSlides/notesSlide166.xml" ContentType="application/vnd.openxmlformats-officedocument.presentationml.notesSlide+xml"/>
  <Override PartName="/ppt/slides/slide97.xml" ContentType="application/vnd.openxmlformats-officedocument.presentationml.slide+xml"/>
  <Override PartName="/ppt/slides/slide134.xml" ContentType="application/vnd.openxmlformats-officedocument.presentationml.slide+xml"/>
  <Override PartName="/ppt/slides/slide181.xml" ContentType="application/vnd.openxmlformats-officedocument.presentationml.slide+xml"/>
  <Override PartName="/ppt/notesSlides/notesSlide5.xml" ContentType="application/vnd.openxmlformats-officedocument.presentationml.notesSlide+xml"/>
  <Override PartName="/ppt/notesSlides/notesSlide99.xml" ContentType="application/vnd.openxmlformats-officedocument.presentationml.notesSlide+xml"/>
  <Override PartName="/ppt/notesSlides/notesSlide144.xml" ContentType="application/vnd.openxmlformats-officedocument.presentationml.notesSlide+xml"/>
  <Override PartName="/ppt/notesSlides/notesSlide191.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23.xml" ContentType="application/vnd.openxmlformats-officedocument.presentationml.slide+xml"/>
  <Override PartName="/ppt/slides/slide170.xml" ContentType="application/vnd.openxmlformats-officedocument.presentationml.slide+xml"/>
  <Override PartName="/ppt/notesSlides/notesSlide88.xml" ContentType="application/vnd.openxmlformats-officedocument.presentationml.notesSlide+xml"/>
  <Override PartName="/ppt/notesSlides/notesSlide133.xml" ContentType="application/vnd.openxmlformats-officedocument.presentationml.notesSlide+xml"/>
  <Override PartName="/ppt/notesSlides/notesSlide180.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2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122.xml" ContentType="application/vnd.openxmlformats-officedocument.presentationml.notesSlide+xml"/>
  <Override PartName="/ppt/notesSlides/notesSlide209.xml" ContentType="application/vnd.openxmlformats-officedocument.presentationml.notesSlide+xml"/>
  <Override PartName="/ppt/slides/slide53.xml" ContentType="application/vnd.openxmlformats-officedocument.presentationml.slide+xml"/>
  <Override PartName="/ppt/slides/slide235.xml" ContentType="application/vnd.openxmlformats-officedocument.presentationml.slide+xml"/>
  <Override PartName="/ppt/slideLayouts/slideLayout16.xml" ContentType="application/vnd.openxmlformats-officedocument.presentationml.slideLayout+xml"/>
  <Default Extension="jpeg" ContentType="image/jpeg"/>
  <Override PartName="/ppt/notesSlides/notesSlide55.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notesSlides/notesSlide44.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80.xml" ContentType="application/vnd.openxmlformats-officedocument.presentationml.notesSlide+xml"/>
  <Override PartName="/ppt/notesSlides/notesSlide212.xml" ContentType="application/vnd.openxmlformats-officedocument.presentationml.notesSlide+xml"/>
  <Override PartName="/ppt/slides/slide139.xml" ContentType="application/vnd.openxmlformats-officedocument.presentationml.slide+xml"/>
  <Override PartName="/ppt/slides/slide186.xml" ContentType="application/vnd.openxmlformats-officedocument.presentationml.slide+xml"/>
  <Override PartName="/ppt/notesSlides/notesSlide11.xml" ContentType="application/vnd.openxmlformats-officedocument.presentationml.notesSlide+xml"/>
  <Override PartName="/ppt/notesSlides/notesSlide149.xml" ContentType="application/vnd.openxmlformats-officedocument.presentationml.notesSlide+xml"/>
  <Override PartName="/ppt/notesSlides/notesSlide196.xml" ContentType="application/vnd.openxmlformats-officedocument.presentationml.notesSlide+xml"/>
  <Override PartName="/ppt/notesSlides/notesSlide201.xml" ContentType="application/vnd.openxmlformats-officedocument.presentationml.notesSlide+xml"/>
  <Override PartName="/ppt/slides/slide117.xml" ContentType="application/vnd.openxmlformats-officedocument.presentationml.slide+xml"/>
  <Override PartName="/ppt/slides/slide128.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notesSlides/notesSlide127.xml" ContentType="application/vnd.openxmlformats-officedocument.presentationml.notesSlide+xml"/>
  <Override PartName="/ppt/notesSlides/notesSlide138.xml" ContentType="application/vnd.openxmlformats-officedocument.presentationml.notesSlide+xml"/>
  <Override PartName="/ppt/notesSlides/notesSlide174.xml" ContentType="application/vnd.openxmlformats-officedocument.presentationml.notesSlide+xml"/>
  <Override PartName="/ppt/notesSlides/notesSlide185.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106.xml" ContentType="application/vnd.openxmlformats-officedocument.presentationml.slide+xml"/>
  <Override PartName="/ppt/slides/slide153.xml" ContentType="application/vnd.openxmlformats-officedocument.presentationml.slide+xml"/>
  <Override PartName="/ppt/notesSlides/notesSlide116.xml" ContentType="application/vnd.openxmlformats-officedocument.presentationml.notesSlide+xml"/>
  <Override PartName="/ppt/notesSlides/notesSlide163.xml" ContentType="application/vnd.openxmlformats-officedocument.presentationml.notesSlide+xml"/>
  <Override PartName="/ppt/slides/slide58.xml" ContentType="application/vnd.openxmlformats-officedocument.presentationml.slide+xml"/>
  <Override PartName="/ppt/slides/slide229.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notesSlides/notesSlide15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31.xml" ContentType="application/vnd.openxmlformats-officedocument.presentationml.slide+xml"/>
  <Override PartName="/ppt/notesSlides/notesSlide49.xml" ContentType="application/vnd.openxmlformats-officedocument.presentationml.notesSlide+xml"/>
  <Override PartName="/ppt/notesSlides/notesSlide96.xml" ContentType="application/vnd.openxmlformats-officedocument.presentationml.notesSlide+xml"/>
  <Override PartName="/ppt/notesSlides/notesSlide130.xml" ContentType="application/vnd.openxmlformats-officedocument.presentationml.notesSlide+xml"/>
  <Override PartName="/ppt/slides/slide207.xml" ContentType="application/vnd.openxmlformats-officedocument.presentationml.slide+xml"/>
  <Override PartName="/ppt/slides/slide254.xml" ContentType="application/vnd.openxmlformats-officedocument.presentationml.slide+xml"/>
  <Override PartName="/ppt/notesSlides/notesSlide27.xml" ContentType="application/vnd.openxmlformats-officedocument.presentationml.notesSlide+xml"/>
  <Override PartName="/ppt/notesSlides/notesSlide74.xml" ContentType="application/vnd.openxmlformats-officedocument.presentationml.notesSlide+xml"/>
  <Override PartName="/ppt/slides/slide14.xml" ContentType="application/vnd.openxmlformats-officedocument.presentationml.slide+xml"/>
  <Override PartName="/ppt/slides/slide61.xml" ContentType="application/vnd.openxmlformats-officedocument.presentationml.slide+xml"/>
  <Override PartName="/ppt/slides/slide2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206.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notesSlides/notesSlide52.xml" ContentType="application/vnd.openxmlformats-officedocument.presentationml.notesSlide+xml"/>
  <Override PartName="/ppt/slides/slide147.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notesSlides/notesSlide30.xml" ContentType="application/vnd.openxmlformats-officedocument.presentationml.notesSlide+xml"/>
  <Override PartName="/ppt/notesSlides/notesSlide168.xml" ContentType="application/vnd.openxmlformats-officedocument.presentationml.notesSlide+xml"/>
  <Override PartName="/ppt/slides/slide99.xml" ContentType="application/vnd.openxmlformats-officedocument.presentationml.slide+xml"/>
  <Override PartName="/ppt/notesSlides/notesSlide146.xml" ContentType="application/vnd.openxmlformats-officedocument.presentationml.notesSlide+xml"/>
  <Override PartName="/ppt/notesSlides/notesSlide193.xml" ContentType="application/vnd.openxmlformats-officedocument.presentationml.notesSlide+xml"/>
  <Override PartName="/ppt/slides/slide77.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03.xml" ContentType="application/vnd.openxmlformats-officedocument.presentationml.slide+xml"/>
  <Override PartName="/ppt/slides/slide150.xml" ContentType="application/vnd.openxmlformats-officedocument.presentationml.slide+xml"/>
  <Override PartName="/ppt/slides/slide248.xml" ContentType="application/vnd.openxmlformats-officedocument.presentationml.slide+xml"/>
  <Override PartName="/ppt/slideLayouts/slideLayout7.xml" ContentType="application/vnd.openxmlformats-officedocument.presentationml.slideLayout+xml"/>
  <Override PartName="/ppt/notesSlides/notesSlide68.xml" ContentType="application/vnd.openxmlformats-officedocument.presentationml.notesSlide+xml"/>
  <Override PartName="/ppt/notesSlides/notesSlide124.xml" ContentType="application/vnd.openxmlformats-officedocument.presentationml.notesSlide+xml"/>
  <Override PartName="/ppt/notesSlides/notesSlide171.xml" ContentType="application/vnd.openxmlformats-officedocument.presentationml.notesSlide+xml"/>
  <Override PartName="/ppt/slides/slide55.xml" ContentType="application/vnd.openxmlformats-officedocument.presentationml.slide+xml"/>
  <Override PartName="/ppt/notesSlides/notesSlide102.xml" ContentType="application/vnd.openxmlformats-officedocument.presentationml.notesSlide+xml"/>
  <Override PartName="/ppt/slides/slide33.xml" ContentType="application/vnd.openxmlformats-officedocument.presentationml.slide+xml"/>
  <Override PartName="/ppt/slides/slide80.xml" ContentType="application/vnd.openxmlformats-officedocument.presentationml.slide+xml"/>
  <Override PartName="/ppt/slides/slide226.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04.xml" ContentType="application/vnd.openxmlformats-officedocument.presentationml.slide+xml"/>
  <Override PartName="/ppt/slides/slide251.xml" ContentType="application/vnd.openxmlformats-officedocument.presentationml.slide+xml"/>
  <Override PartName="/ppt/notesSlides/notesSlide24.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8.xml" ContentType="application/vnd.openxmlformats-officedocument.presentationml.slide+xml"/>
  <Override PartName="/ppt/notesSlides/notesSlide203.xml" ContentType="application/vnd.openxmlformats-officedocument.presentationml.notesSlide+xml"/>
  <Override PartName="/ppt/slides/slide119.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notesSlides/notesSlide187.xml" ContentType="application/vnd.openxmlformats-officedocument.presentationml.notesSlide+xml"/>
  <Override PartName="/ppt/notesSlides/notesSlide118.xml" ContentType="application/vnd.openxmlformats-officedocument.presentationml.notesSlide+xml"/>
  <Override PartName="/ppt/notesSlides/notesSlide165.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slides/slide191.xml" ContentType="application/vnd.openxmlformats-officedocument.presentationml.slide+xml"/>
  <Override PartName="/ppt/slides/slide122.xml" ContentType="application/vnd.openxmlformats-officedocument.presentationml.slide+xml"/>
  <Override PartName="/ppt/notesSlides/notesSlide87.xml" ContentType="application/vnd.openxmlformats-officedocument.presentationml.notesSlide+xml"/>
  <Override PartName="/ppt/notesSlides/notesSlide143.xml" ContentType="application/vnd.openxmlformats-officedocument.presentationml.notesSlide+xml"/>
  <Override PartName="/ppt/notesSlides/notesSlide190.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121.xml" ContentType="application/vnd.openxmlformats-officedocument.presentationml.notesSlide+xml"/>
  <Override PartName="/ppt/notesSlides/notesSlide219.xml" ContentType="application/vnd.openxmlformats-officedocument.presentationml.notesSlide+xml"/>
  <Override PartName="/ppt/slides/slide2.xml" ContentType="application/vnd.openxmlformats-officedocument.presentationml.slide+xml"/>
  <Override PartName="/ppt/slides/slide52.xml" ContentType="application/vnd.openxmlformats-officedocument.presentationml.slide+xml"/>
  <Override PartName="/ppt/slides/slide100.xml" ContentType="application/vnd.openxmlformats-officedocument.presentationml.slide+xml"/>
  <Override PartName="/ppt/slides/slide245.xml" ContentType="application/vnd.openxmlformats-officedocument.presentationml.slide+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slides/slide223.xml" ContentType="application/vnd.openxmlformats-officedocument.presentationml.slide+xml"/>
  <Override PartName="/ppt/notesSlides/notesSlide43.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notesSlides/notesSlide222.xml" ContentType="application/vnd.openxmlformats-officedocument.presentationml.notesSlide+xml"/>
  <Override PartName="/ppt/slides/slide138.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59.xml" ContentType="application/vnd.openxmlformats-officedocument.presentationml.notesSlide+xml"/>
  <Override PartName="/ppt/notesSlides/notesSlide200.xml" ContentType="application/vnd.openxmlformats-officedocument.presentationml.notesSlide+xml"/>
  <Override PartName="/ppt/notesSlides/notesSlide137.xml" ContentType="application/vnd.openxmlformats-officedocument.presentationml.notesSlide+xml"/>
  <Override PartName="/ppt/notesSlides/notesSlide18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258"/>
  </p:notesMasterIdLst>
  <p:handoutMasterIdLst>
    <p:handoutMasterId r:id="rId259"/>
  </p:handoutMasterIdLst>
  <p:sldIdLst>
    <p:sldId id="290" r:id="rId3"/>
    <p:sldId id="647" r:id="rId4"/>
    <p:sldId id="503" r:id="rId5"/>
    <p:sldId id="633" r:id="rId6"/>
    <p:sldId id="634" r:id="rId7"/>
    <p:sldId id="635" r:id="rId8"/>
    <p:sldId id="301" r:id="rId9"/>
    <p:sldId id="485" r:id="rId10"/>
    <p:sldId id="649" r:id="rId11"/>
    <p:sldId id="650" r:id="rId12"/>
    <p:sldId id="632" r:id="rId13"/>
    <p:sldId id="504" r:id="rId14"/>
    <p:sldId id="636" r:id="rId15"/>
    <p:sldId id="506" r:id="rId16"/>
    <p:sldId id="505" r:id="rId17"/>
    <p:sldId id="495" r:id="rId18"/>
    <p:sldId id="683" r:id="rId19"/>
    <p:sldId id="684" r:id="rId20"/>
    <p:sldId id="303" r:id="rId21"/>
    <p:sldId id="312" r:id="rId22"/>
    <p:sldId id="313" r:id="rId23"/>
    <p:sldId id="648" r:id="rId24"/>
    <p:sldId id="681" r:id="rId25"/>
    <p:sldId id="314" r:id="rId26"/>
    <p:sldId id="305" r:id="rId27"/>
    <p:sldId id="315" r:id="rId28"/>
    <p:sldId id="316" r:id="rId29"/>
    <p:sldId id="317" r:id="rId30"/>
    <p:sldId id="311" r:id="rId31"/>
    <p:sldId id="507" r:id="rId32"/>
    <p:sldId id="685" r:id="rId33"/>
    <p:sldId id="631" r:id="rId34"/>
    <p:sldId id="497" r:id="rId35"/>
    <p:sldId id="498" r:id="rId36"/>
    <p:sldId id="318" r:id="rId37"/>
    <p:sldId id="642" r:id="rId38"/>
    <p:sldId id="508" r:id="rId39"/>
    <p:sldId id="643" r:id="rId40"/>
    <p:sldId id="509" r:id="rId41"/>
    <p:sldId id="510" r:id="rId42"/>
    <p:sldId id="484" r:id="rId43"/>
    <p:sldId id="652" r:id="rId44"/>
    <p:sldId id="686" r:id="rId45"/>
    <p:sldId id="687" r:id="rId46"/>
    <p:sldId id="709" r:id="rId47"/>
    <p:sldId id="710" r:id="rId48"/>
    <p:sldId id="654" r:id="rId49"/>
    <p:sldId id="655" r:id="rId50"/>
    <p:sldId id="656" r:id="rId51"/>
    <p:sldId id="688" r:id="rId52"/>
    <p:sldId id="657" r:id="rId53"/>
    <p:sldId id="658" r:id="rId54"/>
    <p:sldId id="659" r:id="rId55"/>
    <p:sldId id="660" r:id="rId56"/>
    <p:sldId id="661" r:id="rId57"/>
    <p:sldId id="662" r:id="rId58"/>
    <p:sldId id="663" r:id="rId59"/>
    <p:sldId id="666" r:id="rId60"/>
    <p:sldId id="667" r:id="rId61"/>
    <p:sldId id="668" r:id="rId62"/>
    <p:sldId id="669" r:id="rId63"/>
    <p:sldId id="670" r:id="rId64"/>
    <p:sldId id="671" r:id="rId65"/>
    <p:sldId id="672" r:id="rId66"/>
    <p:sldId id="673" r:id="rId67"/>
    <p:sldId id="674" r:id="rId68"/>
    <p:sldId id="675" r:id="rId69"/>
    <p:sldId id="676" r:id="rId70"/>
    <p:sldId id="677" r:id="rId71"/>
    <p:sldId id="678" r:id="rId72"/>
    <p:sldId id="679" r:id="rId73"/>
    <p:sldId id="680" r:id="rId74"/>
    <p:sldId id="343" r:id="rId75"/>
    <p:sldId id="639" r:id="rId76"/>
    <p:sldId id="345" r:id="rId77"/>
    <p:sldId id="511" r:id="rId78"/>
    <p:sldId id="346" r:id="rId79"/>
    <p:sldId id="512" r:id="rId80"/>
    <p:sldId id="349" r:id="rId81"/>
    <p:sldId id="513" r:id="rId82"/>
    <p:sldId id="365" r:id="rId83"/>
    <p:sldId id="521" r:id="rId84"/>
    <p:sldId id="514" r:id="rId85"/>
    <p:sldId id="351" r:id="rId86"/>
    <p:sldId id="352" r:id="rId87"/>
    <p:sldId id="354" r:id="rId88"/>
    <p:sldId id="355" r:id="rId89"/>
    <p:sldId id="515" r:id="rId90"/>
    <p:sldId id="516" r:id="rId91"/>
    <p:sldId id="517" r:id="rId92"/>
    <p:sldId id="518" r:id="rId93"/>
    <p:sldId id="360" r:id="rId94"/>
    <p:sldId id="519" r:id="rId95"/>
    <p:sldId id="520" r:id="rId96"/>
    <p:sldId id="522" r:id="rId97"/>
    <p:sldId id="499" r:id="rId98"/>
    <p:sldId id="370" r:id="rId99"/>
    <p:sldId id="640" r:id="rId100"/>
    <p:sldId id="371" r:id="rId101"/>
    <p:sldId id="366" r:id="rId102"/>
    <p:sldId id="644" r:id="rId103"/>
    <p:sldId id="367" r:id="rId104"/>
    <p:sldId id="523" r:id="rId105"/>
    <p:sldId id="368" r:id="rId106"/>
    <p:sldId id="369" r:id="rId107"/>
    <p:sldId id="589" r:id="rId108"/>
    <p:sldId id="582" r:id="rId109"/>
    <p:sldId id="692" r:id="rId110"/>
    <p:sldId id="707" r:id="rId111"/>
    <p:sldId id="708" r:id="rId112"/>
    <p:sldId id="373" r:id="rId113"/>
    <p:sldId id="641" r:id="rId114"/>
    <p:sldId id="553" r:id="rId115"/>
    <p:sldId id="486" r:id="rId116"/>
    <p:sldId id="531" r:id="rId117"/>
    <p:sldId id="532" r:id="rId118"/>
    <p:sldId id="533" r:id="rId119"/>
    <p:sldId id="534" r:id="rId120"/>
    <p:sldId id="535" r:id="rId121"/>
    <p:sldId id="551" r:id="rId122"/>
    <p:sldId id="381" r:id="rId123"/>
    <p:sldId id="388" r:id="rId124"/>
    <p:sldId id="389" r:id="rId125"/>
    <p:sldId id="394" r:id="rId126"/>
    <p:sldId id="390" r:id="rId127"/>
    <p:sldId id="552" r:id="rId128"/>
    <p:sldId id="392" r:id="rId129"/>
    <p:sldId id="393" r:id="rId130"/>
    <p:sldId id="395" r:id="rId131"/>
    <p:sldId id="689" r:id="rId132"/>
    <p:sldId id="690" r:id="rId133"/>
    <p:sldId id="691" r:id="rId134"/>
    <p:sldId id="396" r:id="rId135"/>
    <p:sldId id="397" r:id="rId136"/>
    <p:sldId id="398" r:id="rId137"/>
    <p:sldId id="399" r:id="rId138"/>
    <p:sldId id="400" r:id="rId139"/>
    <p:sldId id="401" r:id="rId140"/>
    <p:sldId id="402" r:id="rId141"/>
    <p:sldId id="403" r:id="rId142"/>
    <p:sldId id="404" r:id="rId143"/>
    <p:sldId id="405" r:id="rId144"/>
    <p:sldId id="406" r:id="rId145"/>
    <p:sldId id="407" r:id="rId146"/>
    <p:sldId id="408" r:id="rId147"/>
    <p:sldId id="682" r:id="rId148"/>
    <p:sldId id="409" r:id="rId149"/>
    <p:sldId id="410" r:id="rId150"/>
    <p:sldId id="524" r:id="rId151"/>
    <p:sldId id="525" r:id="rId152"/>
    <p:sldId id="411" r:id="rId153"/>
    <p:sldId id="526" r:id="rId154"/>
    <p:sldId id="412" r:id="rId155"/>
    <p:sldId id="413" r:id="rId156"/>
    <p:sldId id="414" r:id="rId157"/>
    <p:sldId id="527" r:id="rId158"/>
    <p:sldId id="416" r:id="rId159"/>
    <p:sldId id="417" r:id="rId160"/>
    <p:sldId id="418" r:id="rId161"/>
    <p:sldId id="419" r:id="rId162"/>
    <p:sldId id="420" r:id="rId163"/>
    <p:sldId id="421" r:id="rId164"/>
    <p:sldId id="528" r:id="rId165"/>
    <p:sldId id="422" r:id="rId166"/>
    <p:sldId id="423" r:id="rId167"/>
    <p:sldId id="529" r:id="rId168"/>
    <p:sldId id="425" r:id="rId169"/>
    <p:sldId id="530" r:id="rId170"/>
    <p:sldId id="426" r:id="rId171"/>
    <p:sldId id="427" r:id="rId172"/>
    <p:sldId id="428" r:id="rId173"/>
    <p:sldId id="429" r:id="rId174"/>
    <p:sldId id="536" r:id="rId175"/>
    <p:sldId id="431" r:id="rId176"/>
    <p:sldId id="435" r:id="rId177"/>
    <p:sldId id="434" r:id="rId178"/>
    <p:sldId id="432" r:id="rId179"/>
    <p:sldId id="537" r:id="rId180"/>
    <p:sldId id="433" r:id="rId181"/>
    <p:sldId id="437" r:id="rId182"/>
    <p:sldId id="538" r:id="rId183"/>
    <p:sldId id="539" r:id="rId184"/>
    <p:sldId id="646" r:id="rId185"/>
    <p:sldId id="490" r:id="rId186"/>
    <p:sldId id="540" r:id="rId187"/>
    <p:sldId id="549" r:id="rId188"/>
    <p:sldId id="693" r:id="rId189"/>
    <p:sldId id="697" r:id="rId190"/>
    <p:sldId id="698" r:id="rId191"/>
    <p:sldId id="545" r:id="rId192"/>
    <p:sldId id="541" r:id="rId193"/>
    <p:sldId id="542" r:id="rId194"/>
    <p:sldId id="546" r:id="rId195"/>
    <p:sldId id="547" r:id="rId196"/>
    <p:sldId id="548" r:id="rId197"/>
    <p:sldId id="543" r:id="rId198"/>
    <p:sldId id="443" r:id="rId199"/>
    <p:sldId id="442" r:id="rId200"/>
    <p:sldId id="544" r:id="rId201"/>
    <p:sldId id="699" r:id="rId202"/>
    <p:sldId id="487" r:id="rId203"/>
    <p:sldId id="444" r:id="rId204"/>
    <p:sldId id="583" r:id="rId205"/>
    <p:sldId id="445" r:id="rId206"/>
    <p:sldId id="584" r:id="rId207"/>
    <p:sldId id="448" r:id="rId208"/>
    <p:sldId id="449" r:id="rId209"/>
    <p:sldId id="585" r:id="rId210"/>
    <p:sldId id="446" r:id="rId211"/>
    <p:sldId id="586" r:id="rId212"/>
    <p:sldId id="706" r:id="rId213"/>
    <p:sldId id="587" r:id="rId214"/>
    <p:sldId id="452" r:id="rId215"/>
    <p:sldId id="588" r:id="rId216"/>
    <p:sldId id="488" r:id="rId217"/>
    <p:sldId id="554" r:id="rId218"/>
    <p:sldId id="555" r:id="rId219"/>
    <p:sldId id="556" r:id="rId220"/>
    <p:sldId id="557" r:id="rId221"/>
    <p:sldId id="558" r:id="rId222"/>
    <p:sldId id="559" r:id="rId223"/>
    <p:sldId id="560" r:id="rId224"/>
    <p:sldId id="561" r:id="rId225"/>
    <p:sldId id="562" r:id="rId226"/>
    <p:sldId id="563" r:id="rId227"/>
    <p:sldId id="564" r:id="rId228"/>
    <p:sldId id="565" r:id="rId229"/>
    <p:sldId id="566" r:id="rId230"/>
    <p:sldId id="567" r:id="rId231"/>
    <p:sldId id="568" r:id="rId232"/>
    <p:sldId id="569" r:id="rId233"/>
    <p:sldId id="590" r:id="rId234"/>
    <p:sldId id="570" r:id="rId235"/>
    <p:sldId id="571" r:id="rId236"/>
    <p:sldId id="592" r:id="rId237"/>
    <p:sldId id="591" r:id="rId238"/>
    <p:sldId id="572" r:id="rId239"/>
    <p:sldId id="573" r:id="rId240"/>
    <p:sldId id="574" r:id="rId241"/>
    <p:sldId id="575" r:id="rId242"/>
    <p:sldId id="576" r:id="rId243"/>
    <p:sldId id="700" r:id="rId244"/>
    <p:sldId id="577" r:id="rId245"/>
    <p:sldId id="701" r:id="rId246"/>
    <p:sldId id="594" r:id="rId247"/>
    <p:sldId id="598" r:id="rId248"/>
    <p:sldId id="599" r:id="rId249"/>
    <p:sldId id="597" r:id="rId250"/>
    <p:sldId id="595" r:id="rId251"/>
    <p:sldId id="596" r:id="rId252"/>
    <p:sldId id="600" r:id="rId253"/>
    <p:sldId id="702" r:id="rId254"/>
    <p:sldId id="705" r:id="rId255"/>
    <p:sldId id="703" r:id="rId256"/>
    <p:sldId id="704" r:id="rId257"/>
  </p:sldIdLst>
  <p:sldSz cx="9144000" cy="6858000" type="screen4x3"/>
  <p:notesSz cx="7102475" cy="12131675"/>
  <p:defaultTextStyle>
    <a:defPPr>
      <a:defRPr lang="en-GB"/>
    </a:defPPr>
    <a:lvl1pPr algn="ctr" rtl="0" fontAlgn="base">
      <a:spcBef>
        <a:spcPct val="0"/>
      </a:spcBef>
      <a:spcAft>
        <a:spcPct val="0"/>
      </a:spcAft>
      <a:defRPr sz="2400" u="sng" kern="1200">
        <a:solidFill>
          <a:schemeClr val="tx1"/>
        </a:solidFill>
        <a:latin typeface="Courier New" pitchFamily="49" charset="0"/>
        <a:ea typeface="+mn-ea"/>
        <a:cs typeface="+mn-cs"/>
      </a:defRPr>
    </a:lvl1pPr>
    <a:lvl2pPr marL="457200" algn="ctr" rtl="0" fontAlgn="base">
      <a:spcBef>
        <a:spcPct val="0"/>
      </a:spcBef>
      <a:spcAft>
        <a:spcPct val="0"/>
      </a:spcAft>
      <a:defRPr sz="2400" u="sng" kern="1200">
        <a:solidFill>
          <a:schemeClr val="tx1"/>
        </a:solidFill>
        <a:latin typeface="Courier New" pitchFamily="49" charset="0"/>
        <a:ea typeface="+mn-ea"/>
        <a:cs typeface="+mn-cs"/>
      </a:defRPr>
    </a:lvl2pPr>
    <a:lvl3pPr marL="914400" algn="ctr" rtl="0" fontAlgn="base">
      <a:spcBef>
        <a:spcPct val="0"/>
      </a:spcBef>
      <a:spcAft>
        <a:spcPct val="0"/>
      </a:spcAft>
      <a:defRPr sz="2400" u="sng" kern="1200">
        <a:solidFill>
          <a:schemeClr val="tx1"/>
        </a:solidFill>
        <a:latin typeface="Courier New" pitchFamily="49" charset="0"/>
        <a:ea typeface="+mn-ea"/>
        <a:cs typeface="+mn-cs"/>
      </a:defRPr>
    </a:lvl3pPr>
    <a:lvl4pPr marL="1371600" algn="ctr" rtl="0" fontAlgn="base">
      <a:spcBef>
        <a:spcPct val="0"/>
      </a:spcBef>
      <a:spcAft>
        <a:spcPct val="0"/>
      </a:spcAft>
      <a:defRPr sz="2400" u="sng" kern="1200">
        <a:solidFill>
          <a:schemeClr val="tx1"/>
        </a:solidFill>
        <a:latin typeface="Courier New" pitchFamily="49" charset="0"/>
        <a:ea typeface="+mn-ea"/>
        <a:cs typeface="+mn-cs"/>
      </a:defRPr>
    </a:lvl4pPr>
    <a:lvl5pPr marL="1828800" algn="ctr" rtl="0" fontAlgn="base">
      <a:spcBef>
        <a:spcPct val="0"/>
      </a:spcBef>
      <a:spcAft>
        <a:spcPct val="0"/>
      </a:spcAft>
      <a:defRPr sz="2400" u="sng" kern="1200">
        <a:solidFill>
          <a:schemeClr val="tx1"/>
        </a:solidFill>
        <a:latin typeface="Courier New" pitchFamily="49" charset="0"/>
        <a:ea typeface="+mn-ea"/>
        <a:cs typeface="+mn-cs"/>
      </a:defRPr>
    </a:lvl5pPr>
    <a:lvl6pPr marL="2286000" algn="l" defTabSz="914400" rtl="0" eaLnBrk="1" latinLnBrk="0" hangingPunct="1">
      <a:defRPr sz="2400" u="sng" kern="1200">
        <a:solidFill>
          <a:schemeClr val="tx1"/>
        </a:solidFill>
        <a:latin typeface="Courier New" pitchFamily="49" charset="0"/>
        <a:ea typeface="+mn-ea"/>
        <a:cs typeface="+mn-cs"/>
      </a:defRPr>
    </a:lvl6pPr>
    <a:lvl7pPr marL="2743200" algn="l" defTabSz="914400" rtl="0" eaLnBrk="1" latinLnBrk="0" hangingPunct="1">
      <a:defRPr sz="2400" u="sng" kern="1200">
        <a:solidFill>
          <a:schemeClr val="tx1"/>
        </a:solidFill>
        <a:latin typeface="Courier New" pitchFamily="49" charset="0"/>
        <a:ea typeface="+mn-ea"/>
        <a:cs typeface="+mn-cs"/>
      </a:defRPr>
    </a:lvl7pPr>
    <a:lvl8pPr marL="3200400" algn="l" defTabSz="914400" rtl="0" eaLnBrk="1" latinLnBrk="0" hangingPunct="1">
      <a:defRPr sz="2400" u="sng" kern="1200">
        <a:solidFill>
          <a:schemeClr val="tx1"/>
        </a:solidFill>
        <a:latin typeface="Courier New" pitchFamily="49" charset="0"/>
        <a:ea typeface="+mn-ea"/>
        <a:cs typeface="+mn-cs"/>
      </a:defRPr>
    </a:lvl8pPr>
    <a:lvl9pPr marL="3657600" algn="l" defTabSz="914400" rtl="0" eaLnBrk="1" latinLnBrk="0" hangingPunct="1">
      <a:defRPr sz="2400" u="sng" kern="1200">
        <a:solidFill>
          <a:schemeClr val="tx1"/>
        </a:solidFill>
        <a:latin typeface="Courier New" pitchFamily="49"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FF99FF"/>
    <a:srgbClr val="FF33CC"/>
    <a:srgbClr val="FF0000"/>
    <a:srgbClr val="FFFFCC"/>
    <a:srgbClr val="51EB1B"/>
    <a:srgbClr val="99FFCC"/>
    <a:srgbClr val="008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6" autoAdjust="0"/>
    <p:restoredTop sz="94737" autoAdjust="0"/>
  </p:normalViewPr>
  <p:slideViewPr>
    <p:cSldViewPr>
      <p:cViewPr varScale="1">
        <p:scale>
          <a:sx n="74" d="100"/>
          <a:sy n="74" d="100"/>
        </p:scale>
        <p:origin x="-1038" y="-102"/>
      </p:cViewPr>
      <p:guideLst>
        <p:guide orient="horz" pos="2160"/>
        <p:guide pos="2880"/>
      </p:guideLst>
    </p:cSldViewPr>
  </p:slideViewPr>
  <p:outlineViewPr>
    <p:cViewPr>
      <p:scale>
        <a:sx n="33" d="100"/>
        <a:sy n="33" d="100"/>
      </p:scale>
      <p:origin x="0" y="13950"/>
    </p:cViewPr>
  </p:outlineViewPr>
  <p:notesTextViewPr>
    <p:cViewPr>
      <p:scale>
        <a:sx n="100" d="100"/>
        <a:sy n="100" d="100"/>
      </p:scale>
      <p:origin x="0" y="0"/>
    </p:cViewPr>
  </p:notesTextViewPr>
  <p:sorterViewPr>
    <p:cViewPr>
      <p:scale>
        <a:sx n="130" d="100"/>
        <a:sy n="130" d="100"/>
      </p:scale>
      <p:origin x="0" y="-19356"/>
    </p:cViewPr>
  </p:sorter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226" Type="http://schemas.openxmlformats.org/officeDocument/2006/relationships/slide" Target="slides/slide224.xml"/><Relationship Id="rId247" Type="http://schemas.openxmlformats.org/officeDocument/2006/relationships/slide" Target="slides/slide245.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16" Type="http://schemas.openxmlformats.org/officeDocument/2006/relationships/slide" Target="slides/slide214.xml"/><Relationship Id="rId237" Type="http://schemas.openxmlformats.org/officeDocument/2006/relationships/slide" Target="slides/slide235.xml"/><Relationship Id="rId258" Type="http://schemas.openxmlformats.org/officeDocument/2006/relationships/notesMaster" Target="notesMasters/notesMaster1.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5" Type="http://schemas.openxmlformats.org/officeDocument/2006/relationships/slide" Target="slides/slide83.xml"/><Relationship Id="rId150" Type="http://schemas.openxmlformats.org/officeDocument/2006/relationships/slide" Target="slides/slide148.xml"/><Relationship Id="rId171" Type="http://schemas.openxmlformats.org/officeDocument/2006/relationships/slide" Target="slides/slide169.xml"/><Relationship Id="rId192" Type="http://schemas.openxmlformats.org/officeDocument/2006/relationships/slide" Target="slides/slide190.xml"/><Relationship Id="rId206" Type="http://schemas.openxmlformats.org/officeDocument/2006/relationships/slide" Target="slides/slide204.xml"/><Relationship Id="rId227" Type="http://schemas.openxmlformats.org/officeDocument/2006/relationships/slide" Target="slides/slide225.xml"/><Relationship Id="rId248" Type="http://schemas.openxmlformats.org/officeDocument/2006/relationships/slide" Target="slides/slide246.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54" Type="http://schemas.openxmlformats.org/officeDocument/2006/relationships/slide" Target="slides/slide52.xml"/><Relationship Id="rId75" Type="http://schemas.openxmlformats.org/officeDocument/2006/relationships/slide" Target="slides/slide73.xml"/><Relationship Id="rId96" Type="http://schemas.openxmlformats.org/officeDocument/2006/relationships/slide" Target="slides/slide94.xml"/><Relationship Id="rId140" Type="http://schemas.openxmlformats.org/officeDocument/2006/relationships/slide" Target="slides/slide138.xml"/><Relationship Id="rId161" Type="http://schemas.openxmlformats.org/officeDocument/2006/relationships/slide" Target="slides/slide159.xml"/><Relationship Id="rId182" Type="http://schemas.openxmlformats.org/officeDocument/2006/relationships/slide" Target="slides/slide180.xml"/><Relationship Id="rId217" Type="http://schemas.openxmlformats.org/officeDocument/2006/relationships/slide" Target="slides/slide215.xml"/><Relationship Id="rId1" Type="http://schemas.openxmlformats.org/officeDocument/2006/relationships/slideMaster" Target="slideMasters/slideMaster1.xml"/><Relationship Id="rId6" Type="http://schemas.openxmlformats.org/officeDocument/2006/relationships/slide" Target="slides/slide4.xml"/><Relationship Id="rId212" Type="http://schemas.openxmlformats.org/officeDocument/2006/relationships/slide" Target="slides/slide210.xml"/><Relationship Id="rId233" Type="http://schemas.openxmlformats.org/officeDocument/2006/relationships/slide" Target="slides/slide231.xml"/><Relationship Id="rId238" Type="http://schemas.openxmlformats.org/officeDocument/2006/relationships/slide" Target="slides/slide236.xml"/><Relationship Id="rId254" Type="http://schemas.openxmlformats.org/officeDocument/2006/relationships/slide" Target="slides/slide252.xml"/><Relationship Id="rId259" Type="http://schemas.openxmlformats.org/officeDocument/2006/relationships/handoutMaster" Target="handoutMasters/handoutMaster1.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slide" Target="slides/slide149.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172" Type="http://schemas.openxmlformats.org/officeDocument/2006/relationships/slide" Target="slides/slide170.xml"/><Relationship Id="rId193" Type="http://schemas.openxmlformats.org/officeDocument/2006/relationships/slide" Target="slides/slide191.xml"/><Relationship Id="rId202" Type="http://schemas.openxmlformats.org/officeDocument/2006/relationships/slide" Target="slides/slide200.xml"/><Relationship Id="rId207" Type="http://schemas.openxmlformats.org/officeDocument/2006/relationships/slide" Target="slides/slide205.xml"/><Relationship Id="rId223" Type="http://schemas.openxmlformats.org/officeDocument/2006/relationships/slide" Target="slides/slide221.xml"/><Relationship Id="rId228" Type="http://schemas.openxmlformats.org/officeDocument/2006/relationships/slide" Target="slides/slide226.xml"/><Relationship Id="rId244" Type="http://schemas.openxmlformats.org/officeDocument/2006/relationships/slide" Target="slides/slide242.xml"/><Relationship Id="rId249" Type="http://schemas.openxmlformats.org/officeDocument/2006/relationships/slide" Target="slides/slide24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260" Type="http://schemas.openxmlformats.org/officeDocument/2006/relationships/presProps" Target="presProp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slide" Target="slides/slide181.xml"/><Relationship Id="rId213" Type="http://schemas.openxmlformats.org/officeDocument/2006/relationships/slide" Target="slides/slide211.xml"/><Relationship Id="rId218" Type="http://schemas.openxmlformats.org/officeDocument/2006/relationships/slide" Target="slides/slide216.xml"/><Relationship Id="rId234" Type="http://schemas.openxmlformats.org/officeDocument/2006/relationships/slide" Target="slides/slide232.xml"/><Relationship Id="rId239" Type="http://schemas.openxmlformats.org/officeDocument/2006/relationships/slide" Target="slides/slide237.xml"/><Relationship Id="rId2" Type="http://schemas.openxmlformats.org/officeDocument/2006/relationships/slideMaster" Target="slideMasters/slideMaster2.xml"/><Relationship Id="rId29" Type="http://schemas.openxmlformats.org/officeDocument/2006/relationships/slide" Target="slides/slide27.xml"/><Relationship Id="rId250" Type="http://schemas.openxmlformats.org/officeDocument/2006/relationships/slide" Target="slides/slide248.xml"/><Relationship Id="rId255" Type="http://schemas.openxmlformats.org/officeDocument/2006/relationships/slide" Target="slides/slide253.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199" Type="http://schemas.openxmlformats.org/officeDocument/2006/relationships/slide" Target="slides/slide197.xml"/><Relationship Id="rId203" Type="http://schemas.openxmlformats.org/officeDocument/2006/relationships/slide" Target="slides/slide201.xml"/><Relationship Id="rId208" Type="http://schemas.openxmlformats.org/officeDocument/2006/relationships/slide" Target="slides/slide206.xml"/><Relationship Id="rId229" Type="http://schemas.openxmlformats.org/officeDocument/2006/relationships/slide" Target="slides/slide227.xml"/><Relationship Id="rId19" Type="http://schemas.openxmlformats.org/officeDocument/2006/relationships/slide" Target="slides/slide17.xml"/><Relationship Id="rId224" Type="http://schemas.openxmlformats.org/officeDocument/2006/relationships/slide" Target="slides/slide222.xml"/><Relationship Id="rId240" Type="http://schemas.openxmlformats.org/officeDocument/2006/relationships/slide" Target="slides/slide238.xml"/><Relationship Id="rId245" Type="http://schemas.openxmlformats.org/officeDocument/2006/relationships/slide" Target="slides/slide243.xml"/><Relationship Id="rId261" Type="http://schemas.openxmlformats.org/officeDocument/2006/relationships/viewProps" Target="viewProps.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slide" Target="slides/slide187.xml"/><Relationship Id="rId219" Type="http://schemas.openxmlformats.org/officeDocument/2006/relationships/slide" Target="slides/slide217.xml"/><Relationship Id="rId3" Type="http://schemas.openxmlformats.org/officeDocument/2006/relationships/slide" Target="slides/slide1.xml"/><Relationship Id="rId214" Type="http://schemas.openxmlformats.org/officeDocument/2006/relationships/slide" Target="slides/slide212.xml"/><Relationship Id="rId230" Type="http://schemas.openxmlformats.org/officeDocument/2006/relationships/slide" Target="slides/slide228.xml"/><Relationship Id="rId235" Type="http://schemas.openxmlformats.org/officeDocument/2006/relationships/slide" Target="slides/slide233.xml"/><Relationship Id="rId251" Type="http://schemas.openxmlformats.org/officeDocument/2006/relationships/slide" Target="slides/slide249.xml"/><Relationship Id="rId256" Type="http://schemas.openxmlformats.org/officeDocument/2006/relationships/slide" Target="slides/slide254.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5" Type="http://schemas.openxmlformats.org/officeDocument/2006/relationships/slide" Target="slides/slide193.xml"/><Relationship Id="rId209" Type="http://schemas.openxmlformats.org/officeDocument/2006/relationships/slide" Target="slides/slide207.xml"/><Relationship Id="rId190" Type="http://schemas.openxmlformats.org/officeDocument/2006/relationships/slide" Target="slides/slide188.xml"/><Relationship Id="rId204" Type="http://schemas.openxmlformats.org/officeDocument/2006/relationships/slide" Target="slides/slide202.xml"/><Relationship Id="rId220" Type="http://schemas.openxmlformats.org/officeDocument/2006/relationships/slide" Target="slides/slide218.xml"/><Relationship Id="rId225" Type="http://schemas.openxmlformats.org/officeDocument/2006/relationships/slide" Target="slides/slide223.xml"/><Relationship Id="rId241" Type="http://schemas.openxmlformats.org/officeDocument/2006/relationships/slide" Target="slides/slide239.xml"/><Relationship Id="rId246" Type="http://schemas.openxmlformats.org/officeDocument/2006/relationships/slide" Target="slides/slide244.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262"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slide" Target="slides/slide208.xml"/><Relationship Id="rId215" Type="http://schemas.openxmlformats.org/officeDocument/2006/relationships/slide" Target="slides/slide213.xml"/><Relationship Id="rId236" Type="http://schemas.openxmlformats.org/officeDocument/2006/relationships/slide" Target="slides/slide234.xml"/><Relationship Id="rId257" Type="http://schemas.openxmlformats.org/officeDocument/2006/relationships/slide" Target="slides/slide255.xml"/><Relationship Id="rId26" Type="http://schemas.openxmlformats.org/officeDocument/2006/relationships/slide" Target="slides/slide24.xml"/><Relationship Id="rId231" Type="http://schemas.openxmlformats.org/officeDocument/2006/relationships/slide" Target="slides/slide229.xml"/><Relationship Id="rId252" Type="http://schemas.openxmlformats.org/officeDocument/2006/relationships/slide" Target="slides/slide250.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221" Type="http://schemas.openxmlformats.org/officeDocument/2006/relationships/slide" Target="slides/slide219.xml"/><Relationship Id="rId242" Type="http://schemas.openxmlformats.org/officeDocument/2006/relationships/slide" Target="slides/slide240.xml"/><Relationship Id="rId263" Type="http://schemas.openxmlformats.org/officeDocument/2006/relationships/tableStyles" Target="tableStyles.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211" Type="http://schemas.openxmlformats.org/officeDocument/2006/relationships/slide" Target="slides/slide209.xml"/><Relationship Id="rId232" Type="http://schemas.openxmlformats.org/officeDocument/2006/relationships/slide" Target="slides/slide230.xml"/><Relationship Id="rId253" Type="http://schemas.openxmlformats.org/officeDocument/2006/relationships/slide" Target="slides/slide251.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201" Type="http://schemas.openxmlformats.org/officeDocument/2006/relationships/slide" Target="slides/slide199.xml"/><Relationship Id="rId222" Type="http://schemas.openxmlformats.org/officeDocument/2006/relationships/slide" Target="slides/slide220.xml"/><Relationship Id="rId243" Type="http://schemas.openxmlformats.org/officeDocument/2006/relationships/slide" Target="slides/slide241.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078163" cy="606425"/>
          </a:xfrm>
          <a:prstGeom prst="rect">
            <a:avLst/>
          </a:prstGeom>
          <a:noFill/>
          <a:ln w="9525">
            <a:noFill/>
            <a:miter lim="800000"/>
            <a:headEnd/>
            <a:tailEnd/>
          </a:ln>
          <a:effectLst/>
        </p:spPr>
        <p:txBody>
          <a:bodyPr vert="horz" wrap="square" lIns="104659" tIns="52329" rIns="104659" bIns="52329" numCol="1" anchor="t" anchorCtr="0" compatLnSpc="1">
            <a:prstTxWarp prst="textNoShape">
              <a:avLst/>
            </a:prstTxWarp>
          </a:bodyPr>
          <a:lstStyle>
            <a:lvl1pPr algn="l" defTabSz="1046163">
              <a:defRPr sz="1400" u="none">
                <a:latin typeface="Tahoma" pitchFamily="34" charset="0"/>
              </a:defRPr>
            </a:lvl1pPr>
          </a:lstStyle>
          <a:p>
            <a:pPr>
              <a:defRPr/>
            </a:pPr>
            <a:endParaRPr lang="en-GB"/>
          </a:p>
        </p:txBody>
      </p:sp>
      <p:sp>
        <p:nvSpPr>
          <p:cNvPr id="43011" name="Rectangle 3"/>
          <p:cNvSpPr>
            <a:spLocks noGrp="1" noChangeArrowheads="1"/>
          </p:cNvSpPr>
          <p:nvPr>
            <p:ph type="dt" sz="quarter" idx="1"/>
          </p:nvPr>
        </p:nvSpPr>
        <p:spPr bwMode="auto">
          <a:xfrm>
            <a:off x="4024313" y="0"/>
            <a:ext cx="3078162" cy="606425"/>
          </a:xfrm>
          <a:prstGeom prst="rect">
            <a:avLst/>
          </a:prstGeom>
          <a:noFill/>
          <a:ln w="9525">
            <a:noFill/>
            <a:miter lim="800000"/>
            <a:headEnd/>
            <a:tailEnd/>
          </a:ln>
          <a:effectLst/>
        </p:spPr>
        <p:txBody>
          <a:bodyPr vert="horz" wrap="square" lIns="104659" tIns="52329" rIns="104659" bIns="52329" numCol="1" anchor="t" anchorCtr="0" compatLnSpc="1">
            <a:prstTxWarp prst="textNoShape">
              <a:avLst/>
            </a:prstTxWarp>
          </a:bodyPr>
          <a:lstStyle>
            <a:lvl1pPr algn="r" defTabSz="1046163">
              <a:defRPr sz="1400" u="none">
                <a:latin typeface="Tahoma" pitchFamily="34" charset="0"/>
              </a:defRPr>
            </a:lvl1pPr>
          </a:lstStyle>
          <a:p>
            <a:pPr>
              <a:defRPr/>
            </a:pPr>
            <a:endParaRPr lang="en-GB"/>
          </a:p>
        </p:txBody>
      </p:sp>
      <p:sp>
        <p:nvSpPr>
          <p:cNvPr id="43012" name="Rectangle 4"/>
          <p:cNvSpPr>
            <a:spLocks noGrp="1" noChangeArrowheads="1"/>
          </p:cNvSpPr>
          <p:nvPr>
            <p:ph type="ftr" sz="quarter" idx="2"/>
          </p:nvPr>
        </p:nvSpPr>
        <p:spPr bwMode="auto">
          <a:xfrm>
            <a:off x="0" y="11525250"/>
            <a:ext cx="3078163" cy="606425"/>
          </a:xfrm>
          <a:prstGeom prst="rect">
            <a:avLst/>
          </a:prstGeom>
          <a:noFill/>
          <a:ln w="9525">
            <a:noFill/>
            <a:miter lim="800000"/>
            <a:headEnd/>
            <a:tailEnd/>
          </a:ln>
          <a:effectLst/>
        </p:spPr>
        <p:txBody>
          <a:bodyPr vert="horz" wrap="square" lIns="104659" tIns="52329" rIns="104659" bIns="52329" numCol="1" anchor="b" anchorCtr="0" compatLnSpc="1">
            <a:prstTxWarp prst="textNoShape">
              <a:avLst/>
            </a:prstTxWarp>
          </a:bodyPr>
          <a:lstStyle>
            <a:lvl1pPr algn="l" defTabSz="1046163">
              <a:defRPr sz="1400" u="none">
                <a:latin typeface="Tahoma" pitchFamily="34" charset="0"/>
              </a:defRPr>
            </a:lvl1pPr>
          </a:lstStyle>
          <a:p>
            <a:pPr>
              <a:defRPr/>
            </a:pPr>
            <a:r>
              <a:rPr lang="en-GB" smtClean="0"/>
              <a:t>Hak Cipta: Hari Sugiharto - Heru Supriyanto</a:t>
            </a:r>
            <a:endParaRPr lang="en-GB"/>
          </a:p>
        </p:txBody>
      </p:sp>
      <p:sp>
        <p:nvSpPr>
          <p:cNvPr id="43013" name="Rectangle 5"/>
          <p:cNvSpPr>
            <a:spLocks noGrp="1" noChangeArrowheads="1"/>
          </p:cNvSpPr>
          <p:nvPr>
            <p:ph type="sldNum" sz="quarter" idx="3"/>
          </p:nvPr>
        </p:nvSpPr>
        <p:spPr bwMode="auto">
          <a:xfrm>
            <a:off x="4024313" y="11525250"/>
            <a:ext cx="3078162" cy="606425"/>
          </a:xfrm>
          <a:prstGeom prst="rect">
            <a:avLst/>
          </a:prstGeom>
          <a:noFill/>
          <a:ln w="9525">
            <a:noFill/>
            <a:miter lim="800000"/>
            <a:headEnd/>
            <a:tailEnd/>
          </a:ln>
          <a:effectLst/>
        </p:spPr>
        <p:txBody>
          <a:bodyPr vert="horz" wrap="square" lIns="104659" tIns="52329" rIns="104659" bIns="52329" numCol="1" anchor="b" anchorCtr="0" compatLnSpc="1">
            <a:prstTxWarp prst="textNoShape">
              <a:avLst/>
            </a:prstTxWarp>
          </a:bodyPr>
          <a:lstStyle>
            <a:lvl1pPr algn="r" defTabSz="1046163">
              <a:defRPr sz="1400" u="none">
                <a:latin typeface="Tahoma" pitchFamily="34" charset="0"/>
              </a:defRPr>
            </a:lvl1pPr>
          </a:lstStyle>
          <a:p>
            <a:pPr>
              <a:defRPr/>
            </a:pPr>
            <a:fld id="{AE796C8B-F88B-4BE1-8AFF-E8A7F94904E7}" type="slidenum">
              <a:rPr lang="en-GB"/>
              <a:pPr>
                <a:defRPr/>
              </a:pPr>
              <a:t>‹#›</a:t>
            </a:fld>
            <a:endParaRPr lang="en-GB"/>
          </a:p>
        </p:txBody>
      </p:sp>
    </p:spTree>
    <p:extLst>
      <p:ext uri="{BB962C8B-B14F-4D97-AF65-F5344CB8AC3E}">
        <p14:creationId xmlns="" xmlns:p14="http://schemas.microsoft.com/office/powerpoint/2010/main" val="240633076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4850" name="Rectangle 2"/>
          <p:cNvSpPr>
            <a:spLocks noGrp="1" noChangeArrowheads="1"/>
          </p:cNvSpPr>
          <p:nvPr>
            <p:ph type="hdr" sz="quarter"/>
          </p:nvPr>
        </p:nvSpPr>
        <p:spPr bwMode="auto">
          <a:xfrm>
            <a:off x="0" y="0"/>
            <a:ext cx="3078163" cy="606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u="none">
                <a:latin typeface="Times New Roman" pitchFamily="18" charset="0"/>
              </a:defRPr>
            </a:lvl1pPr>
          </a:lstStyle>
          <a:p>
            <a:pPr>
              <a:defRPr/>
            </a:pPr>
            <a:endParaRPr lang="en-US"/>
          </a:p>
        </p:txBody>
      </p:sp>
      <p:sp>
        <p:nvSpPr>
          <p:cNvPr id="334851" name="Rectangle 3"/>
          <p:cNvSpPr>
            <a:spLocks noGrp="1" noChangeArrowheads="1"/>
          </p:cNvSpPr>
          <p:nvPr>
            <p:ph type="dt" idx="1"/>
          </p:nvPr>
        </p:nvSpPr>
        <p:spPr bwMode="auto">
          <a:xfrm>
            <a:off x="4022725" y="0"/>
            <a:ext cx="3078163" cy="606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u="none">
                <a:latin typeface="Times New Roman" pitchFamily="18" charset="0"/>
              </a:defRPr>
            </a:lvl1pPr>
          </a:lstStyle>
          <a:p>
            <a:pPr>
              <a:defRPr/>
            </a:pPr>
            <a:endParaRPr lang="en-US"/>
          </a:p>
        </p:txBody>
      </p:sp>
      <p:sp>
        <p:nvSpPr>
          <p:cNvPr id="248836" name="Rectangle 4"/>
          <p:cNvSpPr>
            <a:spLocks noGrp="1" noRot="1" noChangeAspect="1" noChangeArrowheads="1" noTextEdit="1"/>
          </p:cNvSpPr>
          <p:nvPr>
            <p:ph type="sldImg" idx="2"/>
          </p:nvPr>
        </p:nvSpPr>
        <p:spPr bwMode="auto">
          <a:xfrm>
            <a:off x="517525" y="909638"/>
            <a:ext cx="6067425" cy="4549775"/>
          </a:xfrm>
          <a:prstGeom prst="rect">
            <a:avLst/>
          </a:prstGeom>
          <a:noFill/>
          <a:ln w="9525">
            <a:solidFill>
              <a:srgbClr val="000000"/>
            </a:solidFill>
            <a:miter lim="800000"/>
            <a:headEnd/>
            <a:tailEnd/>
          </a:ln>
        </p:spPr>
      </p:sp>
      <p:sp>
        <p:nvSpPr>
          <p:cNvPr id="334853" name="Rectangle 5"/>
          <p:cNvSpPr>
            <a:spLocks noGrp="1" noChangeArrowheads="1"/>
          </p:cNvSpPr>
          <p:nvPr>
            <p:ph type="body" sz="quarter" idx="3"/>
          </p:nvPr>
        </p:nvSpPr>
        <p:spPr bwMode="auto">
          <a:xfrm>
            <a:off x="709613" y="5762625"/>
            <a:ext cx="5683250" cy="5459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4854" name="Rectangle 6"/>
          <p:cNvSpPr>
            <a:spLocks noGrp="1" noChangeArrowheads="1"/>
          </p:cNvSpPr>
          <p:nvPr>
            <p:ph type="ftr" sz="quarter" idx="4"/>
          </p:nvPr>
        </p:nvSpPr>
        <p:spPr bwMode="auto">
          <a:xfrm>
            <a:off x="0" y="11523663"/>
            <a:ext cx="3078163" cy="606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u="none">
                <a:latin typeface="Times New Roman" pitchFamily="18" charset="0"/>
              </a:defRPr>
            </a:lvl1pPr>
          </a:lstStyle>
          <a:p>
            <a:pPr>
              <a:defRPr/>
            </a:pPr>
            <a:r>
              <a:rPr lang="en-US" smtClean="0"/>
              <a:t>Hak Cipta: Hari Sugiharto - Heru Supriyanto</a:t>
            </a:r>
            <a:endParaRPr lang="en-US"/>
          </a:p>
        </p:txBody>
      </p:sp>
      <p:sp>
        <p:nvSpPr>
          <p:cNvPr id="334855" name="Rectangle 7"/>
          <p:cNvSpPr>
            <a:spLocks noGrp="1" noChangeArrowheads="1"/>
          </p:cNvSpPr>
          <p:nvPr>
            <p:ph type="sldNum" sz="quarter" idx="5"/>
          </p:nvPr>
        </p:nvSpPr>
        <p:spPr bwMode="auto">
          <a:xfrm>
            <a:off x="4022725" y="11523663"/>
            <a:ext cx="3078163" cy="606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u="none">
                <a:latin typeface="Times New Roman" pitchFamily="18" charset="0"/>
              </a:defRPr>
            </a:lvl1pPr>
          </a:lstStyle>
          <a:p>
            <a:pPr>
              <a:defRPr/>
            </a:pPr>
            <a:fld id="{6031292F-160C-402D-9422-0FEC76448427}" type="slidenum">
              <a:rPr lang="en-US"/>
              <a:pPr>
                <a:defRPr/>
              </a:pPr>
              <a:t>‹#›</a:t>
            </a:fld>
            <a:endParaRPr lang="en-US"/>
          </a:p>
        </p:txBody>
      </p:sp>
    </p:spTree>
    <p:extLst>
      <p:ext uri="{BB962C8B-B14F-4D97-AF65-F5344CB8AC3E}">
        <p14:creationId xmlns="" xmlns:p14="http://schemas.microsoft.com/office/powerpoint/2010/main" val="3112304043"/>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224.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2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28.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29.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30.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31.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32.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34.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35.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36.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38.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39.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40.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43.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44.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45.xml"/><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2" Type="http://schemas.openxmlformats.org/officeDocument/2006/relationships/slide" Target="../slides/slide246.xml"/><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2" Type="http://schemas.openxmlformats.org/officeDocument/2006/relationships/slide" Target="../slides/slide247.xml"/><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2" Type="http://schemas.openxmlformats.org/officeDocument/2006/relationships/slide" Target="../slides/slide2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2" Type="http://schemas.openxmlformats.org/officeDocument/2006/relationships/slide" Target="../slides/slide249.xml"/><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2" Type="http://schemas.openxmlformats.org/officeDocument/2006/relationships/slide" Target="../slides/slide250.xml"/><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2" Type="http://schemas.openxmlformats.org/officeDocument/2006/relationships/slide" Target="../slides/slide25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Slide Image Placeholder 1"/>
          <p:cNvSpPr>
            <a:spLocks noGrp="1" noRot="1" noChangeAspect="1" noTextEdit="1"/>
          </p:cNvSpPr>
          <p:nvPr>
            <p:ph type="sldImg"/>
          </p:nvPr>
        </p:nvSpPr>
        <p:spPr>
          <a:ln/>
        </p:spPr>
      </p:sp>
      <p:sp>
        <p:nvSpPr>
          <p:cNvPr id="249859" name="Notes Placeholder 2"/>
          <p:cNvSpPr>
            <a:spLocks noGrp="1"/>
          </p:cNvSpPr>
          <p:nvPr>
            <p:ph type="body" idx="1"/>
          </p:nvPr>
        </p:nvSpPr>
        <p:spPr>
          <a:noFill/>
          <a:ln/>
        </p:spPr>
        <p:txBody>
          <a:bodyPr/>
          <a:lstStyle/>
          <a:p>
            <a:pPr eaLnBrk="1" hangingPunct="1"/>
            <a:endParaRPr lang="en-US" smtClean="0"/>
          </a:p>
        </p:txBody>
      </p:sp>
      <p:sp>
        <p:nvSpPr>
          <p:cNvPr id="249860" name="Slide Number Placeholder 3"/>
          <p:cNvSpPr>
            <a:spLocks noGrp="1"/>
          </p:cNvSpPr>
          <p:nvPr>
            <p:ph type="sldNum" sz="quarter" idx="5"/>
          </p:nvPr>
        </p:nvSpPr>
        <p:spPr>
          <a:noFill/>
        </p:spPr>
        <p:txBody>
          <a:bodyPr/>
          <a:lstStyle/>
          <a:p>
            <a:fld id="{86A2C4DE-C3B4-43E2-9DD9-053414E3AEC1}" type="slidenum">
              <a:rPr lang="en-US" smtClean="0"/>
              <a:pPr/>
              <a:t>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6308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Slide Image Placeholder 1"/>
          <p:cNvSpPr>
            <a:spLocks noGrp="1" noRot="1" noChangeAspect="1" noTextEdit="1"/>
          </p:cNvSpPr>
          <p:nvPr>
            <p:ph type="sldImg"/>
          </p:nvPr>
        </p:nvSpPr>
        <p:spPr>
          <a:ln/>
        </p:spPr>
      </p:sp>
      <p:sp>
        <p:nvSpPr>
          <p:cNvPr id="258051" name="Notes Placeholder 2"/>
          <p:cNvSpPr>
            <a:spLocks noGrp="1"/>
          </p:cNvSpPr>
          <p:nvPr>
            <p:ph type="body" idx="1"/>
          </p:nvPr>
        </p:nvSpPr>
        <p:spPr>
          <a:noFill/>
          <a:ln/>
        </p:spPr>
        <p:txBody>
          <a:bodyPr/>
          <a:lstStyle/>
          <a:p>
            <a:pPr eaLnBrk="1" hangingPunct="1"/>
            <a:endParaRPr lang="en-US" smtClean="0"/>
          </a:p>
        </p:txBody>
      </p:sp>
      <p:sp>
        <p:nvSpPr>
          <p:cNvPr id="258052" name="Slide Number Placeholder 3"/>
          <p:cNvSpPr>
            <a:spLocks noGrp="1"/>
          </p:cNvSpPr>
          <p:nvPr>
            <p:ph type="sldNum" sz="quarter" idx="5"/>
          </p:nvPr>
        </p:nvSpPr>
        <p:spPr>
          <a:noFill/>
        </p:spPr>
        <p:txBody>
          <a:bodyPr/>
          <a:lstStyle/>
          <a:p>
            <a:fld id="{332ECDDC-4E93-428E-BF0F-09395CE1A28A}" type="slidenum">
              <a:rPr lang="en-US" smtClean="0"/>
              <a:pPr/>
              <a:t>12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23095824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Slide Image Placeholder 1"/>
          <p:cNvSpPr>
            <a:spLocks noGrp="1" noRot="1" noChangeAspect="1" noTextEdit="1"/>
          </p:cNvSpPr>
          <p:nvPr>
            <p:ph type="sldImg"/>
          </p:nvPr>
        </p:nvSpPr>
        <p:spPr>
          <a:ln/>
        </p:spPr>
      </p:sp>
      <p:sp>
        <p:nvSpPr>
          <p:cNvPr id="351235" name="Notes Placeholder 2"/>
          <p:cNvSpPr>
            <a:spLocks noGrp="1"/>
          </p:cNvSpPr>
          <p:nvPr>
            <p:ph type="body" idx="1"/>
          </p:nvPr>
        </p:nvSpPr>
        <p:spPr>
          <a:noFill/>
          <a:ln/>
        </p:spPr>
        <p:txBody>
          <a:bodyPr/>
          <a:lstStyle/>
          <a:p>
            <a:pPr eaLnBrk="1" hangingPunct="1"/>
            <a:endParaRPr lang="en-US" smtClean="0"/>
          </a:p>
        </p:txBody>
      </p:sp>
      <p:sp>
        <p:nvSpPr>
          <p:cNvPr id="351236" name="Slide Number Placeholder 3"/>
          <p:cNvSpPr>
            <a:spLocks noGrp="1"/>
          </p:cNvSpPr>
          <p:nvPr>
            <p:ph type="sldNum" sz="quarter" idx="5"/>
          </p:nvPr>
        </p:nvSpPr>
        <p:spPr>
          <a:noFill/>
        </p:spPr>
        <p:txBody>
          <a:bodyPr/>
          <a:lstStyle/>
          <a:p>
            <a:fld id="{16A5CCB2-93FE-4048-9258-25A8332525E8}" type="slidenum">
              <a:rPr lang="en-US" smtClean="0"/>
              <a:pPr/>
              <a:t>118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231636340"/>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Slide Image Placeholder 1"/>
          <p:cNvSpPr>
            <a:spLocks noGrp="1" noRot="1" noChangeAspect="1" noTextEdit="1"/>
          </p:cNvSpPr>
          <p:nvPr>
            <p:ph type="sldImg"/>
          </p:nvPr>
        </p:nvSpPr>
        <p:spPr>
          <a:ln/>
        </p:spPr>
      </p:sp>
      <p:sp>
        <p:nvSpPr>
          <p:cNvPr id="352259" name="Notes Placeholder 2"/>
          <p:cNvSpPr>
            <a:spLocks noGrp="1"/>
          </p:cNvSpPr>
          <p:nvPr>
            <p:ph type="body" idx="1"/>
          </p:nvPr>
        </p:nvSpPr>
        <p:spPr>
          <a:noFill/>
          <a:ln/>
        </p:spPr>
        <p:txBody>
          <a:bodyPr/>
          <a:lstStyle/>
          <a:p>
            <a:pPr eaLnBrk="1" hangingPunct="1"/>
            <a:endParaRPr lang="en-US" smtClean="0"/>
          </a:p>
        </p:txBody>
      </p:sp>
      <p:sp>
        <p:nvSpPr>
          <p:cNvPr id="352260" name="Slide Number Placeholder 3"/>
          <p:cNvSpPr>
            <a:spLocks noGrp="1"/>
          </p:cNvSpPr>
          <p:nvPr>
            <p:ph type="sldNum" sz="quarter" idx="5"/>
          </p:nvPr>
        </p:nvSpPr>
        <p:spPr>
          <a:noFill/>
        </p:spPr>
        <p:txBody>
          <a:bodyPr/>
          <a:lstStyle/>
          <a:p>
            <a:fld id="{F44B6ADA-33B8-4C11-B333-1889AA1498CD}" type="slidenum">
              <a:rPr lang="en-US" smtClean="0"/>
              <a:pPr/>
              <a:t>119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276956127"/>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Slide Image Placeholder 1"/>
          <p:cNvSpPr>
            <a:spLocks noGrp="1" noRot="1" noChangeAspect="1" noTextEdit="1"/>
          </p:cNvSpPr>
          <p:nvPr>
            <p:ph type="sldImg"/>
          </p:nvPr>
        </p:nvSpPr>
        <p:spPr>
          <a:ln/>
        </p:spPr>
      </p:sp>
      <p:sp>
        <p:nvSpPr>
          <p:cNvPr id="353283" name="Notes Placeholder 2"/>
          <p:cNvSpPr>
            <a:spLocks noGrp="1"/>
          </p:cNvSpPr>
          <p:nvPr>
            <p:ph type="body" idx="1"/>
          </p:nvPr>
        </p:nvSpPr>
        <p:spPr>
          <a:noFill/>
          <a:ln/>
        </p:spPr>
        <p:txBody>
          <a:bodyPr/>
          <a:lstStyle/>
          <a:p>
            <a:pPr eaLnBrk="1" hangingPunct="1"/>
            <a:endParaRPr lang="en-US" smtClean="0"/>
          </a:p>
        </p:txBody>
      </p:sp>
      <p:sp>
        <p:nvSpPr>
          <p:cNvPr id="353284" name="Slide Number Placeholder 3"/>
          <p:cNvSpPr>
            <a:spLocks noGrp="1"/>
          </p:cNvSpPr>
          <p:nvPr>
            <p:ph type="sldNum" sz="quarter" idx="5"/>
          </p:nvPr>
        </p:nvSpPr>
        <p:spPr>
          <a:noFill/>
        </p:spPr>
        <p:txBody>
          <a:bodyPr/>
          <a:lstStyle/>
          <a:p>
            <a:fld id="{1AD9CB12-F2A1-479D-8804-4D3A8D90B25C}" type="slidenum">
              <a:rPr lang="en-US" smtClean="0"/>
              <a:pPr/>
              <a:t>120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12937649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Slide Image Placeholder 1"/>
          <p:cNvSpPr>
            <a:spLocks noGrp="1" noRot="1" noChangeAspect="1" noTextEdit="1"/>
          </p:cNvSpPr>
          <p:nvPr>
            <p:ph type="sldImg"/>
          </p:nvPr>
        </p:nvSpPr>
        <p:spPr>
          <a:ln/>
        </p:spPr>
      </p:sp>
      <p:sp>
        <p:nvSpPr>
          <p:cNvPr id="354307" name="Notes Placeholder 2"/>
          <p:cNvSpPr>
            <a:spLocks noGrp="1"/>
          </p:cNvSpPr>
          <p:nvPr>
            <p:ph type="body" idx="1"/>
          </p:nvPr>
        </p:nvSpPr>
        <p:spPr>
          <a:noFill/>
          <a:ln/>
        </p:spPr>
        <p:txBody>
          <a:bodyPr/>
          <a:lstStyle/>
          <a:p>
            <a:pPr eaLnBrk="1" hangingPunct="1"/>
            <a:endParaRPr lang="en-US" smtClean="0"/>
          </a:p>
        </p:txBody>
      </p:sp>
      <p:sp>
        <p:nvSpPr>
          <p:cNvPr id="354308" name="Slide Number Placeholder 3"/>
          <p:cNvSpPr>
            <a:spLocks noGrp="1"/>
          </p:cNvSpPr>
          <p:nvPr>
            <p:ph type="sldNum" sz="quarter" idx="5"/>
          </p:nvPr>
        </p:nvSpPr>
        <p:spPr>
          <a:noFill/>
        </p:spPr>
        <p:txBody>
          <a:bodyPr/>
          <a:lstStyle/>
          <a:p>
            <a:fld id="{70827DFC-DA01-4368-B217-DBBE0ADE19F9}" type="slidenum">
              <a:rPr lang="en-US" smtClean="0"/>
              <a:pPr/>
              <a:t>121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280377686"/>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Slide Image Placeholder 1"/>
          <p:cNvSpPr>
            <a:spLocks noGrp="1" noRot="1" noChangeAspect="1" noTextEdit="1"/>
          </p:cNvSpPr>
          <p:nvPr>
            <p:ph type="sldImg"/>
          </p:nvPr>
        </p:nvSpPr>
        <p:spPr>
          <a:ln/>
        </p:spPr>
      </p:sp>
      <p:sp>
        <p:nvSpPr>
          <p:cNvPr id="355331" name="Notes Placeholder 2"/>
          <p:cNvSpPr>
            <a:spLocks noGrp="1"/>
          </p:cNvSpPr>
          <p:nvPr>
            <p:ph type="body" idx="1"/>
          </p:nvPr>
        </p:nvSpPr>
        <p:spPr>
          <a:noFill/>
          <a:ln/>
        </p:spPr>
        <p:txBody>
          <a:bodyPr/>
          <a:lstStyle/>
          <a:p>
            <a:pPr eaLnBrk="1" hangingPunct="1"/>
            <a:endParaRPr lang="en-US" smtClean="0"/>
          </a:p>
        </p:txBody>
      </p:sp>
      <p:sp>
        <p:nvSpPr>
          <p:cNvPr id="355332" name="Slide Number Placeholder 3"/>
          <p:cNvSpPr>
            <a:spLocks noGrp="1"/>
          </p:cNvSpPr>
          <p:nvPr>
            <p:ph type="sldNum" sz="quarter" idx="5"/>
          </p:nvPr>
        </p:nvSpPr>
        <p:spPr>
          <a:noFill/>
        </p:spPr>
        <p:txBody>
          <a:bodyPr/>
          <a:lstStyle/>
          <a:p>
            <a:fld id="{8B6A2B5E-9A22-4D22-AD44-BFCD1C17AE73}" type="slidenum">
              <a:rPr lang="en-US" smtClean="0"/>
              <a:pPr/>
              <a:t>122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1602419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Slide Image Placeholder 1"/>
          <p:cNvSpPr>
            <a:spLocks noGrp="1" noRot="1" noChangeAspect="1" noTextEdit="1"/>
          </p:cNvSpPr>
          <p:nvPr>
            <p:ph type="sldImg"/>
          </p:nvPr>
        </p:nvSpPr>
        <p:spPr>
          <a:ln/>
        </p:spPr>
      </p:sp>
      <p:sp>
        <p:nvSpPr>
          <p:cNvPr id="356355" name="Notes Placeholder 2"/>
          <p:cNvSpPr>
            <a:spLocks noGrp="1"/>
          </p:cNvSpPr>
          <p:nvPr>
            <p:ph type="body" idx="1"/>
          </p:nvPr>
        </p:nvSpPr>
        <p:spPr>
          <a:noFill/>
          <a:ln/>
        </p:spPr>
        <p:txBody>
          <a:bodyPr/>
          <a:lstStyle/>
          <a:p>
            <a:pPr eaLnBrk="1" hangingPunct="1"/>
            <a:endParaRPr lang="en-US" smtClean="0"/>
          </a:p>
        </p:txBody>
      </p:sp>
      <p:sp>
        <p:nvSpPr>
          <p:cNvPr id="356356" name="Slide Number Placeholder 3"/>
          <p:cNvSpPr>
            <a:spLocks noGrp="1"/>
          </p:cNvSpPr>
          <p:nvPr>
            <p:ph type="sldNum" sz="quarter" idx="5"/>
          </p:nvPr>
        </p:nvSpPr>
        <p:spPr>
          <a:noFill/>
        </p:spPr>
        <p:txBody>
          <a:bodyPr/>
          <a:lstStyle/>
          <a:p>
            <a:fld id="{4BC1C04A-B87F-4A80-AF80-12663F530706}" type="slidenum">
              <a:rPr lang="en-US" smtClean="0"/>
              <a:pPr/>
              <a:t>123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331400447"/>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Slide Image Placeholder 1"/>
          <p:cNvSpPr>
            <a:spLocks noGrp="1" noRot="1" noChangeAspect="1" noTextEdit="1"/>
          </p:cNvSpPr>
          <p:nvPr>
            <p:ph type="sldImg"/>
          </p:nvPr>
        </p:nvSpPr>
        <p:spPr>
          <a:ln/>
        </p:spPr>
      </p:sp>
      <p:sp>
        <p:nvSpPr>
          <p:cNvPr id="357379" name="Notes Placeholder 2"/>
          <p:cNvSpPr>
            <a:spLocks noGrp="1"/>
          </p:cNvSpPr>
          <p:nvPr>
            <p:ph type="body" idx="1"/>
          </p:nvPr>
        </p:nvSpPr>
        <p:spPr>
          <a:noFill/>
          <a:ln/>
        </p:spPr>
        <p:txBody>
          <a:bodyPr/>
          <a:lstStyle/>
          <a:p>
            <a:pPr eaLnBrk="1" hangingPunct="1"/>
            <a:endParaRPr lang="en-US" smtClean="0"/>
          </a:p>
        </p:txBody>
      </p:sp>
      <p:sp>
        <p:nvSpPr>
          <p:cNvPr id="357380" name="Slide Number Placeholder 3"/>
          <p:cNvSpPr>
            <a:spLocks noGrp="1"/>
          </p:cNvSpPr>
          <p:nvPr>
            <p:ph type="sldNum" sz="quarter" idx="5"/>
          </p:nvPr>
        </p:nvSpPr>
        <p:spPr>
          <a:noFill/>
        </p:spPr>
        <p:txBody>
          <a:bodyPr/>
          <a:lstStyle/>
          <a:p>
            <a:fld id="{53123350-72E0-402A-8950-00ED7885A790}" type="slidenum">
              <a:rPr lang="en-US" smtClean="0"/>
              <a:pPr/>
              <a:t>124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460499319"/>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Slide Image Placeholder 1"/>
          <p:cNvSpPr>
            <a:spLocks noGrp="1" noRot="1" noChangeAspect="1" noTextEdit="1"/>
          </p:cNvSpPr>
          <p:nvPr>
            <p:ph type="sldImg"/>
          </p:nvPr>
        </p:nvSpPr>
        <p:spPr>
          <a:ln/>
        </p:spPr>
      </p:sp>
      <p:sp>
        <p:nvSpPr>
          <p:cNvPr id="358403" name="Notes Placeholder 2"/>
          <p:cNvSpPr>
            <a:spLocks noGrp="1"/>
          </p:cNvSpPr>
          <p:nvPr>
            <p:ph type="body" idx="1"/>
          </p:nvPr>
        </p:nvSpPr>
        <p:spPr>
          <a:noFill/>
          <a:ln/>
        </p:spPr>
        <p:txBody>
          <a:bodyPr/>
          <a:lstStyle/>
          <a:p>
            <a:pPr eaLnBrk="1" hangingPunct="1"/>
            <a:endParaRPr lang="en-US" smtClean="0"/>
          </a:p>
        </p:txBody>
      </p:sp>
      <p:sp>
        <p:nvSpPr>
          <p:cNvPr id="358404" name="Slide Number Placeholder 3"/>
          <p:cNvSpPr>
            <a:spLocks noGrp="1"/>
          </p:cNvSpPr>
          <p:nvPr>
            <p:ph type="sldNum" sz="quarter" idx="5"/>
          </p:nvPr>
        </p:nvSpPr>
        <p:spPr>
          <a:noFill/>
        </p:spPr>
        <p:txBody>
          <a:bodyPr/>
          <a:lstStyle/>
          <a:p>
            <a:fld id="{0B7DB078-20E2-4337-9761-5DBCD3220E97}" type="slidenum">
              <a:rPr lang="en-US" smtClean="0"/>
              <a:pPr/>
              <a:t>125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58967255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Slide Image Placeholder 1"/>
          <p:cNvSpPr>
            <a:spLocks noGrp="1" noRot="1" noChangeAspect="1" noTextEdit="1"/>
          </p:cNvSpPr>
          <p:nvPr>
            <p:ph type="sldImg"/>
          </p:nvPr>
        </p:nvSpPr>
        <p:spPr>
          <a:ln/>
        </p:spPr>
      </p:sp>
      <p:sp>
        <p:nvSpPr>
          <p:cNvPr id="359427" name="Notes Placeholder 2"/>
          <p:cNvSpPr>
            <a:spLocks noGrp="1"/>
          </p:cNvSpPr>
          <p:nvPr>
            <p:ph type="body" idx="1"/>
          </p:nvPr>
        </p:nvSpPr>
        <p:spPr>
          <a:noFill/>
          <a:ln/>
        </p:spPr>
        <p:txBody>
          <a:bodyPr/>
          <a:lstStyle/>
          <a:p>
            <a:pPr eaLnBrk="1" hangingPunct="1"/>
            <a:endParaRPr lang="en-US" smtClean="0"/>
          </a:p>
        </p:txBody>
      </p:sp>
      <p:sp>
        <p:nvSpPr>
          <p:cNvPr id="359428" name="Slide Number Placeholder 3"/>
          <p:cNvSpPr>
            <a:spLocks noGrp="1"/>
          </p:cNvSpPr>
          <p:nvPr>
            <p:ph type="sldNum" sz="quarter" idx="5"/>
          </p:nvPr>
        </p:nvSpPr>
        <p:spPr>
          <a:noFill/>
        </p:spPr>
        <p:txBody>
          <a:bodyPr/>
          <a:lstStyle/>
          <a:p>
            <a:fld id="{D16F69CA-B3F9-495D-9815-1780182B5F69}" type="slidenum">
              <a:rPr lang="en-US" smtClean="0"/>
              <a:pPr/>
              <a:t>126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000786230"/>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Slide Image Placeholder 1"/>
          <p:cNvSpPr>
            <a:spLocks noGrp="1" noRot="1" noChangeAspect="1" noTextEdit="1"/>
          </p:cNvSpPr>
          <p:nvPr>
            <p:ph type="sldImg"/>
          </p:nvPr>
        </p:nvSpPr>
        <p:spPr>
          <a:ln/>
        </p:spPr>
      </p:sp>
      <p:sp>
        <p:nvSpPr>
          <p:cNvPr id="360451" name="Notes Placeholder 2"/>
          <p:cNvSpPr>
            <a:spLocks noGrp="1"/>
          </p:cNvSpPr>
          <p:nvPr>
            <p:ph type="body" idx="1"/>
          </p:nvPr>
        </p:nvSpPr>
        <p:spPr>
          <a:noFill/>
          <a:ln/>
        </p:spPr>
        <p:txBody>
          <a:bodyPr/>
          <a:lstStyle/>
          <a:p>
            <a:pPr eaLnBrk="1" hangingPunct="1"/>
            <a:endParaRPr lang="en-US" smtClean="0"/>
          </a:p>
        </p:txBody>
      </p:sp>
      <p:sp>
        <p:nvSpPr>
          <p:cNvPr id="360452" name="Slide Number Placeholder 3"/>
          <p:cNvSpPr>
            <a:spLocks noGrp="1"/>
          </p:cNvSpPr>
          <p:nvPr>
            <p:ph type="sldNum" sz="quarter" idx="5"/>
          </p:nvPr>
        </p:nvSpPr>
        <p:spPr>
          <a:noFill/>
        </p:spPr>
        <p:txBody>
          <a:bodyPr/>
          <a:lstStyle/>
          <a:p>
            <a:fld id="{0296F4BA-3F59-470A-97A9-348D4257D5F5}" type="slidenum">
              <a:rPr lang="en-US" smtClean="0"/>
              <a:pPr/>
              <a:t>127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6194864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Slide Image Placeholder 1"/>
          <p:cNvSpPr>
            <a:spLocks noGrp="1" noRot="1" noChangeAspect="1" noTextEdit="1"/>
          </p:cNvSpPr>
          <p:nvPr>
            <p:ph type="sldImg"/>
          </p:nvPr>
        </p:nvSpPr>
        <p:spPr>
          <a:ln/>
        </p:spPr>
      </p:sp>
      <p:sp>
        <p:nvSpPr>
          <p:cNvPr id="259075" name="Notes Placeholder 2"/>
          <p:cNvSpPr>
            <a:spLocks noGrp="1"/>
          </p:cNvSpPr>
          <p:nvPr>
            <p:ph type="body" idx="1"/>
          </p:nvPr>
        </p:nvSpPr>
        <p:spPr>
          <a:noFill/>
          <a:ln/>
        </p:spPr>
        <p:txBody>
          <a:bodyPr/>
          <a:lstStyle/>
          <a:p>
            <a:pPr eaLnBrk="1" hangingPunct="1"/>
            <a:endParaRPr lang="en-US" smtClean="0"/>
          </a:p>
        </p:txBody>
      </p:sp>
      <p:sp>
        <p:nvSpPr>
          <p:cNvPr id="259076" name="Slide Number Placeholder 3"/>
          <p:cNvSpPr>
            <a:spLocks noGrp="1"/>
          </p:cNvSpPr>
          <p:nvPr>
            <p:ph type="sldNum" sz="quarter" idx="5"/>
          </p:nvPr>
        </p:nvSpPr>
        <p:spPr>
          <a:noFill/>
        </p:spPr>
        <p:txBody>
          <a:bodyPr/>
          <a:lstStyle/>
          <a:p>
            <a:fld id="{C0EB1C9C-93EB-43D3-B727-76C1C099C54D}" type="slidenum">
              <a:rPr lang="en-US" smtClean="0"/>
              <a:pPr/>
              <a:t>13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661023988"/>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Slide Image Placeholder 1"/>
          <p:cNvSpPr>
            <a:spLocks noGrp="1" noRot="1" noChangeAspect="1" noTextEdit="1"/>
          </p:cNvSpPr>
          <p:nvPr>
            <p:ph type="sldImg"/>
          </p:nvPr>
        </p:nvSpPr>
        <p:spPr>
          <a:ln/>
        </p:spPr>
      </p:sp>
      <p:sp>
        <p:nvSpPr>
          <p:cNvPr id="361475" name="Notes Placeholder 2"/>
          <p:cNvSpPr>
            <a:spLocks noGrp="1"/>
          </p:cNvSpPr>
          <p:nvPr>
            <p:ph type="body" idx="1"/>
          </p:nvPr>
        </p:nvSpPr>
        <p:spPr>
          <a:noFill/>
          <a:ln/>
        </p:spPr>
        <p:txBody>
          <a:bodyPr/>
          <a:lstStyle/>
          <a:p>
            <a:pPr eaLnBrk="1" hangingPunct="1"/>
            <a:endParaRPr lang="en-US" smtClean="0"/>
          </a:p>
        </p:txBody>
      </p:sp>
      <p:sp>
        <p:nvSpPr>
          <p:cNvPr id="361476" name="Slide Number Placeholder 3"/>
          <p:cNvSpPr>
            <a:spLocks noGrp="1"/>
          </p:cNvSpPr>
          <p:nvPr>
            <p:ph type="sldNum" sz="quarter" idx="5"/>
          </p:nvPr>
        </p:nvSpPr>
        <p:spPr>
          <a:noFill/>
        </p:spPr>
        <p:txBody>
          <a:bodyPr/>
          <a:lstStyle/>
          <a:p>
            <a:fld id="{3254DB2C-E3EF-47E5-B40D-C549ADF2FB84}" type="slidenum">
              <a:rPr lang="en-US" smtClean="0"/>
              <a:pPr/>
              <a:t>128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889191566"/>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Slide Image Placeholder 1"/>
          <p:cNvSpPr>
            <a:spLocks noGrp="1" noRot="1" noChangeAspect="1" noTextEdit="1"/>
          </p:cNvSpPr>
          <p:nvPr>
            <p:ph type="sldImg"/>
          </p:nvPr>
        </p:nvSpPr>
        <p:spPr>
          <a:ln/>
        </p:spPr>
      </p:sp>
      <p:sp>
        <p:nvSpPr>
          <p:cNvPr id="362499" name="Notes Placeholder 2"/>
          <p:cNvSpPr>
            <a:spLocks noGrp="1"/>
          </p:cNvSpPr>
          <p:nvPr>
            <p:ph type="body" idx="1"/>
          </p:nvPr>
        </p:nvSpPr>
        <p:spPr>
          <a:noFill/>
          <a:ln/>
        </p:spPr>
        <p:txBody>
          <a:bodyPr/>
          <a:lstStyle/>
          <a:p>
            <a:pPr eaLnBrk="1" hangingPunct="1"/>
            <a:endParaRPr lang="en-US" smtClean="0"/>
          </a:p>
        </p:txBody>
      </p:sp>
      <p:sp>
        <p:nvSpPr>
          <p:cNvPr id="362500" name="Slide Number Placeholder 3"/>
          <p:cNvSpPr>
            <a:spLocks noGrp="1"/>
          </p:cNvSpPr>
          <p:nvPr>
            <p:ph type="sldNum" sz="quarter" idx="5"/>
          </p:nvPr>
        </p:nvSpPr>
        <p:spPr>
          <a:noFill/>
        </p:spPr>
        <p:txBody>
          <a:bodyPr/>
          <a:lstStyle/>
          <a:p>
            <a:fld id="{C0B2CB55-1AEE-4FE8-BE4D-D177610D4782}" type="slidenum">
              <a:rPr lang="en-US" smtClean="0"/>
              <a:pPr/>
              <a:t>129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77403787"/>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Slide Image Placeholder 1"/>
          <p:cNvSpPr>
            <a:spLocks noGrp="1" noRot="1" noChangeAspect="1" noTextEdit="1"/>
          </p:cNvSpPr>
          <p:nvPr>
            <p:ph type="sldImg"/>
          </p:nvPr>
        </p:nvSpPr>
        <p:spPr>
          <a:ln/>
        </p:spPr>
      </p:sp>
      <p:sp>
        <p:nvSpPr>
          <p:cNvPr id="363523" name="Notes Placeholder 2"/>
          <p:cNvSpPr>
            <a:spLocks noGrp="1"/>
          </p:cNvSpPr>
          <p:nvPr>
            <p:ph type="body" idx="1"/>
          </p:nvPr>
        </p:nvSpPr>
        <p:spPr>
          <a:noFill/>
          <a:ln/>
        </p:spPr>
        <p:txBody>
          <a:bodyPr/>
          <a:lstStyle/>
          <a:p>
            <a:pPr eaLnBrk="1" hangingPunct="1"/>
            <a:endParaRPr lang="en-US" smtClean="0"/>
          </a:p>
        </p:txBody>
      </p:sp>
      <p:sp>
        <p:nvSpPr>
          <p:cNvPr id="363524" name="Slide Number Placeholder 3"/>
          <p:cNvSpPr>
            <a:spLocks noGrp="1"/>
          </p:cNvSpPr>
          <p:nvPr>
            <p:ph type="sldNum" sz="quarter" idx="5"/>
          </p:nvPr>
        </p:nvSpPr>
        <p:spPr>
          <a:noFill/>
        </p:spPr>
        <p:txBody>
          <a:bodyPr/>
          <a:lstStyle/>
          <a:p>
            <a:fld id="{8A6049C8-EB71-4F13-98E6-B2E27C68CC1E}" type="slidenum">
              <a:rPr lang="en-US" smtClean="0"/>
              <a:pPr/>
              <a:t>133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35748780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Slide Image Placeholder 1"/>
          <p:cNvSpPr>
            <a:spLocks noGrp="1" noRot="1" noChangeAspect="1" noTextEdit="1"/>
          </p:cNvSpPr>
          <p:nvPr>
            <p:ph type="sldImg"/>
          </p:nvPr>
        </p:nvSpPr>
        <p:spPr>
          <a:ln/>
        </p:spPr>
      </p:sp>
      <p:sp>
        <p:nvSpPr>
          <p:cNvPr id="364547" name="Notes Placeholder 2"/>
          <p:cNvSpPr>
            <a:spLocks noGrp="1"/>
          </p:cNvSpPr>
          <p:nvPr>
            <p:ph type="body" idx="1"/>
          </p:nvPr>
        </p:nvSpPr>
        <p:spPr>
          <a:noFill/>
          <a:ln/>
        </p:spPr>
        <p:txBody>
          <a:bodyPr/>
          <a:lstStyle/>
          <a:p>
            <a:pPr eaLnBrk="1" hangingPunct="1"/>
            <a:endParaRPr lang="en-US" smtClean="0"/>
          </a:p>
        </p:txBody>
      </p:sp>
      <p:sp>
        <p:nvSpPr>
          <p:cNvPr id="364548" name="Slide Number Placeholder 3"/>
          <p:cNvSpPr>
            <a:spLocks noGrp="1"/>
          </p:cNvSpPr>
          <p:nvPr>
            <p:ph type="sldNum" sz="quarter" idx="5"/>
          </p:nvPr>
        </p:nvSpPr>
        <p:spPr>
          <a:noFill/>
        </p:spPr>
        <p:txBody>
          <a:bodyPr/>
          <a:lstStyle/>
          <a:p>
            <a:fld id="{18F876DE-C191-4E70-B06A-FA91C5CF8D90}" type="slidenum">
              <a:rPr lang="en-US" smtClean="0"/>
              <a:pPr/>
              <a:t>134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55536559"/>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Slide Image Placeholder 1"/>
          <p:cNvSpPr>
            <a:spLocks noGrp="1" noRot="1" noChangeAspect="1" noTextEdit="1"/>
          </p:cNvSpPr>
          <p:nvPr>
            <p:ph type="sldImg"/>
          </p:nvPr>
        </p:nvSpPr>
        <p:spPr>
          <a:ln/>
        </p:spPr>
      </p:sp>
      <p:sp>
        <p:nvSpPr>
          <p:cNvPr id="365571" name="Notes Placeholder 2"/>
          <p:cNvSpPr>
            <a:spLocks noGrp="1"/>
          </p:cNvSpPr>
          <p:nvPr>
            <p:ph type="body" idx="1"/>
          </p:nvPr>
        </p:nvSpPr>
        <p:spPr>
          <a:noFill/>
          <a:ln/>
        </p:spPr>
        <p:txBody>
          <a:bodyPr/>
          <a:lstStyle/>
          <a:p>
            <a:pPr eaLnBrk="1" hangingPunct="1"/>
            <a:endParaRPr lang="en-US" smtClean="0"/>
          </a:p>
        </p:txBody>
      </p:sp>
      <p:sp>
        <p:nvSpPr>
          <p:cNvPr id="365572" name="Slide Number Placeholder 3"/>
          <p:cNvSpPr>
            <a:spLocks noGrp="1"/>
          </p:cNvSpPr>
          <p:nvPr>
            <p:ph type="sldNum" sz="quarter" idx="5"/>
          </p:nvPr>
        </p:nvSpPr>
        <p:spPr>
          <a:noFill/>
        </p:spPr>
        <p:txBody>
          <a:bodyPr/>
          <a:lstStyle/>
          <a:p>
            <a:fld id="{F20585E8-B136-46F0-90A4-763DFDDFCE26}" type="slidenum">
              <a:rPr lang="en-US" smtClean="0"/>
              <a:pPr/>
              <a:t>135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22453990"/>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Slide Image Placeholder 1"/>
          <p:cNvSpPr>
            <a:spLocks noGrp="1" noRot="1" noChangeAspect="1" noTextEdit="1"/>
          </p:cNvSpPr>
          <p:nvPr>
            <p:ph type="sldImg"/>
          </p:nvPr>
        </p:nvSpPr>
        <p:spPr>
          <a:ln/>
        </p:spPr>
      </p:sp>
      <p:sp>
        <p:nvSpPr>
          <p:cNvPr id="366595" name="Notes Placeholder 2"/>
          <p:cNvSpPr>
            <a:spLocks noGrp="1"/>
          </p:cNvSpPr>
          <p:nvPr>
            <p:ph type="body" idx="1"/>
          </p:nvPr>
        </p:nvSpPr>
        <p:spPr>
          <a:noFill/>
          <a:ln/>
        </p:spPr>
        <p:txBody>
          <a:bodyPr/>
          <a:lstStyle/>
          <a:p>
            <a:pPr eaLnBrk="1" hangingPunct="1"/>
            <a:endParaRPr lang="en-US" smtClean="0"/>
          </a:p>
        </p:txBody>
      </p:sp>
      <p:sp>
        <p:nvSpPr>
          <p:cNvPr id="366596" name="Slide Number Placeholder 3"/>
          <p:cNvSpPr>
            <a:spLocks noGrp="1"/>
          </p:cNvSpPr>
          <p:nvPr>
            <p:ph type="sldNum" sz="quarter" idx="5"/>
          </p:nvPr>
        </p:nvSpPr>
        <p:spPr>
          <a:noFill/>
        </p:spPr>
        <p:txBody>
          <a:bodyPr/>
          <a:lstStyle/>
          <a:p>
            <a:fld id="{206E7365-9736-45F9-8F71-02E62C051981}" type="slidenum">
              <a:rPr lang="en-US" smtClean="0"/>
              <a:pPr/>
              <a:t>136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710735557"/>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Slide Image Placeholder 1"/>
          <p:cNvSpPr>
            <a:spLocks noGrp="1" noRot="1" noChangeAspect="1" noTextEdit="1"/>
          </p:cNvSpPr>
          <p:nvPr>
            <p:ph type="sldImg"/>
          </p:nvPr>
        </p:nvSpPr>
        <p:spPr>
          <a:ln/>
        </p:spPr>
      </p:sp>
      <p:sp>
        <p:nvSpPr>
          <p:cNvPr id="367619" name="Notes Placeholder 2"/>
          <p:cNvSpPr>
            <a:spLocks noGrp="1"/>
          </p:cNvSpPr>
          <p:nvPr>
            <p:ph type="body" idx="1"/>
          </p:nvPr>
        </p:nvSpPr>
        <p:spPr>
          <a:noFill/>
          <a:ln/>
        </p:spPr>
        <p:txBody>
          <a:bodyPr/>
          <a:lstStyle/>
          <a:p>
            <a:pPr eaLnBrk="1" hangingPunct="1"/>
            <a:endParaRPr lang="en-US" smtClean="0"/>
          </a:p>
        </p:txBody>
      </p:sp>
      <p:sp>
        <p:nvSpPr>
          <p:cNvPr id="367620" name="Slide Number Placeholder 3"/>
          <p:cNvSpPr>
            <a:spLocks noGrp="1"/>
          </p:cNvSpPr>
          <p:nvPr>
            <p:ph type="sldNum" sz="quarter" idx="5"/>
          </p:nvPr>
        </p:nvSpPr>
        <p:spPr>
          <a:noFill/>
        </p:spPr>
        <p:txBody>
          <a:bodyPr/>
          <a:lstStyle/>
          <a:p>
            <a:fld id="{53F01EA1-272D-408A-BAA6-7CC109241F28}" type="slidenum">
              <a:rPr lang="en-US" smtClean="0"/>
              <a:pPr/>
              <a:t>137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023643865"/>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Slide Image Placeholder 1"/>
          <p:cNvSpPr>
            <a:spLocks noGrp="1" noRot="1" noChangeAspect="1" noTextEdit="1"/>
          </p:cNvSpPr>
          <p:nvPr>
            <p:ph type="sldImg"/>
          </p:nvPr>
        </p:nvSpPr>
        <p:spPr>
          <a:ln/>
        </p:spPr>
      </p:sp>
      <p:sp>
        <p:nvSpPr>
          <p:cNvPr id="368643" name="Notes Placeholder 2"/>
          <p:cNvSpPr>
            <a:spLocks noGrp="1"/>
          </p:cNvSpPr>
          <p:nvPr>
            <p:ph type="body" idx="1"/>
          </p:nvPr>
        </p:nvSpPr>
        <p:spPr>
          <a:noFill/>
          <a:ln/>
        </p:spPr>
        <p:txBody>
          <a:bodyPr/>
          <a:lstStyle/>
          <a:p>
            <a:pPr eaLnBrk="1" hangingPunct="1"/>
            <a:endParaRPr lang="en-US" smtClean="0"/>
          </a:p>
        </p:txBody>
      </p:sp>
      <p:sp>
        <p:nvSpPr>
          <p:cNvPr id="368644" name="Slide Number Placeholder 3"/>
          <p:cNvSpPr>
            <a:spLocks noGrp="1"/>
          </p:cNvSpPr>
          <p:nvPr>
            <p:ph type="sldNum" sz="quarter" idx="5"/>
          </p:nvPr>
        </p:nvSpPr>
        <p:spPr>
          <a:noFill/>
        </p:spPr>
        <p:txBody>
          <a:bodyPr/>
          <a:lstStyle/>
          <a:p>
            <a:fld id="{9B709723-0E13-434E-A81F-ACF6566FE482}" type="slidenum">
              <a:rPr lang="en-US" smtClean="0"/>
              <a:pPr/>
              <a:t>138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146095155"/>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Slide Image Placeholder 1"/>
          <p:cNvSpPr>
            <a:spLocks noGrp="1" noRot="1" noChangeAspect="1" noTextEdit="1"/>
          </p:cNvSpPr>
          <p:nvPr>
            <p:ph type="sldImg"/>
          </p:nvPr>
        </p:nvSpPr>
        <p:spPr>
          <a:ln/>
        </p:spPr>
      </p:sp>
      <p:sp>
        <p:nvSpPr>
          <p:cNvPr id="369667" name="Notes Placeholder 2"/>
          <p:cNvSpPr>
            <a:spLocks noGrp="1"/>
          </p:cNvSpPr>
          <p:nvPr>
            <p:ph type="body" idx="1"/>
          </p:nvPr>
        </p:nvSpPr>
        <p:spPr>
          <a:noFill/>
          <a:ln/>
        </p:spPr>
        <p:txBody>
          <a:bodyPr/>
          <a:lstStyle/>
          <a:p>
            <a:pPr eaLnBrk="1" hangingPunct="1"/>
            <a:endParaRPr lang="en-US" smtClean="0"/>
          </a:p>
        </p:txBody>
      </p:sp>
      <p:sp>
        <p:nvSpPr>
          <p:cNvPr id="369668" name="Slide Number Placeholder 3"/>
          <p:cNvSpPr>
            <a:spLocks noGrp="1"/>
          </p:cNvSpPr>
          <p:nvPr>
            <p:ph type="sldNum" sz="quarter" idx="5"/>
          </p:nvPr>
        </p:nvSpPr>
        <p:spPr>
          <a:noFill/>
        </p:spPr>
        <p:txBody>
          <a:bodyPr/>
          <a:lstStyle/>
          <a:p>
            <a:fld id="{386FB9F7-D72E-4F19-A513-E0F718F0A0B1}" type="slidenum">
              <a:rPr lang="en-US" smtClean="0"/>
              <a:pPr/>
              <a:t>139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81441468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Slide Image Placeholder 1"/>
          <p:cNvSpPr>
            <a:spLocks noGrp="1" noRot="1" noChangeAspect="1" noTextEdit="1"/>
          </p:cNvSpPr>
          <p:nvPr>
            <p:ph type="sldImg"/>
          </p:nvPr>
        </p:nvSpPr>
        <p:spPr>
          <a:ln/>
        </p:spPr>
      </p:sp>
      <p:sp>
        <p:nvSpPr>
          <p:cNvPr id="370691" name="Notes Placeholder 2"/>
          <p:cNvSpPr>
            <a:spLocks noGrp="1"/>
          </p:cNvSpPr>
          <p:nvPr>
            <p:ph type="body" idx="1"/>
          </p:nvPr>
        </p:nvSpPr>
        <p:spPr>
          <a:noFill/>
          <a:ln/>
        </p:spPr>
        <p:txBody>
          <a:bodyPr/>
          <a:lstStyle/>
          <a:p>
            <a:pPr eaLnBrk="1" hangingPunct="1"/>
            <a:endParaRPr lang="en-US" smtClean="0"/>
          </a:p>
        </p:txBody>
      </p:sp>
      <p:sp>
        <p:nvSpPr>
          <p:cNvPr id="370692" name="Slide Number Placeholder 3"/>
          <p:cNvSpPr>
            <a:spLocks noGrp="1"/>
          </p:cNvSpPr>
          <p:nvPr>
            <p:ph type="sldNum" sz="quarter" idx="5"/>
          </p:nvPr>
        </p:nvSpPr>
        <p:spPr>
          <a:noFill/>
        </p:spPr>
        <p:txBody>
          <a:bodyPr/>
          <a:lstStyle/>
          <a:p>
            <a:fld id="{841219A4-F415-4AC9-B078-FB19FA95B7FF}" type="slidenum">
              <a:rPr lang="en-US" smtClean="0"/>
              <a:pPr/>
              <a:t>140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512149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Slide Image Placeholder 1"/>
          <p:cNvSpPr>
            <a:spLocks noGrp="1" noRot="1" noChangeAspect="1" noTextEdit="1"/>
          </p:cNvSpPr>
          <p:nvPr>
            <p:ph type="sldImg"/>
          </p:nvPr>
        </p:nvSpPr>
        <p:spPr>
          <a:ln/>
        </p:spPr>
      </p:sp>
      <p:sp>
        <p:nvSpPr>
          <p:cNvPr id="260099" name="Notes Placeholder 2"/>
          <p:cNvSpPr>
            <a:spLocks noGrp="1"/>
          </p:cNvSpPr>
          <p:nvPr>
            <p:ph type="body" idx="1"/>
          </p:nvPr>
        </p:nvSpPr>
        <p:spPr>
          <a:noFill/>
          <a:ln/>
        </p:spPr>
        <p:txBody>
          <a:bodyPr/>
          <a:lstStyle/>
          <a:p>
            <a:pPr eaLnBrk="1" hangingPunct="1"/>
            <a:endParaRPr lang="en-US" smtClean="0"/>
          </a:p>
        </p:txBody>
      </p:sp>
      <p:sp>
        <p:nvSpPr>
          <p:cNvPr id="260100" name="Slide Number Placeholder 3"/>
          <p:cNvSpPr>
            <a:spLocks noGrp="1"/>
          </p:cNvSpPr>
          <p:nvPr>
            <p:ph type="sldNum" sz="quarter" idx="5"/>
          </p:nvPr>
        </p:nvSpPr>
        <p:spPr>
          <a:noFill/>
        </p:spPr>
        <p:txBody>
          <a:bodyPr/>
          <a:lstStyle/>
          <a:p>
            <a:fld id="{6F0E18F6-7F5D-45AA-835B-8905E50BAED0}" type="slidenum">
              <a:rPr lang="en-US" smtClean="0"/>
              <a:pPr/>
              <a:t>14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252542669"/>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Slide Image Placeholder 1"/>
          <p:cNvSpPr>
            <a:spLocks noGrp="1" noRot="1" noChangeAspect="1" noTextEdit="1"/>
          </p:cNvSpPr>
          <p:nvPr>
            <p:ph type="sldImg"/>
          </p:nvPr>
        </p:nvSpPr>
        <p:spPr>
          <a:ln/>
        </p:spPr>
      </p:sp>
      <p:sp>
        <p:nvSpPr>
          <p:cNvPr id="371715" name="Notes Placeholder 2"/>
          <p:cNvSpPr>
            <a:spLocks noGrp="1"/>
          </p:cNvSpPr>
          <p:nvPr>
            <p:ph type="body" idx="1"/>
          </p:nvPr>
        </p:nvSpPr>
        <p:spPr>
          <a:noFill/>
          <a:ln/>
        </p:spPr>
        <p:txBody>
          <a:bodyPr/>
          <a:lstStyle/>
          <a:p>
            <a:pPr eaLnBrk="1" hangingPunct="1"/>
            <a:endParaRPr lang="en-US" smtClean="0"/>
          </a:p>
        </p:txBody>
      </p:sp>
      <p:sp>
        <p:nvSpPr>
          <p:cNvPr id="371716" name="Slide Number Placeholder 3"/>
          <p:cNvSpPr>
            <a:spLocks noGrp="1"/>
          </p:cNvSpPr>
          <p:nvPr>
            <p:ph type="sldNum" sz="quarter" idx="5"/>
          </p:nvPr>
        </p:nvSpPr>
        <p:spPr>
          <a:noFill/>
        </p:spPr>
        <p:txBody>
          <a:bodyPr/>
          <a:lstStyle/>
          <a:p>
            <a:fld id="{7DB710EF-658E-4A90-A904-4180C55016EA}" type="slidenum">
              <a:rPr lang="en-US" smtClean="0"/>
              <a:pPr/>
              <a:t>141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818348877"/>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Slide Image Placeholder 1"/>
          <p:cNvSpPr>
            <a:spLocks noGrp="1" noRot="1" noChangeAspect="1" noTextEdit="1"/>
          </p:cNvSpPr>
          <p:nvPr>
            <p:ph type="sldImg"/>
          </p:nvPr>
        </p:nvSpPr>
        <p:spPr>
          <a:ln/>
        </p:spPr>
      </p:sp>
      <p:sp>
        <p:nvSpPr>
          <p:cNvPr id="372739" name="Notes Placeholder 2"/>
          <p:cNvSpPr>
            <a:spLocks noGrp="1"/>
          </p:cNvSpPr>
          <p:nvPr>
            <p:ph type="body" idx="1"/>
          </p:nvPr>
        </p:nvSpPr>
        <p:spPr>
          <a:noFill/>
          <a:ln/>
        </p:spPr>
        <p:txBody>
          <a:bodyPr/>
          <a:lstStyle/>
          <a:p>
            <a:pPr eaLnBrk="1" hangingPunct="1"/>
            <a:endParaRPr lang="en-US" smtClean="0"/>
          </a:p>
        </p:txBody>
      </p:sp>
      <p:sp>
        <p:nvSpPr>
          <p:cNvPr id="372740" name="Slide Number Placeholder 3"/>
          <p:cNvSpPr>
            <a:spLocks noGrp="1"/>
          </p:cNvSpPr>
          <p:nvPr>
            <p:ph type="sldNum" sz="quarter" idx="5"/>
          </p:nvPr>
        </p:nvSpPr>
        <p:spPr>
          <a:noFill/>
        </p:spPr>
        <p:txBody>
          <a:bodyPr/>
          <a:lstStyle/>
          <a:p>
            <a:fld id="{5172038D-492D-4A76-BD15-F59094555C9A}" type="slidenum">
              <a:rPr lang="en-US" smtClean="0"/>
              <a:pPr/>
              <a:t>142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047984074"/>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Slide Image Placeholder 1"/>
          <p:cNvSpPr>
            <a:spLocks noGrp="1" noRot="1" noChangeAspect="1" noTextEdit="1"/>
          </p:cNvSpPr>
          <p:nvPr>
            <p:ph type="sldImg"/>
          </p:nvPr>
        </p:nvSpPr>
        <p:spPr>
          <a:ln/>
        </p:spPr>
      </p:sp>
      <p:sp>
        <p:nvSpPr>
          <p:cNvPr id="373763" name="Notes Placeholder 2"/>
          <p:cNvSpPr>
            <a:spLocks noGrp="1"/>
          </p:cNvSpPr>
          <p:nvPr>
            <p:ph type="body" idx="1"/>
          </p:nvPr>
        </p:nvSpPr>
        <p:spPr>
          <a:noFill/>
          <a:ln/>
        </p:spPr>
        <p:txBody>
          <a:bodyPr/>
          <a:lstStyle/>
          <a:p>
            <a:pPr eaLnBrk="1" hangingPunct="1"/>
            <a:endParaRPr lang="en-US" smtClean="0"/>
          </a:p>
        </p:txBody>
      </p:sp>
      <p:sp>
        <p:nvSpPr>
          <p:cNvPr id="373764" name="Slide Number Placeholder 3"/>
          <p:cNvSpPr>
            <a:spLocks noGrp="1"/>
          </p:cNvSpPr>
          <p:nvPr>
            <p:ph type="sldNum" sz="quarter" idx="5"/>
          </p:nvPr>
        </p:nvSpPr>
        <p:spPr>
          <a:noFill/>
        </p:spPr>
        <p:txBody>
          <a:bodyPr/>
          <a:lstStyle/>
          <a:p>
            <a:fld id="{9CF0346B-E342-4DCC-AC44-BE1D6E011077}" type="slidenum">
              <a:rPr lang="en-US" smtClean="0"/>
              <a:pPr/>
              <a:t>143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91220354"/>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Slide Image Placeholder 1"/>
          <p:cNvSpPr>
            <a:spLocks noGrp="1" noRot="1" noChangeAspect="1" noTextEdit="1"/>
          </p:cNvSpPr>
          <p:nvPr>
            <p:ph type="sldImg"/>
          </p:nvPr>
        </p:nvSpPr>
        <p:spPr>
          <a:ln/>
        </p:spPr>
      </p:sp>
      <p:sp>
        <p:nvSpPr>
          <p:cNvPr id="374787" name="Notes Placeholder 2"/>
          <p:cNvSpPr>
            <a:spLocks noGrp="1"/>
          </p:cNvSpPr>
          <p:nvPr>
            <p:ph type="body" idx="1"/>
          </p:nvPr>
        </p:nvSpPr>
        <p:spPr>
          <a:noFill/>
          <a:ln/>
        </p:spPr>
        <p:txBody>
          <a:bodyPr/>
          <a:lstStyle/>
          <a:p>
            <a:pPr eaLnBrk="1" hangingPunct="1"/>
            <a:endParaRPr lang="en-US" smtClean="0"/>
          </a:p>
        </p:txBody>
      </p:sp>
      <p:sp>
        <p:nvSpPr>
          <p:cNvPr id="374788" name="Slide Number Placeholder 3"/>
          <p:cNvSpPr>
            <a:spLocks noGrp="1"/>
          </p:cNvSpPr>
          <p:nvPr>
            <p:ph type="sldNum" sz="quarter" idx="5"/>
          </p:nvPr>
        </p:nvSpPr>
        <p:spPr>
          <a:noFill/>
        </p:spPr>
        <p:txBody>
          <a:bodyPr/>
          <a:lstStyle/>
          <a:p>
            <a:fld id="{56E8BF44-6403-4CB9-ACA4-320653581089}" type="slidenum">
              <a:rPr lang="en-US" smtClean="0"/>
              <a:pPr/>
              <a:t>144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06866717"/>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Slide Image Placeholder 1"/>
          <p:cNvSpPr>
            <a:spLocks noGrp="1" noRot="1" noChangeAspect="1" noTextEdit="1"/>
          </p:cNvSpPr>
          <p:nvPr>
            <p:ph type="sldImg"/>
          </p:nvPr>
        </p:nvSpPr>
        <p:spPr>
          <a:ln/>
        </p:spPr>
      </p:sp>
      <p:sp>
        <p:nvSpPr>
          <p:cNvPr id="375811" name="Notes Placeholder 2"/>
          <p:cNvSpPr>
            <a:spLocks noGrp="1"/>
          </p:cNvSpPr>
          <p:nvPr>
            <p:ph type="body" idx="1"/>
          </p:nvPr>
        </p:nvSpPr>
        <p:spPr>
          <a:noFill/>
          <a:ln/>
        </p:spPr>
        <p:txBody>
          <a:bodyPr/>
          <a:lstStyle/>
          <a:p>
            <a:pPr eaLnBrk="1" hangingPunct="1"/>
            <a:endParaRPr lang="en-US" smtClean="0"/>
          </a:p>
        </p:txBody>
      </p:sp>
      <p:sp>
        <p:nvSpPr>
          <p:cNvPr id="375812" name="Slide Number Placeholder 3"/>
          <p:cNvSpPr>
            <a:spLocks noGrp="1"/>
          </p:cNvSpPr>
          <p:nvPr>
            <p:ph type="sldNum" sz="quarter" idx="5"/>
          </p:nvPr>
        </p:nvSpPr>
        <p:spPr>
          <a:noFill/>
        </p:spPr>
        <p:txBody>
          <a:bodyPr/>
          <a:lstStyle/>
          <a:p>
            <a:fld id="{9C9A9317-D5BB-4995-BD90-D4AB8683B102}" type="slidenum">
              <a:rPr lang="en-US" smtClean="0"/>
              <a:pPr/>
              <a:t>145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32142584"/>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Slide Image Placeholder 1"/>
          <p:cNvSpPr>
            <a:spLocks noGrp="1" noRot="1" noChangeAspect="1" noTextEdit="1"/>
          </p:cNvSpPr>
          <p:nvPr>
            <p:ph type="sldImg"/>
          </p:nvPr>
        </p:nvSpPr>
        <p:spPr>
          <a:ln/>
        </p:spPr>
      </p:sp>
      <p:sp>
        <p:nvSpPr>
          <p:cNvPr id="376835" name="Notes Placeholder 2"/>
          <p:cNvSpPr>
            <a:spLocks noGrp="1"/>
          </p:cNvSpPr>
          <p:nvPr>
            <p:ph type="body" idx="1"/>
          </p:nvPr>
        </p:nvSpPr>
        <p:spPr>
          <a:noFill/>
          <a:ln/>
        </p:spPr>
        <p:txBody>
          <a:bodyPr/>
          <a:lstStyle/>
          <a:p>
            <a:pPr eaLnBrk="1" hangingPunct="1"/>
            <a:endParaRPr lang="en-US" smtClean="0"/>
          </a:p>
        </p:txBody>
      </p:sp>
      <p:sp>
        <p:nvSpPr>
          <p:cNvPr id="376836" name="Slide Number Placeholder 3"/>
          <p:cNvSpPr>
            <a:spLocks noGrp="1"/>
          </p:cNvSpPr>
          <p:nvPr>
            <p:ph type="sldNum" sz="quarter" idx="5"/>
          </p:nvPr>
        </p:nvSpPr>
        <p:spPr>
          <a:noFill/>
        </p:spPr>
        <p:txBody>
          <a:bodyPr/>
          <a:lstStyle/>
          <a:p>
            <a:fld id="{3EE46CD0-1A4F-466A-8530-E644B5FFF85F}" type="slidenum">
              <a:rPr lang="en-US" smtClean="0"/>
              <a:pPr/>
              <a:t>147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38027899"/>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Slide Image Placeholder 1"/>
          <p:cNvSpPr>
            <a:spLocks noGrp="1" noRot="1" noChangeAspect="1" noTextEdit="1"/>
          </p:cNvSpPr>
          <p:nvPr>
            <p:ph type="sldImg"/>
          </p:nvPr>
        </p:nvSpPr>
        <p:spPr>
          <a:ln/>
        </p:spPr>
      </p:sp>
      <p:sp>
        <p:nvSpPr>
          <p:cNvPr id="377859" name="Notes Placeholder 2"/>
          <p:cNvSpPr>
            <a:spLocks noGrp="1"/>
          </p:cNvSpPr>
          <p:nvPr>
            <p:ph type="body" idx="1"/>
          </p:nvPr>
        </p:nvSpPr>
        <p:spPr>
          <a:noFill/>
          <a:ln/>
        </p:spPr>
        <p:txBody>
          <a:bodyPr/>
          <a:lstStyle/>
          <a:p>
            <a:pPr eaLnBrk="1" hangingPunct="1"/>
            <a:endParaRPr lang="en-US" smtClean="0"/>
          </a:p>
        </p:txBody>
      </p:sp>
      <p:sp>
        <p:nvSpPr>
          <p:cNvPr id="377860" name="Slide Number Placeholder 3"/>
          <p:cNvSpPr>
            <a:spLocks noGrp="1"/>
          </p:cNvSpPr>
          <p:nvPr>
            <p:ph type="sldNum" sz="quarter" idx="5"/>
          </p:nvPr>
        </p:nvSpPr>
        <p:spPr>
          <a:noFill/>
        </p:spPr>
        <p:txBody>
          <a:bodyPr/>
          <a:lstStyle/>
          <a:p>
            <a:fld id="{61DBFC05-A996-459F-99B7-13CB370E509C}" type="slidenum">
              <a:rPr lang="en-US" smtClean="0"/>
              <a:pPr/>
              <a:t>148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757516249"/>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Slide Image Placeholder 1"/>
          <p:cNvSpPr>
            <a:spLocks noGrp="1" noRot="1" noChangeAspect="1" noTextEdit="1"/>
          </p:cNvSpPr>
          <p:nvPr>
            <p:ph type="sldImg"/>
          </p:nvPr>
        </p:nvSpPr>
        <p:spPr>
          <a:ln/>
        </p:spPr>
      </p:sp>
      <p:sp>
        <p:nvSpPr>
          <p:cNvPr id="378883" name="Notes Placeholder 2"/>
          <p:cNvSpPr>
            <a:spLocks noGrp="1"/>
          </p:cNvSpPr>
          <p:nvPr>
            <p:ph type="body" idx="1"/>
          </p:nvPr>
        </p:nvSpPr>
        <p:spPr>
          <a:noFill/>
          <a:ln/>
        </p:spPr>
        <p:txBody>
          <a:bodyPr/>
          <a:lstStyle/>
          <a:p>
            <a:pPr eaLnBrk="1" hangingPunct="1"/>
            <a:endParaRPr lang="en-US" smtClean="0"/>
          </a:p>
        </p:txBody>
      </p:sp>
      <p:sp>
        <p:nvSpPr>
          <p:cNvPr id="378884" name="Slide Number Placeholder 3"/>
          <p:cNvSpPr>
            <a:spLocks noGrp="1"/>
          </p:cNvSpPr>
          <p:nvPr>
            <p:ph type="sldNum" sz="quarter" idx="5"/>
          </p:nvPr>
        </p:nvSpPr>
        <p:spPr>
          <a:noFill/>
        </p:spPr>
        <p:txBody>
          <a:bodyPr/>
          <a:lstStyle/>
          <a:p>
            <a:fld id="{0CF88203-5AA1-4C1C-8B18-946AB3D3E86E}" type="slidenum">
              <a:rPr lang="en-US" smtClean="0"/>
              <a:pPr/>
              <a:t>149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34507473"/>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Slide Image Placeholder 1"/>
          <p:cNvSpPr>
            <a:spLocks noGrp="1" noRot="1" noChangeAspect="1" noTextEdit="1"/>
          </p:cNvSpPr>
          <p:nvPr>
            <p:ph type="sldImg"/>
          </p:nvPr>
        </p:nvSpPr>
        <p:spPr>
          <a:ln/>
        </p:spPr>
      </p:sp>
      <p:sp>
        <p:nvSpPr>
          <p:cNvPr id="379907" name="Notes Placeholder 2"/>
          <p:cNvSpPr>
            <a:spLocks noGrp="1"/>
          </p:cNvSpPr>
          <p:nvPr>
            <p:ph type="body" idx="1"/>
          </p:nvPr>
        </p:nvSpPr>
        <p:spPr>
          <a:noFill/>
          <a:ln/>
        </p:spPr>
        <p:txBody>
          <a:bodyPr/>
          <a:lstStyle/>
          <a:p>
            <a:pPr eaLnBrk="1" hangingPunct="1"/>
            <a:endParaRPr lang="en-US" smtClean="0"/>
          </a:p>
        </p:txBody>
      </p:sp>
      <p:sp>
        <p:nvSpPr>
          <p:cNvPr id="379908" name="Slide Number Placeholder 3"/>
          <p:cNvSpPr>
            <a:spLocks noGrp="1"/>
          </p:cNvSpPr>
          <p:nvPr>
            <p:ph type="sldNum" sz="quarter" idx="5"/>
          </p:nvPr>
        </p:nvSpPr>
        <p:spPr>
          <a:noFill/>
        </p:spPr>
        <p:txBody>
          <a:bodyPr/>
          <a:lstStyle/>
          <a:p>
            <a:fld id="{8C8FFF48-F3B1-49FB-A5AE-7EF8D278E862}" type="slidenum">
              <a:rPr lang="en-US" smtClean="0"/>
              <a:pPr/>
              <a:t>150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3834773"/>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Slide Image Placeholder 1"/>
          <p:cNvSpPr>
            <a:spLocks noGrp="1" noRot="1" noChangeAspect="1" noTextEdit="1"/>
          </p:cNvSpPr>
          <p:nvPr>
            <p:ph type="sldImg"/>
          </p:nvPr>
        </p:nvSpPr>
        <p:spPr>
          <a:ln/>
        </p:spPr>
      </p:sp>
      <p:sp>
        <p:nvSpPr>
          <p:cNvPr id="380931" name="Notes Placeholder 2"/>
          <p:cNvSpPr>
            <a:spLocks noGrp="1"/>
          </p:cNvSpPr>
          <p:nvPr>
            <p:ph type="body" idx="1"/>
          </p:nvPr>
        </p:nvSpPr>
        <p:spPr>
          <a:noFill/>
          <a:ln/>
        </p:spPr>
        <p:txBody>
          <a:bodyPr/>
          <a:lstStyle/>
          <a:p>
            <a:pPr eaLnBrk="1" hangingPunct="1"/>
            <a:endParaRPr lang="en-US" smtClean="0"/>
          </a:p>
        </p:txBody>
      </p:sp>
      <p:sp>
        <p:nvSpPr>
          <p:cNvPr id="380932" name="Slide Number Placeholder 3"/>
          <p:cNvSpPr>
            <a:spLocks noGrp="1"/>
          </p:cNvSpPr>
          <p:nvPr>
            <p:ph type="sldNum" sz="quarter" idx="5"/>
          </p:nvPr>
        </p:nvSpPr>
        <p:spPr>
          <a:noFill/>
        </p:spPr>
        <p:txBody>
          <a:bodyPr/>
          <a:lstStyle/>
          <a:p>
            <a:fld id="{91AAF068-4805-4159-8F70-49D3CB24673C}" type="slidenum">
              <a:rPr lang="en-US" smtClean="0"/>
              <a:pPr/>
              <a:t>151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6643108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Slide Image Placeholder 1"/>
          <p:cNvSpPr>
            <a:spLocks noGrp="1" noRot="1" noChangeAspect="1" noTextEdit="1"/>
          </p:cNvSpPr>
          <p:nvPr>
            <p:ph type="sldImg"/>
          </p:nvPr>
        </p:nvSpPr>
        <p:spPr>
          <a:ln/>
        </p:spPr>
      </p:sp>
      <p:sp>
        <p:nvSpPr>
          <p:cNvPr id="261123" name="Notes Placeholder 2"/>
          <p:cNvSpPr>
            <a:spLocks noGrp="1"/>
          </p:cNvSpPr>
          <p:nvPr>
            <p:ph type="body" idx="1"/>
          </p:nvPr>
        </p:nvSpPr>
        <p:spPr>
          <a:noFill/>
          <a:ln/>
        </p:spPr>
        <p:txBody>
          <a:bodyPr/>
          <a:lstStyle/>
          <a:p>
            <a:pPr eaLnBrk="1" hangingPunct="1"/>
            <a:endParaRPr lang="en-US" smtClean="0"/>
          </a:p>
        </p:txBody>
      </p:sp>
      <p:sp>
        <p:nvSpPr>
          <p:cNvPr id="261124" name="Slide Number Placeholder 3"/>
          <p:cNvSpPr>
            <a:spLocks noGrp="1"/>
          </p:cNvSpPr>
          <p:nvPr>
            <p:ph type="sldNum" sz="quarter" idx="5"/>
          </p:nvPr>
        </p:nvSpPr>
        <p:spPr>
          <a:noFill/>
        </p:spPr>
        <p:txBody>
          <a:bodyPr/>
          <a:lstStyle/>
          <a:p>
            <a:fld id="{7DDF02F1-9009-4F95-8039-9B496B0C2C96}" type="slidenum">
              <a:rPr lang="en-US" smtClean="0"/>
              <a:pPr/>
              <a:t>15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492948474"/>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Slide Image Placeholder 1"/>
          <p:cNvSpPr>
            <a:spLocks noGrp="1" noRot="1" noChangeAspect="1" noTextEdit="1"/>
          </p:cNvSpPr>
          <p:nvPr>
            <p:ph type="sldImg"/>
          </p:nvPr>
        </p:nvSpPr>
        <p:spPr>
          <a:ln/>
        </p:spPr>
      </p:sp>
      <p:sp>
        <p:nvSpPr>
          <p:cNvPr id="381955" name="Notes Placeholder 2"/>
          <p:cNvSpPr>
            <a:spLocks noGrp="1"/>
          </p:cNvSpPr>
          <p:nvPr>
            <p:ph type="body" idx="1"/>
          </p:nvPr>
        </p:nvSpPr>
        <p:spPr>
          <a:noFill/>
          <a:ln/>
        </p:spPr>
        <p:txBody>
          <a:bodyPr/>
          <a:lstStyle/>
          <a:p>
            <a:pPr eaLnBrk="1" hangingPunct="1"/>
            <a:endParaRPr lang="en-US" smtClean="0"/>
          </a:p>
        </p:txBody>
      </p:sp>
      <p:sp>
        <p:nvSpPr>
          <p:cNvPr id="381956" name="Slide Number Placeholder 3"/>
          <p:cNvSpPr>
            <a:spLocks noGrp="1"/>
          </p:cNvSpPr>
          <p:nvPr>
            <p:ph type="sldNum" sz="quarter" idx="5"/>
          </p:nvPr>
        </p:nvSpPr>
        <p:spPr>
          <a:noFill/>
        </p:spPr>
        <p:txBody>
          <a:bodyPr/>
          <a:lstStyle/>
          <a:p>
            <a:fld id="{9A13E6B0-B00D-4E4C-AC69-94D45DCA3E34}" type="slidenum">
              <a:rPr lang="en-US" smtClean="0"/>
              <a:pPr/>
              <a:t>152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089649947"/>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Slide Image Placeholder 1"/>
          <p:cNvSpPr>
            <a:spLocks noGrp="1" noRot="1" noChangeAspect="1" noTextEdit="1"/>
          </p:cNvSpPr>
          <p:nvPr>
            <p:ph type="sldImg"/>
          </p:nvPr>
        </p:nvSpPr>
        <p:spPr>
          <a:ln/>
        </p:spPr>
      </p:sp>
      <p:sp>
        <p:nvSpPr>
          <p:cNvPr id="382979" name="Notes Placeholder 2"/>
          <p:cNvSpPr>
            <a:spLocks noGrp="1"/>
          </p:cNvSpPr>
          <p:nvPr>
            <p:ph type="body" idx="1"/>
          </p:nvPr>
        </p:nvSpPr>
        <p:spPr>
          <a:noFill/>
          <a:ln/>
        </p:spPr>
        <p:txBody>
          <a:bodyPr/>
          <a:lstStyle/>
          <a:p>
            <a:pPr eaLnBrk="1" hangingPunct="1"/>
            <a:endParaRPr lang="en-US" smtClean="0"/>
          </a:p>
        </p:txBody>
      </p:sp>
      <p:sp>
        <p:nvSpPr>
          <p:cNvPr id="382980" name="Slide Number Placeholder 3"/>
          <p:cNvSpPr>
            <a:spLocks noGrp="1"/>
          </p:cNvSpPr>
          <p:nvPr>
            <p:ph type="sldNum" sz="quarter" idx="5"/>
          </p:nvPr>
        </p:nvSpPr>
        <p:spPr>
          <a:noFill/>
        </p:spPr>
        <p:txBody>
          <a:bodyPr/>
          <a:lstStyle/>
          <a:p>
            <a:fld id="{1F58E513-2B97-4302-8499-AD0771B6309D}" type="slidenum">
              <a:rPr lang="en-US" smtClean="0"/>
              <a:pPr/>
              <a:t>153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0479884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Slide Image Placeholder 1"/>
          <p:cNvSpPr>
            <a:spLocks noGrp="1" noRot="1" noChangeAspect="1" noTextEdit="1"/>
          </p:cNvSpPr>
          <p:nvPr>
            <p:ph type="sldImg"/>
          </p:nvPr>
        </p:nvSpPr>
        <p:spPr>
          <a:ln/>
        </p:spPr>
      </p:sp>
      <p:sp>
        <p:nvSpPr>
          <p:cNvPr id="384003" name="Notes Placeholder 2"/>
          <p:cNvSpPr>
            <a:spLocks noGrp="1"/>
          </p:cNvSpPr>
          <p:nvPr>
            <p:ph type="body" idx="1"/>
          </p:nvPr>
        </p:nvSpPr>
        <p:spPr>
          <a:noFill/>
          <a:ln/>
        </p:spPr>
        <p:txBody>
          <a:bodyPr/>
          <a:lstStyle/>
          <a:p>
            <a:pPr eaLnBrk="1" hangingPunct="1"/>
            <a:endParaRPr lang="en-US" smtClean="0"/>
          </a:p>
        </p:txBody>
      </p:sp>
      <p:sp>
        <p:nvSpPr>
          <p:cNvPr id="384004" name="Slide Number Placeholder 3"/>
          <p:cNvSpPr>
            <a:spLocks noGrp="1"/>
          </p:cNvSpPr>
          <p:nvPr>
            <p:ph type="sldNum" sz="quarter" idx="5"/>
          </p:nvPr>
        </p:nvSpPr>
        <p:spPr>
          <a:noFill/>
        </p:spPr>
        <p:txBody>
          <a:bodyPr/>
          <a:lstStyle/>
          <a:p>
            <a:fld id="{A70D7410-E81E-47F9-8FB0-8514CA54E2E5}" type="slidenum">
              <a:rPr lang="en-US" smtClean="0"/>
              <a:pPr/>
              <a:t>154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653954929"/>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Slide Image Placeholder 1"/>
          <p:cNvSpPr>
            <a:spLocks noGrp="1" noRot="1" noChangeAspect="1" noTextEdit="1"/>
          </p:cNvSpPr>
          <p:nvPr>
            <p:ph type="sldImg"/>
          </p:nvPr>
        </p:nvSpPr>
        <p:spPr>
          <a:ln/>
        </p:spPr>
      </p:sp>
      <p:sp>
        <p:nvSpPr>
          <p:cNvPr id="385027" name="Notes Placeholder 2"/>
          <p:cNvSpPr>
            <a:spLocks noGrp="1"/>
          </p:cNvSpPr>
          <p:nvPr>
            <p:ph type="body" idx="1"/>
          </p:nvPr>
        </p:nvSpPr>
        <p:spPr>
          <a:noFill/>
          <a:ln/>
        </p:spPr>
        <p:txBody>
          <a:bodyPr/>
          <a:lstStyle/>
          <a:p>
            <a:pPr eaLnBrk="1" hangingPunct="1"/>
            <a:endParaRPr lang="en-US" smtClean="0"/>
          </a:p>
        </p:txBody>
      </p:sp>
      <p:sp>
        <p:nvSpPr>
          <p:cNvPr id="385028" name="Slide Number Placeholder 3"/>
          <p:cNvSpPr>
            <a:spLocks noGrp="1"/>
          </p:cNvSpPr>
          <p:nvPr>
            <p:ph type="sldNum" sz="quarter" idx="5"/>
          </p:nvPr>
        </p:nvSpPr>
        <p:spPr>
          <a:noFill/>
        </p:spPr>
        <p:txBody>
          <a:bodyPr/>
          <a:lstStyle/>
          <a:p>
            <a:fld id="{4DA78BC6-165E-470A-9B89-AB64E774C823}" type="slidenum">
              <a:rPr lang="en-US" smtClean="0"/>
              <a:pPr/>
              <a:t>155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115004623"/>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Slide Image Placeholder 1"/>
          <p:cNvSpPr>
            <a:spLocks noGrp="1" noRot="1" noChangeAspect="1" noTextEdit="1"/>
          </p:cNvSpPr>
          <p:nvPr>
            <p:ph type="sldImg"/>
          </p:nvPr>
        </p:nvSpPr>
        <p:spPr>
          <a:ln/>
        </p:spPr>
      </p:sp>
      <p:sp>
        <p:nvSpPr>
          <p:cNvPr id="386051" name="Notes Placeholder 2"/>
          <p:cNvSpPr>
            <a:spLocks noGrp="1"/>
          </p:cNvSpPr>
          <p:nvPr>
            <p:ph type="body" idx="1"/>
          </p:nvPr>
        </p:nvSpPr>
        <p:spPr>
          <a:noFill/>
          <a:ln/>
        </p:spPr>
        <p:txBody>
          <a:bodyPr/>
          <a:lstStyle/>
          <a:p>
            <a:pPr eaLnBrk="1" hangingPunct="1"/>
            <a:endParaRPr lang="en-US" smtClean="0"/>
          </a:p>
        </p:txBody>
      </p:sp>
      <p:sp>
        <p:nvSpPr>
          <p:cNvPr id="386052" name="Slide Number Placeholder 3"/>
          <p:cNvSpPr>
            <a:spLocks noGrp="1"/>
          </p:cNvSpPr>
          <p:nvPr>
            <p:ph type="sldNum" sz="quarter" idx="5"/>
          </p:nvPr>
        </p:nvSpPr>
        <p:spPr>
          <a:noFill/>
        </p:spPr>
        <p:txBody>
          <a:bodyPr/>
          <a:lstStyle/>
          <a:p>
            <a:fld id="{D55F1217-102D-4DD8-A1D2-E89C81773DEE}" type="slidenum">
              <a:rPr lang="en-US" smtClean="0"/>
              <a:pPr/>
              <a:t>156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319907373"/>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Slide Image Placeholder 1"/>
          <p:cNvSpPr>
            <a:spLocks noGrp="1" noRot="1" noChangeAspect="1" noTextEdit="1"/>
          </p:cNvSpPr>
          <p:nvPr>
            <p:ph type="sldImg"/>
          </p:nvPr>
        </p:nvSpPr>
        <p:spPr>
          <a:ln/>
        </p:spPr>
      </p:sp>
      <p:sp>
        <p:nvSpPr>
          <p:cNvPr id="387075" name="Notes Placeholder 2"/>
          <p:cNvSpPr>
            <a:spLocks noGrp="1"/>
          </p:cNvSpPr>
          <p:nvPr>
            <p:ph type="body" idx="1"/>
          </p:nvPr>
        </p:nvSpPr>
        <p:spPr>
          <a:noFill/>
          <a:ln/>
        </p:spPr>
        <p:txBody>
          <a:bodyPr/>
          <a:lstStyle/>
          <a:p>
            <a:pPr eaLnBrk="1" hangingPunct="1"/>
            <a:endParaRPr lang="en-US" smtClean="0"/>
          </a:p>
        </p:txBody>
      </p:sp>
      <p:sp>
        <p:nvSpPr>
          <p:cNvPr id="387076" name="Slide Number Placeholder 3"/>
          <p:cNvSpPr>
            <a:spLocks noGrp="1"/>
          </p:cNvSpPr>
          <p:nvPr>
            <p:ph type="sldNum" sz="quarter" idx="5"/>
          </p:nvPr>
        </p:nvSpPr>
        <p:spPr>
          <a:noFill/>
        </p:spPr>
        <p:txBody>
          <a:bodyPr/>
          <a:lstStyle/>
          <a:p>
            <a:fld id="{735F46BF-9520-4003-A88E-E17FA11C6D03}" type="slidenum">
              <a:rPr lang="en-US" smtClean="0"/>
              <a:pPr/>
              <a:t>157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64290637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Slide Image Placeholder 1"/>
          <p:cNvSpPr>
            <a:spLocks noGrp="1" noRot="1" noChangeAspect="1" noTextEdit="1"/>
          </p:cNvSpPr>
          <p:nvPr>
            <p:ph type="sldImg"/>
          </p:nvPr>
        </p:nvSpPr>
        <p:spPr>
          <a:ln/>
        </p:spPr>
      </p:sp>
      <p:sp>
        <p:nvSpPr>
          <p:cNvPr id="388099" name="Notes Placeholder 2"/>
          <p:cNvSpPr>
            <a:spLocks noGrp="1"/>
          </p:cNvSpPr>
          <p:nvPr>
            <p:ph type="body" idx="1"/>
          </p:nvPr>
        </p:nvSpPr>
        <p:spPr>
          <a:noFill/>
          <a:ln/>
        </p:spPr>
        <p:txBody>
          <a:bodyPr/>
          <a:lstStyle/>
          <a:p>
            <a:pPr eaLnBrk="1" hangingPunct="1"/>
            <a:endParaRPr lang="en-US" smtClean="0"/>
          </a:p>
        </p:txBody>
      </p:sp>
      <p:sp>
        <p:nvSpPr>
          <p:cNvPr id="388100" name="Slide Number Placeholder 3"/>
          <p:cNvSpPr>
            <a:spLocks noGrp="1"/>
          </p:cNvSpPr>
          <p:nvPr>
            <p:ph type="sldNum" sz="quarter" idx="5"/>
          </p:nvPr>
        </p:nvSpPr>
        <p:spPr>
          <a:noFill/>
        </p:spPr>
        <p:txBody>
          <a:bodyPr/>
          <a:lstStyle/>
          <a:p>
            <a:fld id="{A1C40E2D-031C-4FBA-8B9B-C242E903E494}" type="slidenum">
              <a:rPr lang="en-US" smtClean="0"/>
              <a:pPr/>
              <a:t>158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604585057"/>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Slide Image Placeholder 1"/>
          <p:cNvSpPr>
            <a:spLocks noGrp="1" noRot="1" noChangeAspect="1" noTextEdit="1"/>
          </p:cNvSpPr>
          <p:nvPr>
            <p:ph type="sldImg"/>
          </p:nvPr>
        </p:nvSpPr>
        <p:spPr>
          <a:ln/>
        </p:spPr>
      </p:sp>
      <p:sp>
        <p:nvSpPr>
          <p:cNvPr id="389123" name="Notes Placeholder 2"/>
          <p:cNvSpPr>
            <a:spLocks noGrp="1"/>
          </p:cNvSpPr>
          <p:nvPr>
            <p:ph type="body" idx="1"/>
          </p:nvPr>
        </p:nvSpPr>
        <p:spPr>
          <a:noFill/>
          <a:ln/>
        </p:spPr>
        <p:txBody>
          <a:bodyPr/>
          <a:lstStyle/>
          <a:p>
            <a:pPr eaLnBrk="1" hangingPunct="1"/>
            <a:endParaRPr lang="en-US" smtClean="0"/>
          </a:p>
        </p:txBody>
      </p:sp>
      <p:sp>
        <p:nvSpPr>
          <p:cNvPr id="389124" name="Slide Number Placeholder 3"/>
          <p:cNvSpPr>
            <a:spLocks noGrp="1"/>
          </p:cNvSpPr>
          <p:nvPr>
            <p:ph type="sldNum" sz="quarter" idx="5"/>
          </p:nvPr>
        </p:nvSpPr>
        <p:spPr>
          <a:noFill/>
        </p:spPr>
        <p:txBody>
          <a:bodyPr/>
          <a:lstStyle/>
          <a:p>
            <a:fld id="{4868F703-B616-4BE6-B57F-72C9300E16DE}" type="slidenum">
              <a:rPr lang="en-US" smtClean="0"/>
              <a:pPr/>
              <a:t>159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26775308"/>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Slide Image Placeholder 1"/>
          <p:cNvSpPr>
            <a:spLocks noGrp="1" noRot="1" noChangeAspect="1" noTextEdit="1"/>
          </p:cNvSpPr>
          <p:nvPr>
            <p:ph type="sldImg"/>
          </p:nvPr>
        </p:nvSpPr>
        <p:spPr>
          <a:ln/>
        </p:spPr>
      </p:sp>
      <p:sp>
        <p:nvSpPr>
          <p:cNvPr id="390147" name="Notes Placeholder 2"/>
          <p:cNvSpPr>
            <a:spLocks noGrp="1"/>
          </p:cNvSpPr>
          <p:nvPr>
            <p:ph type="body" idx="1"/>
          </p:nvPr>
        </p:nvSpPr>
        <p:spPr>
          <a:noFill/>
          <a:ln/>
        </p:spPr>
        <p:txBody>
          <a:bodyPr/>
          <a:lstStyle/>
          <a:p>
            <a:pPr eaLnBrk="1" hangingPunct="1"/>
            <a:endParaRPr lang="en-US" smtClean="0"/>
          </a:p>
        </p:txBody>
      </p:sp>
      <p:sp>
        <p:nvSpPr>
          <p:cNvPr id="390148" name="Slide Number Placeholder 3"/>
          <p:cNvSpPr>
            <a:spLocks noGrp="1"/>
          </p:cNvSpPr>
          <p:nvPr>
            <p:ph type="sldNum" sz="quarter" idx="5"/>
          </p:nvPr>
        </p:nvSpPr>
        <p:spPr>
          <a:noFill/>
        </p:spPr>
        <p:txBody>
          <a:bodyPr/>
          <a:lstStyle/>
          <a:p>
            <a:fld id="{00BF2FE2-55D1-4B95-BE00-0BD4FC017CB3}" type="slidenum">
              <a:rPr lang="en-US" smtClean="0"/>
              <a:pPr/>
              <a:t>160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398585072"/>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Slide Image Placeholder 1"/>
          <p:cNvSpPr>
            <a:spLocks noGrp="1" noRot="1" noChangeAspect="1" noTextEdit="1"/>
          </p:cNvSpPr>
          <p:nvPr>
            <p:ph type="sldImg"/>
          </p:nvPr>
        </p:nvSpPr>
        <p:spPr>
          <a:ln/>
        </p:spPr>
      </p:sp>
      <p:sp>
        <p:nvSpPr>
          <p:cNvPr id="391171" name="Notes Placeholder 2"/>
          <p:cNvSpPr>
            <a:spLocks noGrp="1"/>
          </p:cNvSpPr>
          <p:nvPr>
            <p:ph type="body" idx="1"/>
          </p:nvPr>
        </p:nvSpPr>
        <p:spPr>
          <a:noFill/>
          <a:ln/>
        </p:spPr>
        <p:txBody>
          <a:bodyPr/>
          <a:lstStyle/>
          <a:p>
            <a:pPr eaLnBrk="1" hangingPunct="1"/>
            <a:endParaRPr lang="en-US" smtClean="0"/>
          </a:p>
        </p:txBody>
      </p:sp>
      <p:sp>
        <p:nvSpPr>
          <p:cNvPr id="391172" name="Slide Number Placeholder 3"/>
          <p:cNvSpPr>
            <a:spLocks noGrp="1"/>
          </p:cNvSpPr>
          <p:nvPr>
            <p:ph type="sldNum" sz="quarter" idx="5"/>
          </p:nvPr>
        </p:nvSpPr>
        <p:spPr>
          <a:noFill/>
        </p:spPr>
        <p:txBody>
          <a:bodyPr/>
          <a:lstStyle/>
          <a:p>
            <a:fld id="{E606E11E-5882-4509-ABFE-0AC52C4A62F1}" type="slidenum">
              <a:rPr lang="en-US" smtClean="0"/>
              <a:pPr/>
              <a:t>161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928999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Slide Image Placeholder 1"/>
          <p:cNvSpPr>
            <a:spLocks noGrp="1" noRot="1" noChangeAspect="1" noTextEdit="1"/>
          </p:cNvSpPr>
          <p:nvPr>
            <p:ph type="sldImg"/>
          </p:nvPr>
        </p:nvSpPr>
        <p:spPr>
          <a:ln/>
        </p:spPr>
      </p:sp>
      <p:sp>
        <p:nvSpPr>
          <p:cNvPr id="262147" name="Notes Placeholder 2"/>
          <p:cNvSpPr>
            <a:spLocks noGrp="1"/>
          </p:cNvSpPr>
          <p:nvPr>
            <p:ph type="body" idx="1"/>
          </p:nvPr>
        </p:nvSpPr>
        <p:spPr>
          <a:noFill/>
          <a:ln/>
        </p:spPr>
        <p:txBody>
          <a:bodyPr/>
          <a:lstStyle/>
          <a:p>
            <a:pPr eaLnBrk="1" hangingPunct="1"/>
            <a:endParaRPr lang="en-US" smtClean="0"/>
          </a:p>
        </p:txBody>
      </p:sp>
      <p:sp>
        <p:nvSpPr>
          <p:cNvPr id="262148" name="Slide Number Placeholder 3"/>
          <p:cNvSpPr>
            <a:spLocks noGrp="1"/>
          </p:cNvSpPr>
          <p:nvPr>
            <p:ph type="sldNum" sz="quarter" idx="5"/>
          </p:nvPr>
        </p:nvSpPr>
        <p:spPr>
          <a:noFill/>
        </p:spPr>
        <p:txBody>
          <a:bodyPr/>
          <a:lstStyle/>
          <a:p>
            <a:fld id="{521A37B9-37DC-4E39-9A85-725A804D4274}" type="slidenum">
              <a:rPr lang="en-US" smtClean="0"/>
              <a:pPr/>
              <a:t>16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90556814"/>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Slide Image Placeholder 1"/>
          <p:cNvSpPr>
            <a:spLocks noGrp="1" noRot="1" noChangeAspect="1" noTextEdit="1"/>
          </p:cNvSpPr>
          <p:nvPr>
            <p:ph type="sldImg"/>
          </p:nvPr>
        </p:nvSpPr>
        <p:spPr>
          <a:ln/>
        </p:spPr>
      </p:sp>
      <p:sp>
        <p:nvSpPr>
          <p:cNvPr id="392195" name="Notes Placeholder 2"/>
          <p:cNvSpPr>
            <a:spLocks noGrp="1"/>
          </p:cNvSpPr>
          <p:nvPr>
            <p:ph type="body" idx="1"/>
          </p:nvPr>
        </p:nvSpPr>
        <p:spPr>
          <a:noFill/>
          <a:ln/>
        </p:spPr>
        <p:txBody>
          <a:bodyPr/>
          <a:lstStyle/>
          <a:p>
            <a:pPr eaLnBrk="1" hangingPunct="1"/>
            <a:endParaRPr lang="en-US" smtClean="0"/>
          </a:p>
        </p:txBody>
      </p:sp>
      <p:sp>
        <p:nvSpPr>
          <p:cNvPr id="392196" name="Slide Number Placeholder 3"/>
          <p:cNvSpPr>
            <a:spLocks noGrp="1"/>
          </p:cNvSpPr>
          <p:nvPr>
            <p:ph type="sldNum" sz="quarter" idx="5"/>
          </p:nvPr>
        </p:nvSpPr>
        <p:spPr>
          <a:noFill/>
        </p:spPr>
        <p:txBody>
          <a:bodyPr/>
          <a:lstStyle/>
          <a:p>
            <a:fld id="{4F85AA83-53EC-4F7E-9706-253707C3BC8B}" type="slidenum">
              <a:rPr lang="en-US" smtClean="0"/>
              <a:pPr/>
              <a:t>162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8388067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Slide Image Placeholder 1"/>
          <p:cNvSpPr>
            <a:spLocks noGrp="1" noRot="1" noChangeAspect="1" noTextEdit="1"/>
          </p:cNvSpPr>
          <p:nvPr>
            <p:ph type="sldImg"/>
          </p:nvPr>
        </p:nvSpPr>
        <p:spPr>
          <a:ln/>
        </p:spPr>
      </p:sp>
      <p:sp>
        <p:nvSpPr>
          <p:cNvPr id="393219" name="Notes Placeholder 2"/>
          <p:cNvSpPr>
            <a:spLocks noGrp="1"/>
          </p:cNvSpPr>
          <p:nvPr>
            <p:ph type="body" idx="1"/>
          </p:nvPr>
        </p:nvSpPr>
        <p:spPr>
          <a:noFill/>
          <a:ln/>
        </p:spPr>
        <p:txBody>
          <a:bodyPr/>
          <a:lstStyle/>
          <a:p>
            <a:pPr eaLnBrk="1" hangingPunct="1"/>
            <a:endParaRPr lang="en-US" smtClean="0"/>
          </a:p>
        </p:txBody>
      </p:sp>
      <p:sp>
        <p:nvSpPr>
          <p:cNvPr id="393220" name="Slide Number Placeholder 3"/>
          <p:cNvSpPr>
            <a:spLocks noGrp="1"/>
          </p:cNvSpPr>
          <p:nvPr>
            <p:ph type="sldNum" sz="quarter" idx="5"/>
          </p:nvPr>
        </p:nvSpPr>
        <p:spPr>
          <a:noFill/>
        </p:spPr>
        <p:txBody>
          <a:bodyPr/>
          <a:lstStyle/>
          <a:p>
            <a:fld id="{A50028BE-78D9-4E45-8B52-E8FEACA429A5}" type="slidenum">
              <a:rPr lang="en-US" smtClean="0"/>
              <a:pPr/>
              <a:t>163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87209372"/>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Slide Image Placeholder 1"/>
          <p:cNvSpPr>
            <a:spLocks noGrp="1" noRot="1" noChangeAspect="1" noTextEdit="1"/>
          </p:cNvSpPr>
          <p:nvPr>
            <p:ph type="sldImg"/>
          </p:nvPr>
        </p:nvSpPr>
        <p:spPr>
          <a:ln/>
        </p:spPr>
      </p:sp>
      <p:sp>
        <p:nvSpPr>
          <p:cNvPr id="394243" name="Notes Placeholder 2"/>
          <p:cNvSpPr>
            <a:spLocks noGrp="1"/>
          </p:cNvSpPr>
          <p:nvPr>
            <p:ph type="body" idx="1"/>
          </p:nvPr>
        </p:nvSpPr>
        <p:spPr>
          <a:noFill/>
          <a:ln/>
        </p:spPr>
        <p:txBody>
          <a:bodyPr/>
          <a:lstStyle/>
          <a:p>
            <a:pPr eaLnBrk="1" hangingPunct="1"/>
            <a:endParaRPr lang="en-US" smtClean="0"/>
          </a:p>
        </p:txBody>
      </p:sp>
      <p:sp>
        <p:nvSpPr>
          <p:cNvPr id="394244" name="Slide Number Placeholder 3"/>
          <p:cNvSpPr>
            <a:spLocks noGrp="1"/>
          </p:cNvSpPr>
          <p:nvPr>
            <p:ph type="sldNum" sz="quarter" idx="5"/>
          </p:nvPr>
        </p:nvSpPr>
        <p:spPr>
          <a:noFill/>
        </p:spPr>
        <p:txBody>
          <a:bodyPr/>
          <a:lstStyle/>
          <a:p>
            <a:fld id="{D57461BB-7382-4EC5-A294-87C77FA3C18C}" type="slidenum">
              <a:rPr lang="en-US" smtClean="0"/>
              <a:pPr/>
              <a:t>164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060285790"/>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Slide Image Placeholder 1"/>
          <p:cNvSpPr>
            <a:spLocks noGrp="1" noRot="1" noChangeAspect="1" noTextEdit="1"/>
          </p:cNvSpPr>
          <p:nvPr>
            <p:ph type="sldImg"/>
          </p:nvPr>
        </p:nvSpPr>
        <p:spPr>
          <a:ln/>
        </p:spPr>
      </p:sp>
      <p:sp>
        <p:nvSpPr>
          <p:cNvPr id="395267" name="Notes Placeholder 2"/>
          <p:cNvSpPr>
            <a:spLocks noGrp="1"/>
          </p:cNvSpPr>
          <p:nvPr>
            <p:ph type="body" idx="1"/>
          </p:nvPr>
        </p:nvSpPr>
        <p:spPr>
          <a:noFill/>
          <a:ln/>
        </p:spPr>
        <p:txBody>
          <a:bodyPr/>
          <a:lstStyle/>
          <a:p>
            <a:pPr eaLnBrk="1" hangingPunct="1"/>
            <a:endParaRPr lang="en-US" smtClean="0"/>
          </a:p>
        </p:txBody>
      </p:sp>
      <p:sp>
        <p:nvSpPr>
          <p:cNvPr id="395268" name="Slide Number Placeholder 3"/>
          <p:cNvSpPr>
            <a:spLocks noGrp="1"/>
          </p:cNvSpPr>
          <p:nvPr>
            <p:ph type="sldNum" sz="quarter" idx="5"/>
          </p:nvPr>
        </p:nvSpPr>
        <p:spPr>
          <a:noFill/>
        </p:spPr>
        <p:txBody>
          <a:bodyPr/>
          <a:lstStyle/>
          <a:p>
            <a:fld id="{079227E3-4E89-44D1-92B9-4EFA42B846EF}" type="slidenum">
              <a:rPr lang="en-US" smtClean="0"/>
              <a:pPr/>
              <a:t>165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387719504"/>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Slide Image Placeholder 1"/>
          <p:cNvSpPr>
            <a:spLocks noGrp="1" noRot="1" noChangeAspect="1" noTextEdit="1"/>
          </p:cNvSpPr>
          <p:nvPr>
            <p:ph type="sldImg"/>
          </p:nvPr>
        </p:nvSpPr>
        <p:spPr>
          <a:ln/>
        </p:spPr>
      </p:sp>
      <p:sp>
        <p:nvSpPr>
          <p:cNvPr id="396291" name="Notes Placeholder 2"/>
          <p:cNvSpPr>
            <a:spLocks noGrp="1"/>
          </p:cNvSpPr>
          <p:nvPr>
            <p:ph type="body" idx="1"/>
          </p:nvPr>
        </p:nvSpPr>
        <p:spPr>
          <a:noFill/>
          <a:ln/>
        </p:spPr>
        <p:txBody>
          <a:bodyPr/>
          <a:lstStyle/>
          <a:p>
            <a:pPr eaLnBrk="1" hangingPunct="1"/>
            <a:endParaRPr lang="en-US" smtClean="0"/>
          </a:p>
        </p:txBody>
      </p:sp>
      <p:sp>
        <p:nvSpPr>
          <p:cNvPr id="396292" name="Slide Number Placeholder 3"/>
          <p:cNvSpPr>
            <a:spLocks noGrp="1"/>
          </p:cNvSpPr>
          <p:nvPr>
            <p:ph type="sldNum" sz="quarter" idx="5"/>
          </p:nvPr>
        </p:nvSpPr>
        <p:spPr>
          <a:noFill/>
        </p:spPr>
        <p:txBody>
          <a:bodyPr/>
          <a:lstStyle/>
          <a:p>
            <a:fld id="{AEA029FD-C7C5-46C8-ADDA-4ABE07E7B5D9}" type="slidenum">
              <a:rPr lang="en-US" smtClean="0"/>
              <a:pPr/>
              <a:t>166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206152788"/>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Slide Image Placeholder 1"/>
          <p:cNvSpPr>
            <a:spLocks noGrp="1" noRot="1" noChangeAspect="1" noTextEdit="1"/>
          </p:cNvSpPr>
          <p:nvPr>
            <p:ph type="sldImg"/>
          </p:nvPr>
        </p:nvSpPr>
        <p:spPr>
          <a:ln/>
        </p:spPr>
      </p:sp>
      <p:sp>
        <p:nvSpPr>
          <p:cNvPr id="397315" name="Notes Placeholder 2"/>
          <p:cNvSpPr>
            <a:spLocks noGrp="1"/>
          </p:cNvSpPr>
          <p:nvPr>
            <p:ph type="body" idx="1"/>
          </p:nvPr>
        </p:nvSpPr>
        <p:spPr>
          <a:noFill/>
          <a:ln/>
        </p:spPr>
        <p:txBody>
          <a:bodyPr/>
          <a:lstStyle/>
          <a:p>
            <a:pPr eaLnBrk="1" hangingPunct="1"/>
            <a:endParaRPr lang="en-US" smtClean="0"/>
          </a:p>
        </p:txBody>
      </p:sp>
      <p:sp>
        <p:nvSpPr>
          <p:cNvPr id="397316" name="Slide Number Placeholder 3"/>
          <p:cNvSpPr>
            <a:spLocks noGrp="1"/>
          </p:cNvSpPr>
          <p:nvPr>
            <p:ph type="sldNum" sz="quarter" idx="5"/>
          </p:nvPr>
        </p:nvSpPr>
        <p:spPr>
          <a:noFill/>
        </p:spPr>
        <p:txBody>
          <a:bodyPr/>
          <a:lstStyle/>
          <a:p>
            <a:fld id="{D46CBE66-59AF-4E1C-A6B8-2153C6580437}" type="slidenum">
              <a:rPr lang="en-US" smtClean="0"/>
              <a:pPr/>
              <a:t>167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849295397"/>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Slide Image Placeholder 1"/>
          <p:cNvSpPr>
            <a:spLocks noGrp="1" noRot="1" noChangeAspect="1" noTextEdit="1"/>
          </p:cNvSpPr>
          <p:nvPr>
            <p:ph type="sldImg"/>
          </p:nvPr>
        </p:nvSpPr>
        <p:spPr>
          <a:ln/>
        </p:spPr>
      </p:sp>
      <p:sp>
        <p:nvSpPr>
          <p:cNvPr id="398339" name="Notes Placeholder 2"/>
          <p:cNvSpPr>
            <a:spLocks noGrp="1"/>
          </p:cNvSpPr>
          <p:nvPr>
            <p:ph type="body" idx="1"/>
          </p:nvPr>
        </p:nvSpPr>
        <p:spPr>
          <a:noFill/>
          <a:ln/>
        </p:spPr>
        <p:txBody>
          <a:bodyPr/>
          <a:lstStyle/>
          <a:p>
            <a:pPr eaLnBrk="1" hangingPunct="1"/>
            <a:endParaRPr lang="en-US" smtClean="0"/>
          </a:p>
        </p:txBody>
      </p:sp>
      <p:sp>
        <p:nvSpPr>
          <p:cNvPr id="398340" name="Slide Number Placeholder 3"/>
          <p:cNvSpPr>
            <a:spLocks noGrp="1"/>
          </p:cNvSpPr>
          <p:nvPr>
            <p:ph type="sldNum" sz="quarter" idx="5"/>
          </p:nvPr>
        </p:nvSpPr>
        <p:spPr>
          <a:noFill/>
        </p:spPr>
        <p:txBody>
          <a:bodyPr/>
          <a:lstStyle/>
          <a:p>
            <a:fld id="{242BE9F6-D738-46AC-B782-39D67E2881EA}" type="slidenum">
              <a:rPr lang="en-US" smtClean="0"/>
              <a:pPr/>
              <a:t>168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839608996"/>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Slide Image Placeholder 1"/>
          <p:cNvSpPr>
            <a:spLocks noGrp="1" noRot="1" noChangeAspect="1" noTextEdit="1"/>
          </p:cNvSpPr>
          <p:nvPr>
            <p:ph type="sldImg"/>
          </p:nvPr>
        </p:nvSpPr>
        <p:spPr>
          <a:ln/>
        </p:spPr>
      </p:sp>
      <p:sp>
        <p:nvSpPr>
          <p:cNvPr id="399363" name="Notes Placeholder 2"/>
          <p:cNvSpPr>
            <a:spLocks noGrp="1"/>
          </p:cNvSpPr>
          <p:nvPr>
            <p:ph type="body" idx="1"/>
          </p:nvPr>
        </p:nvSpPr>
        <p:spPr>
          <a:noFill/>
          <a:ln/>
        </p:spPr>
        <p:txBody>
          <a:bodyPr/>
          <a:lstStyle/>
          <a:p>
            <a:pPr eaLnBrk="1" hangingPunct="1"/>
            <a:endParaRPr lang="en-US" smtClean="0"/>
          </a:p>
        </p:txBody>
      </p:sp>
      <p:sp>
        <p:nvSpPr>
          <p:cNvPr id="399364" name="Slide Number Placeholder 3"/>
          <p:cNvSpPr>
            <a:spLocks noGrp="1"/>
          </p:cNvSpPr>
          <p:nvPr>
            <p:ph type="sldNum" sz="quarter" idx="5"/>
          </p:nvPr>
        </p:nvSpPr>
        <p:spPr>
          <a:noFill/>
        </p:spPr>
        <p:txBody>
          <a:bodyPr/>
          <a:lstStyle/>
          <a:p>
            <a:fld id="{81CD4E9E-E641-44F4-A560-31C3451C925F}" type="slidenum">
              <a:rPr lang="en-US" smtClean="0"/>
              <a:pPr/>
              <a:t>169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36562313"/>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Slide Image Placeholder 1"/>
          <p:cNvSpPr>
            <a:spLocks noGrp="1" noRot="1" noChangeAspect="1" noTextEdit="1"/>
          </p:cNvSpPr>
          <p:nvPr>
            <p:ph type="sldImg"/>
          </p:nvPr>
        </p:nvSpPr>
        <p:spPr>
          <a:ln/>
        </p:spPr>
      </p:sp>
      <p:sp>
        <p:nvSpPr>
          <p:cNvPr id="400387" name="Notes Placeholder 2"/>
          <p:cNvSpPr>
            <a:spLocks noGrp="1"/>
          </p:cNvSpPr>
          <p:nvPr>
            <p:ph type="body" idx="1"/>
          </p:nvPr>
        </p:nvSpPr>
        <p:spPr>
          <a:noFill/>
          <a:ln/>
        </p:spPr>
        <p:txBody>
          <a:bodyPr/>
          <a:lstStyle/>
          <a:p>
            <a:pPr eaLnBrk="1" hangingPunct="1"/>
            <a:endParaRPr lang="en-US" smtClean="0"/>
          </a:p>
        </p:txBody>
      </p:sp>
      <p:sp>
        <p:nvSpPr>
          <p:cNvPr id="400388" name="Slide Number Placeholder 3"/>
          <p:cNvSpPr>
            <a:spLocks noGrp="1"/>
          </p:cNvSpPr>
          <p:nvPr>
            <p:ph type="sldNum" sz="quarter" idx="5"/>
          </p:nvPr>
        </p:nvSpPr>
        <p:spPr>
          <a:noFill/>
        </p:spPr>
        <p:txBody>
          <a:bodyPr/>
          <a:lstStyle/>
          <a:p>
            <a:fld id="{37F00765-957E-4002-B1B0-506ECD4A4B88}" type="slidenum">
              <a:rPr lang="en-US" smtClean="0"/>
              <a:pPr/>
              <a:t>170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002742803"/>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Slide Image Placeholder 1"/>
          <p:cNvSpPr>
            <a:spLocks noGrp="1" noRot="1" noChangeAspect="1" noTextEdit="1"/>
          </p:cNvSpPr>
          <p:nvPr>
            <p:ph type="sldImg"/>
          </p:nvPr>
        </p:nvSpPr>
        <p:spPr>
          <a:ln/>
        </p:spPr>
      </p:sp>
      <p:sp>
        <p:nvSpPr>
          <p:cNvPr id="401411" name="Notes Placeholder 2"/>
          <p:cNvSpPr>
            <a:spLocks noGrp="1"/>
          </p:cNvSpPr>
          <p:nvPr>
            <p:ph type="body" idx="1"/>
          </p:nvPr>
        </p:nvSpPr>
        <p:spPr>
          <a:noFill/>
          <a:ln/>
        </p:spPr>
        <p:txBody>
          <a:bodyPr/>
          <a:lstStyle/>
          <a:p>
            <a:pPr eaLnBrk="1" hangingPunct="1"/>
            <a:endParaRPr lang="en-US" smtClean="0"/>
          </a:p>
        </p:txBody>
      </p:sp>
      <p:sp>
        <p:nvSpPr>
          <p:cNvPr id="401412" name="Slide Number Placeholder 3"/>
          <p:cNvSpPr>
            <a:spLocks noGrp="1"/>
          </p:cNvSpPr>
          <p:nvPr>
            <p:ph type="sldNum" sz="quarter" idx="5"/>
          </p:nvPr>
        </p:nvSpPr>
        <p:spPr>
          <a:noFill/>
        </p:spPr>
        <p:txBody>
          <a:bodyPr/>
          <a:lstStyle/>
          <a:p>
            <a:fld id="{CE4F0CA5-5F41-4B8E-9759-927C1659C731}" type="slidenum">
              <a:rPr lang="en-US" smtClean="0"/>
              <a:pPr/>
              <a:t>171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1393511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Slide Image Placeholder 1"/>
          <p:cNvSpPr>
            <a:spLocks noGrp="1" noRot="1" noChangeAspect="1" noTextEdit="1"/>
          </p:cNvSpPr>
          <p:nvPr>
            <p:ph type="sldImg"/>
          </p:nvPr>
        </p:nvSpPr>
        <p:spPr>
          <a:ln/>
        </p:spPr>
      </p:sp>
      <p:sp>
        <p:nvSpPr>
          <p:cNvPr id="263171" name="Notes Placeholder 2"/>
          <p:cNvSpPr>
            <a:spLocks noGrp="1"/>
          </p:cNvSpPr>
          <p:nvPr>
            <p:ph type="body" idx="1"/>
          </p:nvPr>
        </p:nvSpPr>
        <p:spPr>
          <a:noFill/>
          <a:ln/>
        </p:spPr>
        <p:txBody>
          <a:bodyPr/>
          <a:lstStyle/>
          <a:p>
            <a:pPr eaLnBrk="1" hangingPunct="1"/>
            <a:endParaRPr lang="en-US" smtClean="0"/>
          </a:p>
        </p:txBody>
      </p:sp>
      <p:sp>
        <p:nvSpPr>
          <p:cNvPr id="263172" name="Slide Number Placeholder 3"/>
          <p:cNvSpPr>
            <a:spLocks noGrp="1"/>
          </p:cNvSpPr>
          <p:nvPr>
            <p:ph type="sldNum" sz="quarter" idx="5"/>
          </p:nvPr>
        </p:nvSpPr>
        <p:spPr>
          <a:noFill/>
        </p:spPr>
        <p:txBody>
          <a:bodyPr/>
          <a:lstStyle/>
          <a:p>
            <a:fld id="{831FB19D-9B9C-44E5-9316-696EE05AC0D5}" type="slidenum">
              <a:rPr lang="en-US" smtClean="0"/>
              <a:pPr/>
              <a:t>19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871374851"/>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Slide Image Placeholder 1"/>
          <p:cNvSpPr>
            <a:spLocks noGrp="1" noRot="1" noChangeAspect="1" noTextEdit="1"/>
          </p:cNvSpPr>
          <p:nvPr>
            <p:ph type="sldImg"/>
          </p:nvPr>
        </p:nvSpPr>
        <p:spPr>
          <a:ln/>
        </p:spPr>
      </p:sp>
      <p:sp>
        <p:nvSpPr>
          <p:cNvPr id="402435" name="Notes Placeholder 2"/>
          <p:cNvSpPr>
            <a:spLocks noGrp="1"/>
          </p:cNvSpPr>
          <p:nvPr>
            <p:ph type="body" idx="1"/>
          </p:nvPr>
        </p:nvSpPr>
        <p:spPr>
          <a:noFill/>
          <a:ln/>
        </p:spPr>
        <p:txBody>
          <a:bodyPr/>
          <a:lstStyle/>
          <a:p>
            <a:pPr eaLnBrk="1" hangingPunct="1"/>
            <a:endParaRPr lang="en-US" smtClean="0"/>
          </a:p>
        </p:txBody>
      </p:sp>
      <p:sp>
        <p:nvSpPr>
          <p:cNvPr id="402436" name="Slide Number Placeholder 3"/>
          <p:cNvSpPr>
            <a:spLocks noGrp="1"/>
          </p:cNvSpPr>
          <p:nvPr>
            <p:ph type="sldNum" sz="quarter" idx="5"/>
          </p:nvPr>
        </p:nvSpPr>
        <p:spPr>
          <a:noFill/>
        </p:spPr>
        <p:txBody>
          <a:bodyPr/>
          <a:lstStyle/>
          <a:p>
            <a:fld id="{EA357D57-502A-4828-9932-7337B90137E0}" type="slidenum">
              <a:rPr lang="en-US" smtClean="0"/>
              <a:pPr/>
              <a:t>172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296421939"/>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Slide Image Placeholder 1"/>
          <p:cNvSpPr>
            <a:spLocks noGrp="1" noRot="1" noChangeAspect="1" noTextEdit="1"/>
          </p:cNvSpPr>
          <p:nvPr>
            <p:ph type="sldImg"/>
          </p:nvPr>
        </p:nvSpPr>
        <p:spPr>
          <a:ln/>
        </p:spPr>
      </p:sp>
      <p:sp>
        <p:nvSpPr>
          <p:cNvPr id="403459" name="Notes Placeholder 2"/>
          <p:cNvSpPr>
            <a:spLocks noGrp="1"/>
          </p:cNvSpPr>
          <p:nvPr>
            <p:ph type="body" idx="1"/>
          </p:nvPr>
        </p:nvSpPr>
        <p:spPr>
          <a:noFill/>
          <a:ln/>
        </p:spPr>
        <p:txBody>
          <a:bodyPr/>
          <a:lstStyle/>
          <a:p>
            <a:pPr eaLnBrk="1" hangingPunct="1"/>
            <a:endParaRPr lang="en-US" smtClean="0"/>
          </a:p>
        </p:txBody>
      </p:sp>
      <p:sp>
        <p:nvSpPr>
          <p:cNvPr id="403460" name="Slide Number Placeholder 3"/>
          <p:cNvSpPr>
            <a:spLocks noGrp="1"/>
          </p:cNvSpPr>
          <p:nvPr>
            <p:ph type="sldNum" sz="quarter" idx="5"/>
          </p:nvPr>
        </p:nvSpPr>
        <p:spPr>
          <a:noFill/>
        </p:spPr>
        <p:txBody>
          <a:bodyPr/>
          <a:lstStyle/>
          <a:p>
            <a:fld id="{2DB8D31B-9264-4312-B77D-ED7C07430AA7}" type="slidenum">
              <a:rPr lang="en-US" smtClean="0"/>
              <a:pPr/>
              <a:t>173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025784144"/>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Slide Image Placeholder 1"/>
          <p:cNvSpPr>
            <a:spLocks noGrp="1" noRot="1" noChangeAspect="1" noTextEdit="1"/>
          </p:cNvSpPr>
          <p:nvPr>
            <p:ph type="sldImg"/>
          </p:nvPr>
        </p:nvSpPr>
        <p:spPr>
          <a:ln/>
        </p:spPr>
      </p:sp>
      <p:sp>
        <p:nvSpPr>
          <p:cNvPr id="404483" name="Notes Placeholder 2"/>
          <p:cNvSpPr>
            <a:spLocks noGrp="1"/>
          </p:cNvSpPr>
          <p:nvPr>
            <p:ph type="body" idx="1"/>
          </p:nvPr>
        </p:nvSpPr>
        <p:spPr>
          <a:noFill/>
          <a:ln/>
        </p:spPr>
        <p:txBody>
          <a:bodyPr/>
          <a:lstStyle/>
          <a:p>
            <a:pPr eaLnBrk="1" hangingPunct="1"/>
            <a:endParaRPr lang="en-US" smtClean="0"/>
          </a:p>
        </p:txBody>
      </p:sp>
      <p:sp>
        <p:nvSpPr>
          <p:cNvPr id="404484" name="Slide Number Placeholder 3"/>
          <p:cNvSpPr>
            <a:spLocks noGrp="1"/>
          </p:cNvSpPr>
          <p:nvPr>
            <p:ph type="sldNum" sz="quarter" idx="5"/>
          </p:nvPr>
        </p:nvSpPr>
        <p:spPr>
          <a:noFill/>
        </p:spPr>
        <p:txBody>
          <a:bodyPr/>
          <a:lstStyle/>
          <a:p>
            <a:fld id="{97839F09-764B-4A87-B318-CE3BE3A0273B}" type="slidenum">
              <a:rPr lang="en-US" smtClean="0"/>
              <a:pPr/>
              <a:t>174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318735467"/>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Slide Image Placeholder 1"/>
          <p:cNvSpPr>
            <a:spLocks noGrp="1" noRot="1" noChangeAspect="1" noTextEdit="1"/>
          </p:cNvSpPr>
          <p:nvPr>
            <p:ph type="sldImg"/>
          </p:nvPr>
        </p:nvSpPr>
        <p:spPr>
          <a:ln/>
        </p:spPr>
      </p:sp>
      <p:sp>
        <p:nvSpPr>
          <p:cNvPr id="405507" name="Notes Placeholder 2"/>
          <p:cNvSpPr>
            <a:spLocks noGrp="1"/>
          </p:cNvSpPr>
          <p:nvPr>
            <p:ph type="body" idx="1"/>
          </p:nvPr>
        </p:nvSpPr>
        <p:spPr>
          <a:noFill/>
          <a:ln/>
        </p:spPr>
        <p:txBody>
          <a:bodyPr/>
          <a:lstStyle/>
          <a:p>
            <a:pPr eaLnBrk="1" hangingPunct="1"/>
            <a:endParaRPr lang="en-US" smtClean="0"/>
          </a:p>
        </p:txBody>
      </p:sp>
      <p:sp>
        <p:nvSpPr>
          <p:cNvPr id="405508" name="Slide Number Placeholder 3"/>
          <p:cNvSpPr>
            <a:spLocks noGrp="1"/>
          </p:cNvSpPr>
          <p:nvPr>
            <p:ph type="sldNum" sz="quarter" idx="5"/>
          </p:nvPr>
        </p:nvSpPr>
        <p:spPr>
          <a:noFill/>
        </p:spPr>
        <p:txBody>
          <a:bodyPr/>
          <a:lstStyle/>
          <a:p>
            <a:fld id="{B325148B-6476-4654-BBAF-1FACA985E22D}" type="slidenum">
              <a:rPr lang="en-US" smtClean="0"/>
              <a:pPr/>
              <a:t>175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849178822"/>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Slide Image Placeholder 1"/>
          <p:cNvSpPr>
            <a:spLocks noGrp="1" noRot="1" noChangeAspect="1" noTextEdit="1"/>
          </p:cNvSpPr>
          <p:nvPr>
            <p:ph type="sldImg"/>
          </p:nvPr>
        </p:nvSpPr>
        <p:spPr>
          <a:ln/>
        </p:spPr>
      </p:sp>
      <p:sp>
        <p:nvSpPr>
          <p:cNvPr id="406531" name="Notes Placeholder 2"/>
          <p:cNvSpPr>
            <a:spLocks noGrp="1"/>
          </p:cNvSpPr>
          <p:nvPr>
            <p:ph type="body" idx="1"/>
          </p:nvPr>
        </p:nvSpPr>
        <p:spPr>
          <a:noFill/>
          <a:ln/>
        </p:spPr>
        <p:txBody>
          <a:bodyPr/>
          <a:lstStyle/>
          <a:p>
            <a:pPr eaLnBrk="1" hangingPunct="1"/>
            <a:endParaRPr lang="en-US" smtClean="0"/>
          </a:p>
        </p:txBody>
      </p:sp>
      <p:sp>
        <p:nvSpPr>
          <p:cNvPr id="406532" name="Slide Number Placeholder 3"/>
          <p:cNvSpPr>
            <a:spLocks noGrp="1"/>
          </p:cNvSpPr>
          <p:nvPr>
            <p:ph type="sldNum" sz="quarter" idx="5"/>
          </p:nvPr>
        </p:nvSpPr>
        <p:spPr>
          <a:noFill/>
        </p:spPr>
        <p:txBody>
          <a:bodyPr/>
          <a:lstStyle/>
          <a:p>
            <a:fld id="{C635BBDB-B965-44A9-820A-FC972311311D}" type="slidenum">
              <a:rPr lang="en-US" smtClean="0"/>
              <a:pPr/>
              <a:t>176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045678526"/>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Slide Image Placeholder 1"/>
          <p:cNvSpPr>
            <a:spLocks noGrp="1" noRot="1" noChangeAspect="1" noTextEdit="1"/>
          </p:cNvSpPr>
          <p:nvPr>
            <p:ph type="sldImg"/>
          </p:nvPr>
        </p:nvSpPr>
        <p:spPr>
          <a:ln/>
        </p:spPr>
      </p:sp>
      <p:sp>
        <p:nvSpPr>
          <p:cNvPr id="407555" name="Notes Placeholder 2"/>
          <p:cNvSpPr>
            <a:spLocks noGrp="1"/>
          </p:cNvSpPr>
          <p:nvPr>
            <p:ph type="body" idx="1"/>
          </p:nvPr>
        </p:nvSpPr>
        <p:spPr>
          <a:noFill/>
          <a:ln/>
        </p:spPr>
        <p:txBody>
          <a:bodyPr/>
          <a:lstStyle/>
          <a:p>
            <a:pPr eaLnBrk="1" hangingPunct="1"/>
            <a:endParaRPr lang="en-US" smtClean="0"/>
          </a:p>
        </p:txBody>
      </p:sp>
      <p:sp>
        <p:nvSpPr>
          <p:cNvPr id="407556" name="Slide Number Placeholder 3"/>
          <p:cNvSpPr>
            <a:spLocks noGrp="1"/>
          </p:cNvSpPr>
          <p:nvPr>
            <p:ph type="sldNum" sz="quarter" idx="5"/>
          </p:nvPr>
        </p:nvSpPr>
        <p:spPr>
          <a:noFill/>
        </p:spPr>
        <p:txBody>
          <a:bodyPr/>
          <a:lstStyle/>
          <a:p>
            <a:fld id="{94C9C56A-B951-416E-AFA1-3328AA84461D}" type="slidenum">
              <a:rPr lang="en-US" smtClean="0"/>
              <a:pPr/>
              <a:t>177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985525037"/>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Slide Image Placeholder 1"/>
          <p:cNvSpPr>
            <a:spLocks noGrp="1" noRot="1" noChangeAspect="1" noTextEdit="1"/>
          </p:cNvSpPr>
          <p:nvPr>
            <p:ph type="sldImg"/>
          </p:nvPr>
        </p:nvSpPr>
        <p:spPr>
          <a:ln/>
        </p:spPr>
      </p:sp>
      <p:sp>
        <p:nvSpPr>
          <p:cNvPr id="408579" name="Notes Placeholder 2"/>
          <p:cNvSpPr>
            <a:spLocks noGrp="1"/>
          </p:cNvSpPr>
          <p:nvPr>
            <p:ph type="body" idx="1"/>
          </p:nvPr>
        </p:nvSpPr>
        <p:spPr>
          <a:noFill/>
          <a:ln/>
        </p:spPr>
        <p:txBody>
          <a:bodyPr/>
          <a:lstStyle/>
          <a:p>
            <a:pPr eaLnBrk="1" hangingPunct="1"/>
            <a:endParaRPr lang="en-US" smtClean="0"/>
          </a:p>
        </p:txBody>
      </p:sp>
      <p:sp>
        <p:nvSpPr>
          <p:cNvPr id="408580" name="Slide Number Placeholder 3"/>
          <p:cNvSpPr>
            <a:spLocks noGrp="1"/>
          </p:cNvSpPr>
          <p:nvPr>
            <p:ph type="sldNum" sz="quarter" idx="5"/>
          </p:nvPr>
        </p:nvSpPr>
        <p:spPr>
          <a:noFill/>
        </p:spPr>
        <p:txBody>
          <a:bodyPr/>
          <a:lstStyle/>
          <a:p>
            <a:fld id="{7E1690AD-B56A-4E86-B08D-7D10438B1252}" type="slidenum">
              <a:rPr lang="en-US" smtClean="0"/>
              <a:pPr/>
              <a:t>178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939267619"/>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Slide Image Placeholder 1"/>
          <p:cNvSpPr>
            <a:spLocks noGrp="1" noRot="1" noChangeAspect="1" noTextEdit="1"/>
          </p:cNvSpPr>
          <p:nvPr>
            <p:ph type="sldImg"/>
          </p:nvPr>
        </p:nvSpPr>
        <p:spPr>
          <a:ln/>
        </p:spPr>
      </p:sp>
      <p:sp>
        <p:nvSpPr>
          <p:cNvPr id="409603" name="Notes Placeholder 2"/>
          <p:cNvSpPr>
            <a:spLocks noGrp="1"/>
          </p:cNvSpPr>
          <p:nvPr>
            <p:ph type="body" idx="1"/>
          </p:nvPr>
        </p:nvSpPr>
        <p:spPr>
          <a:noFill/>
          <a:ln/>
        </p:spPr>
        <p:txBody>
          <a:bodyPr/>
          <a:lstStyle/>
          <a:p>
            <a:pPr eaLnBrk="1" hangingPunct="1"/>
            <a:endParaRPr lang="en-US" smtClean="0"/>
          </a:p>
        </p:txBody>
      </p:sp>
      <p:sp>
        <p:nvSpPr>
          <p:cNvPr id="409604" name="Slide Number Placeholder 3"/>
          <p:cNvSpPr>
            <a:spLocks noGrp="1"/>
          </p:cNvSpPr>
          <p:nvPr>
            <p:ph type="sldNum" sz="quarter" idx="5"/>
          </p:nvPr>
        </p:nvSpPr>
        <p:spPr>
          <a:noFill/>
        </p:spPr>
        <p:txBody>
          <a:bodyPr/>
          <a:lstStyle/>
          <a:p>
            <a:fld id="{6934F7F6-3B75-449C-AD68-1E624AFC32B0}" type="slidenum">
              <a:rPr lang="en-US" smtClean="0"/>
              <a:pPr/>
              <a:t>179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267403142"/>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Slide Image Placeholder 1"/>
          <p:cNvSpPr>
            <a:spLocks noGrp="1" noRot="1" noChangeAspect="1" noTextEdit="1"/>
          </p:cNvSpPr>
          <p:nvPr>
            <p:ph type="sldImg"/>
          </p:nvPr>
        </p:nvSpPr>
        <p:spPr>
          <a:ln/>
        </p:spPr>
      </p:sp>
      <p:sp>
        <p:nvSpPr>
          <p:cNvPr id="410627" name="Notes Placeholder 2"/>
          <p:cNvSpPr>
            <a:spLocks noGrp="1"/>
          </p:cNvSpPr>
          <p:nvPr>
            <p:ph type="body" idx="1"/>
          </p:nvPr>
        </p:nvSpPr>
        <p:spPr>
          <a:noFill/>
          <a:ln/>
        </p:spPr>
        <p:txBody>
          <a:bodyPr/>
          <a:lstStyle/>
          <a:p>
            <a:pPr eaLnBrk="1" hangingPunct="1"/>
            <a:endParaRPr lang="en-US" smtClean="0"/>
          </a:p>
        </p:txBody>
      </p:sp>
      <p:sp>
        <p:nvSpPr>
          <p:cNvPr id="410628" name="Slide Number Placeholder 3"/>
          <p:cNvSpPr>
            <a:spLocks noGrp="1"/>
          </p:cNvSpPr>
          <p:nvPr>
            <p:ph type="sldNum" sz="quarter" idx="5"/>
          </p:nvPr>
        </p:nvSpPr>
        <p:spPr>
          <a:noFill/>
        </p:spPr>
        <p:txBody>
          <a:bodyPr/>
          <a:lstStyle/>
          <a:p>
            <a:fld id="{D501844F-A697-4013-B29B-0B7B5C985A6B}" type="slidenum">
              <a:rPr lang="en-US" smtClean="0"/>
              <a:pPr/>
              <a:t>180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123814023"/>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Slide Image Placeholder 1"/>
          <p:cNvSpPr>
            <a:spLocks noGrp="1" noRot="1" noChangeAspect="1" noTextEdit="1"/>
          </p:cNvSpPr>
          <p:nvPr>
            <p:ph type="sldImg"/>
          </p:nvPr>
        </p:nvSpPr>
        <p:spPr>
          <a:ln/>
        </p:spPr>
      </p:sp>
      <p:sp>
        <p:nvSpPr>
          <p:cNvPr id="411651" name="Notes Placeholder 2"/>
          <p:cNvSpPr>
            <a:spLocks noGrp="1"/>
          </p:cNvSpPr>
          <p:nvPr>
            <p:ph type="body" idx="1"/>
          </p:nvPr>
        </p:nvSpPr>
        <p:spPr>
          <a:noFill/>
          <a:ln/>
        </p:spPr>
        <p:txBody>
          <a:bodyPr/>
          <a:lstStyle/>
          <a:p>
            <a:pPr eaLnBrk="1" hangingPunct="1"/>
            <a:endParaRPr lang="en-US" smtClean="0"/>
          </a:p>
        </p:txBody>
      </p:sp>
      <p:sp>
        <p:nvSpPr>
          <p:cNvPr id="411652" name="Slide Number Placeholder 3"/>
          <p:cNvSpPr>
            <a:spLocks noGrp="1"/>
          </p:cNvSpPr>
          <p:nvPr>
            <p:ph type="sldNum" sz="quarter" idx="5"/>
          </p:nvPr>
        </p:nvSpPr>
        <p:spPr>
          <a:noFill/>
        </p:spPr>
        <p:txBody>
          <a:bodyPr/>
          <a:lstStyle/>
          <a:p>
            <a:fld id="{311A7E35-DBCE-473C-A7AD-B7A1E176A873}" type="slidenum">
              <a:rPr lang="en-US" smtClean="0"/>
              <a:pPr/>
              <a:t>181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444173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Slide Image Placeholder 1"/>
          <p:cNvSpPr>
            <a:spLocks noGrp="1" noRot="1" noChangeAspect="1" noTextEdit="1"/>
          </p:cNvSpPr>
          <p:nvPr>
            <p:ph type="sldImg"/>
          </p:nvPr>
        </p:nvSpPr>
        <p:spPr>
          <a:ln/>
        </p:spPr>
      </p:sp>
      <p:sp>
        <p:nvSpPr>
          <p:cNvPr id="264195" name="Notes Placeholder 2"/>
          <p:cNvSpPr>
            <a:spLocks noGrp="1"/>
          </p:cNvSpPr>
          <p:nvPr>
            <p:ph type="body" idx="1"/>
          </p:nvPr>
        </p:nvSpPr>
        <p:spPr>
          <a:noFill/>
          <a:ln/>
        </p:spPr>
        <p:txBody>
          <a:bodyPr/>
          <a:lstStyle/>
          <a:p>
            <a:pPr eaLnBrk="1" hangingPunct="1"/>
            <a:endParaRPr lang="en-US" smtClean="0"/>
          </a:p>
        </p:txBody>
      </p:sp>
      <p:sp>
        <p:nvSpPr>
          <p:cNvPr id="264196" name="Slide Number Placeholder 3"/>
          <p:cNvSpPr>
            <a:spLocks noGrp="1"/>
          </p:cNvSpPr>
          <p:nvPr>
            <p:ph type="sldNum" sz="quarter" idx="5"/>
          </p:nvPr>
        </p:nvSpPr>
        <p:spPr>
          <a:noFill/>
        </p:spPr>
        <p:txBody>
          <a:bodyPr/>
          <a:lstStyle/>
          <a:p>
            <a:fld id="{56DCB8E9-D23A-45EB-98D9-2D2FB6FBC8EB}" type="slidenum">
              <a:rPr lang="en-US" smtClean="0"/>
              <a:pPr/>
              <a:t>20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595869352"/>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Slide Image Placeholder 1"/>
          <p:cNvSpPr>
            <a:spLocks noGrp="1" noRot="1" noChangeAspect="1" noTextEdit="1"/>
          </p:cNvSpPr>
          <p:nvPr>
            <p:ph type="sldImg"/>
          </p:nvPr>
        </p:nvSpPr>
        <p:spPr>
          <a:ln/>
        </p:spPr>
      </p:sp>
      <p:sp>
        <p:nvSpPr>
          <p:cNvPr id="412675" name="Notes Placeholder 2"/>
          <p:cNvSpPr>
            <a:spLocks noGrp="1"/>
          </p:cNvSpPr>
          <p:nvPr>
            <p:ph type="body" idx="1"/>
          </p:nvPr>
        </p:nvSpPr>
        <p:spPr>
          <a:noFill/>
          <a:ln/>
        </p:spPr>
        <p:txBody>
          <a:bodyPr/>
          <a:lstStyle/>
          <a:p>
            <a:pPr eaLnBrk="1" hangingPunct="1"/>
            <a:endParaRPr lang="en-US" smtClean="0"/>
          </a:p>
        </p:txBody>
      </p:sp>
      <p:sp>
        <p:nvSpPr>
          <p:cNvPr id="412676" name="Slide Number Placeholder 3"/>
          <p:cNvSpPr>
            <a:spLocks noGrp="1"/>
          </p:cNvSpPr>
          <p:nvPr>
            <p:ph type="sldNum" sz="quarter" idx="5"/>
          </p:nvPr>
        </p:nvSpPr>
        <p:spPr>
          <a:noFill/>
        </p:spPr>
        <p:txBody>
          <a:bodyPr/>
          <a:lstStyle/>
          <a:p>
            <a:fld id="{D5E121EB-0A0D-44DA-87D7-DB13EC312E70}" type="slidenum">
              <a:rPr lang="en-US" smtClean="0"/>
              <a:pPr/>
              <a:t>182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920598489"/>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Slide Image Placeholder 1"/>
          <p:cNvSpPr>
            <a:spLocks noGrp="1" noRot="1" noChangeAspect="1" noTextEdit="1"/>
          </p:cNvSpPr>
          <p:nvPr>
            <p:ph type="sldImg"/>
          </p:nvPr>
        </p:nvSpPr>
        <p:spPr>
          <a:ln/>
        </p:spPr>
      </p:sp>
      <p:sp>
        <p:nvSpPr>
          <p:cNvPr id="413699" name="Notes Placeholder 2"/>
          <p:cNvSpPr>
            <a:spLocks noGrp="1"/>
          </p:cNvSpPr>
          <p:nvPr>
            <p:ph type="body" idx="1"/>
          </p:nvPr>
        </p:nvSpPr>
        <p:spPr>
          <a:noFill/>
          <a:ln/>
        </p:spPr>
        <p:txBody>
          <a:bodyPr/>
          <a:lstStyle/>
          <a:p>
            <a:pPr eaLnBrk="1" hangingPunct="1"/>
            <a:endParaRPr lang="en-US" smtClean="0"/>
          </a:p>
        </p:txBody>
      </p:sp>
      <p:sp>
        <p:nvSpPr>
          <p:cNvPr id="413700" name="Slide Number Placeholder 3"/>
          <p:cNvSpPr>
            <a:spLocks noGrp="1"/>
          </p:cNvSpPr>
          <p:nvPr>
            <p:ph type="sldNum" sz="quarter" idx="5"/>
          </p:nvPr>
        </p:nvSpPr>
        <p:spPr>
          <a:noFill/>
        </p:spPr>
        <p:txBody>
          <a:bodyPr/>
          <a:lstStyle/>
          <a:p>
            <a:fld id="{C4513DB6-19A7-46AB-A8A5-D5179808390F}" type="slidenum">
              <a:rPr lang="en-US" smtClean="0"/>
              <a:pPr/>
              <a:t>184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55124584"/>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pPr eaLnBrk="1" hangingPunct="1"/>
            <a:endParaRPr lang="en-US" smtClean="0"/>
          </a:p>
        </p:txBody>
      </p:sp>
      <p:sp>
        <p:nvSpPr>
          <p:cNvPr id="414724" name="Slide Number Placeholder 3"/>
          <p:cNvSpPr>
            <a:spLocks noGrp="1"/>
          </p:cNvSpPr>
          <p:nvPr>
            <p:ph type="sldNum" sz="quarter" idx="5"/>
          </p:nvPr>
        </p:nvSpPr>
        <p:spPr>
          <a:noFill/>
        </p:spPr>
        <p:txBody>
          <a:bodyPr/>
          <a:lstStyle/>
          <a:p>
            <a:fld id="{2EE45C35-11D2-4D61-BC4E-7E83A3E3C9AF}" type="slidenum">
              <a:rPr lang="en-US" smtClean="0"/>
              <a:pPr/>
              <a:t>185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32916807"/>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Slide Image Placeholder 1"/>
          <p:cNvSpPr>
            <a:spLocks noGrp="1" noRot="1" noChangeAspect="1" noTextEdit="1"/>
          </p:cNvSpPr>
          <p:nvPr>
            <p:ph type="sldImg"/>
          </p:nvPr>
        </p:nvSpPr>
        <p:spPr>
          <a:ln/>
        </p:spPr>
      </p:sp>
      <p:sp>
        <p:nvSpPr>
          <p:cNvPr id="415747" name="Notes Placeholder 2"/>
          <p:cNvSpPr>
            <a:spLocks noGrp="1"/>
          </p:cNvSpPr>
          <p:nvPr>
            <p:ph type="body" idx="1"/>
          </p:nvPr>
        </p:nvSpPr>
        <p:spPr>
          <a:noFill/>
          <a:ln/>
        </p:spPr>
        <p:txBody>
          <a:bodyPr/>
          <a:lstStyle/>
          <a:p>
            <a:pPr eaLnBrk="1" hangingPunct="1"/>
            <a:endParaRPr lang="en-US" smtClean="0"/>
          </a:p>
        </p:txBody>
      </p:sp>
      <p:sp>
        <p:nvSpPr>
          <p:cNvPr id="415748" name="Slide Number Placeholder 3"/>
          <p:cNvSpPr>
            <a:spLocks noGrp="1"/>
          </p:cNvSpPr>
          <p:nvPr>
            <p:ph type="sldNum" sz="quarter" idx="5"/>
          </p:nvPr>
        </p:nvSpPr>
        <p:spPr>
          <a:noFill/>
        </p:spPr>
        <p:txBody>
          <a:bodyPr/>
          <a:lstStyle/>
          <a:p>
            <a:fld id="{0A1D840A-7914-45EE-A31C-98C06C4D731D}" type="slidenum">
              <a:rPr lang="en-US" smtClean="0"/>
              <a:pPr/>
              <a:t>186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465477059"/>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Slide Image Placeholder 1"/>
          <p:cNvSpPr>
            <a:spLocks noGrp="1" noRot="1" noChangeAspect="1" noTextEdit="1"/>
          </p:cNvSpPr>
          <p:nvPr>
            <p:ph type="sldImg"/>
          </p:nvPr>
        </p:nvSpPr>
        <p:spPr>
          <a:ln/>
        </p:spPr>
      </p:sp>
      <p:sp>
        <p:nvSpPr>
          <p:cNvPr id="416771" name="Notes Placeholder 2"/>
          <p:cNvSpPr>
            <a:spLocks noGrp="1"/>
          </p:cNvSpPr>
          <p:nvPr>
            <p:ph type="body" idx="1"/>
          </p:nvPr>
        </p:nvSpPr>
        <p:spPr>
          <a:noFill/>
          <a:ln/>
        </p:spPr>
        <p:txBody>
          <a:bodyPr/>
          <a:lstStyle/>
          <a:p>
            <a:pPr eaLnBrk="1" hangingPunct="1"/>
            <a:endParaRPr lang="en-US" smtClean="0"/>
          </a:p>
        </p:txBody>
      </p:sp>
      <p:sp>
        <p:nvSpPr>
          <p:cNvPr id="416772" name="Slide Number Placeholder 3"/>
          <p:cNvSpPr>
            <a:spLocks noGrp="1"/>
          </p:cNvSpPr>
          <p:nvPr>
            <p:ph type="sldNum" sz="quarter" idx="5"/>
          </p:nvPr>
        </p:nvSpPr>
        <p:spPr>
          <a:noFill/>
        </p:spPr>
        <p:txBody>
          <a:bodyPr/>
          <a:lstStyle/>
          <a:p>
            <a:fld id="{07D57383-76D1-4EAF-8CEA-1C6D61EC34AD}" type="slidenum">
              <a:rPr lang="en-US" smtClean="0"/>
              <a:pPr/>
              <a:t>190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781785412"/>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Slide Image Placeholder 1"/>
          <p:cNvSpPr>
            <a:spLocks noGrp="1" noRot="1" noChangeAspect="1" noTextEdit="1"/>
          </p:cNvSpPr>
          <p:nvPr>
            <p:ph type="sldImg"/>
          </p:nvPr>
        </p:nvSpPr>
        <p:spPr>
          <a:ln/>
        </p:spPr>
      </p:sp>
      <p:sp>
        <p:nvSpPr>
          <p:cNvPr id="417795" name="Notes Placeholder 2"/>
          <p:cNvSpPr>
            <a:spLocks noGrp="1"/>
          </p:cNvSpPr>
          <p:nvPr>
            <p:ph type="body" idx="1"/>
          </p:nvPr>
        </p:nvSpPr>
        <p:spPr>
          <a:noFill/>
          <a:ln/>
        </p:spPr>
        <p:txBody>
          <a:bodyPr/>
          <a:lstStyle/>
          <a:p>
            <a:pPr eaLnBrk="1" hangingPunct="1"/>
            <a:endParaRPr lang="en-US" smtClean="0"/>
          </a:p>
        </p:txBody>
      </p:sp>
      <p:sp>
        <p:nvSpPr>
          <p:cNvPr id="417796" name="Slide Number Placeholder 3"/>
          <p:cNvSpPr>
            <a:spLocks noGrp="1"/>
          </p:cNvSpPr>
          <p:nvPr>
            <p:ph type="sldNum" sz="quarter" idx="5"/>
          </p:nvPr>
        </p:nvSpPr>
        <p:spPr>
          <a:noFill/>
        </p:spPr>
        <p:txBody>
          <a:bodyPr/>
          <a:lstStyle/>
          <a:p>
            <a:fld id="{2102A327-BAC0-4D68-89CB-B7649FCA6D63}" type="slidenum">
              <a:rPr lang="en-US" smtClean="0"/>
              <a:pPr/>
              <a:t>191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500211516"/>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Slide Image Placeholder 1"/>
          <p:cNvSpPr>
            <a:spLocks noGrp="1" noRot="1" noChangeAspect="1" noTextEdit="1"/>
          </p:cNvSpPr>
          <p:nvPr>
            <p:ph type="sldImg"/>
          </p:nvPr>
        </p:nvSpPr>
        <p:spPr>
          <a:ln/>
        </p:spPr>
      </p:sp>
      <p:sp>
        <p:nvSpPr>
          <p:cNvPr id="418819" name="Notes Placeholder 2"/>
          <p:cNvSpPr>
            <a:spLocks noGrp="1"/>
          </p:cNvSpPr>
          <p:nvPr>
            <p:ph type="body" idx="1"/>
          </p:nvPr>
        </p:nvSpPr>
        <p:spPr>
          <a:noFill/>
          <a:ln/>
        </p:spPr>
        <p:txBody>
          <a:bodyPr/>
          <a:lstStyle/>
          <a:p>
            <a:pPr eaLnBrk="1" hangingPunct="1"/>
            <a:endParaRPr lang="en-US" smtClean="0"/>
          </a:p>
        </p:txBody>
      </p:sp>
      <p:sp>
        <p:nvSpPr>
          <p:cNvPr id="418820" name="Slide Number Placeholder 3"/>
          <p:cNvSpPr>
            <a:spLocks noGrp="1"/>
          </p:cNvSpPr>
          <p:nvPr>
            <p:ph type="sldNum" sz="quarter" idx="5"/>
          </p:nvPr>
        </p:nvSpPr>
        <p:spPr>
          <a:noFill/>
        </p:spPr>
        <p:txBody>
          <a:bodyPr/>
          <a:lstStyle/>
          <a:p>
            <a:fld id="{8E2A129D-1B40-4F8B-B994-020073CEA123}" type="slidenum">
              <a:rPr lang="en-US" smtClean="0"/>
              <a:pPr/>
              <a:t>192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597151315"/>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Slide Image Placeholder 1"/>
          <p:cNvSpPr>
            <a:spLocks noGrp="1" noRot="1" noChangeAspect="1" noTextEdit="1"/>
          </p:cNvSpPr>
          <p:nvPr>
            <p:ph type="sldImg"/>
          </p:nvPr>
        </p:nvSpPr>
        <p:spPr>
          <a:ln/>
        </p:spPr>
      </p:sp>
      <p:sp>
        <p:nvSpPr>
          <p:cNvPr id="419843" name="Notes Placeholder 2"/>
          <p:cNvSpPr>
            <a:spLocks noGrp="1"/>
          </p:cNvSpPr>
          <p:nvPr>
            <p:ph type="body" idx="1"/>
          </p:nvPr>
        </p:nvSpPr>
        <p:spPr>
          <a:noFill/>
          <a:ln/>
        </p:spPr>
        <p:txBody>
          <a:bodyPr/>
          <a:lstStyle/>
          <a:p>
            <a:pPr eaLnBrk="1" hangingPunct="1"/>
            <a:endParaRPr lang="en-US" smtClean="0"/>
          </a:p>
        </p:txBody>
      </p:sp>
      <p:sp>
        <p:nvSpPr>
          <p:cNvPr id="419844" name="Slide Number Placeholder 3"/>
          <p:cNvSpPr>
            <a:spLocks noGrp="1"/>
          </p:cNvSpPr>
          <p:nvPr>
            <p:ph type="sldNum" sz="quarter" idx="5"/>
          </p:nvPr>
        </p:nvSpPr>
        <p:spPr>
          <a:noFill/>
        </p:spPr>
        <p:txBody>
          <a:bodyPr/>
          <a:lstStyle/>
          <a:p>
            <a:fld id="{40782A20-40AD-49E7-AE30-B0623A12325B}" type="slidenum">
              <a:rPr lang="en-US" smtClean="0"/>
              <a:pPr/>
              <a:t>193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808184458"/>
      </p:ext>
    </p:extLst>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Slide Image Placeholder 1"/>
          <p:cNvSpPr>
            <a:spLocks noGrp="1" noRot="1" noChangeAspect="1" noTextEdit="1"/>
          </p:cNvSpPr>
          <p:nvPr>
            <p:ph type="sldImg"/>
          </p:nvPr>
        </p:nvSpPr>
        <p:spPr>
          <a:ln/>
        </p:spPr>
      </p:sp>
      <p:sp>
        <p:nvSpPr>
          <p:cNvPr id="420867" name="Notes Placeholder 2"/>
          <p:cNvSpPr>
            <a:spLocks noGrp="1"/>
          </p:cNvSpPr>
          <p:nvPr>
            <p:ph type="body" idx="1"/>
          </p:nvPr>
        </p:nvSpPr>
        <p:spPr>
          <a:noFill/>
          <a:ln/>
        </p:spPr>
        <p:txBody>
          <a:bodyPr/>
          <a:lstStyle/>
          <a:p>
            <a:pPr eaLnBrk="1" hangingPunct="1"/>
            <a:endParaRPr lang="en-US" smtClean="0"/>
          </a:p>
        </p:txBody>
      </p:sp>
      <p:sp>
        <p:nvSpPr>
          <p:cNvPr id="420868" name="Slide Number Placeholder 3"/>
          <p:cNvSpPr>
            <a:spLocks noGrp="1"/>
          </p:cNvSpPr>
          <p:nvPr>
            <p:ph type="sldNum" sz="quarter" idx="5"/>
          </p:nvPr>
        </p:nvSpPr>
        <p:spPr>
          <a:noFill/>
        </p:spPr>
        <p:txBody>
          <a:bodyPr/>
          <a:lstStyle/>
          <a:p>
            <a:fld id="{F5B9A3FA-D391-48C8-8339-1411B49EA636}" type="slidenum">
              <a:rPr lang="en-US" smtClean="0"/>
              <a:pPr/>
              <a:t>194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260427228"/>
      </p:ext>
    </p:extLst>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Slide Image Placeholder 1"/>
          <p:cNvSpPr>
            <a:spLocks noGrp="1" noRot="1" noChangeAspect="1" noTextEdit="1"/>
          </p:cNvSpPr>
          <p:nvPr>
            <p:ph type="sldImg"/>
          </p:nvPr>
        </p:nvSpPr>
        <p:spPr>
          <a:ln/>
        </p:spPr>
      </p:sp>
      <p:sp>
        <p:nvSpPr>
          <p:cNvPr id="421891" name="Notes Placeholder 2"/>
          <p:cNvSpPr>
            <a:spLocks noGrp="1"/>
          </p:cNvSpPr>
          <p:nvPr>
            <p:ph type="body" idx="1"/>
          </p:nvPr>
        </p:nvSpPr>
        <p:spPr>
          <a:noFill/>
          <a:ln/>
        </p:spPr>
        <p:txBody>
          <a:bodyPr/>
          <a:lstStyle/>
          <a:p>
            <a:pPr eaLnBrk="1" hangingPunct="1"/>
            <a:endParaRPr lang="en-US" smtClean="0"/>
          </a:p>
        </p:txBody>
      </p:sp>
      <p:sp>
        <p:nvSpPr>
          <p:cNvPr id="421892" name="Slide Number Placeholder 3"/>
          <p:cNvSpPr>
            <a:spLocks noGrp="1"/>
          </p:cNvSpPr>
          <p:nvPr>
            <p:ph type="sldNum" sz="quarter" idx="5"/>
          </p:nvPr>
        </p:nvSpPr>
        <p:spPr>
          <a:noFill/>
        </p:spPr>
        <p:txBody>
          <a:bodyPr/>
          <a:lstStyle/>
          <a:p>
            <a:fld id="{718145B4-134B-4904-A507-ED4681DBE881}" type="slidenum">
              <a:rPr lang="en-US" smtClean="0"/>
              <a:pPr/>
              <a:t>195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663770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Slide Image Placeholder 1"/>
          <p:cNvSpPr>
            <a:spLocks noGrp="1" noRot="1" noChangeAspect="1" noTextEdit="1"/>
          </p:cNvSpPr>
          <p:nvPr>
            <p:ph type="sldImg"/>
          </p:nvPr>
        </p:nvSpPr>
        <p:spPr>
          <a:ln/>
        </p:spPr>
      </p:sp>
      <p:sp>
        <p:nvSpPr>
          <p:cNvPr id="265219" name="Notes Placeholder 2"/>
          <p:cNvSpPr>
            <a:spLocks noGrp="1"/>
          </p:cNvSpPr>
          <p:nvPr>
            <p:ph type="body" idx="1"/>
          </p:nvPr>
        </p:nvSpPr>
        <p:spPr>
          <a:noFill/>
          <a:ln/>
        </p:spPr>
        <p:txBody>
          <a:bodyPr/>
          <a:lstStyle/>
          <a:p>
            <a:pPr eaLnBrk="1" hangingPunct="1"/>
            <a:endParaRPr lang="en-US" smtClean="0"/>
          </a:p>
        </p:txBody>
      </p:sp>
      <p:sp>
        <p:nvSpPr>
          <p:cNvPr id="265220" name="Slide Number Placeholder 3"/>
          <p:cNvSpPr>
            <a:spLocks noGrp="1"/>
          </p:cNvSpPr>
          <p:nvPr>
            <p:ph type="sldNum" sz="quarter" idx="5"/>
          </p:nvPr>
        </p:nvSpPr>
        <p:spPr>
          <a:noFill/>
        </p:spPr>
        <p:txBody>
          <a:bodyPr/>
          <a:lstStyle/>
          <a:p>
            <a:fld id="{9A2C9687-B8BA-497D-96D7-DF60084A89FC}" type="slidenum">
              <a:rPr lang="en-US" smtClean="0"/>
              <a:pPr/>
              <a:t>21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24050804"/>
      </p:ext>
    </p:extLst>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Slide Image Placeholder 1"/>
          <p:cNvSpPr>
            <a:spLocks noGrp="1" noRot="1" noChangeAspect="1" noTextEdit="1"/>
          </p:cNvSpPr>
          <p:nvPr>
            <p:ph type="sldImg"/>
          </p:nvPr>
        </p:nvSpPr>
        <p:spPr>
          <a:ln/>
        </p:spPr>
      </p:sp>
      <p:sp>
        <p:nvSpPr>
          <p:cNvPr id="422915" name="Notes Placeholder 2"/>
          <p:cNvSpPr>
            <a:spLocks noGrp="1"/>
          </p:cNvSpPr>
          <p:nvPr>
            <p:ph type="body" idx="1"/>
          </p:nvPr>
        </p:nvSpPr>
        <p:spPr>
          <a:noFill/>
          <a:ln/>
        </p:spPr>
        <p:txBody>
          <a:bodyPr/>
          <a:lstStyle/>
          <a:p>
            <a:pPr eaLnBrk="1" hangingPunct="1"/>
            <a:endParaRPr lang="en-US" smtClean="0"/>
          </a:p>
        </p:txBody>
      </p:sp>
      <p:sp>
        <p:nvSpPr>
          <p:cNvPr id="422916" name="Slide Number Placeholder 3"/>
          <p:cNvSpPr>
            <a:spLocks noGrp="1"/>
          </p:cNvSpPr>
          <p:nvPr>
            <p:ph type="sldNum" sz="quarter" idx="5"/>
          </p:nvPr>
        </p:nvSpPr>
        <p:spPr>
          <a:noFill/>
        </p:spPr>
        <p:txBody>
          <a:bodyPr/>
          <a:lstStyle/>
          <a:p>
            <a:fld id="{CB2A4997-ACFE-4DF2-816A-2FD1CF4B3C85}" type="slidenum">
              <a:rPr lang="en-US" smtClean="0"/>
              <a:pPr/>
              <a:t>196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787680426"/>
      </p:ext>
    </p:extLst>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Slide Image Placeholder 1"/>
          <p:cNvSpPr>
            <a:spLocks noGrp="1" noRot="1" noChangeAspect="1" noTextEdit="1"/>
          </p:cNvSpPr>
          <p:nvPr>
            <p:ph type="sldImg"/>
          </p:nvPr>
        </p:nvSpPr>
        <p:spPr>
          <a:ln/>
        </p:spPr>
      </p:sp>
      <p:sp>
        <p:nvSpPr>
          <p:cNvPr id="423939" name="Notes Placeholder 2"/>
          <p:cNvSpPr>
            <a:spLocks noGrp="1"/>
          </p:cNvSpPr>
          <p:nvPr>
            <p:ph type="body" idx="1"/>
          </p:nvPr>
        </p:nvSpPr>
        <p:spPr>
          <a:noFill/>
          <a:ln/>
        </p:spPr>
        <p:txBody>
          <a:bodyPr/>
          <a:lstStyle/>
          <a:p>
            <a:pPr eaLnBrk="1" hangingPunct="1"/>
            <a:endParaRPr lang="en-US" smtClean="0"/>
          </a:p>
        </p:txBody>
      </p:sp>
      <p:sp>
        <p:nvSpPr>
          <p:cNvPr id="423940" name="Slide Number Placeholder 3"/>
          <p:cNvSpPr>
            <a:spLocks noGrp="1"/>
          </p:cNvSpPr>
          <p:nvPr>
            <p:ph type="sldNum" sz="quarter" idx="5"/>
          </p:nvPr>
        </p:nvSpPr>
        <p:spPr>
          <a:noFill/>
        </p:spPr>
        <p:txBody>
          <a:bodyPr/>
          <a:lstStyle/>
          <a:p>
            <a:fld id="{987032AC-B965-4823-AEF9-F525D148F53A}" type="slidenum">
              <a:rPr lang="en-US" smtClean="0"/>
              <a:pPr/>
              <a:t>197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677440173"/>
      </p:ext>
    </p:extLst>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Slide Image Placeholder 1"/>
          <p:cNvSpPr>
            <a:spLocks noGrp="1" noRot="1" noChangeAspect="1" noTextEdit="1"/>
          </p:cNvSpPr>
          <p:nvPr>
            <p:ph type="sldImg"/>
          </p:nvPr>
        </p:nvSpPr>
        <p:spPr>
          <a:ln/>
        </p:spPr>
      </p:sp>
      <p:sp>
        <p:nvSpPr>
          <p:cNvPr id="424963" name="Notes Placeholder 2"/>
          <p:cNvSpPr>
            <a:spLocks noGrp="1"/>
          </p:cNvSpPr>
          <p:nvPr>
            <p:ph type="body" idx="1"/>
          </p:nvPr>
        </p:nvSpPr>
        <p:spPr>
          <a:noFill/>
          <a:ln/>
        </p:spPr>
        <p:txBody>
          <a:bodyPr/>
          <a:lstStyle/>
          <a:p>
            <a:pPr eaLnBrk="1" hangingPunct="1"/>
            <a:endParaRPr lang="en-US" smtClean="0"/>
          </a:p>
        </p:txBody>
      </p:sp>
      <p:sp>
        <p:nvSpPr>
          <p:cNvPr id="424964" name="Slide Number Placeholder 3"/>
          <p:cNvSpPr>
            <a:spLocks noGrp="1"/>
          </p:cNvSpPr>
          <p:nvPr>
            <p:ph type="sldNum" sz="quarter" idx="5"/>
          </p:nvPr>
        </p:nvSpPr>
        <p:spPr>
          <a:noFill/>
        </p:spPr>
        <p:txBody>
          <a:bodyPr/>
          <a:lstStyle/>
          <a:p>
            <a:fld id="{542D01A1-5B9C-43CF-9C0C-8DC966E4C74D}" type="slidenum">
              <a:rPr lang="en-US" smtClean="0"/>
              <a:pPr/>
              <a:t>198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51343020"/>
      </p:ext>
    </p:extLst>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Slide Image Placeholder 1"/>
          <p:cNvSpPr>
            <a:spLocks noGrp="1" noRot="1" noChangeAspect="1" noTextEdit="1"/>
          </p:cNvSpPr>
          <p:nvPr>
            <p:ph type="sldImg"/>
          </p:nvPr>
        </p:nvSpPr>
        <p:spPr>
          <a:ln/>
        </p:spPr>
      </p:sp>
      <p:sp>
        <p:nvSpPr>
          <p:cNvPr id="425987" name="Notes Placeholder 2"/>
          <p:cNvSpPr>
            <a:spLocks noGrp="1"/>
          </p:cNvSpPr>
          <p:nvPr>
            <p:ph type="body" idx="1"/>
          </p:nvPr>
        </p:nvSpPr>
        <p:spPr>
          <a:noFill/>
          <a:ln/>
        </p:spPr>
        <p:txBody>
          <a:bodyPr/>
          <a:lstStyle/>
          <a:p>
            <a:pPr eaLnBrk="1" hangingPunct="1"/>
            <a:endParaRPr lang="en-US" smtClean="0"/>
          </a:p>
        </p:txBody>
      </p:sp>
      <p:sp>
        <p:nvSpPr>
          <p:cNvPr id="425988" name="Slide Number Placeholder 3"/>
          <p:cNvSpPr>
            <a:spLocks noGrp="1"/>
          </p:cNvSpPr>
          <p:nvPr>
            <p:ph type="sldNum" sz="quarter" idx="5"/>
          </p:nvPr>
        </p:nvSpPr>
        <p:spPr>
          <a:noFill/>
        </p:spPr>
        <p:txBody>
          <a:bodyPr/>
          <a:lstStyle/>
          <a:p>
            <a:fld id="{689FF30E-488F-45BC-9550-DFD5D05B5978}" type="slidenum">
              <a:rPr lang="en-US" smtClean="0"/>
              <a:pPr/>
              <a:t>199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680574754"/>
      </p:ext>
    </p:extLst>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Slide Image Placeholder 1"/>
          <p:cNvSpPr>
            <a:spLocks noGrp="1" noRot="1" noChangeAspect="1" noTextEdit="1"/>
          </p:cNvSpPr>
          <p:nvPr>
            <p:ph type="sldImg"/>
          </p:nvPr>
        </p:nvSpPr>
        <p:spPr>
          <a:ln/>
        </p:spPr>
      </p:sp>
      <p:sp>
        <p:nvSpPr>
          <p:cNvPr id="427011" name="Notes Placeholder 2"/>
          <p:cNvSpPr>
            <a:spLocks noGrp="1"/>
          </p:cNvSpPr>
          <p:nvPr>
            <p:ph type="body" idx="1"/>
          </p:nvPr>
        </p:nvSpPr>
        <p:spPr>
          <a:noFill/>
          <a:ln/>
        </p:spPr>
        <p:txBody>
          <a:bodyPr/>
          <a:lstStyle/>
          <a:p>
            <a:pPr eaLnBrk="1" hangingPunct="1"/>
            <a:endParaRPr lang="en-US" smtClean="0"/>
          </a:p>
        </p:txBody>
      </p:sp>
      <p:sp>
        <p:nvSpPr>
          <p:cNvPr id="427012" name="Slide Number Placeholder 3"/>
          <p:cNvSpPr>
            <a:spLocks noGrp="1"/>
          </p:cNvSpPr>
          <p:nvPr>
            <p:ph type="sldNum" sz="quarter" idx="5"/>
          </p:nvPr>
        </p:nvSpPr>
        <p:spPr>
          <a:noFill/>
        </p:spPr>
        <p:txBody>
          <a:bodyPr/>
          <a:lstStyle/>
          <a:p>
            <a:fld id="{A61DE8BE-C01A-4289-821C-4D980DBBE3CF}" type="slidenum">
              <a:rPr lang="en-US" smtClean="0"/>
              <a:pPr/>
              <a:t>201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346988785"/>
      </p:ext>
    </p:extLst>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Slide Image Placeholder 1"/>
          <p:cNvSpPr>
            <a:spLocks noGrp="1" noRot="1" noChangeAspect="1" noTextEdit="1"/>
          </p:cNvSpPr>
          <p:nvPr>
            <p:ph type="sldImg"/>
          </p:nvPr>
        </p:nvSpPr>
        <p:spPr>
          <a:ln/>
        </p:spPr>
      </p:sp>
      <p:sp>
        <p:nvSpPr>
          <p:cNvPr id="428035" name="Notes Placeholder 2"/>
          <p:cNvSpPr>
            <a:spLocks noGrp="1"/>
          </p:cNvSpPr>
          <p:nvPr>
            <p:ph type="body" idx="1"/>
          </p:nvPr>
        </p:nvSpPr>
        <p:spPr>
          <a:noFill/>
          <a:ln/>
        </p:spPr>
        <p:txBody>
          <a:bodyPr/>
          <a:lstStyle/>
          <a:p>
            <a:pPr eaLnBrk="1" hangingPunct="1"/>
            <a:endParaRPr lang="en-US" smtClean="0"/>
          </a:p>
        </p:txBody>
      </p:sp>
      <p:sp>
        <p:nvSpPr>
          <p:cNvPr id="428036" name="Slide Number Placeholder 3"/>
          <p:cNvSpPr>
            <a:spLocks noGrp="1"/>
          </p:cNvSpPr>
          <p:nvPr>
            <p:ph type="sldNum" sz="quarter" idx="5"/>
          </p:nvPr>
        </p:nvSpPr>
        <p:spPr>
          <a:noFill/>
        </p:spPr>
        <p:txBody>
          <a:bodyPr/>
          <a:lstStyle/>
          <a:p>
            <a:fld id="{54B5AEBB-E319-43CD-9741-6077CA9333DD}" type="slidenum">
              <a:rPr lang="en-US" smtClean="0"/>
              <a:pPr/>
              <a:t>202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137594980"/>
      </p:ext>
    </p:extLst>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Slide Image Placeholder 1"/>
          <p:cNvSpPr>
            <a:spLocks noGrp="1" noRot="1" noChangeAspect="1" noTextEdit="1"/>
          </p:cNvSpPr>
          <p:nvPr>
            <p:ph type="sldImg"/>
          </p:nvPr>
        </p:nvSpPr>
        <p:spPr>
          <a:ln/>
        </p:spPr>
      </p:sp>
      <p:sp>
        <p:nvSpPr>
          <p:cNvPr id="429059" name="Notes Placeholder 2"/>
          <p:cNvSpPr>
            <a:spLocks noGrp="1"/>
          </p:cNvSpPr>
          <p:nvPr>
            <p:ph type="body" idx="1"/>
          </p:nvPr>
        </p:nvSpPr>
        <p:spPr>
          <a:noFill/>
          <a:ln/>
        </p:spPr>
        <p:txBody>
          <a:bodyPr/>
          <a:lstStyle/>
          <a:p>
            <a:pPr eaLnBrk="1" hangingPunct="1"/>
            <a:endParaRPr lang="en-US" smtClean="0"/>
          </a:p>
        </p:txBody>
      </p:sp>
      <p:sp>
        <p:nvSpPr>
          <p:cNvPr id="429060" name="Slide Number Placeholder 3"/>
          <p:cNvSpPr>
            <a:spLocks noGrp="1"/>
          </p:cNvSpPr>
          <p:nvPr>
            <p:ph type="sldNum" sz="quarter" idx="5"/>
          </p:nvPr>
        </p:nvSpPr>
        <p:spPr>
          <a:noFill/>
        </p:spPr>
        <p:txBody>
          <a:bodyPr/>
          <a:lstStyle/>
          <a:p>
            <a:fld id="{356F5975-A11B-4328-BD94-7E18938F73EE}" type="slidenum">
              <a:rPr lang="en-US" smtClean="0"/>
              <a:pPr/>
              <a:t>203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733821599"/>
      </p:ext>
    </p:extLst>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Slide Image Placeholder 1"/>
          <p:cNvSpPr>
            <a:spLocks noGrp="1" noRot="1" noChangeAspect="1" noTextEdit="1"/>
          </p:cNvSpPr>
          <p:nvPr>
            <p:ph type="sldImg"/>
          </p:nvPr>
        </p:nvSpPr>
        <p:spPr>
          <a:ln/>
        </p:spPr>
      </p:sp>
      <p:sp>
        <p:nvSpPr>
          <p:cNvPr id="430083" name="Notes Placeholder 2"/>
          <p:cNvSpPr>
            <a:spLocks noGrp="1"/>
          </p:cNvSpPr>
          <p:nvPr>
            <p:ph type="body" idx="1"/>
          </p:nvPr>
        </p:nvSpPr>
        <p:spPr>
          <a:noFill/>
          <a:ln/>
        </p:spPr>
        <p:txBody>
          <a:bodyPr/>
          <a:lstStyle/>
          <a:p>
            <a:pPr eaLnBrk="1" hangingPunct="1"/>
            <a:endParaRPr lang="en-US" smtClean="0"/>
          </a:p>
        </p:txBody>
      </p:sp>
      <p:sp>
        <p:nvSpPr>
          <p:cNvPr id="430084" name="Slide Number Placeholder 3"/>
          <p:cNvSpPr>
            <a:spLocks noGrp="1"/>
          </p:cNvSpPr>
          <p:nvPr>
            <p:ph type="sldNum" sz="quarter" idx="5"/>
          </p:nvPr>
        </p:nvSpPr>
        <p:spPr>
          <a:noFill/>
        </p:spPr>
        <p:txBody>
          <a:bodyPr/>
          <a:lstStyle/>
          <a:p>
            <a:fld id="{0566D2F2-DCF9-4AF6-BCDF-B94FCA623617}" type="slidenum">
              <a:rPr lang="en-US" smtClean="0"/>
              <a:pPr/>
              <a:t>204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786616822"/>
      </p:ext>
    </p:extLst>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Slide Image Placeholder 1"/>
          <p:cNvSpPr>
            <a:spLocks noGrp="1" noRot="1" noChangeAspect="1" noTextEdit="1"/>
          </p:cNvSpPr>
          <p:nvPr>
            <p:ph type="sldImg"/>
          </p:nvPr>
        </p:nvSpPr>
        <p:spPr>
          <a:ln/>
        </p:spPr>
      </p:sp>
      <p:sp>
        <p:nvSpPr>
          <p:cNvPr id="431107" name="Notes Placeholder 2"/>
          <p:cNvSpPr>
            <a:spLocks noGrp="1"/>
          </p:cNvSpPr>
          <p:nvPr>
            <p:ph type="body" idx="1"/>
          </p:nvPr>
        </p:nvSpPr>
        <p:spPr>
          <a:noFill/>
          <a:ln/>
        </p:spPr>
        <p:txBody>
          <a:bodyPr/>
          <a:lstStyle/>
          <a:p>
            <a:pPr eaLnBrk="1" hangingPunct="1"/>
            <a:endParaRPr lang="en-US" smtClean="0"/>
          </a:p>
        </p:txBody>
      </p:sp>
      <p:sp>
        <p:nvSpPr>
          <p:cNvPr id="431108" name="Slide Number Placeholder 3"/>
          <p:cNvSpPr>
            <a:spLocks noGrp="1"/>
          </p:cNvSpPr>
          <p:nvPr>
            <p:ph type="sldNum" sz="quarter" idx="5"/>
          </p:nvPr>
        </p:nvSpPr>
        <p:spPr>
          <a:noFill/>
        </p:spPr>
        <p:txBody>
          <a:bodyPr/>
          <a:lstStyle/>
          <a:p>
            <a:fld id="{56551A2A-5398-412E-8FAD-1579863F2192}" type="slidenum">
              <a:rPr lang="en-US" smtClean="0"/>
              <a:pPr/>
              <a:t>205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377987479"/>
      </p:ext>
    </p:extLst>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Slide Image Placeholder 1"/>
          <p:cNvSpPr>
            <a:spLocks noGrp="1" noRot="1" noChangeAspect="1" noTextEdit="1"/>
          </p:cNvSpPr>
          <p:nvPr>
            <p:ph type="sldImg"/>
          </p:nvPr>
        </p:nvSpPr>
        <p:spPr>
          <a:ln/>
        </p:spPr>
      </p:sp>
      <p:sp>
        <p:nvSpPr>
          <p:cNvPr id="432131" name="Notes Placeholder 2"/>
          <p:cNvSpPr>
            <a:spLocks noGrp="1"/>
          </p:cNvSpPr>
          <p:nvPr>
            <p:ph type="body" idx="1"/>
          </p:nvPr>
        </p:nvSpPr>
        <p:spPr>
          <a:noFill/>
          <a:ln/>
        </p:spPr>
        <p:txBody>
          <a:bodyPr/>
          <a:lstStyle/>
          <a:p>
            <a:pPr eaLnBrk="1" hangingPunct="1"/>
            <a:endParaRPr lang="en-US" smtClean="0"/>
          </a:p>
        </p:txBody>
      </p:sp>
      <p:sp>
        <p:nvSpPr>
          <p:cNvPr id="432132" name="Slide Number Placeholder 3"/>
          <p:cNvSpPr>
            <a:spLocks noGrp="1"/>
          </p:cNvSpPr>
          <p:nvPr>
            <p:ph type="sldNum" sz="quarter" idx="5"/>
          </p:nvPr>
        </p:nvSpPr>
        <p:spPr>
          <a:noFill/>
        </p:spPr>
        <p:txBody>
          <a:bodyPr/>
          <a:lstStyle/>
          <a:p>
            <a:fld id="{269A4B8A-0BD2-49FF-A64A-6E61B4E222B9}" type="slidenum">
              <a:rPr lang="en-US" smtClean="0"/>
              <a:pPr/>
              <a:t>206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6196205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Slide Image Placeholder 1"/>
          <p:cNvSpPr>
            <a:spLocks noGrp="1" noRot="1" noChangeAspect="1" noTextEdit="1"/>
          </p:cNvSpPr>
          <p:nvPr>
            <p:ph type="sldImg"/>
          </p:nvPr>
        </p:nvSpPr>
        <p:spPr>
          <a:ln/>
        </p:spPr>
      </p:sp>
      <p:sp>
        <p:nvSpPr>
          <p:cNvPr id="266243" name="Notes Placeholder 2"/>
          <p:cNvSpPr>
            <a:spLocks noGrp="1"/>
          </p:cNvSpPr>
          <p:nvPr>
            <p:ph type="body" idx="1"/>
          </p:nvPr>
        </p:nvSpPr>
        <p:spPr>
          <a:noFill/>
          <a:ln/>
        </p:spPr>
        <p:txBody>
          <a:bodyPr/>
          <a:lstStyle/>
          <a:p>
            <a:pPr eaLnBrk="1" hangingPunct="1"/>
            <a:endParaRPr lang="en-US" smtClean="0"/>
          </a:p>
        </p:txBody>
      </p:sp>
      <p:sp>
        <p:nvSpPr>
          <p:cNvPr id="266244" name="Slide Number Placeholder 3"/>
          <p:cNvSpPr>
            <a:spLocks noGrp="1"/>
          </p:cNvSpPr>
          <p:nvPr>
            <p:ph type="sldNum" sz="quarter" idx="5"/>
          </p:nvPr>
        </p:nvSpPr>
        <p:spPr>
          <a:noFill/>
        </p:spPr>
        <p:txBody>
          <a:bodyPr/>
          <a:lstStyle/>
          <a:p>
            <a:fld id="{726CA2B6-58D5-4B19-BF1D-BB77DD5CACB8}" type="slidenum">
              <a:rPr lang="en-US" smtClean="0"/>
              <a:pPr/>
              <a:t>24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149488444"/>
      </p:ext>
    </p:extLst>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Slide Image Placeholder 1"/>
          <p:cNvSpPr>
            <a:spLocks noGrp="1" noRot="1" noChangeAspect="1" noTextEdit="1"/>
          </p:cNvSpPr>
          <p:nvPr>
            <p:ph type="sldImg"/>
          </p:nvPr>
        </p:nvSpPr>
        <p:spPr>
          <a:ln/>
        </p:spPr>
      </p:sp>
      <p:sp>
        <p:nvSpPr>
          <p:cNvPr id="433155" name="Notes Placeholder 2"/>
          <p:cNvSpPr>
            <a:spLocks noGrp="1"/>
          </p:cNvSpPr>
          <p:nvPr>
            <p:ph type="body" idx="1"/>
          </p:nvPr>
        </p:nvSpPr>
        <p:spPr>
          <a:noFill/>
          <a:ln/>
        </p:spPr>
        <p:txBody>
          <a:bodyPr/>
          <a:lstStyle/>
          <a:p>
            <a:pPr eaLnBrk="1" hangingPunct="1"/>
            <a:endParaRPr lang="en-US" smtClean="0"/>
          </a:p>
        </p:txBody>
      </p:sp>
      <p:sp>
        <p:nvSpPr>
          <p:cNvPr id="433156" name="Slide Number Placeholder 3"/>
          <p:cNvSpPr>
            <a:spLocks noGrp="1"/>
          </p:cNvSpPr>
          <p:nvPr>
            <p:ph type="sldNum" sz="quarter" idx="5"/>
          </p:nvPr>
        </p:nvSpPr>
        <p:spPr>
          <a:noFill/>
        </p:spPr>
        <p:txBody>
          <a:bodyPr/>
          <a:lstStyle/>
          <a:p>
            <a:fld id="{759AD4B4-85A0-4B30-A4EB-A8EA37B2CC60}" type="slidenum">
              <a:rPr lang="en-US" smtClean="0"/>
              <a:pPr/>
              <a:t>207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51692724"/>
      </p:ext>
    </p:extLst>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Slide Image Placeholder 1"/>
          <p:cNvSpPr>
            <a:spLocks noGrp="1" noRot="1" noChangeAspect="1" noTextEdit="1"/>
          </p:cNvSpPr>
          <p:nvPr>
            <p:ph type="sldImg"/>
          </p:nvPr>
        </p:nvSpPr>
        <p:spPr>
          <a:ln/>
        </p:spPr>
      </p:sp>
      <p:sp>
        <p:nvSpPr>
          <p:cNvPr id="434179" name="Notes Placeholder 2"/>
          <p:cNvSpPr>
            <a:spLocks noGrp="1"/>
          </p:cNvSpPr>
          <p:nvPr>
            <p:ph type="body" idx="1"/>
          </p:nvPr>
        </p:nvSpPr>
        <p:spPr>
          <a:noFill/>
          <a:ln/>
        </p:spPr>
        <p:txBody>
          <a:bodyPr/>
          <a:lstStyle/>
          <a:p>
            <a:pPr eaLnBrk="1" hangingPunct="1"/>
            <a:endParaRPr lang="en-US" smtClean="0"/>
          </a:p>
        </p:txBody>
      </p:sp>
      <p:sp>
        <p:nvSpPr>
          <p:cNvPr id="434180" name="Slide Number Placeholder 3"/>
          <p:cNvSpPr>
            <a:spLocks noGrp="1"/>
          </p:cNvSpPr>
          <p:nvPr>
            <p:ph type="sldNum" sz="quarter" idx="5"/>
          </p:nvPr>
        </p:nvSpPr>
        <p:spPr>
          <a:noFill/>
        </p:spPr>
        <p:txBody>
          <a:bodyPr/>
          <a:lstStyle/>
          <a:p>
            <a:fld id="{4DD4200D-DC66-46AB-A144-1F7825B664B6}" type="slidenum">
              <a:rPr lang="en-US" smtClean="0"/>
              <a:pPr/>
              <a:t>208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961445217"/>
      </p:ext>
    </p:extLst>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Slide Image Placeholder 1"/>
          <p:cNvSpPr>
            <a:spLocks noGrp="1" noRot="1" noChangeAspect="1" noTextEdit="1"/>
          </p:cNvSpPr>
          <p:nvPr>
            <p:ph type="sldImg"/>
          </p:nvPr>
        </p:nvSpPr>
        <p:spPr>
          <a:ln/>
        </p:spPr>
      </p:sp>
      <p:sp>
        <p:nvSpPr>
          <p:cNvPr id="435203" name="Notes Placeholder 2"/>
          <p:cNvSpPr>
            <a:spLocks noGrp="1"/>
          </p:cNvSpPr>
          <p:nvPr>
            <p:ph type="body" idx="1"/>
          </p:nvPr>
        </p:nvSpPr>
        <p:spPr>
          <a:noFill/>
          <a:ln/>
        </p:spPr>
        <p:txBody>
          <a:bodyPr/>
          <a:lstStyle/>
          <a:p>
            <a:pPr eaLnBrk="1" hangingPunct="1"/>
            <a:endParaRPr lang="en-US" smtClean="0"/>
          </a:p>
        </p:txBody>
      </p:sp>
      <p:sp>
        <p:nvSpPr>
          <p:cNvPr id="435204" name="Slide Number Placeholder 3"/>
          <p:cNvSpPr>
            <a:spLocks noGrp="1"/>
          </p:cNvSpPr>
          <p:nvPr>
            <p:ph type="sldNum" sz="quarter" idx="5"/>
          </p:nvPr>
        </p:nvSpPr>
        <p:spPr>
          <a:noFill/>
        </p:spPr>
        <p:txBody>
          <a:bodyPr/>
          <a:lstStyle/>
          <a:p>
            <a:fld id="{BE089E11-12E5-4430-BF96-EE92CFD397C8}" type="slidenum">
              <a:rPr lang="en-US" smtClean="0"/>
              <a:pPr/>
              <a:t>209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723424321"/>
      </p:ext>
    </p:extLst>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Slide Image Placeholder 1"/>
          <p:cNvSpPr>
            <a:spLocks noGrp="1" noRot="1" noChangeAspect="1" noTextEdit="1"/>
          </p:cNvSpPr>
          <p:nvPr>
            <p:ph type="sldImg"/>
          </p:nvPr>
        </p:nvSpPr>
        <p:spPr>
          <a:ln/>
        </p:spPr>
      </p:sp>
      <p:sp>
        <p:nvSpPr>
          <p:cNvPr id="436227" name="Notes Placeholder 2"/>
          <p:cNvSpPr>
            <a:spLocks noGrp="1"/>
          </p:cNvSpPr>
          <p:nvPr>
            <p:ph type="body" idx="1"/>
          </p:nvPr>
        </p:nvSpPr>
        <p:spPr>
          <a:noFill/>
          <a:ln/>
        </p:spPr>
        <p:txBody>
          <a:bodyPr/>
          <a:lstStyle/>
          <a:p>
            <a:pPr eaLnBrk="1" hangingPunct="1"/>
            <a:endParaRPr lang="en-US" smtClean="0"/>
          </a:p>
        </p:txBody>
      </p:sp>
      <p:sp>
        <p:nvSpPr>
          <p:cNvPr id="436228" name="Slide Number Placeholder 3"/>
          <p:cNvSpPr>
            <a:spLocks noGrp="1"/>
          </p:cNvSpPr>
          <p:nvPr>
            <p:ph type="sldNum" sz="quarter" idx="5"/>
          </p:nvPr>
        </p:nvSpPr>
        <p:spPr>
          <a:noFill/>
        </p:spPr>
        <p:txBody>
          <a:bodyPr/>
          <a:lstStyle/>
          <a:p>
            <a:fld id="{A04E166D-40E7-4D2E-8C5D-BF2E0E9A3064}" type="slidenum">
              <a:rPr lang="en-US" smtClean="0"/>
              <a:pPr/>
              <a:t>210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628521658"/>
      </p:ext>
    </p:extLst>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Slide Image Placeholder 1"/>
          <p:cNvSpPr>
            <a:spLocks noGrp="1" noRot="1" noChangeAspect="1" noTextEdit="1"/>
          </p:cNvSpPr>
          <p:nvPr>
            <p:ph type="sldImg"/>
          </p:nvPr>
        </p:nvSpPr>
        <p:spPr>
          <a:ln/>
        </p:spPr>
      </p:sp>
      <p:sp>
        <p:nvSpPr>
          <p:cNvPr id="437251" name="Notes Placeholder 2"/>
          <p:cNvSpPr>
            <a:spLocks noGrp="1"/>
          </p:cNvSpPr>
          <p:nvPr>
            <p:ph type="body" idx="1"/>
          </p:nvPr>
        </p:nvSpPr>
        <p:spPr>
          <a:noFill/>
          <a:ln/>
        </p:spPr>
        <p:txBody>
          <a:bodyPr/>
          <a:lstStyle/>
          <a:p>
            <a:pPr eaLnBrk="1" hangingPunct="1"/>
            <a:endParaRPr lang="en-US" smtClean="0"/>
          </a:p>
        </p:txBody>
      </p:sp>
      <p:sp>
        <p:nvSpPr>
          <p:cNvPr id="437252" name="Slide Number Placeholder 3"/>
          <p:cNvSpPr>
            <a:spLocks noGrp="1"/>
          </p:cNvSpPr>
          <p:nvPr>
            <p:ph type="sldNum" sz="quarter" idx="5"/>
          </p:nvPr>
        </p:nvSpPr>
        <p:spPr>
          <a:noFill/>
        </p:spPr>
        <p:txBody>
          <a:bodyPr/>
          <a:lstStyle/>
          <a:p>
            <a:fld id="{332E7379-A661-420C-BF23-67A862A78B92}" type="slidenum">
              <a:rPr lang="en-US" smtClean="0"/>
              <a:pPr/>
              <a:t>212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01047224"/>
      </p:ext>
    </p:extLst>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Slide Image Placeholder 1"/>
          <p:cNvSpPr>
            <a:spLocks noGrp="1" noRot="1" noChangeAspect="1" noTextEdit="1"/>
          </p:cNvSpPr>
          <p:nvPr>
            <p:ph type="sldImg"/>
          </p:nvPr>
        </p:nvSpPr>
        <p:spPr>
          <a:ln/>
        </p:spPr>
      </p:sp>
      <p:sp>
        <p:nvSpPr>
          <p:cNvPr id="438275" name="Notes Placeholder 2"/>
          <p:cNvSpPr>
            <a:spLocks noGrp="1"/>
          </p:cNvSpPr>
          <p:nvPr>
            <p:ph type="body" idx="1"/>
          </p:nvPr>
        </p:nvSpPr>
        <p:spPr>
          <a:noFill/>
          <a:ln/>
        </p:spPr>
        <p:txBody>
          <a:bodyPr/>
          <a:lstStyle/>
          <a:p>
            <a:pPr eaLnBrk="1" hangingPunct="1"/>
            <a:endParaRPr lang="en-US" smtClean="0"/>
          </a:p>
        </p:txBody>
      </p:sp>
      <p:sp>
        <p:nvSpPr>
          <p:cNvPr id="438276" name="Slide Number Placeholder 3"/>
          <p:cNvSpPr>
            <a:spLocks noGrp="1"/>
          </p:cNvSpPr>
          <p:nvPr>
            <p:ph type="sldNum" sz="quarter" idx="5"/>
          </p:nvPr>
        </p:nvSpPr>
        <p:spPr>
          <a:noFill/>
        </p:spPr>
        <p:txBody>
          <a:bodyPr/>
          <a:lstStyle/>
          <a:p>
            <a:fld id="{E673B82A-35D5-4170-935E-864217132B12}" type="slidenum">
              <a:rPr lang="en-US" smtClean="0"/>
              <a:pPr/>
              <a:t>213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900599419"/>
      </p:ext>
    </p:extLst>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Slide Image Placeholder 1"/>
          <p:cNvSpPr>
            <a:spLocks noGrp="1" noRot="1" noChangeAspect="1" noTextEdit="1"/>
          </p:cNvSpPr>
          <p:nvPr>
            <p:ph type="sldImg"/>
          </p:nvPr>
        </p:nvSpPr>
        <p:spPr>
          <a:ln/>
        </p:spPr>
      </p:sp>
      <p:sp>
        <p:nvSpPr>
          <p:cNvPr id="439299" name="Notes Placeholder 2"/>
          <p:cNvSpPr>
            <a:spLocks noGrp="1"/>
          </p:cNvSpPr>
          <p:nvPr>
            <p:ph type="body" idx="1"/>
          </p:nvPr>
        </p:nvSpPr>
        <p:spPr>
          <a:noFill/>
          <a:ln/>
        </p:spPr>
        <p:txBody>
          <a:bodyPr/>
          <a:lstStyle/>
          <a:p>
            <a:pPr eaLnBrk="1" hangingPunct="1"/>
            <a:endParaRPr lang="en-US" smtClean="0"/>
          </a:p>
        </p:txBody>
      </p:sp>
      <p:sp>
        <p:nvSpPr>
          <p:cNvPr id="439300" name="Slide Number Placeholder 3"/>
          <p:cNvSpPr>
            <a:spLocks noGrp="1"/>
          </p:cNvSpPr>
          <p:nvPr>
            <p:ph type="sldNum" sz="quarter" idx="5"/>
          </p:nvPr>
        </p:nvSpPr>
        <p:spPr>
          <a:noFill/>
        </p:spPr>
        <p:txBody>
          <a:bodyPr/>
          <a:lstStyle/>
          <a:p>
            <a:fld id="{559D0692-3C40-4A32-85E0-AC8C8B70CB66}" type="slidenum">
              <a:rPr lang="en-US" smtClean="0"/>
              <a:pPr/>
              <a:t>214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155664151"/>
      </p:ext>
    </p:extLst>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Slide Image Placeholder 1"/>
          <p:cNvSpPr>
            <a:spLocks noGrp="1" noRot="1" noChangeAspect="1" noTextEdit="1"/>
          </p:cNvSpPr>
          <p:nvPr>
            <p:ph type="sldImg"/>
          </p:nvPr>
        </p:nvSpPr>
        <p:spPr>
          <a:ln/>
        </p:spPr>
      </p:sp>
      <p:sp>
        <p:nvSpPr>
          <p:cNvPr id="440323" name="Notes Placeholder 2"/>
          <p:cNvSpPr>
            <a:spLocks noGrp="1"/>
          </p:cNvSpPr>
          <p:nvPr>
            <p:ph type="body" idx="1"/>
          </p:nvPr>
        </p:nvSpPr>
        <p:spPr>
          <a:noFill/>
          <a:ln/>
        </p:spPr>
        <p:txBody>
          <a:bodyPr/>
          <a:lstStyle/>
          <a:p>
            <a:pPr eaLnBrk="1" hangingPunct="1"/>
            <a:endParaRPr lang="en-US" smtClean="0"/>
          </a:p>
        </p:txBody>
      </p:sp>
      <p:sp>
        <p:nvSpPr>
          <p:cNvPr id="440324" name="Slide Number Placeholder 3"/>
          <p:cNvSpPr>
            <a:spLocks noGrp="1"/>
          </p:cNvSpPr>
          <p:nvPr>
            <p:ph type="sldNum" sz="quarter" idx="5"/>
          </p:nvPr>
        </p:nvSpPr>
        <p:spPr>
          <a:noFill/>
        </p:spPr>
        <p:txBody>
          <a:bodyPr/>
          <a:lstStyle/>
          <a:p>
            <a:fld id="{0306FF98-8BCD-410C-B095-AAD6B14182A0}" type="slidenum">
              <a:rPr lang="en-US" smtClean="0"/>
              <a:pPr/>
              <a:t>215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105142169"/>
      </p:ext>
    </p:extLst>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Slide Image Placeholder 1"/>
          <p:cNvSpPr>
            <a:spLocks noGrp="1" noRot="1" noChangeAspect="1" noTextEdit="1"/>
          </p:cNvSpPr>
          <p:nvPr>
            <p:ph type="sldImg"/>
          </p:nvPr>
        </p:nvSpPr>
        <p:spPr>
          <a:ln/>
        </p:spPr>
      </p:sp>
      <p:sp>
        <p:nvSpPr>
          <p:cNvPr id="441347" name="Notes Placeholder 2"/>
          <p:cNvSpPr>
            <a:spLocks noGrp="1"/>
          </p:cNvSpPr>
          <p:nvPr>
            <p:ph type="body" idx="1"/>
          </p:nvPr>
        </p:nvSpPr>
        <p:spPr>
          <a:noFill/>
          <a:ln/>
        </p:spPr>
        <p:txBody>
          <a:bodyPr/>
          <a:lstStyle/>
          <a:p>
            <a:pPr eaLnBrk="1" hangingPunct="1"/>
            <a:endParaRPr lang="en-US" smtClean="0"/>
          </a:p>
        </p:txBody>
      </p:sp>
      <p:sp>
        <p:nvSpPr>
          <p:cNvPr id="441348" name="Slide Number Placeholder 3"/>
          <p:cNvSpPr>
            <a:spLocks noGrp="1"/>
          </p:cNvSpPr>
          <p:nvPr>
            <p:ph type="sldNum" sz="quarter" idx="5"/>
          </p:nvPr>
        </p:nvSpPr>
        <p:spPr>
          <a:noFill/>
        </p:spPr>
        <p:txBody>
          <a:bodyPr/>
          <a:lstStyle/>
          <a:p>
            <a:fld id="{C2E0AD01-395C-405F-9684-8D99C55924F4}" type="slidenum">
              <a:rPr lang="en-US" smtClean="0"/>
              <a:pPr/>
              <a:t>216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333140151"/>
      </p:ext>
    </p:extLst>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Slide Image Placeholder 1"/>
          <p:cNvSpPr>
            <a:spLocks noGrp="1" noRot="1" noChangeAspect="1" noTextEdit="1"/>
          </p:cNvSpPr>
          <p:nvPr>
            <p:ph type="sldImg"/>
          </p:nvPr>
        </p:nvSpPr>
        <p:spPr>
          <a:ln/>
        </p:spPr>
      </p:sp>
      <p:sp>
        <p:nvSpPr>
          <p:cNvPr id="442371" name="Notes Placeholder 2"/>
          <p:cNvSpPr>
            <a:spLocks noGrp="1"/>
          </p:cNvSpPr>
          <p:nvPr>
            <p:ph type="body" idx="1"/>
          </p:nvPr>
        </p:nvSpPr>
        <p:spPr>
          <a:noFill/>
          <a:ln/>
        </p:spPr>
        <p:txBody>
          <a:bodyPr/>
          <a:lstStyle/>
          <a:p>
            <a:pPr eaLnBrk="1" hangingPunct="1"/>
            <a:endParaRPr lang="en-US" smtClean="0"/>
          </a:p>
        </p:txBody>
      </p:sp>
      <p:sp>
        <p:nvSpPr>
          <p:cNvPr id="442372" name="Slide Number Placeholder 3"/>
          <p:cNvSpPr>
            <a:spLocks noGrp="1"/>
          </p:cNvSpPr>
          <p:nvPr>
            <p:ph type="sldNum" sz="quarter" idx="5"/>
          </p:nvPr>
        </p:nvSpPr>
        <p:spPr>
          <a:noFill/>
        </p:spPr>
        <p:txBody>
          <a:bodyPr/>
          <a:lstStyle/>
          <a:p>
            <a:fld id="{E0BEA2BC-0984-4657-816F-6E89F265C495}" type="slidenum">
              <a:rPr lang="en-US" smtClean="0"/>
              <a:pPr/>
              <a:t>217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9537657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Slide Image Placeholder 1"/>
          <p:cNvSpPr>
            <a:spLocks noGrp="1" noRot="1" noChangeAspect="1" noTextEdit="1"/>
          </p:cNvSpPr>
          <p:nvPr>
            <p:ph type="sldImg"/>
          </p:nvPr>
        </p:nvSpPr>
        <p:spPr>
          <a:ln/>
        </p:spPr>
      </p:sp>
      <p:sp>
        <p:nvSpPr>
          <p:cNvPr id="267267" name="Notes Placeholder 2"/>
          <p:cNvSpPr>
            <a:spLocks noGrp="1"/>
          </p:cNvSpPr>
          <p:nvPr>
            <p:ph type="body" idx="1"/>
          </p:nvPr>
        </p:nvSpPr>
        <p:spPr>
          <a:noFill/>
          <a:ln/>
        </p:spPr>
        <p:txBody>
          <a:bodyPr/>
          <a:lstStyle/>
          <a:p>
            <a:pPr eaLnBrk="1" hangingPunct="1"/>
            <a:endParaRPr lang="en-US" smtClean="0"/>
          </a:p>
        </p:txBody>
      </p:sp>
      <p:sp>
        <p:nvSpPr>
          <p:cNvPr id="267268" name="Slide Number Placeholder 3"/>
          <p:cNvSpPr>
            <a:spLocks noGrp="1"/>
          </p:cNvSpPr>
          <p:nvPr>
            <p:ph type="sldNum" sz="quarter" idx="5"/>
          </p:nvPr>
        </p:nvSpPr>
        <p:spPr>
          <a:noFill/>
        </p:spPr>
        <p:txBody>
          <a:bodyPr/>
          <a:lstStyle/>
          <a:p>
            <a:fld id="{7FDB8542-1BE6-4F73-A87A-BF4B14340AC8}" type="slidenum">
              <a:rPr lang="en-US" smtClean="0"/>
              <a:pPr/>
              <a:t>25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237776223"/>
      </p:ext>
    </p:extLst>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Slide Image Placeholder 1"/>
          <p:cNvSpPr>
            <a:spLocks noGrp="1" noRot="1" noChangeAspect="1" noTextEdit="1"/>
          </p:cNvSpPr>
          <p:nvPr>
            <p:ph type="sldImg"/>
          </p:nvPr>
        </p:nvSpPr>
        <p:spPr>
          <a:ln/>
        </p:spPr>
      </p:sp>
      <p:sp>
        <p:nvSpPr>
          <p:cNvPr id="443395" name="Notes Placeholder 2"/>
          <p:cNvSpPr>
            <a:spLocks noGrp="1"/>
          </p:cNvSpPr>
          <p:nvPr>
            <p:ph type="body" idx="1"/>
          </p:nvPr>
        </p:nvSpPr>
        <p:spPr>
          <a:noFill/>
          <a:ln/>
        </p:spPr>
        <p:txBody>
          <a:bodyPr/>
          <a:lstStyle/>
          <a:p>
            <a:pPr eaLnBrk="1" hangingPunct="1"/>
            <a:endParaRPr lang="en-US" smtClean="0"/>
          </a:p>
        </p:txBody>
      </p:sp>
      <p:sp>
        <p:nvSpPr>
          <p:cNvPr id="443396" name="Slide Number Placeholder 3"/>
          <p:cNvSpPr>
            <a:spLocks noGrp="1"/>
          </p:cNvSpPr>
          <p:nvPr>
            <p:ph type="sldNum" sz="quarter" idx="5"/>
          </p:nvPr>
        </p:nvSpPr>
        <p:spPr>
          <a:noFill/>
        </p:spPr>
        <p:txBody>
          <a:bodyPr/>
          <a:lstStyle/>
          <a:p>
            <a:fld id="{E01303CE-CB3A-4F60-916F-3C4FDFE2C2E1}" type="slidenum">
              <a:rPr lang="en-US" smtClean="0"/>
              <a:pPr/>
              <a:t>218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330226342"/>
      </p:ext>
    </p:extLst>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Slide Image Placeholder 1"/>
          <p:cNvSpPr>
            <a:spLocks noGrp="1" noRot="1" noChangeAspect="1" noTextEdit="1"/>
          </p:cNvSpPr>
          <p:nvPr>
            <p:ph type="sldImg"/>
          </p:nvPr>
        </p:nvSpPr>
        <p:spPr>
          <a:ln/>
        </p:spPr>
      </p:sp>
      <p:sp>
        <p:nvSpPr>
          <p:cNvPr id="444419" name="Notes Placeholder 2"/>
          <p:cNvSpPr>
            <a:spLocks noGrp="1"/>
          </p:cNvSpPr>
          <p:nvPr>
            <p:ph type="body" idx="1"/>
          </p:nvPr>
        </p:nvSpPr>
        <p:spPr>
          <a:noFill/>
          <a:ln/>
        </p:spPr>
        <p:txBody>
          <a:bodyPr/>
          <a:lstStyle/>
          <a:p>
            <a:pPr eaLnBrk="1" hangingPunct="1"/>
            <a:endParaRPr lang="en-US" smtClean="0"/>
          </a:p>
        </p:txBody>
      </p:sp>
      <p:sp>
        <p:nvSpPr>
          <p:cNvPr id="444420" name="Slide Number Placeholder 3"/>
          <p:cNvSpPr>
            <a:spLocks noGrp="1"/>
          </p:cNvSpPr>
          <p:nvPr>
            <p:ph type="sldNum" sz="quarter" idx="5"/>
          </p:nvPr>
        </p:nvSpPr>
        <p:spPr>
          <a:noFill/>
        </p:spPr>
        <p:txBody>
          <a:bodyPr/>
          <a:lstStyle/>
          <a:p>
            <a:fld id="{7DCC5780-72D9-4DD3-9D88-D16DB610C996}" type="slidenum">
              <a:rPr lang="en-US" smtClean="0"/>
              <a:pPr/>
              <a:t>219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473745574"/>
      </p:ext>
    </p:extLst>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Slide Image Placeholder 1"/>
          <p:cNvSpPr>
            <a:spLocks noGrp="1" noRot="1" noChangeAspect="1" noTextEdit="1"/>
          </p:cNvSpPr>
          <p:nvPr>
            <p:ph type="sldImg"/>
          </p:nvPr>
        </p:nvSpPr>
        <p:spPr>
          <a:ln/>
        </p:spPr>
      </p:sp>
      <p:sp>
        <p:nvSpPr>
          <p:cNvPr id="445443" name="Notes Placeholder 2"/>
          <p:cNvSpPr>
            <a:spLocks noGrp="1"/>
          </p:cNvSpPr>
          <p:nvPr>
            <p:ph type="body" idx="1"/>
          </p:nvPr>
        </p:nvSpPr>
        <p:spPr>
          <a:noFill/>
          <a:ln/>
        </p:spPr>
        <p:txBody>
          <a:bodyPr/>
          <a:lstStyle/>
          <a:p>
            <a:pPr eaLnBrk="1" hangingPunct="1"/>
            <a:endParaRPr lang="en-US" smtClean="0"/>
          </a:p>
        </p:txBody>
      </p:sp>
      <p:sp>
        <p:nvSpPr>
          <p:cNvPr id="445444" name="Slide Number Placeholder 3"/>
          <p:cNvSpPr>
            <a:spLocks noGrp="1"/>
          </p:cNvSpPr>
          <p:nvPr>
            <p:ph type="sldNum" sz="quarter" idx="5"/>
          </p:nvPr>
        </p:nvSpPr>
        <p:spPr>
          <a:noFill/>
        </p:spPr>
        <p:txBody>
          <a:bodyPr/>
          <a:lstStyle/>
          <a:p>
            <a:fld id="{3DE7359D-4D06-4DC1-8563-C51BBE78346A}" type="slidenum">
              <a:rPr lang="en-US" smtClean="0"/>
              <a:pPr/>
              <a:t>220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604878702"/>
      </p:ext>
    </p:extLst>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Slide Image Placeholder 1"/>
          <p:cNvSpPr>
            <a:spLocks noGrp="1" noRot="1" noChangeAspect="1" noTextEdit="1"/>
          </p:cNvSpPr>
          <p:nvPr>
            <p:ph type="sldImg"/>
          </p:nvPr>
        </p:nvSpPr>
        <p:spPr>
          <a:ln/>
        </p:spPr>
      </p:sp>
      <p:sp>
        <p:nvSpPr>
          <p:cNvPr id="446467" name="Notes Placeholder 2"/>
          <p:cNvSpPr>
            <a:spLocks noGrp="1"/>
          </p:cNvSpPr>
          <p:nvPr>
            <p:ph type="body" idx="1"/>
          </p:nvPr>
        </p:nvSpPr>
        <p:spPr>
          <a:noFill/>
          <a:ln/>
        </p:spPr>
        <p:txBody>
          <a:bodyPr/>
          <a:lstStyle/>
          <a:p>
            <a:pPr eaLnBrk="1" hangingPunct="1"/>
            <a:endParaRPr lang="en-US" smtClean="0"/>
          </a:p>
        </p:txBody>
      </p:sp>
      <p:sp>
        <p:nvSpPr>
          <p:cNvPr id="446468" name="Slide Number Placeholder 3"/>
          <p:cNvSpPr>
            <a:spLocks noGrp="1"/>
          </p:cNvSpPr>
          <p:nvPr>
            <p:ph type="sldNum" sz="quarter" idx="5"/>
          </p:nvPr>
        </p:nvSpPr>
        <p:spPr>
          <a:noFill/>
        </p:spPr>
        <p:txBody>
          <a:bodyPr/>
          <a:lstStyle/>
          <a:p>
            <a:fld id="{2A44C277-EC8A-4986-B1F4-0F78D08EE548}" type="slidenum">
              <a:rPr lang="en-US" smtClean="0"/>
              <a:pPr/>
              <a:t>221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278584317"/>
      </p:ext>
    </p:extLst>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Slide Image Placeholder 1"/>
          <p:cNvSpPr>
            <a:spLocks noGrp="1" noRot="1" noChangeAspect="1" noTextEdit="1"/>
          </p:cNvSpPr>
          <p:nvPr>
            <p:ph type="sldImg"/>
          </p:nvPr>
        </p:nvSpPr>
        <p:spPr>
          <a:ln/>
        </p:spPr>
      </p:sp>
      <p:sp>
        <p:nvSpPr>
          <p:cNvPr id="447491" name="Notes Placeholder 2"/>
          <p:cNvSpPr>
            <a:spLocks noGrp="1"/>
          </p:cNvSpPr>
          <p:nvPr>
            <p:ph type="body" idx="1"/>
          </p:nvPr>
        </p:nvSpPr>
        <p:spPr>
          <a:noFill/>
          <a:ln/>
        </p:spPr>
        <p:txBody>
          <a:bodyPr/>
          <a:lstStyle/>
          <a:p>
            <a:pPr eaLnBrk="1" hangingPunct="1"/>
            <a:endParaRPr lang="en-US" smtClean="0"/>
          </a:p>
        </p:txBody>
      </p:sp>
      <p:sp>
        <p:nvSpPr>
          <p:cNvPr id="447492" name="Slide Number Placeholder 3"/>
          <p:cNvSpPr>
            <a:spLocks noGrp="1"/>
          </p:cNvSpPr>
          <p:nvPr>
            <p:ph type="sldNum" sz="quarter" idx="5"/>
          </p:nvPr>
        </p:nvSpPr>
        <p:spPr>
          <a:noFill/>
        </p:spPr>
        <p:txBody>
          <a:bodyPr/>
          <a:lstStyle/>
          <a:p>
            <a:fld id="{A419E98A-EA64-4718-8EB8-DAA80AEE4253}" type="slidenum">
              <a:rPr lang="en-US" smtClean="0"/>
              <a:pPr/>
              <a:t>222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328042948"/>
      </p:ext>
    </p:extLst>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Slide Image Placeholder 1"/>
          <p:cNvSpPr>
            <a:spLocks noGrp="1" noRot="1" noChangeAspect="1" noTextEdit="1"/>
          </p:cNvSpPr>
          <p:nvPr>
            <p:ph type="sldImg"/>
          </p:nvPr>
        </p:nvSpPr>
        <p:spPr>
          <a:ln/>
        </p:spPr>
      </p:sp>
      <p:sp>
        <p:nvSpPr>
          <p:cNvPr id="448515" name="Notes Placeholder 2"/>
          <p:cNvSpPr>
            <a:spLocks noGrp="1"/>
          </p:cNvSpPr>
          <p:nvPr>
            <p:ph type="body" idx="1"/>
          </p:nvPr>
        </p:nvSpPr>
        <p:spPr>
          <a:noFill/>
          <a:ln/>
        </p:spPr>
        <p:txBody>
          <a:bodyPr/>
          <a:lstStyle/>
          <a:p>
            <a:pPr eaLnBrk="1" hangingPunct="1"/>
            <a:endParaRPr lang="en-US" smtClean="0"/>
          </a:p>
        </p:txBody>
      </p:sp>
      <p:sp>
        <p:nvSpPr>
          <p:cNvPr id="448516" name="Slide Number Placeholder 3"/>
          <p:cNvSpPr>
            <a:spLocks noGrp="1"/>
          </p:cNvSpPr>
          <p:nvPr>
            <p:ph type="sldNum" sz="quarter" idx="5"/>
          </p:nvPr>
        </p:nvSpPr>
        <p:spPr>
          <a:noFill/>
        </p:spPr>
        <p:txBody>
          <a:bodyPr/>
          <a:lstStyle/>
          <a:p>
            <a:fld id="{F0867A8A-E230-4B80-80EC-79A0A3B8C76A}" type="slidenum">
              <a:rPr lang="en-US" smtClean="0"/>
              <a:pPr/>
              <a:t>223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736333300"/>
      </p:ext>
    </p:extLst>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Slide Image Placeholder 1"/>
          <p:cNvSpPr>
            <a:spLocks noGrp="1" noRot="1" noChangeAspect="1" noTextEdit="1"/>
          </p:cNvSpPr>
          <p:nvPr>
            <p:ph type="sldImg"/>
          </p:nvPr>
        </p:nvSpPr>
        <p:spPr>
          <a:ln/>
        </p:spPr>
      </p:sp>
      <p:sp>
        <p:nvSpPr>
          <p:cNvPr id="449539" name="Notes Placeholder 2"/>
          <p:cNvSpPr>
            <a:spLocks noGrp="1"/>
          </p:cNvSpPr>
          <p:nvPr>
            <p:ph type="body" idx="1"/>
          </p:nvPr>
        </p:nvSpPr>
        <p:spPr>
          <a:noFill/>
          <a:ln/>
        </p:spPr>
        <p:txBody>
          <a:bodyPr/>
          <a:lstStyle/>
          <a:p>
            <a:pPr eaLnBrk="1" hangingPunct="1"/>
            <a:endParaRPr lang="en-US" smtClean="0"/>
          </a:p>
        </p:txBody>
      </p:sp>
      <p:sp>
        <p:nvSpPr>
          <p:cNvPr id="449540" name="Slide Number Placeholder 3"/>
          <p:cNvSpPr>
            <a:spLocks noGrp="1"/>
          </p:cNvSpPr>
          <p:nvPr>
            <p:ph type="sldNum" sz="quarter" idx="5"/>
          </p:nvPr>
        </p:nvSpPr>
        <p:spPr>
          <a:noFill/>
        </p:spPr>
        <p:txBody>
          <a:bodyPr/>
          <a:lstStyle/>
          <a:p>
            <a:fld id="{1F61F097-F229-4CC7-A9F4-FD91DAFBD03F}" type="slidenum">
              <a:rPr lang="en-US" smtClean="0"/>
              <a:pPr/>
              <a:t>224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598317693"/>
      </p:ext>
    </p:extLst>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Slide Image Placeholder 1"/>
          <p:cNvSpPr>
            <a:spLocks noGrp="1" noRot="1" noChangeAspect="1" noTextEdit="1"/>
          </p:cNvSpPr>
          <p:nvPr>
            <p:ph type="sldImg"/>
          </p:nvPr>
        </p:nvSpPr>
        <p:spPr>
          <a:ln/>
        </p:spPr>
      </p:sp>
      <p:sp>
        <p:nvSpPr>
          <p:cNvPr id="450563" name="Notes Placeholder 2"/>
          <p:cNvSpPr>
            <a:spLocks noGrp="1"/>
          </p:cNvSpPr>
          <p:nvPr>
            <p:ph type="body" idx="1"/>
          </p:nvPr>
        </p:nvSpPr>
        <p:spPr>
          <a:noFill/>
          <a:ln/>
        </p:spPr>
        <p:txBody>
          <a:bodyPr/>
          <a:lstStyle/>
          <a:p>
            <a:pPr eaLnBrk="1" hangingPunct="1"/>
            <a:endParaRPr lang="en-US" smtClean="0"/>
          </a:p>
        </p:txBody>
      </p:sp>
      <p:sp>
        <p:nvSpPr>
          <p:cNvPr id="450564" name="Slide Number Placeholder 3"/>
          <p:cNvSpPr>
            <a:spLocks noGrp="1"/>
          </p:cNvSpPr>
          <p:nvPr>
            <p:ph type="sldNum" sz="quarter" idx="5"/>
          </p:nvPr>
        </p:nvSpPr>
        <p:spPr>
          <a:noFill/>
        </p:spPr>
        <p:txBody>
          <a:bodyPr/>
          <a:lstStyle/>
          <a:p>
            <a:fld id="{F0CFC4FD-A8DC-442E-939A-08B9BDACBC4B}" type="slidenum">
              <a:rPr lang="en-US" smtClean="0"/>
              <a:pPr/>
              <a:t>225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158205403"/>
      </p:ext>
    </p:extLst>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ln/>
        </p:spPr>
        <p:txBody>
          <a:bodyPr/>
          <a:lstStyle/>
          <a:p>
            <a:pPr eaLnBrk="1" hangingPunct="1"/>
            <a:endParaRPr lang="en-US" smtClean="0"/>
          </a:p>
        </p:txBody>
      </p:sp>
      <p:sp>
        <p:nvSpPr>
          <p:cNvPr id="451588" name="Slide Number Placeholder 3"/>
          <p:cNvSpPr>
            <a:spLocks noGrp="1"/>
          </p:cNvSpPr>
          <p:nvPr>
            <p:ph type="sldNum" sz="quarter" idx="5"/>
          </p:nvPr>
        </p:nvSpPr>
        <p:spPr>
          <a:noFill/>
        </p:spPr>
        <p:txBody>
          <a:bodyPr/>
          <a:lstStyle/>
          <a:p>
            <a:fld id="{393C5098-87E4-4B3B-B0A9-D610AD092744}" type="slidenum">
              <a:rPr lang="en-US" smtClean="0"/>
              <a:pPr/>
              <a:t>226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179017205"/>
      </p:ext>
    </p:extLst>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Slide Image Placeholder 1"/>
          <p:cNvSpPr>
            <a:spLocks noGrp="1" noRot="1" noChangeAspect="1" noTextEdit="1"/>
          </p:cNvSpPr>
          <p:nvPr>
            <p:ph type="sldImg"/>
          </p:nvPr>
        </p:nvSpPr>
        <p:spPr>
          <a:ln/>
        </p:spPr>
      </p:sp>
      <p:sp>
        <p:nvSpPr>
          <p:cNvPr id="452611" name="Notes Placeholder 2"/>
          <p:cNvSpPr>
            <a:spLocks noGrp="1"/>
          </p:cNvSpPr>
          <p:nvPr>
            <p:ph type="body" idx="1"/>
          </p:nvPr>
        </p:nvSpPr>
        <p:spPr>
          <a:noFill/>
          <a:ln/>
        </p:spPr>
        <p:txBody>
          <a:bodyPr/>
          <a:lstStyle/>
          <a:p>
            <a:pPr eaLnBrk="1" hangingPunct="1"/>
            <a:endParaRPr lang="en-US" smtClean="0"/>
          </a:p>
        </p:txBody>
      </p:sp>
      <p:sp>
        <p:nvSpPr>
          <p:cNvPr id="452612" name="Slide Number Placeholder 3"/>
          <p:cNvSpPr>
            <a:spLocks noGrp="1"/>
          </p:cNvSpPr>
          <p:nvPr>
            <p:ph type="sldNum" sz="quarter" idx="5"/>
          </p:nvPr>
        </p:nvSpPr>
        <p:spPr>
          <a:noFill/>
        </p:spPr>
        <p:txBody>
          <a:bodyPr/>
          <a:lstStyle/>
          <a:p>
            <a:fld id="{706FA2B8-C9D1-425A-BCFF-5F3F8778D6A7}" type="slidenum">
              <a:rPr lang="en-US" smtClean="0"/>
              <a:pPr/>
              <a:t>227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552635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Slide Image Placeholder 1"/>
          <p:cNvSpPr>
            <a:spLocks noGrp="1" noRot="1" noChangeAspect="1" noTextEdit="1"/>
          </p:cNvSpPr>
          <p:nvPr>
            <p:ph type="sldImg"/>
          </p:nvPr>
        </p:nvSpPr>
        <p:spPr>
          <a:ln/>
        </p:spPr>
      </p:sp>
      <p:sp>
        <p:nvSpPr>
          <p:cNvPr id="250883" name="Notes Placeholder 2"/>
          <p:cNvSpPr>
            <a:spLocks noGrp="1"/>
          </p:cNvSpPr>
          <p:nvPr>
            <p:ph type="body" idx="1"/>
          </p:nvPr>
        </p:nvSpPr>
        <p:spPr>
          <a:noFill/>
          <a:ln/>
        </p:spPr>
        <p:txBody>
          <a:bodyPr/>
          <a:lstStyle/>
          <a:p>
            <a:pPr eaLnBrk="1" hangingPunct="1"/>
            <a:endParaRPr lang="en-US" smtClean="0"/>
          </a:p>
        </p:txBody>
      </p:sp>
      <p:sp>
        <p:nvSpPr>
          <p:cNvPr id="250884" name="Slide Number Placeholder 3"/>
          <p:cNvSpPr>
            <a:spLocks noGrp="1"/>
          </p:cNvSpPr>
          <p:nvPr>
            <p:ph type="sldNum" sz="quarter" idx="5"/>
          </p:nvPr>
        </p:nvSpPr>
        <p:spPr>
          <a:noFill/>
        </p:spPr>
        <p:txBody>
          <a:bodyPr/>
          <a:lstStyle/>
          <a:p>
            <a:fld id="{765AA697-0F36-4317-9074-3E66E03752BE}" type="slidenum">
              <a:rPr lang="en-US" smtClean="0"/>
              <a:pPr/>
              <a:t>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9902145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p:cNvSpPr>
            <a:spLocks noGrp="1" noRot="1" noChangeAspect="1" noTextEdit="1"/>
          </p:cNvSpPr>
          <p:nvPr>
            <p:ph type="sldImg"/>
          </p:nvPr>
        </p:nvSpPr>
        <p:spPr>
          <a:ln/>
        </p:spPr>
      </p:sp>
      <p:sp>
        <p:nvSpPr>
          <p:cNvPr id="268291" name="Notes Placeholder 2"/>
          <p:cNvSpPr>
            <a:spLocks noGrp="1"/>
          </p:cNvSpPr>
          <p:nvPr>
            <p:ph type="body" idx="1"/>
          </p:nvPr>
        </p:nvSpPr>
        <p:spPr>
          <a:noFill/>
          <a:ln/>
        </p:spPr>
        <p:txBody>
          <a:bodyPr/>
          <a:lstStyle/>
          <a:p>
            <a:pPr eaLnBrk="1" hangingPunct="1"/>
            <a:endParaRPr lang="en-US" smtClean="0"/>
          </a:p>
        </p:txBody>
      </p:sp>
      <p:sp>
        <p:nvSpPr>
          <p:cNvPr id="268292" name="Slide Number Placeholder 3"/>
          <p:cNvSpPr>
            <a:spLocks noGrp="1"/>
          </p:cNvSpPr>
          <p:nvPr>
            <p:ph type="sldNum" sz="quarter" idx="5"/>
          </p:nvPr>
        </p:nvSpPr>
        <p:spPr>
          <a:noFill/>
        </p:spPr>
        <p:txBody>
          <a:bodyPr/>
          <a:lstStyle/>
          <a:p>
            <a:fld id="{66E046EB-9CE7-4CF4-95D4-930138DC99FF}" type="slidenum">
              <a:rPr lang="en-US" smtClean="0"/>
              <a:pPr/>
              <a:t>26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520852443"/>
      </p:ext>
    </p:extLst>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Slide Image Placeholder 1"/>
          <p:cNvSpPr>
            <a:spLocks noGrp="1" noRot="1" noChangeAspect="1" noTextEdit="1"/>
          </p:cNvSpPr>
          <p:nvPr>
            <p:ph type="sldImg"/>
          </p:nvPr>
        </p:nvSpPr>
        <p:spPr>
          <a:ln/>
        </p:spPr>
      </p:sp>
      <p:sp>
        <p:nvSpPr>
          <p:cNvPr id="453635" name="Notes Placeholder 2"/>
          <p:cNvSpPr>
            <a:spLocks noGrp="1"/>
          </p:cNvSpPr>
          <p:nvPr>
            <p:ph type="body" idx="1"/>
          </p:nvPr>
        </p:nvSpPr>
        <p:spPr>
          <a:noFill/>
          <a:ln/>
        </p:spPr>
        <p:txBody>
          <a:bodyPr/>
          <a:lstStyle/>
          <a:p>
            <a:pPr eaLnBrk="1" hangingPunct="1"/>
            <a:endParaRPr lang="en-US" smtClean="0"/>
          </a:p>
        </p:txBody>
      </p:sp>
      <p:sp>
        <p:nvSpPr>
          <p:cNvPr id="453636" name="Slide Number Placeholder 3"/>
          <p:cNvSpPr>
            <a:spLocks noGrp="1"/>
          </p:cNvSpPr>
          <p:nvPr>
            <p:ph type="sldNum" sz="quarter" idx="5"/>
          </p:nvPr>
        </p:nvSpPr>
        <p:spPr>
          <a:noFill/>
        </p:spPr>
        <p:txBody>
          <a:bodyPr/>
          <a:lstStyle/>
          <a:p>
            <a:fld id="{F3703365-C433-4BD7-BDBD-493C9A58F753}" type="slidenum">
              <a:rPr lang="en-US" smtClean="0"/>
              <a:pPr/>
              <a:t>228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290883787"/>
      </p:ext>
    </p:extLst>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Slide Image Placeholder 1"/>
          <p:cNvSpPr>
            <a:spLocks noGrp="1" noRot="1" noChangeAspect="1" noTextEdit="1"/>
          </p:cNvSpPr>
          <p:nvPr>
            <p:ph type="sldImg"/>
          </p:nvPr>
        </p:nvSpPr>
        <p:spPr>
          <a:ln/>
        </p:spPr>
      </p:sp>
      <p:sp>
        <p:nvSpPr>
          <p:cNvPr id="454659" name="Notes Placeholder 2"/>
          <p:cNvSpPr>
            <a:spLocks noGrp="1"/>
          </p:cNvSpPr>
          <p:nvPr>
            <p:ph type="body" idx="1"/>
          </p:nvPr>
        </p:nvSpPr>
        <p:spPr>
          <a:noFill/>
          <a:ln/>
        </p:spPr>
        <p:txBody>
          <a:bodyPr/>
          <a:lstStyle/>
          <a:p>
            <a:pPr eaLnBrk="1" hangingPunct="1"/>
            <a:endParaRPr lang="en-US" smtClean="0"/>
          </a:p>
        </p:txBody>
      </p:sp>
      <p:sp>
        <p:nvSpPr>
          <p:cNvPr id="454660" name="Slide Number Placeholder 3"/>
          <p:cNvSpPr>
            <a:spLocks noGrp="1"/>
          </p:cNvSpPr>
          <p:nvPr>
            <p:ph type="sldNum" sz="quarter" idx="5"/>
          </p:nvPr>
        </p:nvSpPr>
        <p:spPr>
          <a:noFill/>
        </p:spPr>
        <p:txBody>
          <a:bodyPr/>
          <a:lstStyle/>
          <a:p>
            <a:fld id="{EB436D60-71AF-436B-B44F-40969E3AB006}" type="slidenum">
              <a:rPr lang="en-US" smtClean="0"/>
              <a:pPr/>
              <a:t>229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637777122"/>
      </p:ext>
    </p:extLst>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Slide Image Placeholder 1"/>
          <p:cNvSpPr>
            <a:spLocks noGrp="1" noRot="1" noChangeAspect="1" noTextEdit="1"/>
          </p:cNvSpPr>
          <p:nvPr>
            <p:ph type="sldImg"/>
          </p:nvPr>
        </p:nvSpPr>
        <p:spPr>
          <a:ln/>
        </p:spPr>
      </p:sp>
      <p:sp>
        <p:nvSpPr>
          <p:cNvPr id="455683" name="Notes Placeholder 2"/>
          <p:cNvSpPr>
            <a:spLocks noGrp="1"/>
          </p:cNvSpPr>
          <p:nvPr>
            <p:ph type="body" idx="1"/>
          </p:nvPr>
        </p:nvSpPr>
        <p:spPr>
          <a:noFill/>
          <a:ln/>
        </p:spPr>
        <p:txBody>
          <a:bodyPr/>
          <a:lstStyle/>
          <a:p>
            <a:pPr eaLnBrk="1" hangingPunct="1"/>
            <a:endParaRPr lang="en-US" smtClean="0"/>
          </a:p>
        </p:txBody>
      </p:sp>
      <p:sp>
        <p:nvSpPr>
          <p:cNvPr id="455684" name="Slide Number Placeholder 3"/>
          <p:cNvSpPr>
            <a:spLocks noGrp="1"/>
          </p:cNvSpPr>
          <p:nvPr>
            <p:ph type="sldNum" sz="quarter" idx="5"/>
          </p:nvPr>
        </p:nvSpPr>
        <p:spPr>
          <a:noFill/>
        </p:spPr>
        <p:txBody>
          <a:bodyPr/>
          <a:lstStyle/>
          <a:p>
            <a:fld id="{5BDFF42E-5786-4670-94E8-CB95FCA5FB12}" type="slidenum">
              <a:rPr lang="en-US" smtClean="0"/>
              <a:pPr/>
              <a:t>230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738412706"/>
      </p:ext>
    </p:extLst>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Slide Image Placeholder 1"/>
          <p:cNvSpPr>
            <a:spLocks noGrp="1" noRot="1" noChangeAspect="1" noTextEdit="1"/>
          </p:cNvSpPr>
          <p:nvPr>
            <p:ph type="sldImg"/>
          </p:nvPr>
        </p:nvSpPr>
        <p:spPr>
          <a:ln/>
        </p:spPr>
      </p:sp>
      <p:sp>
        <p:nvSpPr>
          <p:cNvPr id="456707" name="Notes Placeholder 2"/>
          <p:cNvSpPr>
            <a:spLocks noGrp="1"/>
          </p:cNvSpPr>
          <p:nvPr>
            <p:ph type="body" idx="1"/>
          </p:nvPr>
        </p:nvSpPr>
        <p:spPr>
          <a:noFill/>
          <a:ln/>
        </p:spPr>
        <p:txBody>
          <a:bodyPr/>
          <a:lstStyle/>
          <a:p>
            <a:pPr eaLnBrk="1" hangingPunct="1"/>
            <a:endParaRPr lang="en-US" smtClean="0"/>
          </a:p>
        </p:txBody>
      </p:sp>
      <p:sp>
        <p:nvSpPr>
          <p:cNvPr id="456708" name="Slide Number Placeholder 3"/>
          <p:cNvSpPr>
            <a:spLocks noGrp="1"/>
          </p:cNvSpPr>
          <p:nvPr>
            <p:ph type="sldNum" sz="quarter" idx="5"/>
          </p:nvPr>
        </p:nvSpPr>
        <p:spPr>
          <a:noFill/>
        </p:spPr>
        <p:txBody>
          <a:bodyPr/>
          <a:lstStyle/>
          <a:p>
            <a:fld id="{3BAD7954-CACD-4F5D-A275-E820C6ECA667}" type="slidenum">
              <a:rPr lang="en-US" smtClean="0"/>
              <a:pPr/>
              <a:t>231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12621155"/>
      </p:ext>
    </p:extLst>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Slide Image Placeholder 1"/>
          <p:cNvSpPr>
            <a:spLocks noGrp="1" noRot="1" noChangeAspect="1" noTextEdit="1"/>
          </p:cNvSpPr>
          <p:nvPr>
            <p:ph type="sldImg"/>
          </p:nvPr>
        </p:nvSpPr>
        <p:spPr>
          <a:ln/>
        </p:spPr>
      </p:sp>
      <p:sp>
        <p:nvSpPr>
          <p:cNvPr id="457731" name="Notes Placeholder 2"/>
          <p:cNvSpPr>
            <a:spLocks noGrp="1"/>
          </p:cNvSpPr>
          <p:nvPr>
            <p:ph type="body" idx="1"/>
          </p:nvPr>
        </p:nvSpPr>
        <p:spPr>
          <a:noFill/>
          <a:ln/>
        </p:spPr>
        <p:txBody>
          <a:bodyPr/>
          <a:lstStyle/>
          <a:p>
            <a:pPr eaLnBrk="1" hangingPunct="1"/>
            <a:endParaRPr lang="en-US" smtClean="0"/>
          </a:p>
        </p:txBody>
      </p:sp>
      <p:sp>
        <p:nvSpPr>
          <p:cNvPr id="457732" name="Slide Number Placeholder 3"/>
          <p:cNvSpPr>
            <a:spLocks noGrp="1"/>
          </p:cNvSpPr>
          <p:nvPr>
            <p:ph type="sldNum" sz="quarter" idx="5"/>
          </p:nvPr>
        </p:nvSpPr>
        <p:spPr>
          <a:noFill/>
        </p:spPr>
        <p:txBody>
          <a:bodyPr/>
          <a:lstStyle/>
          <a:p>
            <a:fld id="{E1A665A5-51A2-4155-B466-4E0008E75A16}" type="slidenum">
              <a:rPr lang="en-US" smtClean="0"/>
              <a:pPr/>
              <a:t>232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72032956"/>
      </p:ext>
    </p:extLst>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Slide Image Placeholder 1"/>
          <p:cNvSpPr>
            <a:spLocks noGrp="1" noRot="1" noChangeAspect="1" noTextEdit="1"/>
          </p:cNvSpPr>
          <p:nvPr>
            <p:ph type="sldImg"/>
          </p:nvPr>
        </p:nvSpPr>
        <p:spPr>
          <a:ln/>
        </p:spPr>
      </p:sp>
      <p:sp>
        <p:nvSpPr>
          <p:cNvPr id="458755" name="Notes Placeholder 2"/>
          <p:cNvSpPr>
            <a:spLocks noGrp="1"/>
          </p:cNvSpPr>
          <p:nvPr>
            <p:ph type="body" idx="1"/>
          </p:nvPr>
        </p:nvSpPr>
        <p:spPr>
          <a:noFill/>
          <a:ln/>
        </p:spPr>
        <p:txBody>
          <a:bodyPr/>
          <a:lstStyle/>
          <a:p>
            <a:pPr eaLnBrk="1" hangingPunct="1"/>
            <a:endParaRPr lang="en-US" smtClean="0"/>
          </a:p>
        </p:txBody>
      </p:sp>
      <p:sp>
        <p:nvSpPr>
          <p:cNvPr id="458756" name="Slide Number Placeholder 3"/>
          <p:cNvSpPr>
            <a:spLocks noGrp="1"/>
          </p:cNvSpPr>
          <p:nvPr>
            <p:ph type="sldNum" sz="quarter" idx="5"/>
          </p:nvPr>
        </p:nvSpPr>
        <p:spPr>
          <a:noFill/>
        </p:spPr>
        <p:txBody>
          <a:bodyPr/>
          <a:lstStyle/>
          <a:p>
            <a:fld id="{CFEB14AB-462F-4976-BD05-C6C399C9D803}" type="slidenum">
              <a:rPr lang="en-US" smtClean="0"/>
              <a:pPr/>
              <a:t>233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49279685"/>
      </p:ext>
    </p:extLst>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Slide Image Placeholder 1"/>
          <p:cNvSpPr>
            <a:spLocks noGrp="1" noRot="1" noChangeAspect="1" noTextEdit="1"/>
          </p:cNvSpPr>
          <p:nvPr>
            <p:ph type="sldImg"/>
          </p:nvPr>
        </p:nvSpPr>
        <p:spPr>
          <a:ln/>
        </p:spPr>
      </p:sp>
      <p:sp>
        <p:nvSpPr>
          <p:cNvPr id="459779" name="Notes Placeholder 2"/>
          <p:cNvSpPr>
            <a:spLocks noGrp="1"/>
          </p:cNvSpPr>
          <p:nvPr>
            <p:ph type="body" idx="1"/>
          </p:nvPr>
        </p:nvSpPr>
        <p:spPr>
          <a:noFill/>
          <a:ln/>
        </p:spPr>
        <p:txBody>
          <a:bodyPr/>
          <a:lstStyle/>
          <a:p>
            <a:pPr eaLnBrk="1" hangingPunct="1"/>
            <a:endParaRPr lang="en-US" smtClean="0"/>
          </a:p>
        </p:txBody>
      </p:sp>
      <p:sp>
        <p:nvSpPr>
          <p:cNvPr id="459780" name="Slide Number Placeholder 3"/>
          <p:cNvSpPr>
            <a:spLocks noGrp="1"/>
          </p:cNvSpPr>
          <p:nvPr>
            <p:ph type="sldNum" sz="quarter" idx="5"/>
          </p:nvPr>
        </p:nvSpPr>
        <p:spPr>
          <a:noFill/>
        </p:spPr>
        <p:txBody>
          <a:bodyPr/>
          <a:lstStyle/>
          <a:p>
            <a:fld id="{BBD3F525-05A7-4EFF-B92A-1F8E6B3DC07D}" type="slidenum">
              <a:rPr lang="en-US" smtClean="0"/>
              <a:pPr/>
              <a:t>234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549543443"/>
      </p:ext>
    </p:extLst>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Slide Image Placeholder 1"/>
          <p:cNvSpPr>
            <a:spLocks noGrp="1" noRot="1" noChangeAspect="1" noTextEdit="1"/>
          </p:cNvSpPr>
          <p:nvPr>
            <p:ph type="sldImg"/>
          </p:nvPr>
        </p:nvSpPr>
        <p:spPr>
          <a:ln/>
        </p:spPr>
      </p:sp>
      <p:sp>
        <p:nvSpPr>
          <p:cNvPr id="460803" name="Notes Placeholder 2"/>
          <p:cNvSpPr>
            <a:spLocks noGrp="1"/>
          </p:cNvSpPr>
          <p:nvPr>
            <p:ph type="body" idx="1"/>
          </p:nvPr>
        </p:nvSpPr>
        <p:spPr>
          <a:noFill/>
          <a:ln/>
        </p:spPr>
        <p:txBody>
          <a:bodyPr/>
          <a:lstStyle/>
          <a:p>
            <a:pPr eaLnBrk="1" hangingPunct="1"/>
            <a:endParaRPr lang="en-US" smtClean="0"/>
          </a:p>
        </p:txBody>
      </p:sp>
      <p:sp>
        <p:nvSpPr>
          <p:cNvPr id="460804" name="Slide Number Placeholder 3"/>
          <p:cNvSpPr>
            <a:spLocks noGrp="1"/>
          </p:cNvSpPr>
          <p:nvPr>
            <p:ph type="sldNum" sz="quarter" idx="5"/>
          </p:nvPr>
        </p:nvSpPr>
        <p:spPr>
          <a:noFill/>
        </p:spPr>
        <p:txBody>
          <a:bodyPr/>
          <a:lstStyle/>
          <a:p>
            <a:fld id="{A025383D-C2EF-479C-A532-AA5816955845}" type="slidenum">
              <a:rPr lang="en-US" smtClean="0"/>
              <a:pPr/>
              <a:t>235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40957281"/>
      </p:ext>
    </p:extLst>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Slide Image Placeholder 1"/>
          <p:cNvSpPr>
            <a:spLocks noGrp="1" noRot="1" noChangeAspect="1" noTextEdit="1"/>
          </p:cNvSpPr>
          <p:nvPr>
            <p:ph type="sldImg"/>
          </p:nvPr>
        </p:nvSpPr>
        <p:spPr>
          <a:ln/>
        </p:spPr>
      </p:sp>
      <p:sp>
        <p:nvSpPr>
          <p:cNvPr id="461827" name="Notes Placeholder 2"/>
          <p:cNvSpPr>
            <a:spLocks noGrp="1"/>
          </p:cNvSpPr>
          <p:nvPr>
            <p:ph type="body" idx="1"/>
          </p:nvPr>
        </p:nvSpPr>
        <p:spPr>
          <a:noFill/>
          <a:ln/>
        </p:spPr>
        <p:txBody>
          <a:bodyPr/>
          <a:lstStyle/>
          <a:p>
            <a:pPr eaLnBrk="1" hangingPunct="1"/>
            <a:endParaRPr lang="en-US" smtClean="0"/>
          </a:p>
        </p:txBody>
      </p:sp>
      <p:sp>
        <p:nvSpPr>
          <p:cNvPr id="461828" name="Slide Number Placeholder 3"/>
          <p:cNvSpPr>
            <a:spLocks noGrp="1"/>
          </p:cNvSpPr>
          <p:nvPr>
            <p:ph type="sldNum" sz="quarter" idx="5"/>
          </p:nvPr>
        </p:nvSpPr>
        <p:spPr>
          <a:noFill/>
        </p:spPr>
        <p:txBody>
          <a:bodyPr/>
          <a:lstStyle/>
          <a:p>
            <a:fld id="{392F10EA-6B10-473F-BF6C-787DBF0A8D17}" type="slidenum">
              <a:rPr lang="en-US" smtClean="0"/>
              <a:pPr/>
              <a:t>236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338147321"/>
      </p:ext>
    </p:extLst>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Slide Image Placeholder 1"/>
          <p:cNvSpPr>
            <a:spLocks noGrp="1" noRot="1" noChangeAspect="1" noTextEdit="1"/>
          </p:cNvSpPr>
          <p:nvPr>
            <p:ph type="sldImg"/>
          </p:nvPr>
        </p:nvSpPr>
        <p:spPr>
          <a:ln/>
        </p:spPr>
      </p:sp>
      <p:sp>
        <p:nvSpPr>
          <p:cNvPr id="462851" name="Notes Placeholder 2"/>
          <p:cNvSpPr>
            <a:spLocks noGrp="1"/>
          </p:cNvSpPr>
          <p:nvPr>
            <p:ph type="body" idx="1"/>
          </p:nvPr>
        </p:nvSpPr>
        <p:spPr>
          <a:noFill/>
          <a:ln/>
        </p:spPr>
        <p:txBody>
          <a:bodyPr/>
          <a:lstStyle/>
          <a:p>
            <a:pPr eaLnBrk="1" hangingPunct="1"/>
            <a:endParaRPr lang="en-US" smtClean="0"/>
          </a:p>
        </p:txBody>
      </p:sp>
      <p:sp>
        <p:nvSpPr>
          <p:cNvPr id="462852" name="Slide Number Placeholder 3"/>
          <p:cNvSpPr>
            <a:spLocks noGrp="1"/>
          </p:cNvSpPr>
          <p:nvPr>
            <p:ph type="sldNum" sz="quarter" idx="5"/>
          </p:nvPr>
        </p:nvSpPr>
        <p:spPr>
          <a:noFill/>
        </p:spPr>
        <p:txBody>
          <a:bodyPr/>
          <a:lstStyle/>
          <a:p>
            <a:fld id="{3E2DFB09-6FB5-494E-AC2E-EAE08B2CFA5C}" type="slidenum">
              <a:rPr lang="en-US" smtClean="0"/>
              <a:pPr/>
              <a:t>237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694600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Slide Image Placeholder 1"/>
          <p:cNvSpPr>
            <a:spLocks noGrp="1" noRot="1" noChangeAspect="1" noTextEdit="1"/>
          </p:cNvSpPr>
          <p:nvPr>
            <p:ph type="sldImg"/>
          </p:nvPr>
        </p:nvSpPr>
        <p:spPr>
          <a:ln/>
        </p:spPr>
      </p:sp>
      <p:sp>
        <p:nvSpPr>
          <p:cNvPr id="269315" name="Notes Placeholder 2"/>
          <p:cNvSpPr>
            <a:spLocks noGrp="1"/>
          </p:cNvSpPr>
          <p:nvPr>
            <p:ph type="body" idx="1"/>
          </p:nvPr>
        </p:nvSpPr>
        <p:spPr>
          <a:noFill/>
          <a:ln/>
        </p:spPr>
        <p:txBody>
          <a:bodyPr/>
          <a:lstStyle/>
          <a:p>
            <a:pPr eaLnBrk="1" hangingPunct="1"/>
            <a:endParaRPr lang="en-US" smtClean="0"/>
          </a:p>
        </p:txBody>
      </p:sp>
      <p:sp>
        <p:nvSpPr>
          <p:cNvPr id="269316" name="Slide Number Placeholder 3"/>
          <p:cNvSpPr>
            <a:spLocks noGrp="1"/>
          </p:cNvSpPr>
          <p:nvPr>
            <p:ph type="sldNum" sz="quarter" idx="5"/>
          </p:nvPr>
        </p:nvSpPr>
        <p:spPr>
          <a:noFill/>
        </p:spPr>
        <p:txBody>
          <a:bodyPr/>
          <a:lstStyle/>
          <a:p>
            <a:fld id="{1D0E342A-C529-4A10-BAF0-C0B7F10241FF}" type="slidenum">
              <a:rPr lang="en-US" smtClean="0"/>
              <a:pPr/>
              <a:t>27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90571219"/>
      </p:ext>
    </p:extLst>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Slide Image Placeholder 1"/>
          <p:cNvSpPr>
            <a:spLocks noGrp="1" noRot="1" noChangeAspect="1" noTextEdit="1"/>
          </p:cNvSpPr>
          <p:nvPr>
            <p:ph type="sldImg"/>
          </p:nvPr>
        </p:nvSpPr>
        <p:spPr>
          <a:ln/>
        </p:spPr>
      </p:sp>
      <p:sp>
        <p:nvSpPr>
          <p:cNvPr id="463875" name="Notes Placeholder 2"/>
          <p:cNvSpPr>
            <a:spLocks noGrp="1"/>
          </p:cNvSpPr>
          <p:nvPr>
            <p:ph type="body" idx="1"/>
          </p:nvPr>
        </p:nvSpPr>
        <p:spPr>
          <a:noFill/>
          <a:ln/>
        </p:spPr>
        <p:txBody>
          <a:bodyPr/>
          <a:lstStyle/>
          <a:p>
            <a:pPr eaLnBrk="1" hangingPunct="1"/>
            <a:endParaRPr lang="en-US" smtClean="0"/>
          </a:p>
        </p:txBody>
      </p:sp>
      <p:sp>
        <p:nvSpPr>
          <p:cNvPr id="463876" name="Slide Number Placeholder 3"/>
          <p:cNvSpPr>
            <a:spLocks noGrp="1"/>
          </p:cNvSpPr>
          <p:nvPr>
            <p:ph type="sldNum" sz="quarter" idx="5"/>
          </p:nvPr>
        </p:nvSpPr>
        <p:spPr>
          <a:noFill/>
        </p:spPr>
        <p:txBody>
          <a:bodyPr/>
          <a:lstStyle/>
          <a:p>
            <a:fld id="{E5A80B02-A117-45FC-819D-75AB42D69F91}" type="slidenum">
              <a:rPr lang="en-US" smtClean="0"/>
              <a:pPr/>
              <a:t>238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532902084"/>
      </p:ext>
    </p:extLst>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Slide Image Placeholder 1"/>
          <p:cNvSpPr>
            <a:spLocks noGrp="1" noRot="1" noChangeAspect="1" noTextEdit="1"/>
          </p:cNvSpPr>
          <p:nvPr>
            <p:ph type="sldImg"/>
          </p:nvPr>
        </p:nvSpPr>
        <p:spPr>
          <a:ln/>
        </p:spPr>
      </p:sp>
      <p:sp>
        <p:nvSpPr>
          <p:cNvPr id="464899" name="Notes Placeholder 2"/>
          <p:cNvSpPr>
            <a:spLocks noGrp="1"/>
          </p:cNvSpPr>
          <p:nvPr>
            <p:ph type="body" idx="1"/>
          </p:nvPr>
        </p:nvSpPr>
        <p:spPr>
          <a:noFill/>
          <a:ln/>
        </p:spPr>
        <p:txBody>
          <a:bodyPr/>
          <a:lstStyle/>
          <a:p>
            <a:pPr eaLnBrk="1" hangingPunct="1"/>
            <a:endParaRPr lang="en-US" smtClean="0"/>
          </a:p>
        </p:txBody>
      </p:sp>
      <p:sp>
        <p:nvSpPr>
          <p:cNvPr id="464900" name="Slide Number Placeholder 3"/>
          <p:cNvSpPr>
            <a:spLocks noGrp="1"/>
          </p:cNvSpPr>
          <p:nvPr>
            <p:ph type="sldNum" sz="quarter" idx="5"/>
          </p:nvPr>
        </p:nvSpPr>
        <p:spPr>
          <a:noFill/>
        </p:spPr>
        <p:txBody>
          <a:bodyPr/>
          <a:lstStyle/>
          <a:p>
            <a:fld id="{96C37DD5-34D1-4C45-9C07-1273D93F56F6}" type="slidenum">
              <a:rPr lang="en-US" smtClean="0"/>
              <a:pPr/>
              <a:t>239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683297328"/>
      </p:ext>
    </p:extLst>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Slide Image Placeholder 1"/>
          <p:cNvSpPr>
            <a:spLocks noGrp="1" noRot="1" noChangeAspect="1" noTextEdit="1"/>
          </p:cNvSpPr>
          <p:nvPr>
            <p:ph type="sldImg"/>
          </p:nvPr>
        </p:nvSpPr>
        <p:spPr>
          <a:ln/>
        </p:spPr>
      </p:sp>
      <p:sp>
        <p:nvSpPr>
          <p:cNvPr id="465923" name="Notes Placeholder 2"/>
          <p:cNvSpPr>
            <a:spLocks noGrp="1"/>
          </p:cNvSpPr>
          <p:nvPr>
            <p:ph type="body" idx="1"/>
          </p:nvPr>
        </p:nvSpPr>
        <p:spPr>
          <a:noFill/>
          <a:ln/>
        </p:spPr>
        <p:txBody>
          <a:bodyPr/>
          <a:lstStyle/>
          <a:p>
            <a:pPr eaLnBrk="1" hangingPunct="1"/>
            <a:endParaRPr lang="en-US" smtClean="0"/>
          </a:p>
        </p:txBody>
      </p:sp>
      <p:sp>
        <p:nvSpPr>
          <p:cNvPr id="465924" name="Slide Number Placeholder 3"/>
          <p:cNvSpPr>
            <a:spLocks noGrp="1"/>
          </p:cNvSpPr>
          <p:nvPr>
            <p:ph type="sldNum" sz="quarter" idx="5"/>
          </p:nvPr>
        </p:nvSpPr>
        <p:spPr>
          <a:noFill/>
        </p:spPr>
        <p:txBody>
          <a:bodyPr/>
          <a:lstStyle/>
          <a:p>
            <a:fld id="{AFDFD18C-4181-4E75-A9DA-0BE47A62A72E}" type="slidenum">
              <a:rPr lang="en-US" smtClean="0"/>
              <a:pPr/>
              <a:t>240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92735334"/>
      </p:ext>
    </p:extLst>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pPr eaLnBrk="1" hangingPunct="1"/>
            <a:endParaRPr lang="en-US" smtClean="0"/>
          </a:p>
        </p:txBody>
      </p:sp>
      <p:sp>
        <p:nvSpPr>
          <p:cNvPr id="466948" name="Slide Number Placeholder 3"/>
          <p:cNvSpPr>
            <a:spLocks noGrp="1"/>
          </p:cNvSpPr>
          <p:nvPr>
            <p:ph type="sldNum" sz="quarter" idx="5"/>
          </p:nvPr>
        </p:nvSpPr>
        <p:spPr>
          <a:noFill/>
        </p:spPr>
        <p:txBody>
          <a:bodyPr/>
          <a:lstStyle/>
          <a:p>
            <a:fld id="{F2438795-1957-43E7-A4A9-8167D56F2736}" type="slidenum">
              <a:rPr lang="en-US" smtClean="0"/>
              <a:pPr/>
              <a:t>241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290305504"/>
      </p:ext>
    </p:extLst>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Slide Image Placeholder 1"/>
          <p:cNvSpPr>
            <a:spLocks noGrp="1" noRot="1" noChangeAspect="1" noTextEdit="1"/>
          </p:cNvSpPr>
          <p:nvPr>
            <p:ph type="sldImg"/>
          </p:nvPr>
        </p:nvSpPr>
        <p:spPr>
          <a:ln/>
        </p:spPr>
      </p:sp>
      <p:sp>
        <p:nvSpPr>
          <p:cNvPr id="467971" name="Notes Placeholder 2"/>
          <p:cNvSpPr>
            <a:spLocks noGrp="1"/>
          </p:cNvSpPr>
          <p:nvPr>
            <p:ph type="body" idx="1"/>
          </p:nvPr>
        </p:nvSpPr>
        <p:spPr>
          <a:noFill/>
          <a:ln/>
        </p:spPr>
        <p:txBody>
          <a:bodyPr/>
          <a:lstStyle/>
          <a:p>
            <a:pPr eaLnBrk="1" hangingPunct="1"/>
            <a:endParaRPr lang="en-US" smtClean="0"/>
          </a:p>
        </p:txBody>
      </p:sp>
      <p:sp>
        <p:nvSpPr>
          <p:cNvPr id="467972" name="Slide Number Placeholder 3"/>
          <p:cNvSpPr>
            <a:spLocks noGrp="1"/>
          </p:cNvSpPr>
          <p:nvPr>
            <p:ph type="sldNum" sz="quarter" idx="5"/>
          </p:nvPr>
        </p:nvSpPr>
        <p:spPr>
          <a:noFill/>
        </p:spPr>
        <p:txBody>
          <a:bodyPr/>
          <a:lstStyle/>
          <a:p>
            <a:fld id="{2B97CA7D-5B48-4ADB-8185-363BFAF82AAB}" type="slidenum">
              <a:rPr lang="en-US" smtClean="0"/>
              <a:pPr/>
              <a:t>243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062835749"/>
      </p:ext>
    </p:extLst>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Slide Image Placeholder 1"/>
          <p:cNvSpPr>
            <a:spLocks noGrp="1" noRot="1" noChangeAspect="1" noTextEdit="1"/>
          </p:cNvSpPr>
          <p:nvPr>
            <p:ph type="sldImg"/>
          </p:nvPr>
        </p:nvSpPr>
        <p:spPr>
          <a:ln/>
        </p:spPr>
      </p:sp>
      <p:sp>
        <p:nvSpPr>
          <p:cNvPr id="476163" name="Notes Placeholder 2"/>
          <p:cNvSpPr>
            <a:spLocks noGrp="1"/>
          </p:cNvSpPr>
          <p:nvPr>
            <p:ph type="body" idx="1"/>
          </p:nvPr>
        </p:nvSpPr>
        <p:spPr>
          <a:noFill/>
          <a:ln/>
        </p:spPr>
        <p:txBody>
          <a:bodyPr/>
          <a:lstStyle/>
          <a:p>
            <a:pPr eaLnBrk="1" hangingPunct="1"/>
            <a:endParaRPr lang="en-US" smtClean="0"/>
          </a:p>
        </p:txBody>
      </p:sp>
      <p:sp>
        <p:nvSpPr>
          <p:cNvPr id="476164" name="Slide Number Placeholder 3"/>
          <p:cNvSpPr>
            <a:spLocks noGrp="1"/>
          </p:cNvSpPr>
          <p:nvPr>
            <p:ph type="sldNum" sz="quarter" idx="5"/>
          </p:nvPr>
        </p:nvSpPr>
        <p:spPr>
          <a:noFill/>
        </p:spPr>
        <p:txBody>
          <a:bodyPr/>
          <a:lstStyle/>
          <a:p>
            <a:fld id="{BBC0BD85-2D4A-4EDD-A82F-59C6AA1A5BB9}" type="slidenum">
              <a:rPr lang="en-US" smtClean="0"/>
              <a:pPr/>
              <a:t>244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372808225"/>
      </p:ext>
    </p:extLst>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Slide Image Placeholder 1"/>
          <p:cNvSpPr>
            <a:spLocks noGrp="1" noRot="1" noChangeAspect="1" noTextEdit="1"/>
          </p:cNvSpPr>
          <p:nvPr>
            <p:ph type="sldImg"/>
          </p:nvPr>
        </p:nvSpPr>
        <p:spPr>
          <a:ln/>
        </p:spPr>
      </p:sp>
      <p:sp>
        <p:nvSpPr>
          <p:cNvPr id="468995" name="Notes Placeholder 2"/>
          <p:cNvSpPr>
            <a:spLocks noGrp="1"/>
          </p:cNvSpPr>
          <p:nvPr>
            <p:ph type="body" idx="1"/>
          </p:nvPr>
        </p:nvSpPr>
        <p:spPr>
          <a:noFill/>
          <a:ln/>
        </p:spPr>
        <p:txBody>
          <a:bodyPr/>
          <a:lstStyle/>
          <a:p>
            <a:pPr eaLnBrk="1" hangingPunct="1"/>
            <a:endParaRPr lang="en-US" smtClean="0"/>
          </a:p>
        </p:txBody>
      </p:sp>
      <p:sp>
        <p:nvSpPr>
          <p:cNvPr id="468996" name="Slide Number Placeholder 3"/>
          <p:cNvSpPr>
            <a:spLocks noGrp="1"/>
          </p:cNvSpPr>
          <p:nvPr>
            <p:ph type="sldNum" sz="quarter" idx="5"/>
          </p:nvPr>
        </p:nvSpPr>
        <p:spPr>
          <a:noFill/>
        </p:spPr>
        <p:txBody>
          <a:bodyPr/>
          <a:lstStyle/>
          <a:p>
            <a:fld id="{26AEB212-AB3B-4A44-82BD-944A398F6AAE}" type="slidenum">
              <a:rPr lang="en-US" smtClean="0"/>
              <a:pPr/>
              <a:t>245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80578067"/>
      </p:ext>
    </p:extLst>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Slide Image Placeholder 1"/>
          <p:cNvSpPr>
            <a:spLocks noGrp="1" noRot="1" noChangeAspect="1" noTextEdit="1"/>
          </p:cNvSpPr>
          <p:nvPr>
            <p:ph type="sldImg"/>
          </p:nvPr>
        </p:nvSpPr>
        <p:spPr>
          <a:ln/>
        </p:spPr>
      </p:sp>
      <p:sp>
        <p:nvSpPr>
          <p:cNvPr id="470019" name="Notes Placeholder 2"/>
          <p:cNvSpPr>
            <a:spLocks noGrp="1"/>
          </p:cNvSpPr>
          <p:nvPr>
            <p:ph type="body" idx="1"/>
          </p:nvPr>
        </p:nvSpPr>
        <p:spPr>
          <a:noFill/>
          <a:ln/>
        </p:spPr>
        <p:txBody>
          <a:bodyPr/>
          <a:lstStyle/>
          <a:p>
            <a:pPr eaLnBrk="1" hangingPunct="1"/>
            <a:endParaRPr lang="en-US" smtClean="0"/>
          </a:p>
        </p:txBody>
      </p:sp>
      <p:sp>
        <p:nvSpPr>
          <p:cNvPr id="470020" name="Slide Number Placeholder 3"/>
          <p:cNvSpPr>
            <a:spLocks noGrp="1"/>
          </p:cNvSpPr>
          <p:nvPr>
            <p:ph type="sldNum" sz="quarter" idx="5"/>
          </p:nvPr>
        </p:nvSpPr>
        <p:spPr>
          <a:noFill/>
        </p:spPr>
        <p:txBody>
          <a:bodyPr/>
          <a:lstStyle/>
          <a:p>
            <a:fld id="{FEDB99FF-D541-450A-A6CD-D9AED4C509C5}" type="slidenum">
              <a:rPr lang="en-US" smtClean="0"/>
              <a:pPr/>
              <a:t>246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908023580"/>
      </p:ext>
    </p:extLst>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Slide Image Placeholder 1"/>
          <p:cNvSpPr>
            <a:spLocks noGrp="1" noRot="1" noChangeAspect="1" noTextEdit="1"/>
          </p:cNvSpPr>
          <p:nvPr>
            <p:ph type="sldImg"/>
          </p:nvPr>
        </p:nvSpPr>
        <p:spPr>
          <a:ln/>
        </p:spPr>
      </p:sp>
      <p:sp>
        <p:nvSpPr>
          <p:cNvPr id="471043" name="Notes Placeholder 2"/>
          <p:cNvSpPr>
            <a:spLocks noGrp="1"/>
          </p:cNvSpPr>
          <p:nvPr>
            <p:ph type="body" idx="1"/>
          </p:nvPr>
        </p:nvSpPr>
        <p:spPr>
          <a:noFill/>
          <a:ln/>
        </p:spPr>
        <p:txBody>
          <a:bodyPr/>
          <a:lstStyle/>
          <a:p>
            <a:pPr eaLnBrk="1" hangingPunct="1"/>
            <a:endParaRPr lang="en-US" smtClean="0"/>
          </a:p>
        </p:txBody>
      </p:sp>
      <p:sp>
        <p:nvSpPr>
          <p:cNvPr id="471044" name="Slide Number Placeholder 3"/>
          <p:cNvSpPr>
            <a:spLocks noGrp="1"/>
          </p:cNvSpPr>
          <p:nvPr>
            <p:ph type="sldNum" sz="quarter" idx="5"/>
          </p:nvPr>
        </p:nvSpPr>
        <p:spPr>
          <a:noFill/>
        </p:spPr>
        <p:txBody>
          <a:bodyPr/>
          <a:lstStyle/>
          <a:p>
            <a:fld id="{DE2F6566-7D49-47F2-8310-E2B243659F70}" type="slidenum">
              <a:rPr lang="en-US" smtClean="0"/>
              <a:pPr/>
              <a:t>247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32992832"/>
      </p:ext>
    </p:extLst>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Slide Image Placeholder 1"/>
          <p:cNvSpPr>
            <a:spLocks noGrp="1" noRot="1" noChangeAspect="1" noTextEdit="1"/>
          </p:cNvSpPr>
          <p:nvPr>
            <p:ph type="sldImg"/>
          </p:nvPr>
        </p:nvSpPr>
        <p:spPr>
          <a:ln/>
        </p:spPr>
      </p:sp>
      <p:sp>
        <p:nvSpPr>
          <p:cNvPr id="472067" name="Notes Placeholder 2"/>
          <p:cNvSpPr>
            <a:spLocks noGrp="1"/>
          </p:cNvSpPr>
          <p:nvPr>
            <p:ph type="body" idx="1"/>
          </p:nvPr>
        </p:nvSpPr>
        <p:spPr>
          <a:noFill/>
          <a:ln/>
        </p:spPr>
        <p:txBody>
          <a:bodyPr/>
          <a:lstStyle/>
          <a:p>
            <a:pPr eaLnBrk="1" hangingPunct="1"/>
            <a:endParaRPr lang="en-US" smtClean="0"/>
          </a:p>
        </p:txBody>
      </p:sp>
      <p:sp>
        <p:nvSpPr>
          <p:cNvPr id="472068" name="Slide Number Placeholder 3"/>
          <p:cNvSpPr>
            <a:spLocks noGrp="1"/>
          </p:cNvSpPr>
          <p:nvPr>
            <p:ph type="sldNum" sz="quarter" idx="5"/>
          </p:nvPr>
        </p:nvSpPr>
        <p:spPr>
          <a:noFill/>
        </p:spPr>
        <p:txBody>
          <a:bodyPr/>
          <a:lstStyle/>
          <a:p>
            <a:fld id="{03D01F06-71BE-4116-ABAF-DB8B1496181F}" type="slidenum">
              <a:rPr lang="en-US" smtClean="0"/>
              <a:pPr/>
              <a:t>248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09868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a:ln/>
        </p:spPr>
      </p:sp>
      <p:sp>
        <p:nvSpPr>
          <p:cNvPr id="270339" name="Notes Placeholder 2"/>
          <p:cNvSpPr>
            <a:spLocks noGrp="1"/>
          </p:cNvSpPr>
          <p:nvPr>
            <p:ph type="body" idx="1"/>
          </p:nvPr>
        </p:nvSpPr>
        <p:spPr>
          <a:noFill/>
          <a:ln/>
        </p:spPr>
        <p:txBody>
          <a:bodyPr/>
          <a:lstStyle/>
          <a:p>
            <a:pPr eaLnBrk="1" hangingPunct="1"/>
            <a:endParaRPr lang="en-US" smtClean="0"/>
          </a:p>
        </p:txBody>
      </p:sp>
      <p:sp>
        <p:nvSpPr>
          <p:cNvPr id="270340" name="Slide Number Placeholder 3"/>
          <p:cNvSpPr>
            <a:spLocks noGrp="1"/>
          </p:cNvSpPr>
          <p:nvPr>
            <p:ph type="sldNum" sz="quarter" idx="5"/>
          </p:nvPr>
        </p:nvSpPr>
        <p:spPr>
          <a:noFill/>
        </p:spPr>
        <p:txBody>
          <a:bodyPr/>
          <a:lstStyle/>
          <a:p>
            <a:fld id="{3CCF221D-8290-476A-ABCD-E78631FCB4DE}" type="slidenum">
              <a:rPr lang="en-US" smtClean="0"/>
              <a:pPr/>
              <a:t>28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72693861"/>
      </p:ext>
    </p:extLst>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Slide Image Placeholder 1"/>
          <p:cNvSpPr>
            <a:spLocks noGrp="1" noRot="1" noChangeAspect="1" noTextEdit="1"/>
          </p:cNvSpPr>
          <p:nvPr>
            <p:ph type="sldImg"/>
          </p:nvPr>
        </p:nvSpPr>
        <p:spPr>
          <a:ln/>
        </p:spPr>
      </p:sp>
      <p:sp>
        <p:nvSpPr>
          <p:cNvPr id="473091" name="Notes Placeholder 2"/>
          <p:cNvSpPr>
            <a:spLocks noGrp="1"/>
          </p:cNvSpPr>
          <p:nvPr>
            <p:ph type="body" idx="1"/>
          </p:nvPr>
        </p:nvSpPr>
        <p:spPr>
          <a:noFill/>
          <a:ln/>
        </p:spPr>
        <p:txBody>
          <a:bodyPr/>
          <a:lstStyle/>
          <a:p>
            <a:pPr eaLnBrk="1" hangingPunct="1"/>
            <a:endParaRPr lang="en-US" smtClean="0"/>
          </a:p>
        </p:txBody>
      </p:sp>
      <p:sp>
        <p:nvSpPr>
          <p:cNvPr id="473092" name="Slide Number Placeholder 3"/>
          <p:cNvSpPr>
            <a:spLocks noGrp="1"/>
          </p:cNvSpPr>
          <p:nvPr>
            <p:ph type="sldNum" sz="quarter" idx="5"/>
          </p:nvPr>
        </p:nvSpPr>
        <p:spPr>
          <a:noFill/>
        </p:spPr>
        <p:txBody>
          <a:bodyPr/>
          <a:lstStyle/>
          <a:p>
            <a:fld id="{8167899D-0A9D-4AB9-806B-E626D33A2DCB}" type="slidenum">
              <a:rPr lang="en-US" smtClean="0"/>
              <a:pPr/>
              <a:t>249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307718310"/>
      </p:ext>
    </p:extLst>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Slide Image Placeholder 1"/>
          <p:cNvSpPr>
            <a:spLocks noGrp="1" noRot="1" noChangeAspect="1" noTextEdit="1"/>
          </p:cNvSpPr>
          <p:nvPr>
            <p:ph type="sldImg"/>
          </p:nvPr>
        </p:nvSpPr>
        <p:spPr>
          <a:ln/>
        </p:spPr>
      </p:sp>
      <p:sp>
        <p:nvSpPr>
          <p:cNvPr id="474115" name="Notes Placeholder 2"/>
          <p:cNvSpPr>
            <a:spLocks noGrp="1"/>
          </p:cNvSpPr>
          <p:nvPr>
            <p:ph type="body" idx="1"/>
          </p:nvPr>
        </p:nvSpPr>
        <p:spPr>
          <a:noFill/>
          <a:ln/>
        </p:spPr>
        <p:txBody>
          <a:bodyPr/>
          <a:lstStyle/>
          <a:p>
            <a:pPr eaLnBrk="1" hangingPunct="1"/>
            <a:endParaRPr lang="en-US" smtClean="0"/>
          </a:p>
        </p:txBody>
      </p:sp>
      <p:sp>
        <p:nvSpPr>
          <p:cNvPr id="474116" name="Slide Number Placeholder 3"/>
          <p:cNvSpPr>
            <a:spLocks noGrp="1"/>
          </p:cNvSpPr>
          <p:nvPr>
            <p:ph type="sldNum" sz="quarter" idx="5"/>
          </p:nvPr>
        </p:nvSpPr>
        <p:spPr>
          <a:noFill/>
        </p:spPr>
        <p:txBody>
          <a:bodyPr/>
          <a:lstStyle/>
          <a:p>
            <a:fld id="{0625EE19-9195-4076-A4ED-E5FD649BF2E4}" type="slidenum">
              <a:rPr lang="en-US" smtClean="0"/>
              <a:pPr/>
              <a:t>250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795039542"/>
      </p:ext>
    </p:extLst>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Slide Image Placeholder 1"/>
          <p:cNvSpPr>
            <a:spLocks noGrp="1" noRot="1" noChangeAspect="1" noTextEdit="1"/>
          </p:cNvSpPr>
          <p:nvPr>
            <p:ph type="sldImg"/>
          </p:nvPr>
        </p:nvSpPr>
        <p:spPr>
          <a:ln/>
        </p:spPr>
      </p:sp>
      <p:sp>
        <p:nvSpPr>
          <p:cNvPr id="475139" name="Notes Placeholder 2"/>
          <p:cNvSpPr>
            <a:spLocks noGrp="1"/>
          </p:cNvSpPr>
          <p:nvPr>
            <p:ph type="body" idx="1"/>
          </p:nvPr>
        </p:nvSpPr>
        <p:spPr>
          <a:noFill/>
          <a:ln/>
        </p:spPr>
        <p:txBody>
          <a:bodyPr/>
          <a:lstStyle/>
          <a:p>
            <a:pPr eaLnBrk="1" hangingPunct="1"/>
            <a:endParaRPr lang="en-US" smtClean="0"/>
          </a:p>
        </p:txBody>
      </p:sp>
      <p:sp>
        <p:nvSpPr>
          <p:cNvPr id="475140" name="Slide Number Placeholder 3"/>
          <p:cNvSpPr>
            <a:spLocks noGrp="1"/>
          </p:cNvSpPr>
          <p:nvPr>
            <p:ph type="sldNum" sz="quarter" idx="5"/>
          </p:nvPr>
        </p:nvSpPr>
        <p:spPr>
          <a:noFill/>
        </p:spPr>
        <p:txBody>
          <a:bodyPr/>
          <a:lstStyle/>
          <a:p>
            <a:fld id="{8406244F-3A04-4FEA-9563-88878B6DA1F2}" type="slidenum">
              <a:rPr lang="en-US" smtClean="0"/>
              <a:pPr/>
              <a:t>251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63785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Slide Image Placeholder 1"/>
          <p:cNvSpPr>
            <a:spLocks noGrp="1" noRot="1" noChangeAspect="1" noTextEdit="1"/>
          </p:cNvSpPr>
          <p:nvPr>
            <p:ph type="sldImg"/>
          </p:nvPr>
        </p:nvSpPr>
        <p:spPr>
          <a:ln/>
        </p:spPr>
      </p:sp>
      <p:sp>
        <p:nvSpPr>
          <p:cNvPr id="271363" name="Notes Placeholder 2"/>
          <p:cNvSpPr>
            <a:spLocks noGrp="1"/>
          </p:cNvSpPr>
          <p:nvPr>
            <p:ph type="body" idx="1"/>
          </p:nvPr>
        </p:nvSpPr>
        <p:spPr>
          <a:noFill/>
          <a:ln/>
        </p:spPr>
        <p:txBody>
          <a:bodyPr/>
          <a:lstStyle/>
          <a:p>
            <a:pPr eaLnBrk="1" hangingPunct="1"/>
            <a:endParaRPr lang="en-US" smtClean="0"/>
          </a:p>
        </p:txBody>
      </p:sp>
      <p:sp>
        <p:nvSpPr>
          <p:cNvPr id="271364" name="Slide Number Placeholder 3"/>
          <p:cNvSpPr>
            <a:spLocks noGrp="1"/>
          </p:cNvSpPr>
          <p:nvPr>
            <p:ph type="sldNum" sz="quarter" idx="5"/>
          </p:nvPr>
        </p:nvSpPr>
        <p:spPr>
          <a:noFill/>
        </p:spPr>
        <p:txBody>
          <a:bodyPr/>
          <a:lstStyle/>
          <a:p>
            <a:fld id="{163A813A-5BC4-4A94-A3C2-17759F9C597E}" type="slidenum">
              <a:rPr lang="en-US" smtClean="0"/>
              <a:pPr/>
              <a:t>29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5153127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Slide Image Placeholder 1"/>
          <p:cNvSpPr>
            <a:spLocks noGrp="1" noRot="1" noChangeAspect="1" noTextEdit="1"/>
          </p:cNvSpPr>
          <p:nvPr>
            <p:ph type="sldImg"/>
          </p:nvPr>
        </p:nvSpPr>
        <p:spPr>
          <a:ln/>
        </p:spPr>
      </p:sp>
      <p:sp>
        <p:nvSpPr>
          <p:cNvPr id="272387" name="Notes Placeholder 2"/>
          <p:cNvSpPr>
            <a:spLocks noGrp="1"/>
          </p:cNvSpPr>
          <p:nvPr>
            <p:ph type="body" idx="1"/>
          </p:nvPr>
        </p:nvSpPr>
        <p:spPr>
          <a:noFill/>
          <a:ln/>
        </p:spPr>
        <p:txBody>
          <a:bodyPr/>
          <a:lstStyle/>
          <a:p>
            <a:pPr eaLnBrk="1" hangingPunct="1"/>
            <a:endParaRPr lang="en-US" smtClean="0"/>
          </a:p>
        </p:txBody>
      </p:sp>
      <p:sp>
        <p:nvSpPr>
          <p:cNvPr id="272388" name="Slide Number Placeholder 3"/>
          <p:cNvSpPr>
            <a:spLocks noGrp="1"/>
          </p:cNvSpPr>
          <p:nvPr>
            <p:ph type="sldNum" sz="quarter" idx="5"/>
          </p:nvPr>
        </p:nvSpPr>
        <p:spPr>
          <a:noFill/>
        </p:spPr>
        <p:txBody>
          <a:bodyPr/>
          <a:lstStyle/>
          <a:p>
            <a:fld id="{C509FCD8-F76D-418E-AE41-1E8CF2B49776}" type="slidenum">
              <a:rPr lang="en-US" smtClean="0"/>
              <a:pPr/>
              <a:t>30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705552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Slide Image Placeholder 1"/>
          <p:cNvSpPr>
            <a:spLocks noGrp="1" noRot="1" noChangeAspect="1" noTextEdit="1"/>
          </p:cNvSpPr>
          <p:nvPr>
            <p:ph type="sldImg"/>
          </p:nvPr>
        </p:nvSpPr>
        <p:spPr>
          <a:ln/>
        </p:spPr>
      </p:sp>
      <p:sp>
        <p:nvSpPr>
          <p:cNvPr id="273411" name="Notes Placeholder 2"/>
          <p:cNvSpPr>
            <a:spLocks noGrp="1"/>
          </p:cNvSpPr>
          <p:nvPr>
            <p:ph type="body" idx="1"/>
          </p:nvPr>
        </p:nvSpPr>
        <p:spPr>
          <a:noFill/>
          <a:ln/>
        </p:spPr>
        <p:txBody>
          <a:bodyPr/>
          <a:lstStyle/>
          <a:p>
            <a:pPr eaLnBrk="1" hangingPunct="1"/>
            <a:endParaRPr lang="en-US" smtClean="0"/>
          </a:p>
        </p:txBody>
      </p:sp>
      <p:sp>
        <p:nvSpPr>
          <p:cNvPr id="273412" name="Slide Number Placeholder 3"/>
          <p:cNvSpPr>
            <a:spLocks noGrp="1"/>
          </p:cNvSpPr>
          <p:nvPr>
            <p:ph type="sldNum" sz="quarter" idx="5"/>
          </p:nvPr>
        </p:nvSpPr>
        <p:spPr>
          <a:noFill/>
        </p:spPr>
        <p:txBody>
          <a:bodyPr/>
          <a:lstStyle/>
          <a:p>
            <a:fld id="{8FD98FF0-180F-4872-B070-FF1CEC277E74}" type="slidenum">
              <a:rPr lang="en-US" smtClean="0"/>
              <a:pPr/>
              <a:t>32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912120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Slide Image Placeholder 1"/>
          <p:cNvSpPr>
            <a:spLocks noGrp="1" noRot="1" noChangeAspect="1" noTextEdit="1"/>
          </p:cNvSpPr>
          <p:nvPr>
            <p:ph type="sldImg"/>
          </p:nvPr>
        </p:nvSpPr>
        <p:spPr>
          <a:ln/>
        </p:spPr>
      </p:sp>
      <p:sp>
        <p:nvSpPr>
          <p:cNvPr id="274435" name="Notes Placeholder 2"/>
          <p:cNvSpPr>
            <a:spLocks noGrp="1"/>
          </p:cNvSpPr>
          <p:nvPr>
            <p:ph type="body" idx="1"/>
          </p:nvPr>
        </p:nvSpPr>
        <p:spPr>
          <a:noFill/>
          <a:ln/>
        </p:spPr>
        <p:txBody>
          <a:bodyPr/>
          <a:lstStyle/>
          <a:p>
            <a:pPr eaLnBrk="1" hangingPunct="1"/>
            <a:endParaRPr lang="en-US" smtClean="0"/>
          </a:p>
        </p:txBody>
      </p:sp>
      <p:sp>
        <p:nvSpPr>
          <p:cNvPr id="274436" name="Slide Number Placeholder 3"/>
          <p:cNvSpPr>
            <a:spLocks noGrp="1"/>
          </p:cNvSpPr>
          <p:nvPr>
            <p:ph type="sldNum" sz="quarter" idx="5"/>
          </p:nvPr>
        </p:nvSpPr>
        <p:spPr>
          <a:noFill/>
        </p:spPr>
        <p:txBody>
          <a:bodyPr/>
          <a:lstStyle/>
          <a:p>
            <a:fld id="{FD4B5B05-F39F-483D-B14B-C5A8FC6C6C79}" type="slidenum">
              <a:rPr lang="en-US" smtClean="0"/>
              <a:pPr/>
              <a:t>33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8097293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Slide Image Placeholder 1"/>
          <p:cNvSpPr>
            <a:spLocks noGrp="1" noRot="1" noChangeAspect="1" noTextEdit="1"/>
          </p:cNvSpPr>
          <p:nvPr>
            <p:ph type="sldImg"/>
          </p:nvPr>
        </p:nvSpPr>
        <p:spPr>
          <a:ln/>
        </p:spPr>
      </p:sp>
      <p:sp>
        <p:nvSpPr>
          <p:cNvPr id="275459" name="Notes Placeholder 2"/>
          <p:cNvSpPr>
            <a:spLocks noGrp="1"/>
          </p:cNvSpPr>
          <p:nvPr>
            <p:ph type="body" idx="1"/>
          </p:nvPr>
        </p:nvSpPr>
        <p:spPr>
          <a:noFill/>
          <a:ln/>
        </p:spPr>
        <p:txBody>
          <a:bodyPr/>
          <a:lstStyle/>
          <a:p>
            <a:pPr eaLnBrk="1" hangingPunct="1"/>
            <a:endParaRPr lang="en-US" smtClean="0"/>
          </a:p>
        </p:txBody>
      </p:sp>
      <p:sp>
        <p:nvSpPr>
          <p:cNvPr id="275460" name="Slide Number Placeholder 3"/>
          <p:cNvSpPr>
            <a:spLocks noGrp="1"/>
          </p:cNvSpPr>
          <p:nvPr>
            <p:ph type="sldNum" sz="quarter" idx="5"/>
          </p:nvPr>
        </p:nvSpPr>
        <p:spPr>
          <a:noFill/>
        </p:spPr>
        <p:txBody>
          <a:bodyPr/>
          <a:lstStyle/>
          <a:p>
            <a:fld id="{79DA3792-2729-4017-B3BB-325A04363A40}" type="slidenum">
              <a:rPr lang="en-US" smtClean="0"/>
              <a:pPr/>
              <a:t>34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514574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Slide Image Placeholder 1"/>
          <p:cNvSpPr>
            <a:spLocks noGrp="1" noRot="1" noChangeAspect="1" noTextEdit="1"/>
          </p:cNvSpPr>
          <p:nvPr>
            <p:ph type="sldImg"/>
          </p:nvPr>
        </p:nvSpPr>
        <p:spPr>
          <a:ln/>
        </p:spPr>
      </p:sp>
      <p:sp>
        <p:nvSpPr>
          <p:cNvPr id="276483" name="Notes Placeholder 2"/>
          <p:cNvSpPr>
            <a:spLocks noGrp="1"/>
          </p:cNvSpPr>
          <p:nvPr>
            <p:ph type="body" idx="1"/>
          </p:nvPr>
        </p:nvSpPr>
        <p:spPr>
          <a:noFill/>
          <a:ln/>
        </p:spPr>
        <p:txBody>
          <a:bodyPr/>
          <a:lstStyle/>
          <a:p>
            <a:pPr eaLnBrk="1" hangingPunct="1"/>
            <a:endParaRPr lang="en-US" smtClean="0"/>
          </a:p>
        </p:txBody>
      </p:sp>
      <p:sp>
        <p:nvSpPr>
          <p:cNvPr id="276484" name="Slide Number Placeholder 3"/>
          <p:cNvSpPr>
            <a:spLocks noGrp="1"/>
          </p:cNvSpPr>
          <p:nvPr>
            <p:ph type="sldNum" sz="quarter" idx="5"/>
          </p:nvPr>
        </p:nvSpPr>
        <p:spPr>
          <a:noFill/>
        </p:spPr>
        <p:txBody>
          <a:bodyPr/>
          <a:lstStyle/>
          <a:p>
            <a:fld id="{B38BC6E2-57D4-42CD-8C84-843902FAD576}" type="slidenum">
              <a:rPr lang="en-US" smtClean="0"/>
              <a:pPr/>
              <a:t>35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546236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Slide Image Placeholder 1"/>
          <p:cNvSpPr>
            <a:spLocks noGrp="1" noRot="1" noChangeAspect="1" noTextEdit="1"/>
          </p:cNvSpPr>
          <p:nvPr>
            <p:ph type="sldImg"/>
          </p:nvPr>
        </p:nvSpPr>
        <p:spPr>
          <a:ln/>
        </p:spPr>
      </p:sp>
      <p:sp>
        <p:nvSpPr>
          <p:cNvPr id="278531" name="Notes Placeholder 2"/>
          <p:cNvSpPr>
            <a:spLocks noGrp="1"/>
          </p:cNvSpPr>
          <p:nvPr>
            <p:ph type="body" idx="1"/>
          </p:nvPr>
        </p:nvSpPr>
        <p:spPr>
          <a:noFill/>
          <a:ln/>
        </p:spPr>
        <p:txBody>
          <a:bodyPr/>
          <a:lstStyle/>
          <a:p>
            <a:pPr eaLnBrk="1" hangingPunct="1"/>
            <a:endParaRPr lang="en-US" smtClean="0"/>
          </a:p>
        </p:txBody>
      </p:sp>
      <p:sp>
        <p:nvSpPr>
          <p:cNvPr id="278532" name="Slide Number Placeholder 3"/>
          <p:cNvSpPr>
            <a:spLocks noGrp="1"/>
          </p:cNvSpPr>
          <p:nvPr>
            <p:ph type="sldNum" sz="quarter" idx="5"/>
          </p:nvPr>
        </p:nvSpPr>
        <p:spPr>
          <a:noFill/>
        </p:spPr>
        <p:txBody>
          <a:bodyPr/>
          <a:lstStyle/>
          <a:p>
            <a:fld id="{FD9CB9BB-D73F-4B4A-8D3B-B0F0EF1A20D6}" type="slidenum">
              <a:rPr lang="en-US" smtClean="0"/>
              <a:pPr/>
              <a:t>36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864397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Image Placeholder 1"/>
          <p:cNvSpPr>
            <a:spLocks noGrp="1" noRot="1" noChangeAspect="1" noTextEdit="1"/>
          </p:cNvSpPr>
          <p:nvPr>
            <p:ph type="sldImg"/>
          </p:nvPr>
        </p:nvSpPr>
        <p:spPr>
          <a:ln/>
        </p:spPr>
      </p:sp>
      <p:sp>
        <p:nvSpPr>
          <p:cNvPr id="251907" name="Notes Placeholder 2"/>
          <p:cNvSpPr>
            <a:spLocks noGrp="1"/>
          </p:cNvSpPr>
          <p:nvPr>
            <p:ph type="body" idx="1"/>
          </p:nvPr>
        </p:nvSpPr>
        <p:spPr>
          <a:noFill/>
          <a:ln/>
        </p:spPr>
        <p:txBody>
          <a:bodyPr/>
          <a:lstStyle/>
          <a:p>
            <a:pPr eaLnBrk="1" hangingPunct="1"/>
            <a:endParaRPr lang="en-US" smtClean="0"/>
          </a:p>
        </p:txBody>
      </p:sp>
      <p:sp>
        <p:nvSpPr>
          <p:cNvPr id="251908" name="Slide Number Placeholder 3"/>
          <p:cNvSpPr>
            <a:spLocks noGrp="1"/>
          </p:cNvSpPr>
          <p:nvPr>
            <p:ph type="sldNum" sz="quarter" idx="5"/>
          </p:nvPr>
        </p:nvSpPr>
        <p:spPr>
          <a:noFill/>
        </p:spPr>
        <p:txBody>
          <a:bodyPr/>
          <a:lstStyle/>
          <a:p>
            <a:fld id="{F9EED4FF-2ABA-432E-A7C2-1AE3536DA81B}" type="slidenum">
              <a:rPr lang="en-US" smtClean="0"/>
              <a:pPr/>
              <a:t>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0609569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Slide Image Placeholder 1"/>
          <p:cNvSpPr>
            <a:spLocks noGrp="1" noRot="1" noChangeAspect="1" noTextEdit="1"/>
          </p:cNvSpPr>
          <p:nvPr>
            <p:ph type="sldImg"/>
          </p:nvPr>
        </p:nvSpPr>
        <p:spPr>
          <a:ln/>
        </p:spPr>
      </p:sp>
      <p:sp>
        <p:nvSpPr>
          <p:cNvPr id="279555" name="Notes Placeholder 2"/>
          <p:cNvSpPr>
            <a:spLocks noGrp="1"/>
          </p:cNvSpPr>
          <p:nvPr>
            <p:ph type="body" idx="1"/>
          </p:nvPr>
        </p:nvSpPr>
        <p:spPr>
          <a:noFill/>
          <a:ln/>
        </p:spPr>
        <p:txBody>
          <a:bodyPr/>
          <a:lstStyle/>
          <a:p>
            <a:pPr eaLnBrk="1" hangingPunct="1"/>
            <a:endParaRPr lang="en-US" smtClean="0"/>
          </a:p>
        </p:txBody>
      </p:sp>
      <p:sp>
        <p:nvSpPr>
          <p:cNvPr id="279556" name="Slide Number Placeholder 3"/>
          <p:cNvSpPr>
            <a:spLocks noGrp="1"/>
          </p:cNvSpPr>
          <p:nvPr>
            <p:ph type="sldNum" sz="quarter" idx="5"/>
          </p:nvPr>
        </p:nvSpPr>
        <p:spPr>
          <a:noFill/>
        </p:spPr>
        <p:txBody>
          <a:bodyPr/>
          <a:lstStyle/>
          <a:p>
            <a:fld id="{77F1CEC9-93FF-4095-AA9D-4FD57B23A49B}" type="slidenum">
              <a:rPr lang="en-US" smtClean="0"/>
              <a:pPr/>
              <a:t>37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2623376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Slide Image Placeholder 1"/>
          <p:cNvSpPr>
            <a:spLocks noGrp="1" noRot="1" noChangeAspect="1" noTextEdit="1"/>
          </p:cNvSpPr>
          <p:nvPr>
            <p:ph type="sldImg"/>
          </p:nvPr>
        </p:nvSpPr>
        <p:spPr>
          <a:ln/>
        </p:spPr>
      </p:sp>
      <p:sp>
        <p:nvSpPr>
          <p:cNvPr id="280579" name="Notes Placeholder 2"/>
          <p:cNvSpPr>
            <a:spLocks noGrp="1"/>
          </p:cNvSpPr>
          <p:nvPr>
            <p:ph type="body" idx="1"/>
          </p:nvPr>
        </p:nvSpPr>
        <p:spPr>
          <a:noFill/>
          <a:ln/>
        </p:spPr>
        <p:txBody>
          <a:bodyPr/>
          <a:lstStyle/>
          <a:p>
            <a:pPr eaLnBrk="1" hangingPunct="1"/>
            <a:endParaRPr lang="en-US" smtClean="0"/>
          </a:p>
        </p:txBody>
      </p:sp>
      <p:sp>
        <p:nvSpPr>
          <p:cNvPr id="280580" name="Slide Number Placeholder 3"/>
          <p:cNvSpPr>
            <a:spLocks noGrp="1"/>
          </p:cNvSpPr>
          <p:nvPr>
            <p:ph type="sldNum" sz="quarter" idx="5"/>
          </p:nvPr>
        </p:nvSpPr>
        <p:spPr>
          <a:noFill/>
        </p:spPr>
        <p:txBody>
          <a:bodyPr/>
          <a:lstStyle/>
          <a:p>
            <a:fld id="{E2CC0F60-D8C6-4391-90A5-6EBC0A8A90C2}" type="slidenum">
              <a:rPr lang="en-US" smtClean="0"/>
              <a:pPr/>
              <a:t>38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6966732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Slide Image Placeholder 1"/>
          <p:cNvSpPr>
            <a:spLocks noGrp="1" noRot="1" noChangeAspect="1" noTextEdit="1"/>
          </p:cNvSpPr>
          <p:nvPr>
            <p:ph type="sldImg"/>
          </p:nvPr>
        </p:nvSpPr>
        <p:spPr>
          <a:ln/>
        </p:spPr>
      </p:sp>
      <p:sp>
        <p:nvSpPr>
          <p:cNvPr id="281603" name="Notes Placeholder 2"/>
          <p:cNvSpPr>
            <a:spLocks noGrp="1"/>
          </p:cNvSpPr>
          <p:nvPr>
            <p:ph type="body" idx="1"/>
          </p:nvPr>
        </p:nvSpPr>
        <p:spPr>
          <a:noFill/>
          <a:ln/>
        </p:spPr>
        <p:txBody>
          <a:bodyPr/>
          <a:lstStyle/>
          <a:p>
            <a:pPr eaLnBrk="1" hangingPunct="1"/>
            <a:endParaRPr lang="en-US" smtClean="0"/>
          </a:p>
        </p:txBody>
      </p:sp>
      <p:sp>
        <p:nvSpPr>
          <p:cNvPr id="281604" name="Slide Number Placeholder 3"/>
          <p:cNvSpPr>
            <a:spLocks noGrp="1"/>
          </p:cNvSpPr>
          <p:nvPr>
            <p:ph type="sldNum" sz="quarter" idx="5"/>
          </p:nvPr>
        </p:nvSpPr>
        <p:spPr>
          <a:noFill/>
        </p:spPr>
        <p:txBody>
          <a:bodyPr/>
          <a:lstStyle/>
          <a:p>
            <a:fld id="{6357528F-E027-430F-9575-ECAC1C340AF0}" type="slidenum">
              <a:rPr lang="en-US" smtClean="0"/>
              <a:pPr/>
              <a:t>39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4296812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Slide Image Placeholder 1"/>
          <p:cNvSpPr>
            <a:spLocks noGrp="1" noRot="1" noChangeAspect="1" noTextEdit="1"/>
          </p:cNvSpPr>
          <p:nvPr>
            <p:ph type="sldImg"/>
          </p:nvPr>
        </p:nvSpPr>
        <p:spPr>
          <a:ln/>
        </p:spPr>
      </p:sp>
      <p:sp>
        <p:nvSpPr>
          <p:cNvPr id="282627" name="Notes Placeholder 2"/>
          <p:cNvSpPr>
            <a:spLocks noGrp="1"/>
          </p:cNvSpPr>
          <p:nvPr>
            <p:ph type="body" idx="1"/>
          </p:nvPr>
        </p:nvSpPr>
        <p:spPr>
          <a:noFill/>
          <a:ln/>
        </p:spPr>
        <p:txBody>
          <a:bodyPr/>
          <a:lstStyle/>
          <a:p>
            <a:pPr eaLnBrk="1" hangingPunct="1"/>
            <a:endParaRPr lang="en-US" smtClean="0"/>
          </a:p>
        </p:txBody>
      </p:sp>
      <p:sp>
        <p:nvSpPr>
          <p:cNvPr id="282628" name="Slide Number Placeholder 3"/>
          <p:cNvSpPr>
            <a:spLocks noGrp="1"/>
          </p:cNvSpPr>
          <p:nvPr>
            <p:ph type="sldNum" sz="quarter" idx="5"/>
          </p:nvPr>
        </p:nvSpPr>
        <p:spPr>
          <a:noFill/>
        </p:spPr>
        <p:txBody>
          <a:bodyPr/>
          <a:lstStyle/>
          <a:p>
            <a:fld id="{1407801D-8EC3-4A86-919B-4A789BC25416}" type="slidenum">
              <a:rPr lang="en-US" smtClean="0"/>
              <a:pPr/>
              <a:t>40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0994621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a:ln/>
        </p:spPr>
      </p:sp>
      <p:sp>
        <p:nvSpPr>
          <p:cNvPr id="283651" name="Notes Placeholder 2"/>
          <p:cNvSpPr>
            <a:spLocks noGrp="1"/>
          </p:cNvSpPr>
          <p:nvPr>
            <p:ph type="body" idx="1"/>
          </p:nvPr>
        </p:nvSpPr>
        <p:spPr>
          <a:noFill/>
          <a:ln/>
        </p:spPr>
        <p:txBody>
          <a:bodyPr/>
          <a:lstStyle/>
          <a:p>
            <a:pPr eaLnBrk="1" hangingPunct="1"/>
            <a:endParaRPr lang="en-US" smtClean="0"/>
          </a:p>
        </p:txBody>
      </p:sp>
      <p:sp>
        <p:nvSpPr>
          <p:cNvPr id="283652" name="Slide Number Placeholder 3"/>
          <p:cNvSpPr>
            <a:spLocks noGrp="1"/>
          </p:cNvSpPr>
          <p:nvPr>
            <p:ph type="sldNum" sz="quarter" idx="5"/>
          </p:nvPr>
        </p:nvSpPr>
        <p:spPr>
          <a:noFill/>
        </p:spPr>
        <p:txBody>
          <a:bodyPr/>
          <a:lstStyle/>
          <a:p>
            <a:fld id="{2DA4175E-ED26-4975-94B0-9EC35C07285D}" type="slidenum">
              <a:rPr lang="en-US" smtClean="0"/>
              <a:pPr/>
              <a:t>41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9258458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Slide Image Placeholder 1"/>
          <p:cNvSpPr>
            <a:spLocks noGrp="1" noRot="1" noChangeAspect="1" noTextEdit="1"/>
          </p:cNvSpPr>
          <p:nvPr>
            <p:ph type="sldImg"/>
          </p:nvPr>
        </p:nvSpPr>
        <p:spPr>
          <a:ln/>
        </p:spPr>
      </p:sp>
      <p:sp>
        <p:nvSpPr>
          <p:cNvPr id="284675" name="Notes Placeholder 2"/>
          <p:cNvSpPr>
            <a:spLocks noGrp="1"/>
          </p:cNvSpPr>
          <p:nvPr>
            <p:ph type="body" idx="1"/>
          </p:nvPr>
        </p:nvSpPr>
        <p:spPr>
          <a:noFill/>
          <a:ln/>
        </p:spPr>
        <p:txBody>
          <a:bodyPr/>
          <a:lstStyle/>
          <a:p>
            <a:pPr eaLnBrk="1" hangingPunct="1"/>
            <a:endParaRPr lang="en-US" smtClean="0"/>
          </a:p>
        </p:txBody>
      </p:sp>
      <p:sp>
        <p:nvSpPr>
          <p:cNvPr id="284676" name="Slide Number Placeholder 3"/>
          <p:cNvSpPr>
            <a:spLocks noGrp="1"/>
          </p:cNvSpPr>
          <p:nvPr>
            <p:ph type="sldNum" sz="quarter" idx="5"/>
          </p:nvPr>
        </p:nvSpPr>
        <p:spPr>
          <a:noFill/>
        </p:spPr>
        <p:txBody>
          <a:bodyPr/>
          <a:lstStyle/>
          <a:p>
            <a:fld id="{E6053778-374D-4C79-8614-8E5E1BFBDCAF}" type="slidenum">
              <a:rPr lang="en-US" smtClean="0"/>
              <a:pPr/>
              <a:t>42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3497668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lide Image Placeholder 1"/>
          <p:cNvSpPr>
            <a:spLocks noGrp="1" noRot="1" noChangeAspect="1" noTextEdit="1"/>
          </p:cNvSpPr>
          <p:nvPr>
            <p:ph type="sldImg"/>
          </p:nvPr>
        </p:nvSpPr>
        <p:spPr>
          <a:ln/>
        </p:spPr>
      </p:sp>
      <p:sp>
        <p:nvSpPr>
          <p:cNvPr id="290819" name="Notes Placeholder 2"/>
          <p:cNvSpPr>
            <a:spLocks noGrp="1"/>
          </p:cNvSpPr>
          <p:nvPr>
            <p:ph type="body" idx="1"/>
          </p:nvPr>
        </p:nvSpPr>
        <p:spPr>
          <a:noFill/>
          <a:ln/>
        </p:spPr>
        <p:txBody>
          <a:bodyPr/>
          <a:lstStyle/>
          <a:p>
            <a:pPr eaLnBrk="1" hangingPunct="1"/>
            <a:endParaRPr lang="en-US" smtClean="0"/>
          </a:p>
        </p:txBody>
      </p:sp>
      <p:sp>
        <p:nvSpPr>
          <p:cNvPr id="290820" name="Slide Number Placeholder 3"/>
          <p:cNvSpPr>
            <a:spLocks noGrp="1"/>
          </p:cNvSpPr>
          <p:nvPr>
            <p:ph type="sldNum" sz="quarter" idx="5"/>
          </p:nvPr>
        </p:nvSpPr>
        <p:spPr>
          <a:noFill/>
        </p:spPr>
        <p:txBody>
          <a:bodyPr/>
          <a:lstStyle/>
          <a:p>
            <a:fld id="{3D1009FE-EEEF-40AA-A473-A741BFD0972D}" type="slidenum">
              <a:rPr lang="en-US" smtClean="0"/>
              <a:pPr/>
              <a:t>45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56209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Slide Image Placeholder 1"/>
          <p:cNvSpPr>
            <a:spLocks noGrp="1" noRot="1" noChangeAspect="1" noTextEdit="1"/>
          </p:cNvSpPr>
          <p:nvPr>
            <p:ph type="sldImg"/>
          </p:nvPr>
        </p:nvSpPr>
        <p:spPr>
          <a:ln/>
        </p:spPr>
      </p:sp>
      <p:sp>
        <p:nvSpPr>
          <p:cNvPr id="291843" name="Notes Placeholder 2"/>
          <p:cNvSpPr>
            <a:spLocks noGrp="1"/>
          </p:cNvSpPr>
          <p:nvPr>
            <p:ph type="body" idx="1"/>
          </p:nvPr>
        </p:nvSpPr>
        <p:spPr>
          <a:noFill/>
          <a:ln/>
        </p:spPr>
        <p:txBody>
          <a:bodyPr/>
          <a:lstStyle/>
          <a:p>
            <a:pPr eaLnBrk="1" hangingPunct="1"/>
            <a:endParaRPr lang="en-US" smtClean="0"/>
          </a:p>
        </p:txBody>
      </p:sp>
      <p:sp>
        <p:nvSpPr>
          <p:cNvPr id="291844" name="Slide Number Placeholder 3"/>
          <p:cNvSpPr>
            <a:spLocks noGrp="1"/>
          </p:cNvSpPr>
          <p:nvPr>
            <p:ph type="sldNum" sz="quarter" idx="5"/>
          </p:nvPr>
        </p:nvSpPr>
        <p:spPr>
          <a:noFill/>
        </p:spPr>
        <p:txBody>
          <a:bodyPr/>
          <a:lstStyle/>
          <a:p>
            <a:fld id="{415F11BE-48E2-4A9A-AC37-60D7C6C9CC04}" type="slidenum">
              <a:rPr lang="en-US" smtClean="0"/>
              <a:pPr/>
              <a:t>46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6331561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Slide Image Placeholder 1"/>
          <p:cNvSpPr>
            <a:spLocks noGrp="1" noRot="1" noChangeAspect="1" noTextEdit="1"/>
          </p:cNvSpPr>
          <p:nvPr>
            <p:ph type="sldImg"/>
          </p:nvPr>
        </p:nvSpPr>
        <p:spPr>
          <a:ln/>
        </p:spPr>
      </p:sp>
      <p:sp>
        <p:nvSpPr>
          <p:cNvPr id="285699" name="Notes Placeholder 2"/>
          <p:cNvSpPr>
            <a:spLocks noGrp="1"/>
          </p:cNvSpPr>
          <p:nvPr>
            <p:ph type="body" idx="1"/>
          </p:nvPr>
        </p:nvSpPr>
        <p:spPr>
          <a:noFill/>
          <a:ln/>
        </p:spPr>
        <p:txBody>
          <a:bodyPr/>
          <a:lstStyle/>
          <a:p>
            <a:pPr eaLnBrk="1" hangingPunct="1"/>
            <a:endParaRPr lang="en-US" smtClean="0"/>
          </a:p>
        </p:txBody>
      </p:sp>
      <p:sp>
        <p:nvSpPr>
          <p:cNvPr id="285700" name="Slide Number Placeholder 3"/>
          <p:cNvSpPr>
            <a:spLocks noGrp="1"/>
          </p:cNvSpPr>
          <p:nvPr>
            <p:ph type="sldNum" sz="quarter" idx="5"/>
          </p:nvPr>
        </p:nvSpPr>
        <p:spPr>
          <a:noFill/>
        </p:spPr>
        <p:txBody>
          <a:bodyPr/>
          <a:lstStyle/>
          <a:p>
            <a:fld id="{598A0584-0B2B-4536-B4B5-42EE6DFA4403}" type="slidenum">
              <a:rPr lang="en-US" smtClean="0"/>
              <a:pPr/>
              <a:t>47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7686969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lide Image Placeholder 1"/>
          <p:cNvSpPr>
            <a:spLocks noGrp="1" noRot="1" noChangeAspect="1" noTextEdit="1"/>
          </p:cNvSpPr>
          <p:nvPr>
            <p:ph type="sldImg"/>
          </p:nvPr>
        </p:nvSpPr>
        <p:spPr>
          <a:ln/>
        </p:spPr>
      </p:sp>
      <p:sp>
        <p:nvSpPr>
          <p:cNvPr id="286723" name="Notes Placeholder 2"/>
          <p:cNvSpPr>
            <a:spLocks noGrp="1"/>
          </p:cNvSpPr>
          <p:nvPr>
            <p:ph type="body" idx="1"/>
          </p:nvPr>
        </p:nvSpPr>
        <p:spPr>
          <a:noFill/>
          <a:ln/>
        </p:spPr>
        <p:txBody>
          <a:bodyPr/>
          <a:lstStyle/>
          <a:p>
            <a:pPr eaLnBrk="1" hangingPunct="1"/>
            <a:endParaRPr lang="en-US" smtClean="0"/>
          </a:p>
        </p:txBody>
      </p:sp>
      <p:sp>
        <p:nvSpPr>
          <p:cNvPr id="286724" name="Slide Number Placeholder 3"/>
          <p:cNvSpPr>
            <a:spLocks noGrp="1"/>
          </p:cNvSpPr>
          <p:nvPr>
            <p:ph type="sldNum" sz="quarter" idx="5"/>
          </p:nvPr>
        </p:nvSpPr>
        <p:spPr>
          <a:noFill/>
        </p:spPr>
        <p:txBody>
          <a:bodyPr/>
          <a:lstStyle/>
          <a:p>
            <a:fld id="{25C8F343-57DB-498E-B709-298A6FE00B95}" type="slidenum">
              <a:rPr lang="en-US" smtClean="0"/>
              <a:pPr/>
              <a:t>51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24552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Slide Image Placeholder 1"/>
          <p:cNvSpPr>
            <a:spLocks noGrp="1" noRot="1" noChangeAspect="1" noTextEdit="1"/>
          </p:cNvSpPr>
          <p:nvPr>
            <p:ph type="sldImg"/>
          </p:nvPr>
        </p:nvSpPr>
        <p:spPr>
          <a:ln/>
        </p:spPr>
      </p:sp>
      <p:sp>
        <p:nvSpPr>
          <p:cNvPr id="252931" name="Notes Placeholder 2"/>
          <p:cNvSpPr>
            <a:spLocks noGrp="1"/>
          </p:cNvSpPr>
          <p:nvPr>
            <p:ph type="body" idx="1"/>
          </p:nvPr>
        </p:nvSpPr>
        <p:spPr>
          <a:noFill/>
          <a:ln/>
        </p:spPr>
        <p:txBody>
          <a:bodyPr/>
          <a:lstStyle/>
          <a:p>
            <a:pPr eaLnBrk="1" hangingPunct="1"/>
            <a:endParaRPr lang="en-US" smtClean="0"/>
          </a:p>
        </p:txBody>
      </p:sp>
      <p:sp>
        <p:nvSpPr>
          <p:cNvPr id="252932" name="Slide Number Placeholder 3"/>
          <p:cNvSpPr>
            <a:spLocks noGrp="1"/>
          </p:cNvSpPr>
          <p:nvPr>
            <p:ph type="sldNum" sz="quarter" idx="5"/>
          </p:nvPr>
        </p:nvSpPr>
        <p:spPr>
          <a:noFill/>
        </p:spPr>
        <p:txBody>
          <a:bodyPr/>
          <a:lstStyle/>
          <a:p>
            <a:fld id="{A60151F9-3C4B-49BA-AD2B-809351B7194A}" type="slidenum">
              <a:rPr lang="en-US" smtClean="0"/>
              <a:pPr/>
              <a:t>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6144858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Slide Image Placeholder 1"/>
          <p:cNvSpPr>
            <a:spLocks noGrp="1" noRot="1" noChangeAspect="1" noTextEdit="1"/>
          </p:cNvSpPr>
          <p:nvPr>
            <p:ph type="sldImg"/>
          </p:nvPr>
        </p:nvSpPr>
        <p:spPr>
          <a:ln/>
        </p:spPr>
      </p:sp>
      <p:sp>
        <p:nvSpPr>
          <p:cNvPr id="287747" name="Notes Placeholder 2"/>
          <p:cNvSpPr>
            <a:spLocks noGrp="1"/>
          </p:cNvSpPr>
          <p:nvPr>
            <p:ph type="body" idx="1"/>
          </p:nvPr>
        </p:nvSpPr>
        <p:spPr>
          <a:noFill/>
          <a:ln/>
        </p:spPr>
        <p:txBody>
          <a:bodyPr/>
          <a:lstStyle/>
          <a:p>
            <a:pPr eaLnBrk="1" hangingPunct="1"/>
            <a:endParaRPr lang="en-US" smtClean="0"/>
          </a:p>
        </p:txBody>
      </p:sp>
      <p:sp>
        <p:nvSpPr>
          <p:cNvPr id="287748" name="Slide Number Placeholder 3"/>
          <p:cNvSpPr>
            <a:spLocks noGrp="1"/>
          </p:cNvSpPr>
          <p:nvPr>
            <p:ph type="sldNum" sz="quarter" idx="5"/>
          </p:nvPr>
        </p:nvSpPr>
        <p:spPr>
          <a:noFill/>
        </p:spPr>
        <p:txBody>
          <a:bodyPr/>
          <a:lstStyle/>
          <a:p>
            <a:fld id="{7DEDC8EB-AE31-4FE8-A0FE-0CA7C063C743}" type="slidenum">
              <a:rPr lang="en-US" smtClean="0"/>
              <a:pPr/>
              <a:t>52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875365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Slide Image Placeholder 1"/>
          <p:cNvSpPr>
            <a:spLocks noGrp="1" noRot="1" noChangeAspect="1" noTextEdit="1"/>
          </p:cNvSpPr>
          <p:nvPr>
            <p:ph type="sldImg"/>
          </p:nvPr>
        </p:nvSpPr>
        <p:spPr>
          <a:ln/>
        </p:spPr>
      </p:sp>
      <p:sp>
        <p:nvSpPr>
          <p:cNvPr id="288771" name="Notes Placeholder 2"/>
          <p:cNvSpPr>
            <a:spLocks noGrp="1"/>
          </p:cNvSpPr>
          <p:nvPr>
            <p:ph type="body" idx="1"/>
          </p:nvPr>
        </p:nvSpPr>
        <p:spPr>
          <a:noFill/>
          <a:ln/>
        </p:spPr>
        <p:txBody>
          <a:bodyPr/>
          <a:lstStyle/>
          <a:p>
            <a:pPr eaLnBrk="1" hangingPunct="1"/>
            <a:endParaRPr lang="en-US" smtClean="0"/>
          </a:p>
        </p:txBody>
      </p:sp>
      <p:sp>
        <p:nvSpPr>
          <p:cNvPr id="288772" name="Slide Number Placeholder 3"/>
          <p:cNvSpPr>
            <a:spLocks noGrp="1"/>
          </p:cNvSpPr>
          <p:nvPr>
            <p:ph type="sldNum" sz="quarter" idx="5"/>
          </p:nvPr>
        </p:nvSpPr>
        <p:spPr>
          <a:noFill/>
        </p:spPr>
        <p:txBody>
          <a:bodyPr/>
          <a:lstStyle/>
          <a:p>
            <a:fld id="{5F6E5098-A8CA-4443-ADFA-99C6FC73F4B4}" type="slidenum">
              <a:rPr lang="en-US" smtClean="0"/>
              <a:pPr/>
              <a:t>53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7903958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Slide Image Placeholder 1"/>
          <p:cNvSpPr>
            <a:spLocks noGrp="1" noRot="1" noChangeAspect="1" noTextEdit="1"/>
          </p:cNvSpPr>
          <p:nvPr>
            <p:ph type="sldImg"/>
          </p:nvPr>
        </p:nvSpPr>
        <p:spPr>
          <a:ln/>
        </p:spPr>
      </p:sp>
      <p:sp>
        <p:nvSpPr>
          <p:cNvPr id="289795" name="Notes Placeholder 2"/>
          <p:cNvSpPr>
            <a:spLocks noGrp="1"/>
          </p:cNvSpPr>
          <p:nvPr>
            <p:ph type="body" idx="1"/>
          </p:nvPr>
        </p:nvSpPr>
        <p:spPr>
          <a:noFill/>
          <a:ln/>
        </p:spPr>
        <p:txBody>
          <a:bodyPr/>
          <a:lstStyle/>
          <a:p>
            <a:pPr eaLnBrk="1" hangingPunct="1">
              <a:spcBef>
                <a:spcPct val="0"/>
              </a:spcBef>
            </a:pPr>
            <a:endParaRPr lang="id-ID" smtClean="0">
              <a:latin typeface="Arial" charset="0"/>
            </a:endParaRPr>
          </a:p>
        </p:txBody>
      </p:sp>
      <p:sp>
        <p:nvSpPr>
          <p:cNvPr id="289796" name="Slide Number Placeholder 3"/>
          <p:cNvSpPr>
            <a:spLocks noGrp="1"/>
          </p:cNvSpPr>
          <p:nvPr>
            <p:ph type="sldNum" sz="quarter" idx="5"/>
          </p:nvPr>
        </p:nvSpPr>
        <p:spPr>
          <a:noFill/>
        </p:spPr>
        <p:txBody>
          <a:bodyPr/>
          <a:lstStyle/>
          <a:p>
            <a:fld id="{5CA5CE60-39C1-43C0-9E76-1A131BE5E7D3}" type="slidenum">
              <a:rPr lang="en-US" smtClean="0">
                <a:latin typeface="Arial" charset="0"/>
              </a:rPr>
              <a:pPr/>
              <a:t>57</a:t>
            </a:fld>
            <a:endParaRPr lang="en-US" smtClean="0">
              <a:latin typeface="Arial" charset="0"/>
            </a:endParaRPr>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353340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a:ln/>
        </p:spPr>
      </p:sp>
      <p:sp>
        <p:nvSpPr>
          <p:cNvPr id="292867" name="Notes Placeholder 2"/>
          <p:cNvSpPr>
            <a:spLocks noGrp="1"/>
          </p:cNvSpPr>
          <p:nvPr>
            <p:ph type="body" idx="1"/>
          </p:nvPr>
        </p:nvSpPr>
        <p:spPr>
          <a:noFill/>
          <a:ln/>
        </p:spPr>
        <p:txBody>
          <a:bodyPr/>
          <a:lstStyle/>
          <a:p>
            <a:pPr eaLnBrk="1" hangingPunct="1"/>
            <a:endParaRPr lang="en-US" smtClean="0"/>
          </a:p>
        </p:txBody>
      </p:sp>
      <p:sp>
        <p:nvSpPr>
          <p:cNvPr id="292868" name="Slide Number Placeholder 3"/>
          <p:cNvSpPr>
            <a:spLocks noGrp="1"/>
          </p:cNvSpPr>
          <p:nvPr>
            <p:ph type="sldNum" sz="quarter" idx="5"/>
          </p:nvPr>
        </p:nvSpPr>
        <p:spPr>
          <a:noFill/>
        </p:spPr>
        <p:txBody>
          <a:bodyPr/>
          <a:lstStyle/>
          <a:p>
            <a:fld id="{CF592994-D0E7-4F65-BBB8-9B7695DF8B3B}" type="slidenum">
              <a:rPr lang="en-US" smtClean="0"/>
              <a:pPr/>
              <a:t>58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6900303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Slide Image Placeholder 1"/>
          <p:cNvSpPr>
            <a:spLocks noGrp="1" noRot="1" noChangeAspect="1" noTextEdit="1"/>
          </p:cNvSpPr>
          <p:nvPr>
            <p:ph type="sldImg"/>
          </p:nvPr>
        </p:nvSpPr>
        <p:spPr>
          <a:ln/>
        </p:spPr>
      </p:sp>
      <p:sp>
        <p:nvSpPr>
          <p:cNvPr id="293891" name="Notes Placeholder 2"/>
          <p:cNvSpPr>
            <a:spLocks noGrp="1"/>
          </p:cNvSpPr>
          <p:nvPr>
            <p:ph type="body" idx="1"/>
          </p:nvPr>
        </p:nvSpPr>
        <p:spPr>
          <a:noFill/>
          <a:ln/>
        </p:spPr>
        <p:txBody>
          <a:bodyPr/>
          <a:lstStyle/>
          <a:p>
            <a:pPr eaLnBrk="1" hangingPunct="1"/>
            <a:endParaRPr lang="en-US" smtClean="0"/>
          </a:p>
        </p:txBody>
      </p:sp>
      <p:sp>
        <p:nvSpPr>
          <p:cNvPr id="293892" name="Slide Number Placeholder 3"/>
          <p:cNvSpPr>
            <a:spLocks noGrp="1"/>
          </p:cNvSpPr>
          <p:nvPr>
            <p:ph type="sldNum" sz="quarter" idx="5"/>
          </p:nvPr>
        </p:nvSpPr>
        <p:spPr>
          <a:noFill/>
        </p:spPr>
        <p:txBody>
          <a:bodyPr/>
          <a:lstStyle/>
          <a:p>
            <a:fld id="{7BB83C30-80F9-4626-95CF-E4725F63B7E7}" type="slidenum">
              <a:rPr lang="en-US" smtClean="0"/>
              <a:pPr/>
              <a:t>59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6586487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Slide Image Placeholder 1"/>
          <p:cNvSpPr>
            <a:spLocks noGrp="1" noRot="1" noChangeAspect="1" noTextEdit="1"/>
          </p:cNvSpPr>
          <p:nvPr>
            <p:ph type="sldImg"/>
          </p:nvPr>
        </p:nvSpPr>
        <p:spPr>
          <a:ln/>
        </p:spPr>
      </p:sp>
      <p:sp>
        <p:nvSpPr>
          <p:cNvPr id="294915" name="Notes Placeholder 2"/>
          <p:cNvSpPr>
            <a:spLocks noGrp="1"/>
          </p:cNvSpPr>
          <p:nvPr>
            <p:ph type="body" idx="1"/>
          </p:nvPr>
        </p:nvSpPr>
        <p:spPr>
          <a:noFill/>
          <a:ln/>
        </p:spPr>
        <p:txBody>
          <a:bodyPr/>
          <a:lstStyle/>
          <a:p>
            <a:pPr eaLnBrk="1" hangingPunct="1"/>
            <a:endParaRPr lang="en-US" smtClean="0"/>
          </a:p>
        </p:txBody>
      </p:sp>
      <p:sp>
        <p:nvSpPr>
          <p:cNvPr id="294916" name="Slide Number Placeholder 3"/>
          <p:cNvSpPr>
            <a:spLocks noGrp="1"/>
          </p:cNvSpPr>
          <p:nvPr>
            <p:ph type="sldNum" sz="quarter" idx="5"/>
          </p:nvPr>
        </p:nvSpPr>
        <p:spPr>
          <a:noFill/>
        </p:spPr>
        <p:txBody>
          <a:bodyPr/>
          <a:lstStyle/>
          <a:p>
            <a:fld id="{7E76ADF3-372E-41BB-9AD5-8F8BE788B52F}" type="slidenum">
              <a:rPr lang="en-US" smtClean="0"/>
              <a:pPr/>
              <a:t>60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0510478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Slide Image Placeholder 1"/>
          <p:cNvSpPr>
            <a:spLocks noGrp="1" noRot="1" noChangeAspect="1" noTextEdit="1"/>
          </p:cNvSpPr>
          <p:nvPr>
            <p:ph type="sldImg"/>
          </p:nvPr>
        </p:nvSpPr>
        <p:spPr>
          <a:ln/>
        </p:spPr>
      </p:sp>
      <p:sp>
        <p:nvSpPr>
          <p:cNvPr id="295939" name="Notes Placeholder 2"/>
          <p:cNvSpPr>
            <a:spLocks noGrp="1"/>
          </p:cNvSpPr>
          <p:nvPr>
            <p:ph type="body" idx="1"/>
          </p:nvPr>
        </p:nvSpPr>
        <p:spPr>
          <a:noFill/>
          <a:ln/>
        </p:spPr>
        <p:txBody>
          <a:bodyPr/>
          <a:lstStyle/>
          <a:p>
            <a:pPr eaLnBrk="1" hangingPunct="1"/>
            <a:endParaRPr lang="en-US" smtClean="0"/>
          </a:p>
        </p:txBody>
      </p:sp>
      <p:sp>
        <p:nvSpPr>
          <p:cNvPr id="295940" name="Slide Number Placeholder 3"/>
          <p:cNvSpPr>
            <a:spLocks noGrp="1"/>
          </p:cNvSpPr>
          <p:nvPr>
            <p:ph type="sldNum" sz="quarter" idx="5"/>
          </p:nvPr>
        </p:nvSpPr>
        <p:spPr>
          <a:noFill/>
        </p:spPr>
        <p:txBody>
          <a:bodyPr/>
          <a:lstStyle/>
          <a:p>
            <a:fld id="{CFCD1FFA-8BA0-4AF2-8039-71409A7E5D8A}" type="slidenum">
              <a:rPr lang="en-US" smtClean="0"/>
              <a:pPr/>
              <a:t>61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2840840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Slide Image Placeholder 1"/>
          <p:cNvSpPr>
            <a:spLocks noGrp="1" noRot="1" noChangeAspect="1" noTextEdit="1"/>
          </p:cNvSpPr>
          <p:nvPr>
            <p:ph type="sldImg"/>
          </p:nvPr>
        </p:nvSpPr>
        <p:spPr>
          <a:ln/>
        </p:spPr>
      </p:sp>
      <p:sp>
        <p:nvSpPr>
          <p:cNvPr id="296963" name="Notes Placeholder 2"/>
          <p:cNvSpPr>
            <a:spLocks noGrp="1"/>
          </p:cNvSpPr>
          <p:nvPr>
            <p:ph type="body" idx="1"/>
          </p:nvPr>
        </p:nvSpPr>
        <p:spPr>
          <a:noFill/>
          <a:ln/>
        </p:spPr>
        <p:txBody>
          <a:bodyPr/>
          <a:lstStyle/>
          <a:p>
            <a:pPr eaLnBrk="1" hangingPunct="1"/>
            <a:endParaRPr lang="en-US" smtClean="0"/>
          </a:p>
        </p:txBody>
      </p:sp>
      <p:sp>
        <p:nvSpPr>
          <p:cNvPr id="296964" name="Slide Number Placeholder 3"/>
          <p:cNvSpPr>
            <a:spLocks noGrp="1"/>
          </p:cNvSpPr>
          <p:nvPr>
            <p:ph type="sldNum" sz="quarter" idx="5"/>
          </p:nvPr>
        </p:nvSpPr>
        <p:spPr>
          <a:noFill/>
        </p:spPr>
        <p:txBody>
          <a:bodyPr/>
          <a:lstStyle/>
          <a:p>
            <a:fld id="{2ED304E4-91E8-473C-B337-C049CB19468E}" type="slidenum">
              <a:rPr lang="en-US" smtClean="0"/>
              <a:pPr/>
              <a:t>62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084329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Slide Image Placeholder 1"/>
          <p:cNvSpPr>
            <a:spLocks noGrp="1" noRot="1" noChangeAspect="1" noTextEdit="1"/>
          </p:cNvSpPr>
          <p:nvPr>
            <p:ph type="sldImg"/>
          </p:nvPr>
        </p:nvSpPr>
        <p:spPr>
          <a:ln/>
        </p:spPr>
      </p:sp>
      <p:sp>
        <p:nvSpPr>
          <p:cNvPr id="297987" name="Notes Placeholder 2"/>
          <p:cNvSpPr>
            <a:spLocks noGrp="1"/>
          </p:cNvSpPr>
          <p:nvPr>
            <p:ph type="body" idx="1"/>
          </p:nvPr>
        </p:nvSpPr>
        <p:spPr>
          <a:noFill/>
          <a:ln/>
        </p:spPr>
        <p:txBody>
          <a:bodyPr/>
          <a:lstStyle/>
          <a:p>
            <a:pPr eaLnBrk="1" hangingPunct="1"/>
            <a:endParaRPr lang="en-US" smtClean="0"/>
          </a:p>
        </p:txBody>
      </p:sp>
      <p:sp>
        <p:nvSpPr>
          <p:cNvPr id="297988" name="Slide Number Placeholder 3"/>
          <p:cNvSpPr>
            <a:spLocks noGrp="1"/>
          </p:cNvSpPr>
          <p:nvPr>
            <p:ph type="sldNum" sz="quarter" idx="5"/>
          </p:nvPr>
        </p:nvSpPr>
        <p:spPr>
          <a:noFill/>
        </p:spPr>
        <p:txBody>
          <a:bodyPr/>
          <a:lstStyle/>
          <a:p>
            <a:fld id="{2E0B9208-9FD4-4EA1-965C-1DDE36C674D1}" type="slidenum">
              <a:rPr lang="en-US" smtClean="0"/>
              <a:pPr/>
              <a:t>63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1832226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Slide Image Placeholder 1"/>
          <p:cNvSpPr>
            <a:spLocks noGrp="1" noRot="1" noChangeAspect="1" noTextEdit="1"/>
          </p:cNvSpPr>
          <p:nvPr>
            <p:ph type="sldImg"/>
          </p:nvPr>
        </p:nvSpPr>
        <p:spPr>
          <a:ln/>
        </p:spPr>
      </p:sp>
      <p:sp>
        <p:nvSpPr>
          <p:cNvPr id="299011" name="Notes Placeholder 2"/>
          <p:cNvSpPr>
            <a:spLocks noGrp="1"/>
          </p:cNvSpPr>
          <p:nvPr>
            <p:ph type="body" idx="1"/>
          </p:nvPr>
        </p:nvSpPr>
        <p:spPr>
          <a:noFill/>
          <a:ln/>
        </p:spPr>
        <p:txBody>
          <a:bodyPr/>
          <a:lstStyle/>
          <a:p>
            <a:pPr eaLnBrk="1" hangingPunct="1"/>
            <a:endParaRPr lang="en-US" smtClean="0"/>
          </a:p>
        </p:txBody>
      </p:sp>
      <p:sp>
        <p:nvSpPr>
          <p:cNvPr id="299012" name="Slide Number Placeholder 3"/>
          <p:cNvSpPr>
            <a:spLocks noGrp="1"/>
          </p:cNvSpPr>
          <p:nvPr>
            <p:ph type="sldNum" sz="quarter" idx="5"/>
          </p:nvPr>
        </p:nvSpPr>
        <p:spPr>
          <a:noFill/>
        </p:spPr>
        <p:txBody>
          <a:bodyPr/>
          <a:lstStyle/>
          <a:p>
            <a:fld id="{42BDF279-585E-40CD-A86A-A8D5A178A4E9}" type="slidenum">
              <a:rPr lang="en-US" smtClean="0"/>
              <a:pPr/>
              <a:t>64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458237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Slide Image Placeholder 1"/>
          <p:cNvSpPr>
            <a:spLocks noGrp="1" noRot="1" noChangeAspect="1" noTextEdit="1"/>
          </p:cNvSpPr>
          <p:nvPr>
            <p:ph type="sldImg"/>
          </p:nvPr>
        </p:nvSpPr>
        <p:spPr>
          <a:ln/>
        </p:spPr>
      </p:sp>
      <p:sp>
        <p:nvSpPr>
          <p:cNvPr id="253955" name="Notes Placeholder 2"/>
          <p:cNvSpPr>
            <a:spLocks noGrp="1"/>
          </p:cNvSpPr>
          <p:nvPr>
            <p:ph type="body" idx="1"/>
          </p:nvPr>
        </p:nvSpPr>
        <p:spPr>
          <a:noFill/>
          <a:ln/>
        </p:spPr>
        <p:txBody>
          <a:bodyPr/>
          <a:lstStyle/>
          <a:p>
            <a:pPr eaLnBrk="1" hangingPunct="1"/>
            <a:endParaRPr lang="en-US" smtClean="0"/>
          </a:p>
        </p:txBody>
      </p:sp>
      <p:sp>
        <p:nvSpPr>
          <p:cNvPr id="253956" name="Slide Number Placeholder 3"/>
          <p:cNvSpPr>
            <a:spLocks noGrp="1"/>
          </p:cNvSpPr>
          <p:nvPr>
            <p:ph type="sldNum" sz="quarter" idx="5"/>
          </p:nvPr>
        </p:nvSpPr>
        <p:spPr>
          <a:noFill/>
        </p:spPr>
        <p:txBody>
          <a:bodyPr/>
          <a:lstStyle/>
          <a:p>
            <a:fld id="{4266AA58-3A79-41C1-A79A-028498CD9D7F}" type="slidenum">
              <a:rPr lang="en-US" smtClean="0"/>
              <a:pPr/>
              <a:t>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72068602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Slide Image Placeholder 1"/>
          <p:cNvSpPr>
            <a:spLocks noGrp="1" noRot="1" noChangeAspect="1" noTextEdit="1"/>
          </p:cNvSpPr>
          <p:nvPr>
            <p:ph type="sldImg"/>
          </p:nvPr>
        </p:nvSpPr>
        <p:spPr>
          <a:ln/>
        </p:spPr>
      </p:sp>
      <p:sp>
        <p:nvSpPr>
          <p:cNvPr id="300035" name="Notes Placeholder 2"/>
          <p:cNvSpPr>
            <a:spLocks noGrp="1"/>
          </p:cNvSpPr>
          <p:nvPr>
            <p:ph type="body" idx="1"/>
          </p:nvPr>
        </p:nvSpPr>
        <p:spPr>
          <a:noFill/>
          <a:ln/>
        </p:spPr>
        <p:txBody>
          <a:bodyPr/>
          <a:lstStyle/>
          <a:p>
            <a:pPr eaLnBrk="1" hangingPunct="1"/>
            <a:endParaRPr lang="en-US" smtClean="0"/>
          </a:p>
        </p:txBody>
      </p:sp>
      <p:sp>
        <p:nvSpPr>
          <p:cNvPr id="300036" name="Slide Number Placeholder 3"/>
          <p:cNvSpPr>
            <a:spLocks noGrp="1"/>
          </p:cNvSpPr>
          <p:nvPr>
            <p:ph type="sldNum" sz="quarter" idx="5"/>
          </p:nvPr>
        </p:nvSpPr>
        <p:spPr>
          <a:noFill/>
        </p:spPr>
        <p:txBody>
          <a:bodyPr/>
          <a:lstStyle/>
          <a:p>
            <a:fld id="{60CF812D-F50F-4ED6-973E-A1B9A6D6D19A}" type="slidenum">
              <a:rPr lang="en-US" smtClean="0"/>
              <a:pPr/>
              <a:t>65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6915104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Slide Image Placeholder 1"/>
          <p:cNvSpPr>
            <a:spLocks noGrp="1" noRot="1" noChangeAspect="1" noTextEdit="1"/>
          </p:cNvSpPr>
          <p:nvPr>
            <p:ph type="sldImg"/>
          </p:nvPr>
        </p:nvSpPr>
        <p:spPr>
          <a:ln/>
        </p:spPr>
      </p:sp>
      <p:sp>
        <p:nvSpPr>
          <p:cNvPr id="301059" name="Notes Placeholder 2"/>
          <p:cNvSpPr>
            <a:spLocks noGrp="1"/>
          </p:cNvSpPr>
          <p:nvPr>
            <p:ph type="body" idx="1"/>
          </p:nvPr>
        </p:nvSpPr>
        <p:spPr>
          <a:noFill/>
          <a:ln/>
        </p:spPr>
        <p:txBody>
          <a:bodyPr/>
          <a:lstStyle/>
          <a:p>
            <a:pPr eaLnBrk="1" hangingPunct="1"/>
            <a:endParaRPr lang="en-US" smtClean="0"/>
          </a:p>
        </p:txBody>
      </p:sp>
      <p:sp>
        <p:nvSpPr>
          <p:cNvPr id="301060" name="Slide Number Placeholder 3"/>
          <p:cNvSpPr>
            <a:spLocks noGrp="1"/>
          </p:cNvSpPr>
          <p:nvPr>
            <p:ph type="sldNum" sz="quarter" idx="5"/>
          </p:nvPr>
        </p:nvSpPr>
        <p:spPr>
          <a:noFill/>
        </p:spPr>
        <p:txBody>
          <a:bodyPr/>
          <a:lstStyle/>
          <a:p>
            <a:fld id="{566D5A50-B098-4B5A-A4FA-1795D8E40A73}" type="slidenum">
              <a:rPr lang="en-US" smtClean="0"/>
              <a:pPr/>
              <a:t>66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4285140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Slide Image Placeholder 1"/>
          <p:cNvSpPr>
            <a:spLocks noGrp="1" noRot="1" noChangeAspect="1" noTextEdit="1"/>
          </p:cNvSpPr>
          <p:nvPr>
            <p:ph type="sldImg"/>
          </p:nvPr>
        </p:nvSpPr>
        <p:spPr>
          <a:ln/>
        </p:spPr>
      </p:sp>
      <p:sp>
        <p:nvSpPr>
          <p:cNvPr id="302083" name="Notes Placeholder 2"/>
          <p:cNvSpPr>
            <a:spLocks noGrp="1"/>
          </p:cNvSpPr>
          <p:nvPr>
            <p:ph type="body" idx="1"/>
          </p:nvPr>
        </p:nvSpPr>
        <p:spPr>
          <a:noFill/>
          <a:ln/>
        </p:spPr>
        <p:txBody>
          <a:bodyPr/>
          <a:lstStyle/>
          <a:p>
            <a:pPr eaLnBrk="1" hangingPunct="1"/>
            <a:endParaRPr lang="en-US" smtClean="0"/>
          </a:p>
        </p:txBody>
      </p:sp>
      <p:sp>
        <p:nvSpPr>
          <p:cNvPr id="302084" name="Slide Number Placeholder 3"/>
          <p:cNvSpPr>
            <a:spLocks noGrp="1"/>
          </p:cNvSpPr>
          <p:nvPr>
            <p:ph type="sldNum" sz="quarter" idx="5"/>
          </p:nvPr>
        </p:nvSpPr>
        <p:spPr>
          <a:noFill/>
        </p:spPr>
        <p:txBody>
          <a:bodyPr/>
          <a:lstStyle/>
          <a:p>
            <a:fld id="{302F1BC6-2501-48C9-8D29-83DDEA9ED2DC}" type="slidenum">
              <a:rPr lang="en-US" smtClean="0"/>
              <a:pPr/>
              <a:t>67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60850700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Slide Image Placeholder 1"/>
          <p:cNvSpPr>
            <a:spLocks noGrp="1" noRot="1" noChangeAspect="1" noTextEdit="1"/>
          </p:cNvSpPr>
          <p:nvPr>
            <p:ph type="sldImg"/>
          </p:nvPr>
        </p:nvSpPr>
        <p:spPr>
          <a:ln/>
        </p:spPr>
      </p:sp>
      <p:sp>
        <p:nvSpPr>
          <p:cNvPr id="303107" name="Notes Placeholder 2"/>
          <p:cNvSpPr>
            <a:spLocks noGrp="1"/>
          </p:cNvSpPr>
          <p:nvPr>
            <p:ph type="body" idx="1"/>
          </p:nvPr>
        </p:nvSpPr>
        <p:spPr>
          <a:noFill/>
          <a:ln/>
        </p:spPr>
        <p:txBody>
          <a:bodyPr/>
          <a:lstStyle/>
          <a:p>
            <a:pPr eaLnBrk="1" hangingPunct="1"/>
            <a:endParaRPr lang="en-US" smtClean="0"/>
          </a:p>
        </p:txBody>
      </p:sp>
      <p:sp>
        <p:nvSpPr>
          <p:cNvPr id="303108" name="Slide Number Placeholder 3"/>
          <p:cNvSpPr>
            <a:spLocks noGrp="1"/>
          </p:cNvSpPr>
          <p:nvPr>
            <p:ph type="sldNum" sz="quarter" idx="5"/>
          </p:nvPr>
        </p:nvSpPr>
        <p:spPr>
          <a:noFill/>
        </p:spPr>
        <p:txBody>
          <a:bodyPr/>
          <a:lstStyle/>
          <a:p>
            <a:fld id="{28C9DF9B-CA96-431B-8082-725BEE79D6A7}" type="slidenum">
              <a:rPr lang="en-US" smtClean="0"/>
              <a:pPr/>
              <a:t>68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3862625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Slide Image Placeholder 1"/>
          <p:cNvSpPr>
            <a:spLocks noGrp="1" noRot="1" noChangeAspect="1" noTextEdit="1"/>
          </p:cNvSpPr>
          <p:nvPr>
            <p:ph type="sldImg"/>
          </p:nvPr>
        </p:nvSpPr>
        <p:spPr>
          <a:ln/>
        </p:spPr>
      </p:sp>
      <p:sp>
        <p:nvSpPr>
          <p:cNvPr id="304131" name="Notes Placeholder 2"/>
          <p:cNvSpPr>
            <a:spLocks noGrp="1"/>
          </p:cNvSpPr>
          <p:nvPr>
            <p:ph type="body" idx="1"/>
          </p:nvPr>
        </p:nvSpPr>
        <p:spPr>
          <a:noFill/>
          <a:ln/>
        </p:spPr>
        <p:txBody>
          <a:bodyPr/>
          <a:lstStyle/>
          <a:p>
            <a:pPr eaLnBrk="1" hangingPunct="1"/>
            <a:endParaRPr lang="en-US" smtClean="0"/>
          </a:p>
        </p:txBody>
      </p:sp>
      <p:sp>
        <p:nvSpPr>
          <p:cNvPr id="304132" name="Slide Number Placeholder 3"/>
          <p:cNvSpPr>
            <a:spLocks noGrp="1"/>
          </p:cNvSpPr>
          <p:nvPr>
            <p:ph type="sldNum" sz="quarter" idx="5"/>
          </p:nvPr>
        </p:nvSpPr>
        <p:spPr>
          <a:noFill/>
        </p:spPr>
        <p:txBody>
          <a:bodyPr/>
          <a:lstStyle/>
          <a:p>
            <a:fld id="{6A7416F1-5134-4748-BAC3-FD1F04561E4C}" type="slidenum">
              <a:rPr lang="en-US" smtClean="0"/>
              <a:pPr/>
              <a:t>69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93895445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Slide Image Placeholder 1"/>
          <p:cNvSpPr>
            <a:spLocks noGrp="1" noRot="1" noChangeAspect="1" noTextEdit="1"/>
          </p:cNvSpPr>
          <p:nvPr>
            <p:ph type="sldImg"/>
          </p:nvPr>
        </p:nvSpPr>
        <p:spPr>
          <a:ln/>
        </p:spPr>
      </p:sp>
      <p:sp>
        <p:nvSpPr>
          <p:cNvPr id="305155" name="Notes Placeholder 2"/>
          <p:cNvSpPr>
            <a:spLocks noGrp="1"/>
          </p:cNvSpPr>
          <p:nvPr>
            <p:ph type="body" idx="1"/>
          </p:nvPr>
        </p:nvSpPr>
        <p:spPr>
          <a:noFill/>
          <a:ln/>
        </p:spPr>
        <p:txBody>
          <a:bodyPr/>
          <a:lstStyle/>
          <a:p>
            <a:pPr eaLnBrk="1" hangingPunct="1"/>
            <a:endParaRPr lang="en-US" smtClean="0"/>
          </a:p>
        </p:txBody>
      </p:sp>
      <p:sp>
        <p:nvSpPr>
          <p:cNvPr id="305156" name="Slide Number Placeholder 3"/>
          <p:cNvSpPr>
            <a:spLocks noGrp="1"/>
          </p:cNvSpPr>
          <p:nvPr>
            <p:ph type="sldNum" sz="quarter" idx="5"/>
          </p:nvPr>
        </p:nvSpPr>
        <p:spPr>
          <a:noFill/>
        </p:spPr>
        <p:txBody>
          <a:bodyPr/>
          <a:lstStyle/>
          <a:p>
            <a:fld id="{803133D2-6D60-4639-BFC0-C5DB75DC1580}" type="slidenum">
              <a:rPr lang="en-US" smtClean="0"/>
              <a:pPr/>
              <a:t>70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54117493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Slide Image Placeholder 1"/>
          <p:cNvSpPr>
            <a:spLocks noGrp="1" noRot="1" noChangeAspect="1" noTextEdit="1"/>
          </p:cNvSpPr>
          <p:nvPr>
            <p:ph type="sldImg"/>
          </p:nvPr>
        </p:nvSpPr>
        <p:spPr>
          <a:ln/>
        </p:spPr>
      </p:sp>
      <p:sp>
        <p:nvSpPr>
          <p:cNvPr id="306179" name="Notes Placeholder 2"/>
          <p:cNvSpPr>
            <a:spLocks noGrp="1"/>
          </p:cNvSpPr>
          <p:nvPr>
            <p:ph type="body" idx="1"/>
          </p:nvPr>
        </p:nvSpPr>
        <p:spPr>
          <a:noFill/>
          <a:ln/>
        </p:spPr>
        <p:txBody>
          <a:bodyPr/>
          <a:lstStyle/>
          <a:p>
            <a:pPr eaLnBrk="1" hangingPunct="1"/>
            <a:endParaRPr lang="en-US" smtClean="0"/>
          </a:p>
        </p:txBody>
      </p:sp>
      <p:sp>
        <p:nvSpPr>
          <p:cNvPr id="306180" name="Slide Number Placeholder 3"/>
          <p:cNvSpPr>
            <a:spLocks noGrp="1"/>
          </p:cNvSpPr>
          <p:nvPr>
            <p:ph type="sldNum" sz="quarter" idx="5"/>
          </p:nvPr>
        </p:nvSpPr>
        <p:spPr>
          <a:noFill/>
        </p:spPr>
        <p:txBody>
          <a:bodyPr/>
          <a:lstStyle/>
          <a:p>
            <a:fld id="{B35C9CCA-1C1B-44F7-BE50-E1B65278A22E}" type="slidenum">
              <a:rPr lang="en-US" smtClean="0"/>
              <a:pPr/>
              <a:t>71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67197017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Slide Image Placeholder 1"/>
          <p:cNvSpPr>
            <a:spLocks noGrp="1" noRot="1" noChangeAspect="1" noTextEdit="1"/>
          </p:cNvSpPr>
          <p:nvPr>
            <p:ph type="sldImg"/>
          </p:nvPr>
        </p:nvSpPr>
        <p:spPr>
          <a:ln/>
        </p:spPr>
      </p:sp>
      <p:sp>
        <p:nvSpPr>
          <p:cNvPr id="307203" name="Notes Placeholder 2"/>
          <p:cNvSpPr>
            <a:spLocks noGrp="1"/>
          </p:cNvSpPr>
          <p:nvPr>
            <p:ph type="body" idx="1"/>
          </p:nvPr>
        </p:nvSpPr>
        <p:spPr>
          <a:noFill/>
          <a:ln/>
        </p:spPr>
        <p:txBody>
          <a:bodyPr/>
          <a:lstStyle/>
          <a:p>
            <a:pPr eaLnBrk="1" hangingPunct="1"/>
            <a:endParaRPr lang="en-US" smtClean="0"/>
          </a:p>
        </p:txBody>
      </p:sp>
      <p:sp>
        <p:nvSpPr>
          <p:cNvPr id="307204" name="Slide Number Placeholder 3"/>
          <p:cNvSpPr>
            <a:spLocks noGrp="1"/>
          </p:cNvSpPr>
          <p:nvPr>
            <p:ph type="sldNum" sz="quarter" idx="5"/>
          </p:nvPr>
        </p:nvSpPr>
        <p:spPr>
          <a:noFill/>
        </p:spPr>
        <p:txBody>
          <a:bodyPr/>
          <a:lstStyle/>
          <a:p>
            <a:fld id="{42722488-217C-4C39-B6D4-BAE9EAF14A91}" type="slidenum">
              <a:rPr lang="en-US" smtClean="0"/>
              <a:pPr/>
              <a:t>72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4776491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Slide Image Placeholder 1"/>
          <p:cNvSpPr>
            <a:spLocks noGrp="1" noRot="1" noChangeAspect="1" noTextEdit="1"/>
          </p:cNvSpPr>
          <p:nvPr>
            <p:ph type="sldImg"/>
          </p:nvPr>
        </p:nvSpPr>
        <p:spPr>
          <a:ln/>
        </p:spPr>
      </p:sp>
      <p:sp>
        <p:nvSpPr>
          <p:cNvPr id="308227" name="Notes Placeholder 2"/>
          <p:cNvSpPr>
            <a:spLocks noGrp="1"/>
          </p:cNvSpPr>
          <p:nvPr>
            <p:ph type="body" idx="1"/>
          </p:nvPr>
        </p:nvSpPr>
        <p:spPr>
          <a:noFill/>
          <a:ln/>
        </p:spPr>
        <p:txBody>
          <a:bodyPr/>
          <a:lstStyle/>
          <a:p>
            <a:pPr eaLnBrk="1" hangingPunct="1"/>
            <a:endParaRPr lang="en-US" smtClean="0"/>
          </a:p>
        </p:txBody>
      </p:sp>
      <p:sp>
        <p:nvSpPr>
          <p:cNvPr id="308228" name="Slide Number Placeholder 3"/>
          <p:cNvSpPr>
            <a:spLocks noGrp="1"/>
          </p:cNvSpPr>
          <p:nvPr>
            <p:ph type="sldNum" sz="quarter" idx="5"/>
          </p:nvPr>
        </p:nvSpPr>
        <p:spPr>
          <a:noFill/>
        </p:spPr>
        <p:txBody>
          <a:bodyPr/>
          <a:lstStyle/>
          <a:p>
            <a:fld id="{2F5988AA-D23B-4549-ACB8-74E623DF534A}" type="slidenum">
              <a:rPr lang="en-US" smtClean="0"/>
              <a:pPr/>
              <a:t>73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2449017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Slide Image Placeholder 1"/>
          <p:cNvSpPr>
            <a:spLocks noGrp="1" noRot="1" noChangeAspect="1" noTextEdit="1"/>
          </p:cNvSpPr>
          <p:nvPr>
            <p:ph type="sldImg"/>
          </p:nvPr>
        </p:nvSpPr>
        <p:spPr>
          <a:ln/>
        </p:spPr>
      </p:sp>
      <p:sp>
        <p:nvSpPr>
          <p:cNvPr id="309251" name="Notes Placeholder 2"/>
          <p:cNvSpPr>
            <a:spLocks noGrp="1"/>
          </p:cNvSpPr>
          <p:nvPr>
            <p:ph type="body" idx="1"/>
          </p:nvPr>
        </p:nvSpPr>
        <p:spPr>
          <a:noFill/>
          <a:ln/>
        </p:spPr>
        <p:txBody>
          <a:bodyPr/>
          <a:lstStyle/>
          <a:p>
            <a:pPr eaLnBrk="1" hangingPunct="1"/>
            <a:endParaRPr lang="en-US" smtClean="0"/>
          </a:p>
        </p:txBody>
      </p:sp>
      <p:sp>
        <p:nvSpPr>
          <p:cNvPr id="309252" name="Slide Number Placeholder 3"/>
          <p:cNvSpPr>
            <a:spLocks noGrp="1"/>
          </p:cNvSpPr>
          <p:nvPr>
            <p:ph type="sldNum" sz="quarter" idx="5"/>
          </p:nvPr>
        </p:nvSpPr>
        <p:spPr>
          <a:noFill/>
        </p:spPr>
        <p:txBody>
          <a:bodyPr/>
          <a:lstStyle/>
          <a:p>
            <a:fld id="{E7F1A32E-EA17-4A3F-9FD3-A242E4A4055D}" type="slidenum">
              <a:rPr lang="en-US" smtClean="0"/>
              <a:pPr/>
              <a:t>74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332276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Slide Image Placeholder 1"/>
          <p:cNvSpPr>
            <a:spLocks noGrp="1" noRot="1" noChangeAspect="1" noTextEdit="1"/>
          </p:cNvSpPr>
          <p:nvPr>
            <p:ph type="sldImg"/>
          </p:nvPr>
        </p:nvSpPr>
        <p:spPr>
          <a:ln/>
        </p:spPr>
      </p:sp>
      <p:sp>
        <p:nvSpPr>
          <p:cNvPr id="254979" name="Notes Placeholder 2"/>
          <p:cNvSpPr>
            <a:spLocks noGrp="1"/>
          </p:cNvSpPr>
          <p:nvPr>
            <p:ph type="body" idx="1"/>
          </p:nvPr>
        </p:nvSpPr>
        <p:spPr>
          <a:noFill/>
          <a:ln/>
        </p:spPr>
        <p:txBody>
          <a:bodyPr/>
          <a:lstStyle/>
          <a:p>
            <a:pPr eaLnBrk="1" hangingPunct="1"/>
            <a:endParaRPr lang="en-US" smtClean="0"/>
          </a:p>
        </p:txBody>
      </p:sp>
      <p:sp>
        <p:nvSpPr>
          <p:cNvPr id="254980" name="Slide Number Placeholder 3"/>
          <p:cNvSpPr>
            <a:spLocks noGrp="1"/>
          </p:cNvSpPr>
          <p:nvPr>
            <p:ph type="sldNum" sz="quarter" idx="5"/>
          </p:nvPr>
        </p:nvSpPr>
        <p:spPr>
          <a:noFill/>
        </p:spPr>
        <p:txBody>
          <a:bodyPr/>
          <a:lstStyle/>
          <a:p>
            <a:fld id="{BDD99034-4DAD-4647-B4C3-94953CF32C06}" type="slidenum">
              <a:rPr lang="en-US" smtClean="0"/>
              <a:pPr/>
              <a:t>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13168274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Slide Image Placeholder 1"/>
          <p:cNvSpPr>
            <a:spLocks noGrp="1" noRot="1" noChangeAspect="1" noTextEdit="1"/>
          </p:cNvSpPr>
          <p:nvPr>
            <p:ph type="sldImg"/>
          </p:nvPr>
        </p:nvSpPr>
        <p:spPr>
          <a:ln/>
        </p:spPr>
      </p:sp>
      <p:sp>
        <p:nvSpPr>
          <p:cNvPr id="310275" name="Notes Placeholder 2"/>
          <p:cNvSpPr>
            <a:spLocks noGrp="1"/>
          </p:cNvSpPr>
          <p:nvPr>
            <p:ph type="body" idx="1"/>
          </p:nvPr>
        </p:nvSpPr>
        <p:spPr>
          <a:noFill/>
          <a:ln/>
        </p:spPr>
        <p:txBody>
          <a:bodyPr/>
          <a:lstStyle/>
          <a:p>
            <a:pPr eaLnBrk="1" hangingPunct="1"/>
            <a:endParaRPr lang="en-US" smtClean="0"/>
          </a:p>
        </p:txBody>
      </p:sp>
      <p:sp>
        <p:nvSpPr>
          <p:cNvPr id="310276" name="Slide Number Placeholder 3"/>
          <p:cNvSpPr>
            <a:spLocks noGrp="1"/>
          </p:cNvSpPr>
          <p:nvPr>
            <p:ph type="sldNum" sz="quarter" idx="5"/>
          </p:nvPr>
        </p:nvSpPr>
        <p:spPr>
          <a:noFill/>
        </p:spPr>
        <p:txBody>
          <a:bodyPr/>
          <a:lstStyle/>
          <a:p>
            <a:fld id="{A95AA821-774C-46F6-822E-F8F0CF5B31F6}" type="slidenum">
              <a:rPr lang="en-US" smtClean="0"/>
              <a:pPr/>
              <a:t>75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78009187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Slide Image Placeholder 1"/>
          <p:cNvSpPr>
            <a:spLocks noGrp="1" noRot="1" noChangeAspect="1" noTextEdit="1"/>
          </p:cNvSpPr>
          <p:nvPr>
            <p:ph type="sldImg"/>
          </p:nvPr>
        </p:nvSpPr>
        <p:spPr>
          <a:ln/>
        </p:spPr>
      </p:sp>
      <p:sp>
        <p:nvSpPr>
          <p:cNvPr id="311299" name="Notes Placeholder 2"/>
          <p:cNvSpPr>
            <a:spLocks noGrp="1"/>
          </p:cNvSpPr>
          <p:nvPr>
            <p:ph type="body" idx="1"/>
          </p:nvPr>
        </p:nvSpPr>
        <p:spPr>
          <a:noFill/>
          <a:ln/>
        </p:spPr>
        <p:txBody>
          <a:bodyPr/>
          <a:lstStyle/>
          <a:p>
            <a:pPr eaLnBrk="1" hangingPunct="1"/>
            <a:endParaRPr lang="en-US" smtClean="0"/>
          </a:p>
        </p:txBody>
      </p:sp>
      <p:sp>
        <p:nvSpPr>
          <p:cNvPr id="311300" name="Slide Number Placeholder 3"/>
          <p:cNvSpPr>
            <a:spLocks noGrp="1"/>
          </p:cNvSpPr>
          <p:nvPr>
            <p:ph type="sldNum" sz="quarter" idx="5"/>
          </p:nvPr>
        </p:nvSpPr>
        <p:spPr>
          <a:noFill/>
        </p:spPr>
        <p:txBody>
          <a:bodyPr/>
          <a:lstStyle/>
          <a:p>
            <a:fld id="{0446D450-1180-4378-8BDB-42FE7266EAB7}" type="slidenum">
              <a:rPr lang="en-US" smtClean="0"/>
              <a:pPr/>
              <a:t>76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95082465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Slide Image Placeholder 1"/>
          <p:cNvSpPr>
            <a:spLocks noGrp="1" noRot="1" noChangeAspect="1" noTextEdit="1"/>
          </p:cNvSpPr>
          <p:nvPr>
            <p:ph type="sldImg"/>
          </p:nvPr>
        </p:nvSpPr>
        <p:spPr>
          <a:ln/>
        </p:spPr>
      </p:sp>
      <p:sp>
        <p:nvSpPr>
          <p:cNvPr id="312323" name="Notes Placeholder 2"/>
          <p:cNvSpPr>
            <a:spLocks noGrp="1"/>
          </p:cNvSpPr>
          <p:nvPr>
            <p:ph type="body" idx="1"/>
          </p:nvPr>
        </p:nvSpPr>
        <p:spPr>
          <a:noFill/>
          <a:ln/>
        </p:spPr>
        <p:txBody>
          <a:bodyPr/>
          <a:lstStyle/>
          <a:p>
            <a:pPr eaLnBrk="1" hangingPunct="1"/>
            <a:endParaRPr lang="en-US" smtClean="0"/>
          </a:p>
        </p:txBody>
      </p:sp>
      <p:sp>
        <p:nvSpPr>
          <p:cNvPr id="312324" name="Slide Number Placeholder 3"/>
          <p:cNvSpPr>
            <a:spLocks noGrp="1"/>
          </p:cNvSpPr>
          <p:nvPr>
            <p:ph type="sldNum" sz="quarter" idx="5"/>
          </p:nvPr>
        </p:nvSpPr>
        <p:spPr>
          <a:noFill/>
        </p:spPr>
        <p:txBody>
          <a:bodyPr/>
          <a:lstStyle/>
          <a:p>
            <a:fld id="{C5398972-F633-4363-BE81-C915764C35CF}" type="slidenum">
              <a:rPr lang="en-US" smtClean="0"/>
              <a:pPr/>
              <a:t>77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89932691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Slide Image Placeholder 1"/>
          <p:cNvSpPr>
            <a:spLocks noGrp="1" noRot="1" noChangeAspect="1" noTextEdit="1"/>
          </p:cNvSpPr>
          <p:nvPr>
            <p:ph type="sldImg"/>
          </p:nvPr>
        </p:nvSpPr>
        <p:spPr>
          <a:ln/>
        </p:spPr>
      </p:sp>
      <p:sp>
        <p:nvSpPr>
          <p:cNvPr id="313347" name="Notes Placeholder 2"/>
          <p:cNvSpPr>
            <a:spLocks noGrp="1"/>
          </p:cNvSpPr>
          <p:nvPr>
            <p:ph type="body" idx="1"/>
          </p:nvPr>
        </p:nvSpPr>
        <p:spPr>
          <a:noFill/>
          <a:ln/>
        </p:spPr>
        <p:txBody>
          <a:bodyPr/>
          <a:lstStyle/>
          <a:p>
            <a:pPr eaLnBrk="1" hangingPunct="1"/>
            <a:endParaRPr lang="en-US" smtClean="0"/>
          </a:p>
        </p:txBody>
      </p:sp>
      <p:sp>
        <p:nvSpPr>
          <p:cNvPr id="313348" name="Slide Number Placeholder 3"/>
          <p:cNvSpPr>
            <a:spLocks noGrp="1"/>
          </p:cNvSpPr>
          <p:nvPr>
            <p:ph type="sldNum" sz="quarter" idx="5"/>
          </p:nvPr>
        </p:nvSpPr>
        <p:spPr>
          <a:noFill/>
        </p:spPr>
        <p:txBody>
          <a:bodyPr/>
          <a:lstStyle/>
          <a:p>
            <a:fld id="{CAB57977-551C-49CF-8C99-089AC5B2EEA2}" type="slidenum">
              <a:rPr lang="en-US" smtClean="0"/>
              <a:pPr/>
              <a:t>78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09375071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Slide Image Placeholder 1"/>
          <p:cNvSpPr>
            <a:spLocks noGrp="1" noRot="1" noChangeAspect="1" noTextEdit="1"/>
          </p:cNvSpPr>
          <p:nvPr>
            <p:ph type="sldImg"/>
          </p:nvPr>
        </p:nvSpPr>
        <p:spPr>
          <a:ln/>
        </p:spPr>
      </p:sp>
      <p:sp>
        <p:nvSpPr>
          <p:cNvPr id="314371" name="Notes Placeholder 2"/>
          <p:cNvSpPr>
            <a:spLocks noGrp="1"/>
          </p:cNvSpPr>
          <p:nvPr>
            <p:ph type="body" idx="1"/>
          </p:nvPr>
        </p:nvSpPr>
        <p:spPr>
          <a:noFill/>
          <a:ln/>
        </p:spPr>
        <p:txBody>
          <a:bodyPr/>
          <a:lstStyle/>
          <a:p>
            <a:pPr eaLnBrk="1" hangingPunct="1"/>
            <a:endParaRPr lang="en-US" smtClean="0"/>
          </a:p>
        </p:txBody>
      </p:sp>
      <p:sp>
        <p:nvSpPr>
          <p:cNvPr id="314372" name="Slide Number Placeholder 3"/>
          <p:cNvSpPr>
            <a:spLocks noGrp="1"/>
          </p:cNvSpPr>
          <p:nvPr>
            <p:ph type="sldNum" sz="quarter" idx="5"/>
          </p:nvPr>
        </p:nvSpPr>
        <p:spPr>
          <a:noFill/>
        </p:spPr>
        <p:txBody>
          <a:bodyPr/>
          <a:lstStyle/>
          <a:p>
            <a:fld id="{12A98B57-ADAF-4346-B95B-E2D15F9CBE82}" type="slidenum">
              <a:rPr lang="en-US" smtClean="0"/>
              <a:pPr/>
              <a:t>79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00240922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Slide Image Placeholder 1"/>
          <p:cNvSpPr>
            <a:spLocks noGrp="1" noRot="1" noChangeAspect="1" noTextEdit="1"/>
          </p:cNvSpPr>
          <p:nvPr>
            <p:ph type="sldImg"/>
          </p:nvPr>
        </p:nvSpPr>
        <p:spPr>
          <a:ln/>
        </p:spPr>
      </p:sp>
      <p:sp>
        <p:nvSpPr>
          <p:cNvPr id="315395" name="Notes Placeholder 2"/>
          <p:cNvSpPr>
            <a:spLocks noGrp="1"/>
          </p:cNvSpPr>
          <p:nvPr>
            <p:ph type="body" idx="1"/>
          </p:nvPr>
        </p:nvSpPr>
        <p:spPr>
          <a:noFill/>
          <a:ln/>
        </p:spPr>
        <p:txBody>
          <a:bodyPr/>
          <a:lstStyle/>
          <a:p>
            <a:pPr eaLnBrk="1" hangingPunct="1"/>
            <a:endParaRPr lang="en-US" smtClean="0"/>
          </a:p>
        </p:txBody>
      </p:sp>
      <p:sp>
        <p:nvSpPr>
          <p:cNvPr id="315396" name="Slide Number Placeholder 3"/>
          <p:cNvSpPr>
            <a:spLocks noGrp="1"/>
          </p:cNvSpPr>
          <p:nvPr>
            <p:ph type="sldNum" sz="quarter" idx="5"/>
          </p:nvPr>
        </p:nvSpPr>
        <p:spPr>
          <a:noFill/>
        </p:spPr>
        <p:txBody>
          <a:bodyPr/>
          <a:lstStyle/>
          <a:p>
            <a:fld id="{01B0B72C-33B3-4346-8953-0B6673E67138}" type="slidenum">
              <a:rPr lang="en-US" smtClean="0"/>
              <a:pPr/>
              <a:t>80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46487777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Slide Image Placeholder 1"/>
          <p:cNvSpPr>
            <a:spLocks noGrp="1" noRot="1" noChangeAspect="1" noTextEdit="1"/>
          </p:cNvSpPr>
          <p:nvPr>
            <p:ph type="sldImg"/>
          </p:nvPr>
        </p:nvSpPr>
        <p:spPr>
          <a:ln/>
        </p:spPr>
      </p:sp>
      <p:sp>
        <p:nvSpPr>
          <p:cNvPr id="316419" name="Notes Placeholder 2"/>
          <p:cNvSpPr>
            <a:spLocks noGrp="1"/>
          </p:cNvSpPr>
          <p:nvPr>
            <p:ph type="body" idx="1"/>
          </p:nvPr>
        </p:nvSpPr>
        <p:spPr>
          <a:noFill/>
          <a:ln/>
        </p:spPr>
        <p:txBody>
          <a:bodyPr/>
          <a:lstStyle/>
          <a:p>
            <a:pPr eaLnBrk="1" hangingPunct="1"/>
            <a:endParaRPr lang="en-US" smtClean="0"/>
          </a:p>
        </p:txBody>
      </p:sp>
      <p:sp>
        <p:nvSpPr>
          <p:cNvPr id="316420" name="Slide Number Placeholder 3"/>
          <p:cNvSpPr>
            <a:spLocks noGrp="1"/>
          </p:cNvSpPr>
          <p:nvPr>
            <p:ph type="sldNum" sz="quarter" idx="5"/>
          </p:nvPr>
        </p:nvSpPr>
        <p:spPr>
          <a:noFill/>
        </p:spPr>
        <p:txBody>
          <a:bodyPr/>
          <a:lstStyle/>
          <a:p>
            <a:fld id="{028CD776-DD6C-4B63-8FF4-22A5104A3372}" type="slidenum">
              <a:rPr lang="en-US" smtClean="0"/>
              <a:pPr/>
              <a:t>81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78702938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Slide Image Placeholder 1"/>
          <p:cNvSpPr>
            <a:spLocks noGrp="1" noRot="1" noChangeAspect="1" noTextEdit="1"/>
          </p:cNvSpPr>
          <p:nvPr>
            <p:ph type="sldImg"/>
          </p:nvPr>
        </p:nvSpPr>
        <p:spPr>
          <a:ln/>
        </p:spPr>
      </p:sp>
      <p:sp>
        <p:nvSpPr>
          <p:cNvPr id="317443" name="Notes Placeholder 2"/>
          <p:cNvSpPr>
            <a:spLocks noGrp="1"/>
          </p:cNvSpPr>
          <p:nvPr>
            <p:ph type="body" idx="1"/>
          </p:nvPr>
        </p:nvSpPr>
        <p:spPr>
          <a:noFill/>
          <a:ln/>
        </p:spPr>
        <p:txBody>
          <a:bodyPr/>
          <a:lstStyle/>
          <a:p>
            <a:pPr eaLnBrk="1" hangingPunct="1"/>
            <a:endParaRPr lang="en-US" smtClean="0"/>
          </a:p>
        </p:txBody>
      </p:sp>
      <p:sp>
        <p:nvSpPr>
          <p:cNvPr id="317444" name="Slide Number Placeholder 3"/>
          <p:cNvSpPr>
            <a:spLocks noGrp="1"/>
          </p:cNvSpPr>
          <p:nvPr>
            <p:ph type="sldNum" sz="quarter" idx="5"/>
          </p:nvPr>
        </p:nvSpPr>
        <p:spPr>
          <a:noFill/>
        </p:spPr>
        <p:txBody>
          <a:bodyPr/>
          <a:lstStyle/>
          <a:p>
            <a:fld id="{8711244C-F297-437A-A9B8-C0A3B562DA97}" type="slidenum">
              <a:rPr lang="en-US" smtClean="0"/>
              <a:pPr/>
              <a:t>82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5475866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Slide Image Placeholder 1"/>
          <p:cNvSpPr>
            <a:spLocks noGrp="1" noRot="1" noChangeAspect="1" noTextEdit="1"/>
          </p:cNvSpPr>
          <p:nvPr>
            <p:ph type="sldImg"/>
          </p:nvPr>
        </p:nvSpPr>
        <p:spPr>
          <a:ln/>
        </p:spPr>
      </p:sp>
      <p:sp>
        <p:nvSpPr>
          <p:cNvPr id="318467" name="Notes Placeholder 2"/>
          <p:cNvSpPr>
            <a:spLocks noGrp="1"/>
          </p:cNvSpPr>
          <p:nvPr>
            <p:ph type="body" idx="1"/>
          </p:nvPr>
        </p:nvSpPr>
        <p:spPr>
          <a:noFill/>
          <a:ln/>
        </p:spPr>
        <p:txBody>
          <a:bodyPr/>
          <a:lstStyle/>
          <a:p>
            <a:pPr eaLnBrk="1" hangingPunct="1"/>
            <a:endParaRPr lang="en-US" smtClean="0"/>
          </a:p>
        </p:txBody>
      </p:sp>
      <p:sp>
        <p:nvSpPr>
          <p:cNvPr id="318468" name="Slide Number Placeholder 3"/>
          <p:cNvSpPr>
            <a:spLocks noGrp="1"/>
          </p:cNvSpPr>
          <p:nvPr>
            <p:ph type="sldNum" sz="quarter" idx="5"/>
          </p:nvPr>
        </p:nvSpPr>
        <p:spPr>
          <a:noFill/>
        </p:spPr>
        <p:txBody>
          <a:bodyPr/>
          <a:lstStyle/>
          <a:p>
            <a:fld id="{574924A8-4D93-4742-A1D2-0B11429F903F}" type="slidenum">
              <a:rPr lang="en-US" smtClean="0"/>
              <a:pPr/>
              <a:t>83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74951140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Slide Image Placeholder 1"/>
          <p:cNvSpPr>
            <a:spLocks noGrp="1" noRot="1" noChangeAspect="1" noTextEdit="1"/>
          </p:cNvSpPr>
          <p:nvPr>
            <p:ph type="sldImg"/>
          </p:nvPr>
        </p:nvSpPr>
        <p:spPr>
          <a:ln/>
        </p:spPr>
      </p:sp>
      <p:sp>
        <p:nvSpPr>
          <p:cNvPr id="319491" name="Notes Placeholder 2"/>
          <p:cNvSpPr>
            <a:spLocks noGrp="1"/>
          </p:cNvSpPr>
          <p:nvPr>
            <p:ph type="body" idx="1"/>
          </p:nvPr>
        </p:nvSpPr>
        <p:spPr>
          <a:noFill/>
          <a:ln/>
        </p:spPr>
        <p:txBody>
          <a:bodyPr/>
          <a:lstStyle/>
          <a:p>
            <a:pPr eaLnBrk="1" hangingPunct="1"/>
            <a:endParaRPr lang="en-US" smtClean="0"/>
          </a:p>
        </p:txBody>
      </p:sp>
      <p:sp>
        <p:nvSpPr>
          <p:cNvPr id="319492" name="Slide Number Placeholder 3"/>
          <p:cNvSpPr>
            <a:spLocks noGrp="1"/>
          </p:cNvSpPr>
          <p:nvPr>
            <p:ph type="sldNum" sz="quarter" idx="5"/>
          </p:nvPr>
        </p:nvSpPr>
        <p:spPr>
          <a:noFill/>
        </p:spPr>
        <p:txBody>
          <a:bodyPr/>
          <a:lstStyle/>
          <a:p>
            <a:fld id="{74B0A0E4-2DD4-4E92-91E0-6AC5D69C36E4}" type="slidenum">
              <a:rPr lang="en-US" smtClean="0"/>
              <a:pPr/>
              <a:t>84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725208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Slide Image Placeholder 1"/>
          <p:cNvSpPr>
            <a:spLocks noGrp="1" noRot="1" noChangeAspect="1" noTextEdit="1"/>
          </p:cNvSpPr>
          <p:nvPr>
            <p:ph type="sldImg"/>
          </p:nvPr>
        </p:nvSpPr>
        <p:spPr>
          <a:ln/>
        </p:spPr>
      </p:sp>
      <p:sp>
        <p:nvSpPr>
          <p:cNvPr id="256003" name="Notes Placeholder 2"/>
          <p:cNvSpPr>
            <a:spLocks noGrp="1"/>
          </p:cNvSpPr>
          <p:nvPr>
            <p:ph type="body" idx="1"/>
          </p:nvPr>
        </p:nvSpPr>
        <p:spPr>
          <a:noFill/>
          <a:ln/>
        </p:spPr>
        <p:txBody>
          <a:bodyPr/>
          <a:lstStyle/>
          <a:p>
            <a:pPr eaLnBrk="1" hangingPunct="1"/>
            <a:endParaRPr lang="en-US" smtClean="0"/>
          </a:p>
        </p:txBody>
      </p:sp>
      <p:sp>
        <p:nvSpPr>
          <p:cNvPr id="256004" name="Slide Number Placeholder 3"/>
          <p:cNvSpPr>
            <a:spLocks noGrp="1"/>
          </p:cNvSpPr>
          <p:nvPr>
            <p:ph type="sldNum" sz="quarter" idx="5"/>
          </p:nvPr>
        </p:nvSpPr>
        <p:spPr>
          <a:noFill/>
        </p:spPr>
        <p:txBody>
          <a:bodyPr/>
          <a:lstStyle/>
          <a:p>
            <a:fld id="{262CB283-C5AE-40E7-A4B0-6FC8C64583B3}" type="slidenum">
              <a:rPr lang="en-US" smtClean="0"/>
              <a:pPr/>
              <a:t>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54729015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Slide Image Placeholder 1"/>
          <p:cNvSpPr>
            <a:spLocks noGrp="1" noRot="1" noChangeAspect="1" noTextEdit="1"/>
          </p:cNvSpPr>
          <p:nvPr>
            <p:ph type="sldImg"/>
          </p:nvPr>
        </p:nvSpPr>
        <p:spPr>
          <a:ln/>
        </p:spPr>
      </p:sp>
      <p:sp>
        <p:nvSpPr>
          <p:cNvPr id="320515" name="Notes Placeholder 2"/>
          <p:cNvSpPr>
            <a:spLocks noGrp="1"/>
          </p:cNvSpPr>
          <p:nvPr>
            <p:ph type="body" idx="1"/>
          </p:nvPr>
        </p:nvSpPr>
        <p:spPr>
          <a:noFill/>
          <a:ln/>
        </p:spPr>
        <p:txBody>
          <a:bodyPr/>
          <a:lstStyle/>
          <a:p>
            <a:pPr eaLnBrk="1" hangingPunct="1"/>
            <a:endParaRPr lang="en-US" smtClean="0"/>
          </a:p>
        </p:txBody>
      </p:sp>
      <p:sp>
        <p:nvSpPr>
          <p:cNvPr id="320516" name="Slide Number Placeholder 3"/>
          <p:cNvSpPr>
            <a:spLocks noGrp="1"/>
          </p:cNvSpPr>
          <p:nvPr>
            <p:ph type="sldNum" sz="quarter" idx="5"/>
          </p:nvPr>
        </p:nvSpPr>
        <p:spPr>
          <a:noFill/>
        </p:spPr>
        <p:txBody>
          <a:bodyPr/>
          <a:lstStyle/>
          <a:p>
            <a:fld id="{72E9DB40-7432-4EFB-83E8-B913A477BD40}" type="slidenum">
              <a:rPr lang="en-US" smtClean="0"/>
              <a:pPr/>
              <a:t>85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53939968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Slide Image Placeholder 1"/>
          <p:cNvSpPr>
            <a:spLocks noGrp="1" noRot="1" noChangeAspect="1" noTextEdit="1"/>
          </p:cNvSpPr>
          <p:nvPr>
            <p:ph type="sldImg"/>
          </p:nvPr>
        </p:nvSpPr>
        <p:spPr>
          <a:ln/>
        </p:spPr>
      </p:sp>
      <p:sp>
        <p:nvSpPr>
          <p:cNvPr id="321539" name="Notes Placeholder 2"/>
          <p:cNvSpPr>
            <a:spLocks noGrp="1"/>
          </p:cNvSpPr>
          <p:nvPr>
            <p:ph type="body" idx="1"/>
          </p:nvPr>
        </p:nvSpPr>
        <p:spPr>
          <a:noFill/>
          <a:ln/>
        </p:spPr>
        <p:txBody>
          <a:bodyPr/>
          <a:lstStyle/>
          <a:p>
            <a:pPr eaLnBrk="1" hangingPunct="1"/>
            <a:endParaRPr lang="en-US" smtClean="0"/>
          </a:p>
        </p:txBody>
      </p:sp>
      <p:sp>
        <p:nvSpPr>
          <p:cNvPr id="321540" name="Slide Number Placeholder 3"/>
          <p:cNvSpPr>
            <a:spLocks noGrp="1"/>
          </p:cNvSpPr>
          <p:nvPr>
            <p:ph type="sldNum" sz="quarter" idx="5"/>
          </p:nvPr>
        </p:nvSpPr>
        <p:spPr>
          <a:noFill/>
        </p:spPr>
        <p:txBody>
          <a:bodyPr/>
          <a:lstStyle/>
          <a:p>
            <a:fld id="{92048B2D-8F97-4B1A-92A1-690E092A429C}" type="slidenum">
              <a:rPr lang="en-US" smtClean="0"/>
              <a:pPr/>
              <a:t>86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4292116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Slide Image Placeholder 1"/>
          <p:cNvSpPr>
            <a:spLocks noGrp="1" noRot="1" noChangeAspect="1" noTextEdit="1"/>
          </p:cNvSpPr>
          <p:nvPr>
            <p:ph type="sldImg"/>
          </p:nvPr>
        </p:nvSpPr>
        <p:spPr>
          <a:ln/>
        </p:spPr>
      </p:sp>
      <p:sp>
        <p:nvSpPr>
          <p:cNvPr id="322563" name="Notes Placeholder 2"/>
          <p:cNvSpPr>
            <a:spLocks noGrp="1"/>
          </p:cNvSpPr>
          <p:nvPr>
            <p:ph type="body" idx="1"/>
          </p:nvPr>
        </p:nvSpPr>
        <p:spPr>
          <a:noFill/>
          <a:ln/>
        </p:spPr>
        <p:txBody>
          <a:bodyPr/>
          <a:lstStyle/>
          <a:p>
            <a:pPr eaLnBrk="1" hangingPunct="1"/>
            <a:endParaRPr lang="en-US" smtClean="0"/>
          </a:p>
        </p:txBody>
      </p:sp>
      <p:sp>
        <p:nvSpPr>
          <p:cNvPr id="322564" name="Slide Number Placeholder 3"/>
          <p:cNvSpPr>
            <a:spLocks noGrp="1"/>
          </p:cNvSpPr>
          <p:nvPr>
            <p:ph type="sldNum" sz="quarter" idx="5"/>
          </p:nvPr>
        </p:nvSpPr>
        <p:spPr>
          <a:noFill/>
        </p:spPr>
        <p:txBody>
          <a:bodyPr/>
          <a:lstStyle/>
          <a:p>
            <a:fld id="{D61FCC37-0264-4E3D-91D3-50BE2028AF00}" type="slidenum">
              <a:rPr lang="en-US" smtClean="0"/>
              <a:pPr/>
              <a:t>87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60437384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Slide Image Placeholder 1"/>
          <p:cNvSpPr>
            <a:spLocks noGrp="1" noRot="1" noChangeAspect="1" noTextEdit="1"/>
          </p:cNvSpPr>
          <p:nvPr>
            <p:ph type="sldImg"/>
          </p:nvPr>
        </p:nvSpPr>
        <p:spPr>
          <a:ln/>
        </p:spPr>
      </p:sp>
      <p:sp>
        <p:nvSpPr>
          <p:cNvPr id="323587" name="Notes Placeholder 2"/>
          <p:cNvSpPr>
            <a:spLocks noGrp="1"/>
          </p:cNvSpPr>
          <p:nvPr>
            <p:ph type="body" idx="1"/>
          </p:nvPr>
        </p:nvSpPr>
        <p:spPr>
          <a:noFill/>
          <a:ln/>
        </p:spPr>
        <p:txBody>
          <a:bodyPr/>
          <a:lstStyle/>
          <a:p>
            <a:pPr eaLnBrk="1" hangingPunct="1"/>
            <a:endParaRPr lang="en-US" smtClean="0"/>
          </a:p>
        </p:txBody>
      </p:sp>
      <p:sp>
        <p:nvSpPr>
          <p:cNvPr id="323588" name="Slide Number Placeholder 3"/>
          <p:cNvSpPr>
            <a:spLocks noGrp="1"/>
          </p:cNvSpPr>
          <p:nvPr>
            <p:ph type="sldNum" sz="quarter" idx="5"/>
          </p:nvPr>
        </p:nvSpPr>
        <p:spPr>
          <a:noFill/>
        </p:spPr>
        <p:txBody>
          <a:bodyPr/>
          <a:lstStyle/>
          <a:p>
            <a:fld id="{7ED4A12E-AFED-4B40-A429-D4B7F8324B0D}" type="slidenum">
              <a:rPr lang="en-US" smtClean="0"/>
              <a:pPr/>
              <a:t>88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7177155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Slide Image Placeholder 1"/>
          <p:cNvSpPr>
            <a:spLocks noGrp="1" noRot="1" noChangeAspect="1" noTextEdit="1"/>
          </p:cNvSpPr>
          <p:nvPr>
            <p:ph type="sldImg"/>
          </p:nvPr>
        </p:nvSpPr>
        <p:spPr>
          <a:ln/>
        </p:spPr>
      </p:sp>
      <p:sp>
        <p:nvSpPr>
          <p:cNvPr id="324611" name="Notes Placeholder 2"/>
          <p:cNvSpPr>
            <a:spLocks noGrp="1"/>
          </p:cNvSpPr>
          <p:nvPr>
            <p:ph type="body" idx="1"/>
          </p:nvPr>
        </p:nvSpPr>
        <p:spPr>
          <a:noFill/>
          <a:ln/>
        </p:spPr>
        <p:txBody>
          <a:bodyPr/>
          <a:lstStyle/>
          <a:p>
            <a:pPr eaLnBrk="1" hangingPunct="1"/>
            <a:endParaRPr lang="en-US" smtClean="0"/>
          </a:p>
        </p:txBody>
      </p:sp>
      <p:sp>
        <p:nvSpPr>
          <p:cNvPr id="324612" name="Slide Number Placeholder 3"/>
          <p:cNvSpPr>
            <a:spLocks noGrp="1"/>
          </p:cNvSpPr>
          <p:nvPr>
            <p:ph type="sldNum" sz="quarter" idx="5"/>
          </p:nvPr>
        </p:nvSpPr>
        <p:spPr>
          <a:noFill/>
        </p:spPr>
        <p:txBody>
          <a:bodyPr/>
          <a:lstStyle/>
          <a:p>
            <a:fld id="{6848885D-8F37-42F2-8B7E-6880E5B3F1F0}" type="slidenum">
              <a:rPr lang="en-US" smtClean="0"/>
              <a:pPr/>
              <a:t>89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19660596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Slide Image Placeholder 1"/>
          <p:cNvSpPr>
            <a:spLocks noGrp="1" noRot="1" noChangeAspect="1" noTextEdit="1"/>
          </p:cNvSpPr>
          <p:nvPr>
            <p:ph type="sldImg"/>
          </p:nvPr>
        </p:nvSpPr>
        <p:spPr>
          <a:ln/>
        </p:spPr>
      </p:sp>
      <p:sp>
        <p:nvSpPr>
          <p:cNvPr id="325635" name="Notes Placeholder 2"/>
          <p:cNvSpPr>
            <a:spLocks noGrp="1"/>
          </p:cNvSpPr>
          <p:nvPr>
            <p:ph type="body" idx="1"/>
          </p:nvPr>
        </p:nvSpPr>
        <p:spPr>
          <a:noFill/>
          <a:ln/>
        </p:spPr>
        <p:txBody>
          <a:bodyPr/>
          <a:lstStyle/>
          <a:p>
            <a:pPr eaLnBrk="1" hangingPunct="1"/>
            <a:endParaRPr lang="en-US" smtClean="0"/>
          </a:p>
        </p:txBody>
      </p:sp>
      <p:sp>
        <p:nvSpPr>
          <p:cNvPr id="325636" name="Slide Number Placeholder 3"/>
          <p:cNvSpPr>
            <a:spLocks noGrp="1"/>
          </p:cNvSpPr>
          <p:nvPr>
            <p:ph type="sldNum" sz="quarter" idx="5"/>
          </p:nvPr>
        </p:nvSpPr>
        <p:spPr>
          <a:noFill/>
        </p:spPr>
        <p:txBody>
          <a:bodyPr/>
          <a:lstStyle/>
          <a:p>
            <a:fld id="{B5371EE3-78F1-41B3-9357-AF20D1AC666D}" type="slidenum">
              <a:rPr lang="en-US" smtClean="0"/>
              <a:pPr/>
              <a:t>90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58493343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Slide Image Placeholder 1"/>
          <p:cNvSpPr>
            <a:spLocks noGrp="1" noRot="1" noChangeAspect="1" noTextEdit="1"/>
          </p:cNvSpPr>
          <p:nvPr>
            <p:ph type="sldImg"/>
          </p:nvPr>
        </p:nvSpPr>
        <p:spPr>
          <a:ln/>
        </p:spPr>
      </p:sp>
      <p:sp>
        <p:nvSpPr>
          <p:cNvPr id="326659" name="Notes Placeholder 2"/>
          <p:cNvSpPr>
            <a:spLocks noGrp="1"/>
          </p:cNvSpPr>
          <p:nvPr>
            <p:ph type="body" idx="1"/>
          </p:nvPr>
        </p:nvSpPr>
        <p:spPr>
          <a:noFill/>
          <a:ln/>
        </p:spPr>
        <p:txBody>
          <a:bodyPr/>
          <a:lstStyle/>
          <a:p>
            <a:pPr eaLnBrk="1" hangingPunct="1"/>
            <a:endParaRPr lang="en-US" smtClean="0"/>
          </a:p>
        </p:txBody>
      </p:sp>
      <p:sp>
        <p:nvSpPr>
          <p:cNvPr id="326660" name="Slide Number Placeholder 3"/>
          <p:cNvSpPr>
            <a:spLocks noGrp="1"/>
          </p:cNvSpPr>
          <p:nvPr>
            <p:ph type="sldNum" sz="quarter" idx="5"/>
          </p:nvPr>
        </p:nvSpPr>
        <p:spPr>
          <a:noFill/>
        </p:spPr>
        <p:txBody>
          <a:bodyPr/>
          <a:lstStyle/>
          <a:p>
            <a:fld id="{7FB2FB83-EEB5-48CF-87F9-12F784CCAFBC}" type="slidenum">
              <a:rPr lang="en-US" smtClean="0"/>
              <a:pPr/>
              <a:t>91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02486740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Slide Image Placeholder 1"/>
          <p:cNvSpPr>
            <a:spLocks noGrp="1" noRot="1" noChangeAspect="1" noTextEdit="1"/>
          </p:cNvSpPr>
          <p:nvPr>
            <p:ph type="sldImg"/>
          </p:nvPr>
        </p:nvSpPr>
        <p:spPr>
          <a:ln/>
        </p:spPr>
      </p:sp>
      <p:sp>
        <p:nvSpPr>
          <p:cNvPr id="327683" name="Notes Placeholder 2"/>
          <p:cNvSpPr>
            <a:spLocks noGrp="1"/>
          </p:cNvSpPr>
          <p:nvPr>
            <p:ph type="body" idx="1"/>
          </p:nvPr>
        </p:nvSpPr>
        <p:spPr>
          <a:noFill/>
          <a:ln/>
        </p:spPr>
        <p:txBody>
          <a:bodyPr/>
          <a:lstStyle/>
          <a:p>
            <a:pPr eaLnBrk="1" hangingPunct="1"/>
            <a:endParaRPr lang="en-US" smtClean="0"/>
          </a:p>
        </p:txBody>
      </p:sp>
      <p:sp>
        <p:nvSpPr>
          <p:cNvPr id="327684" name="Slide Number Placeholder 3"/>
          <p:cNvSpPr>
            <a:spLocks noGrp="1"/>
          </p:cNvSpPr>
          <p:nvPr>
            <p:ph type="sldNum" sz="quarter" idx="5"/>
          </p:nvPr>
        </p:nvSpPr>
        <p:spPr>
          <a:noFill/>
        </p:spPr>
        <p:txBody>
          <a:bodyPr/>
          <a:lstStyle/>
          <a:p>
            <a:fld id="{532470C5-2CEC-428C-8196-298E15897F7E}" type="slidenum">
              <a:rPr lang="en-US" smtClean="0"/>
              <a:pPr/>
              <a:t>92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60570921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Slide Image Placeholder 1"/>
          <p:cNvSpPr>
            <a:spLocks noGrp="1" noRot="1" noChangeAspect="1" noTextEdit="1"/>
          </p:cNvSpPr>
          <p:nvPr>
            <p:ph type="sldImg"/>
          </p:nvPr>
        </p:nvSpPr>
        <p:spPr>
          <a:ln/>
        </p:spPr>
      </p:sp>
      <p:sp>
        <p:nvSpPr>
          <p:cNvPr id="328707" name="Notes Placeholder 2"/>
          <p:cNvSpPr>
            <a:spLocks noGrp="1"/>
          </p:cNvSpPr>
          <p:nvPr>
            <p:ph type="body" idx="1"/>
          </p:nvPr>
        </p:nvSpPr>
        <p:spPr>
          <a:noFill/>
          <a:ln/>
        </p:spPr>
        <p:txBody>
          <a:bodyPr/>
          <a:lstStyle/>
          <a:p>
            <a:pPr eaLnBrk="1" hangingPunct="1"/>
            <a:endParaRPr lang="en-US" smtClean="0"/>
          </a:p>
        </p:txBody>
      </p:sp>
      <p:sp>
        <p:nvSpPr>
          <p:cNvPr id="328708" name="Slide Number Placeholder 3"/>
          <p:cNvSpPr>
            <a:spLocks noGrp="1"/>
          </p:cNvSpPr>
          <p:nvPr>
            <p:ph type="sldNum" sz="quarter" idx="5"/>
          </p:nvPr>
        </p:nvSpPr>
        <p:spPr>
          <a:noFill/>
        </p:spPr>
        <p:txBody>
          <a:bodyPr/>
          <a:lstStyle/>
          <a:p>
            <a:fld id="{1516BCC0-A609-4BD8-A94B-2D19B85EED7F}" type="slidenum">
              <a:rPr lang="en-US" smtClean="0"/>
              <a:pPr/>
              <a:t>93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04112233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Slide Image Placeholder 1"/>
          <p:cNvSpPr>
            <a:spLocks noGrp="1" noRot="1" noChangeAspect="1" noTextEdit="1"/>
          </p:cNvSpPr>
          <p:nvPr>
            <p:ph type="sldImg"/>
          </p:nvPr>
        </p:nvSpPr>
        <p:spPr>
          <a:ln/>
        </p:spPr>
      </p:sp>
      <p:sp>
        <p:nvSpPr>
          <p:cNvPr id="329731" name="Notes Placeholder 2"/>
          <p:cNvSpPr>
            <a:spLocks noGrp="1"/>
          </p:cNvSpPr>
          <p:nvPr>
            <p:ph type="body" idx="1"/>
          </p:nvPr>
        </p:nvSpPr>
        <p:spPr>
          <a:noFill/>
          <a:ln/>
        </p:spPr>
        <p:txBody>
          <a:bodyPr/>
          <a:lstStyle/>
          <a:p>
            <a:pPr eaLnBrk="1" hangingPunct="1"/>
            <a:endParaRPr lang="en-US" smtClean="0"/>
          </a:p>
        </p:txBody>
      </p:sp>
      <p:sp>
        <p:nvSpPr>
          <p:cNvPr id="329732" name="Slide Number Placeholder 3"/>
          <p:cNvSpPr>
            <a:spLocks noGrp="1"/>
          </p:cNvSpPr>
          <p:nvPr>
            <p:ph type="sldNum" sz="quarter" idx="5"/>
          </p:nvPr>
        </p:nvSpPr>
        <p:spPr>
          <a:noFill/>
        </p:spPr>
        <p:txBody>
          <a:bodyPr/>
          <a:lstStyle/>
          <a:p>
            <a:fld id="{F7CEAE52-B572-4696-9553-364FD8C45BA0}" type="slidenum">
              <a:rPr lang="en-US" smtClean="0"/>
              <a:pPr/>
              <a:t>94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706512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6031292F-160C-402D-9422-0FEC76448427}" type="slidenum">
              <a:rPr lang="en-US" smtClean="0"/>
              <a:pPr>
                <a:defRPr/>
              </a:pPr>
              <a:t>10</a:t>
            </a:fld>
            <a:endParaRPr lang="en-US"/>
          </a:p>
        </p:txBody>
      </p:sp>
      <p:sp>
        <p:nvSpPr>
          <p:cNvPr id="5" name="Footer Placeholder 4"/>
          <p:cNvSpPr>
            <a:spLocks noGrp="1"/>
          </p:cNvSpPr>
          <p:nvPr>
            <p:ph type="ftr" sz="quarter" idx="11"/>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03370914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Slide Image Placeholder 1"/>
          <p:cNvSpPr>
            <a:spLocks noGrp="1" noRot="1" noChangeAspect="1" noTextEdit="1"/>
          </p:cNvSpPr>
          <p:nvPr>
            <p:ph type="sldImg"/>
          </p:nvPr>
        </p:nvSpPr>
        <p:spPr>
          <a:ln/>
        </p:spPr>
      </p:sp>
      <p:sp>
        <p:nvSpPr>
          <p:cNvPr id="330755" name="Notes Placeholder 2"/>
          <p:cNvSpPr>
            <a:spLocks noGrp="1"/>
          </p:cNvSpPr>
          <p:nvPr>
            <p:ph type="body" idx="1"/>
          </p:nvPr>
        </p:nvSpPr>
        <p:spPr>
          <a:noFill/>
          <a:ln/>
        </p:spPr>
        <p:txBody>
          <a:bodyPr/>
          <a:lstStyle/>
          <a:p>
            <a:pPr eaLnBrk="1" hangingPunct="1"/>
            <a:endParaRPr lang="en-US" smtClean="0"/>
          </a:p>
        </p:txBody>
      </p:sp>
      <p:sp>
        <p:nvSpPr>
          <p:cNvPr id="330756" name="Slide Number Placeholder 3"/>
          <p:cNvSpPr>
            <a:spLocks noGrp="1"/>
          </p:cNvSpPr>
          <p:nvPr>
            <p:ph type="sldNum" sz="quarter" idx="5"/>
          </p:nvPr>
        </p:nvSpPr>
        <p:spPr>
          <a:noFill/>
        </p:spPr>
        <p:txBody>
          <a:bodyPr/>
          <a:lstStyle/>
          <a:p>
            <a:fld id="{54561EDE-5AEE-44E0-8719-8935D9C1D5A0}" type="slidenum">
              <a:rPr lang="en-US" smtClean="0"/>
              <a:pPr/>
              <a:t>95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97804062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Slide Image Placeholder 1"/>
          <p:cNvSpPr>
            <a:spLocks noGrp="1" noRot="1" noChangeAspect="1" noTextEdit="1"/>
          </p:cNvSpPr>
          <p:nvPr>
            <p:ph type="sldImg"/>
          </p:nvPr>
        </p:nvSpPr>
        <p:spPr>
          <a:ln/>
        </p:spPr>
      </p:sp>
      <p:sp>
        <p:nvSpPr>
          <p:cNvPr id="331779" name="Notes Placeholder 2"/>
          <p:cNvSpPr>
            <a:spLocks noGrp="1"/>
          </p:cNvSpPr>
          <p:nvPr>
            <p:ph type="body" idx="1"/>
          </p:nvPr>
        </p:nvSpPr>
        <p:spPr>
          <a:noFill/>
          <a:ln/>
        </p:spPr>
        <p:txBody>
          <a:bodyPr/>
          <a:lstStyle/>
          <a:p>
            <a:pPr eaLnBrk="1" hangingPunct="1"/>
            <a:endParaRPr lang="en-US" smtClean="0"/>
          </a:p>
        </p:txBody>
      </p:sp>
      <p:sp>
        <p:nvSpPr>
          <p:cNvPr id="331780" name="Slide Number Placeholder 3"/>
          <p:cNvSpPr>
            <a:spLocks noGrp="1"/>
          </p:cNvSpPr>
          <p:nvPr>
            <p:ph type="sldNum" sz="quarter" idx="5"/>
          </p:nvPr>
        </p:nvSpPr>
        <p:spPr>
          <a:noFill/>
        </p:spPr>
        <p:txBody>
          <a:bodyPr/>
          <a:lstStyle/>
          <a:p>
            <a:fld id="{2341579A-9FE5-4CB6-A66C-D811E0D04C32}" type="slidenum">
              <a:rPr lang="en-US" smtClean="0"/>
              <a:pPr/>
              <a:t>96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53265228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Slide Image Placeholder 1"/>
          <p:cNvSpPr>
            <a:spLocks noGrp="1" noRot="1" noChangeAspect="1" noTextEdit="1"/>
          </p:cNvSpPr>
          <p:nvPr>
            <p:ph type="sldImg"/>
          </p:nvPr>
        </p:nvSpPr>
        <p:spPr>
          <a:ln/>
        </p:spPr>
      </p:sp>
      <p:sp>
        <p:nvSpPr>
          <p:cNvPr id="332803" name="Notes Placeholder 2"/>
          <p:cNvSpPr>
            <a:spLocks noGrp="1"/>
          </p:cNvSpPr>
          <p:nvPr>
            <p:ph type="body" idx="1"/>
          </p:nvPr>
        </p:nvSpPr>
        <p:spPr>
          <a:noFill/>
          <a:ln/>
        </p:spPr>
        <p:txBody>
          <a:bodyPr/>
          <a:lstStyle/>
          <a:p>
            <a:pPr eaLnBrk="1" hangingPunct="1"/>
            <a:endParaRPr lang="en-US" smtClean="0"/>
          </a:p>
        </p:txBody>
      </p:sp>
      <p:sp>
        <p:nvSpPr>
          <p:cNvPr id="332804" name="Slide Number Placeholder 3"/>
          <p:cNvSpPr>
            <a:spLocks noGrp="1"/>
          </p:cNvSpPr>
          <p:nvPr>
            <p:ph type="sldNum" sz="quarter" idx="5"/>
          </p:nvPr>
        </p:nvSpPr>
        <p:spPr>
          <a:noFill/>
        </p:spPr>
        <p:txBody>
          <a:bodyPr/>
          <a:lstStyle/>
          <a:p>
            <a:fld id="{E0325093-4BF5-4A5C-B6EC-A7EFE089A7D4}" type="slidenum">
              <a:rPr lang="en-US" smtClean="0"/>
              <a:pPr/>
              <a:t>97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72575424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Slide Image Placeholder 1"/>
          <p:cNvSpPr>
            <a:spLocks noGrp="1" noRot="1" noChangeAspect="1" noTextEdit="1"/>
          </p:cNvSpPr>
          <p:nvPr>
            <p:ph type="sldImg"/>
          </p:nvPr>
        </p:nvSpPr>
        <p:spPr>
          <a:ln/>
        </p:spPr>
      </p:sp>
      <p:sp>
        <p:nvSpPr>
          <p:cNvPr id="333827" name="Notes Placeholder 2"/>
          <p:cNvSpPr>
            <a:spLocks noGrp="1"/>
          </p:cNvSpPr>
          <p:nvPr>
            <p:ph type="body" idx="1"/>
          </p:nvPr>
        </p:nvSpPr>
        <p:spPr>
          <a:noFill/>
          <a:ln/>
        </p:spPr>
        <p:txBody>
          <a:bodyPr/>
          <a:lstStyle/>
          <a:p>
            <a:pPr eaLnBrk="1" hangingPunct="1"/>
            <a:endParaRPr lang="en-US" smtClean="0"/>
          </a:p>
        </p:txBody>
      </p:sp>
      <p:sp>
        <p:nvSpPr>
          <p:cNvPr id="333828" name="Slide Number Placeholder 3"/>
          <p:cNvSpPr>
            <a:spLocks noGrp="1"/>
          </p:cNvSpPr>
          <p:nvPr>
            <p:ph type="sldNum" sz="quarter" idx="5"/>
          </p:nvPr>
        </p:nvSpPr>
        <p:spPr>
          <a:noFill/>
        </p:spPr>
        <p:txBody>
          <a:bodyPr/>
          <a:lstStyle/>
          <a:p>
            <a:fld id="{8D691F0C-4E2B-4B31-A1F9-E104238CDA2C}" type="slidenum">
              <a:rPr lang="en-US" smtClean="0"/>
              <a:pPr/>
              <a:t>98</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30778156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Slide Image Placeholder 1"/>
          <p:cNvSpPr>
            <a:spLocks noGrp="1" noRot="1" noChangeAspect="1" noTextEdit="1"/>
          </p:cNvSpPr>
          <p:nvPr>
            <p:ph type="sldImg"/>
          </p:nvPr>
        </p:nvSpPr>
        <p:spPr>
          <a:ln/>
        </p:spPr>
      </p:sp>
      <p:sp>
        <p:nvSpPr>
          <p:cNvPr id="334851" name="Notes Placeholder 2"/>
          <p:cNvSpPr>
            <a:spLocks noGrp="1"/>
          </p:cNvSpPr>
          <p:nvPr>
            <p:ph type="body" idx="1"/>
          </p:nvPr>
        </p:nvSpPr>
        <p:spPr>
          <a:noFill/>
          <a:ln/>
        </p:spPr>
        <p:txBody>
          <a:bodyPr/>
          <a:lstStyle/>
          <a:p>
            <a:pPr eaLnBrk="1" hangingPunct="1"/>
            <a:endParaRPr lang="en-US" smtClean="0"/>
          </a:p>
        </p:txBody>
      </p:sp>
      <p:sp>
        <p:nvSpPr>
          <p:cNvPr id="334852" name="Slide Number Placeholder 3"/>
          <p:cNvSpPr>
            <a:spLocks noGrp="1"/>
          </p:cNvSpPr>
          <p:nvPr>
            <p:ph type="sldNum" sz="quarter" idx="5"/>
          </p:nvPr>
        </p:nvSpPr>
        <p:spPr>
          <a:noFill/>
        </p:spPr>
        <p:txBody>
          <a:bodyPr/>
          <a:lstStyle/>
          <a:p>
            <a:fld id="{EFFBE0CD-E48F-458F-88D9-BF539158A1FA}" type="slidenum">
              <a:rPr lang="en-US" smtClean="0"/>
              <a:pPr/>
              <a:t>99</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29273289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Slide Image Placeholder 1"/>
          <p:cNvSpPr>
            <a:spLocks noGrp="1" noRot="1" noChangeAspect="1" noTextEdit="1"/>
          </p:cNvSpPr>
          <p:nvPr>
            <p:ph type="sldImg"/>
          </p:nvPr>
        </p:nvSpPr>
        <p:spPr>
          <a:ln/>
        </p:spPr>
      </p:sp>
      <p:sp>
        <p:nvSpPr>
          <p:cNvPr id="335875" name="Notes Placeholder 2"/>
          <p:cNvSpPr>
            <a:spLocks noGrp="1"/>
          </p:cNvSpPr>
          <p:nvPr>
            <p:ph type="body" idx="1"/>
          </p:nvPr>
        </p:nvSpPr>
        <p:spPr>
          <a:noFill/>
          <a:ln/>
        </p:spPr>
        <p:txBody>
          <a:bodyPr/>
          <a:lstStyle/>
          <a:p>
            <a:pPr eaLnBrk="1" hangingPunct="1"/>
            <a:endParaRPr lang="en-US" smtClean="0"/>
          </a:p>
        </p:txBody>
      </p:sp>
      <p:sp>
        <p:nvSpPr>
          <p:cNvPr id="335876" name="Slide Number Placeholder 3"/>
          <p:cNvSpPr>
            <a:spLocks noGrp="1"/>
          </p:cNvSpPr>
          <p:nvPr>
            <p:ph type="sldNum" sz="quarter" idx="5"/>
          </p:nvPr>
        </p:nvSpPr>
        <p:spPr>
          <a:noFill/>
        </p:spPr>
        <p:txBody>
          <a:bodyPr/>
          <a:lstStyle/>
          <a:p>
            <a:fld id="{E5C26D5E-2295-4CCA-BFAC-3E89CA1CD324}" type="slidenum">
              <a:rPr lang="en-US" smtClean="0"/>
              <a:pPr/>
              <a:t>100</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99588773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Slide Image Placeholder 1"/>
          <p:cNvSpPr>
            <a:spLocks noGrp="1" noRot="1" noChangeAspect="1" noTextEdit="1"/>
          </p:cNvSpPr>
          <p:nvPr>
            <p:ph type="sldImg"/>
          </p:nvPr>
        </p:nvSpPr>
        <p:spPr>
          <a:ln/>
        </p:spPr>
      </p:sp>
      <p:sp>
        <p:nvSpPr>
          <p:cNvPr id="336899" name="Notes Placeholder 2"/>
          <p:cNvSpPr>
            <a:spLocks noGrp="1"/>
          </p:cNvSpPr>
          <p:nvPr>
            <p:ph type="body" idx="1"/>
          </p:nvPr>
        </p:nvSpPr>
        <p:spPr>
          <a:noFill/>
          <a:ln/>
        </p:spPr>
        <p:txBody>
          <a:bodyPr/>
          <a:lstStyle/>
          <a:p>
            <a:pPr eaLnBrk="1" hangingPunct="1"/>
            <a:endParaRPr lang="en-US" smtClean="0"/>
          </a:p>
        </p:txBody>
      </p:sp>
      <p:sp>
        <p:nvSpPr>
          <p:cNvPr id="336900" name="Slide Number Placeholder 3"/>
          <p:cNvSpPr>
            <a:spLocks noGrp="1"/>
          </p:cNvSpPr>
          <p:nvPr>
            <p:ph type="sldNum" sz="quarter" idx="5"/>
          </p:nvPr>
        </p:nvSpPr>
        <p:spPr>
          <a:noFill/>
        </p:spPr>
        <p:txBody>
          <a:bodyPr/>
          <a:lstStyle/>
          <a:p>
            <a:fld id="{D86D56AD-D061-481C-A327-F99886B7247D}" type="slidenum">
              <a:rPr lang="en-US" smtClean="0"/>
              <a:pPr/>
              <a:t>101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09262161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Slide Image Placeholder 1"/>
          <p:cNvSpPr>
            <a:spLocks noGrp="1" noRot="1" noChangeAspect="1" noTextEdit="1"/>
          </p:cNvSpPr>
          <p:nvPr>
            <p:ph type="sldImg"/>
          </p:nvPr>
        </p:nvSpPr>
        <p:spPr>
          <a:ln/>
        </p:spPr>
      </p:sp>
      <p:sp>
        <p:nvSpPr>
          <p:cNvPr id="337923" name="Notes Placeholder 2"/>
          <p:cNvSpPr>
            <a:spLocks noGrp="1"/>
          </p:cNvSpPr>
          <p:nvPr>
            <p:ph type="body" idx="1"/>
          </p:nvPr>
        </p:nvSpPr>
        <p:spPr>
          <a:noFill/>
          <a:ln/>
        </p:spPr>
        <p:txBody>
          <a:bodyPr/>
          <a:lstStyle/>
          <a:p>
            <a:pPr eaLnBrk="1" hangingPunct="1"/>
            <a:endParaRPr lang="en-US" smtClean="0"/>
          </a:p>
        </p:txBody>
      </p:sp>
      <p:sp>
        <p:nvSpPr>
          <p:cNvPr id="337924" name="Slide Number Placeholder 3"/>
          <p:cNvSpPr>
            <a:spLocks noGrp="1"/>
          </p:cNvSpPr>
          <p:nvPr>
            <p:ph type="sldNum" sz="quarter" idx="5"/>
          </p:nvPr>
        </p:nvSpPr>
        <p:spPr>
          <a:noFill/>
        </p:spPr>
        <p:txBody>
          <a:bodyPr/>
          <a:lstStyle/>
          <a:p>
            <a:fld id="{50D671C4-EFA3-4FD1-BD58-AD7A813ED38B}" type="slidenum">
              <a:rPr lang="en-US" smtClean="0"/>
              <a:pPr/>
              <a:t>102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35004344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Slide Image Placeholder 1"/>
          <p:cNvSpPr>
            <a:spLocks noGrp="1" noRot="1" noChangeAspect="1" noTextEdit="1"/>
          </p:cNvSpPr>
          <p:nvPr>
            <p:ph type="sldImg"/>
          </p:nvPr>
        </p:nvSpPr>
        <p:spPr>
          <a:ln/>
        </p:spPr>
      </p:sp>
      <p:sp>
        <p:nvSpPr>
          <p:cNvPr id="338947" name="Notes Placeholder 2"/>
          <p:cNvSpPr>
            <a:spLocks noGrp="1"/>
          </p:cNvSpPr>
          <p:nvPr>
            <p:ph type="body" idx="1"/>
          </p:nvPr>
        </p:nvSpPr>
        <p:spPr>
          <a:noFill/>
          <a:ln/>
        </p:spPr>
        <p:txBody>
          <a:bodyPr/>
          <a:lstStyle/>
          <a:p>
            <a:pPr eaLnBrk="1" hangingPunct="1"/>
            <a:endParaRPr lang="en-US" smtClean="0"/>
          </a:p>
        </p:txBody>
      </p:sp>
      <p:sp>
        <p:nvSpPr>
          <p:cNvPr id="338948" name="Slide Number Placeholder 3"/>
          <p:cNvSpPr>
            <a:spLocks noGrp="1"/>
          </p:cNvSpPr>
          <p:nvPr>
            <p:ph type="sldNum" sz="quarter" idx="5"/>
          </p:nvPr>
        </p:nvSpPr>
        <p:spPr>
          <a:noFill/>
        </p:spPr>
        <p:txBody>
          <a:bodyPr/>
          <a:lstStyle/>
          <a:p>
            <a:fld id="{6140D257-894C-4318-939B-CFF3DBB67654}" type="slidenum">
              <a:rPr lang="en-US" smtClean="0"/>
              <a:pPr/>
              <a:t>103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29468314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Slide Image Placeholder 1"/>
          <p:cNvSpPr>
            <a:spLocks noGrp="1" noRot="1" noChangeAspect="1" noTextEdit="1"/>
          </p:cNvSpPr>
          <p:nvPr>
            <p:ph type="sldImg"/>
          </p:nvPr>
        </p:nvSpPr>
        <p:spPr>
          <a:ln/>
        </p:spPr>
      </p:sp>
      <p:sp>
        <p:nvSpPr>
          <p:cNvPr id="339971" name="Notes Placeholder 2"/>
          <p:cNvSpPr>
            <a:spLocks noGrp="1"/>
          </p:cNvSpPr>
          <p:nvPr>
            <p:ph type="body" idx="1"/>
          </p:nvPr>
        </p:nvSpPr>
        <p:spPr>
          <a:noFill/>
          <a:ln/>
        </p:spPr>
        <p:txBody>
          <a:bodyPr/>
          <a:lstStyle/>
          <a:p>
            <a:pPr eaLnBrk="1" hangingPunct="1"/>
            <a:endParaRPr lang="en-US" smtClean="0"/>
          </a:p>
        </p:txBody>
      </p:sp>
      <p:sp>
        <p:nvSpPr>
          <p:cNvPr id="339972" name="Slide Number Placeholder 3"/>
          <p:cNvSpPr>
            <a:spLocks noGrp="1"/>
          </p:cNvSpPr>
          <p:nvPr>
            <p:ph type="sldNum" sz="quarter" idx="5"/>
          </p:nvPr>
        </p:nvSpPr>
        <p:spPr>
          <a:noFill/>
        </p:spPr>
        <p:txBody>
          <a:bodyPr/>
          <a:lstStyle/>
          <a:p>
            <a:fld id="{852A3221-73B5-4B86-AE41-8CDFC6E94E77}" type="slidenum">
              <a:rPr lang="en-US" smtClean="0"/>
              <a:pPr/>
              <a:t>104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469260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Slide Image Placeholder 1"/>
          <p:cNvSpPr>
            <a:spLocks noGrp="1" noRot="1" noChangeAspect="1" noTextEdit="1"/>
          </p:cNvSpPr>
          <p:nvPr>
            <p:ph type="sldImg"/>
          </p:nvPr>
        </p:nvSpPr>
        <p:spPr>
          <a:ln/>
        </p:spPr>
      </p:sp>
      <p:sp>
        <p:nvSpPr>
          <p:cNvPr id="257027" name="Notes Placeholder 2"/>
          <p:cNvSpPr>
            <a:spLocks noGrp="1"/>
          </p:cNvSpPr>
          <p:nvPr>
            <p:ph type="body" idx="1"/>
          </p:nvPr>
        </p:nvSpPr>
        <p:spPr>
          <a:noFill/>
          <a:ln/>
        </p:spPr>
        <p:txBody>
          <a:bodyPr/>
          <a:lstStyle/>
          <a:p>
            <a:pPr eaLnBrk="1" hangingPunct="1"/>
            <a:endParaRPr lang="en-US" smtClean="0"/>
          </a:p>
        </p:txBody>
      </p:sp>
      <p:sp>
        <p:nvSpPr>
          <p:cNvPr id="257028" name="Slide Number Placeholder 3"/>
          <p:cNvSpPr>
            <a:spLocks noGrp="1"/>
          </p:cNvSpPr>
          <p:nvPr>
            <p:ph type="sldNum" sz="quarter" idx="5"/>
          </p:nvPr>
        </p:nvSpPr>
        <p:spPr>
          <a:noFill/>
        </p:spPr>
        <p:txBody>
          <a:bodyPr/>
          <a:lstStyle/>
          <a:p>
            <a:fld id="{B5ECD3DE-85AE-4590-BD0A-836EA0FA07C9}" type="slidenum">
              <a:rPr lang="en-US" smtClean="0"/>
              <a:pPr/>
              <a:t>11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27928997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Slide Image Placeholder 1"/>
          <p:cNvSpPr>
            <a:spLocks noGrp="1" noRot="1" noChangeAspect="1" noTextEdit="1"/>
          </p:cNvSpPr>
          <p:nvPr>
            <p:ph type="sldImg"/>
          </p:nvPr>
        </p:nvSpPr>
        <p:spPr>
          <a:ln/>
        </p:spPr>
      </p:sp>
      <p:sp>
        <p:nvSpPr>
          <p:cNvPr id="340995" name="Notes Placeholder 2"/>
          <p:cNvSpPr>
            <a:spLocks noGrp="1"/>
          </p:cNvSpPr>
          <p:nvPr>
            <p:ph type="body" idx="1"/>
          </p:nvPr>
        </p:nvSpPr>
        <p:spPr>
          <a:noFill/>
          <a:ln/>
        </p:spPr>
        <p:txBody>
          <a:bodyPr/>
          <a:lstStyle/>
          <a:p>
            <a:pPr eaLnBrk="1" hangingPunct="1"/>
            <a:endParaRPr lang="en-US" smtClean="0"/>
          </a:p>
        </p:txBody>
      </p:sp>
      <p:sp>
        <p:nvSpPr>
          <p:cNvPr id="340996" name="Slide Number Placeholder 3"/>
          <p:cNvSpPr>
            <a:spLocks noGrp="1"/>
          </p:cNvSpPr>
          <p:nvPr>
            <p:ph type="sldNum" sz="quarter" idx="5"/>
          </p:nvPr>
        </p:nvSpPr>
        <p:spPr>
          <a:noFill/>
        </p:spPr>
        <p:txBody>
          <a:bodyPr/>
          <a:lstStyle/>
          <a:p>
            <a:fld id="{83E4D2A6-529A-47F4-BE37-C335E749C29F}" type="slidenum">
              <a:rPr lang="en-US" smtClean="0"/>
              <a:pPr/>
              <a:t>105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75796570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Slide Image Placeholder 1"/>
          <p:cNvSpPr>
            <a:spLocks noGrp="1" noRot="1" noChangeAspect="1" noTextEdit="1"/>
          </p:cNvSpPr>
          <p:nvPr>
            <p:ph type="sldImg"/>
          </p:nvPr>
        </p:nvSpPr>
        <p:spPr>
          <a:ln/>
        </p:spPr>
      </p:sp>
      <p:sp>
        <p:nvSpPr>
          <p:cNvPr id="342019" name="Notes Placeholder 2"/>
          <p:cNvSpPr>
            <a:spLocks noGrp="1"/>
          </p:cNvSpPr>
          <p:nvPr>
            <p:ph type="body" idx="1"/>
          </p:nvPr>
        </p:nvSpPr>
        <p:spPr>
          <a:noFill/>
          <a:ln/>
        </p:spPr>
        <p:txBody>
          <a:bodyPr/>
          <a:lstStyle/>
          <a:p>
            <a:pPr eaLnBrk="1" hangingPunct="1"/>
            <a:endParaRPr lang="en-US" smtClean="0"/>
          </a:p>
        </p:txBody>
      </p:sp>
      <p:sp>
        <p:nvSpPr>
          <p:cNvPr id="342020" name="Slide Number Placeholder 3"/>
          <p:cNvSpPr>
            <a:spLocks noGrp="1"/>
          </p:cNvSpPr>
          <p:nvPr>
            <p:ph type="sldNum" sz="quarter" idx="5"/>
          </p:nvPr>
        </p:nvSpPr>
        <p:spPr>
          <a:noFill/>
        </p:spPr>
        <p:txBody>
          <a:bodyPr/>
          <a:lstStyle/>
          <a:p>
            <a:fld id="{D10A8BD8-9F41-429F-858B-AE9293923889}" type="slidenum">
              <a:rPr lang="en-US" smtClean="0"/>
              <a:pPr/>
              <a:t>106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97318355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Slide Image Placeholder 1"/>
          <p:cNvSpPr>
            <a:spLocks noGrp="1" noRot="1" noChangeAspect="1" noTextEdit="1"/>
          </p:cNvSpPr>
          <p:nvPr>
            <p:ph type="sldImg"/>
          </p:nvPr>
        </p:nvSpPr>
        <p:spPr>
          <a:ln/>
        </p:spPr>
      </p:sp>
      <p:sp>
        <p:nvSpPr>
          <p:cNvPr id="343043" name="Notes Placeholder 2"/>
          <p:cNvSpPr>
            <a:spLocks noGrp="1"/>
          </p:cNvSpPr>
          <p:nvPr>
            <p:ph type="body" idx="1"/>
          </p:nvPr>
        </p:nvSpPr>
        <p:spPr>
          <a:noFill/>
          <a:ln/>
        </p:spPr>
        <p:txBody>
          <a:bodyPr/>
          <a:lstStyle/>
          <a:p>
            <a:pPr eaLnBrk="1" hangingPunct="1"/>
            <a:endParaRPr lang="en-US" smtClean="0"/>
          </a:p>
        </p:txBody>
      </p:sp>
      <p:sp>
        <p:nvSpPr>
          <p:cNvPr id="343044" name="Slide Number Placeholder 3"/>
          <p:cNvSpPr>
            <a:spLocks noGrp="1"/>
          </p:cNvSpPr>
          <p:nvPr>
            <p:ph type="sldNum" sz="quarter" idx="5"/>
          </p:nvPr>
        </p:nvSpPr>
        <p:spPr>
          <a:noFill/>
        </p:spPr>
        <p:txBody>
          <a:bodyPr/>
          <a:lstStyle/>
          <a:p>
            <a:fld id="{79A74493-88ED-40FC-8821-AFF559A4535A}" type="slidenum">
              <a:rPr lang="en-US" smtClean="0"/>
              <a:pPr/>
              <a:t>107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418907248"/>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Slide Image Placeholder 1"/>
          <p:cNvSpPr>
            <a:spLocks noGrp="1" noRot="1" noChangeAspect="1" noTextEdit="1"/>
          </p:cNvSpPr>
          <p:nvPr>
            <p:ph type="sldImg"/>
          </p:nvPr>
        </p:nvSpPr>
        <p:spPr>
          <a:ln/>
        </p:spPr>
      </p:sp>
      <p:sp>
        <p:nvSpPr>
          <p:cNvPr id="344067" name="Notes Placeholder 2"/>
          <p:cNvSpPr>
            <a:spLocks noGrp="1"/>
          </p:cNvSpPr>
          <p:nvPr>
            <p:ph type="body" idx="1"/>
          </p:nvPr>
        </p:nvSpPr>
        <p:spPr>
          <a:noFill/>
          <a:ln/>
        </p:spPr>
        <p:txBody>
          <a:bodyPr/>
          <a:lstStyle/>
          <a:p>
            <a:pPr eaLnBrk="1" hangingPunct="1"/>
            <a:endParaRPr lang="en-US" smtClean="0"/>
          </a:p>
        </p:txBody>
      </p:sp>
      <p:sp>
        <p:nvSpPr>
          <p:cNvPr id="344068" name="Slide Number Placeholder 3"/>
          <p:cNvSpPr>
            <a:spLocks noGrp="1"/>
          </p:cNvSpPr>
          <p:nvPr>
            <p:ph type="sldNum" sz="quarter" idx="5"/>
          </p:nvPr>
        </p:nvSpPr>
        <p:spPr>
          <a:noFill/>
        </p:spPr>
        <p:txBody>
          <a:bodyPr/>
          <a:lstStyle/>
          <a:p>
            <a:fld id="{83DF4925-A4AE-4298-B231-8859A0508ABF}" type="slidenum">
              <a:rPr lang="en-US" smtClean="0"/>
              <a:pPr/>
              <a:t>111</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92748730"/>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Slide Image Placeholder 1"/>
          <p:cNvSpPr>
            <a:spLocks noGrp="1" noRot="1" noChangeAspect="1" noTextEdit="1"/>
          </p:cNvSpPr>
          <p:nvPr>
            <p:ph type="sldImg"/>
          </p:nvPr>
        </p:nvSpPr>
        <p:spPr>
          <a:ln/>
        </p:spPr>
      </p:sp>
      <p:sp>
        <p:nvSpPr>
          <p:cNvPr id="345091" name="Notes Placeholder 2"/>
          <p:cNvSpPr>
            <a:spLocks noGrp="1"/>
          </p:cNvSpPr>
          <p:nvPr>
            <p:ph type="body" idx="1"/>
          </p:nvPr>
        </p:nvSpPr>
        <p:spPr>
          <a:noFill/>
          <a:ln/>
        </p:spPr>
        <p:txBody>
          <a:bodyPr/>
          <a:lstStyle/>
          <a:p>
            <a:pPr eaLnBrk="1" hangingPunct="1"/>
            <a:endParaRPr lang="en-US" smtClean="0"/>
          </a:p>
        </p:txBody>
      </p:sp>
      <p:sp>
        <p:nvSpPr>
          <p:cNvPr id="345092" name="Slide Number Placeholder 3"/>
          <p:cNvSpPr>
            <a:spLocks noGrp="1"/>
          </p:cNvSpPr>
          <p:nvPr>
            <p:ph type="sldNum" sz="quarter" idx="5"/>
          </p:nvPr>
        </p:nvSpPr>
        <p:spPr>
          <a:noFill/>
        </p:spPr>
        <p:txBody>
          <a:bodyPr/>
          <a:lstStyle/>
          <a:p>
            <a:fld id="{017053DF-D685-4972-A524-A886F36F86DE}" type="slidenum">
              <a:rPr lang="en-US" smtClean="0"/>
              <a:pPr/>
              <a:t>112</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157743677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Slide Image Placeholder 1"/>
          <p:cNvSpPr>
            <a:spLocks noGrp="1" noRot="1" noChangeAspect="1" noTextEdit="1"/>
          </p:cNvSpPr>
          <p:nvPr>
            <p:ph type="sldImg"/>
          </p:nvPr>
        </p:nvSpPr>
        <p:spPr>
          <a:ln/>
        </p:spPr>
      </p:sp>
      <p:sp>
        <p:nvSpPr>
          <p:cNvPr id="346115" name="Notes Placeholder 2"/>
          <p:cNvSpPr>
            <a:spLocks noGrp="1"/>
          </p:cNvSpPr>
          <p:nvPr>
            <p:ph type="body" idx="1"/>
          </p:nvPr>
        </p:nvSpPr>
        <p:spPr>
          <a:noFill/>
          <a:ln/>
        </p:spPr>
        <p:txBody>
          <a:bodyPr/>
          <a:lstStyle/>
          <a:p>
            <a:pPr eaLnBrk="1" hangingPunct="1"/>
            <a:endParaRPr lang="en-US" smtClean="0"/>
          </a:p>
        </p:txBody>
      </p:sp>
      <p:sp>
        <p:nvSpPr>
          <p:cNvPr id="346116" name="Slide Number Placeholder 3"/>
          <p:cNvSpPr>
            <a:spLocks noGrp="1"/>
          </p:cNvSpPr>
          <p:nvPr>
            <p:ph type="sldNum" sz="quarter" idx="5"/>
          </p:nvPr>
        </p:nvSpPr>
        <p:spPr>
          <a:noFill/>
        </p:spPr>
        <p:txBody>
          <a:bodyPr/>
          <a:lstStyle/>
          <a:p>
            <a:fld id="{EDDD1406-A576-4C05-9296-B6911E7D71F0}" type="slidenum">
              <a:rPr lang="en-US" smtClean="0"/>
              <a:pPr/>
              <a:t>113</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834557904"/>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Slide Image Placeholder 1"/>
          <p:cNvSpPr>
            <a:spLocks noGrp="1" noRot="1" noChangeAspect="1" noTextEdit="1"/>
          </p:cNvSpPr>
          <p:nvPr>
            <p:ph type="sldImg"/>
          </p:nvPr>
        </p:nvSpPr>
        <p:spPr>
          <a:ln/>
        </p:spPr>
      </p:sp>
      <p:sp>
        <p:nvSpPr>
          <p:cNvPr id="347139" name="Notes Placeholder 2"/>
          <p:cNvSpPr>
            <a:spLocks noGrp="1"/>
          </p:cNvSpPr>
          <p:nvPr>
            <p:ph type="body" idx="1"/>
          </p:nvPr>
        </p:nvSpPr>
        <p:spPr>
          <a:noFill/>
          <a:ln/>
        </p:spPr>
        <p:txBody>
          <a:bodyPr/>
          <a:lstStyle/>
          <a:p>
            <a:pPr eaLnBrk="1" hangingPunct="1"/>
            <a:endParaRPr lang="en-US" smtClean="0"/>
          </a:p>
        </p:txBody>
      </p:sp>
      <p:sp>
        <p:nvSpPr>
          <p:cNvPr id="347140" name="Slide Number Placeholder 3"/>
          <p:cNvSpPr>
            <a:spLocks noGrp="1"/>
          </p:cNvSpPr>
          <p:nvPr>
            <p:ph type="sldNum" sz="quarter" idx="5"/>
          </p:nvPr>
        </p:nvSpPr>
        <p:spPr>
          <a:noFill/>
        </p:spPr>
        <p:txBody>
          <a:bodyPr/>
          <a:lstStyle/>
          <a:p>
            <a:fld id="{71B0C8A9-AB7C-4994-A288-61E33C837D4C}" type="slidenum">
              <a:rPr lang="en-US" smtClean="0"/>
              <a:pPr/>
              <a:t>114</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359846864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Slide Image Placeholder 1"/>
          <p:cNvSpPr>
            <a:spLocks noGrp="1" noRot="1" noChangeAspect="1" noTextEdit="1"/>
          </p:cNvSpPr>
          <p:nvPr>
            <p:ph type="sldImg"/>
          </p:nvPr>
        </p:nvSpPr>
        <p:spPr>
          <a:ln/>
        </p:spPr>
      </p:sp>
      <p:sp>
        <p:nvSpPr>
          <p:cNvPr id="348163" name="Notes Placeholder 2"/>
          <p:cNvSpPr>
            <a:spLocks noGrp="1"/>
          </p:cNvSpPr>
          <p:nvPr>
            <p:ph type="body" idx="1"/>
          </p:nvPr>
        </p:nvSpPr>
        <p:spPr>
          <a:noFill/>
          <a:ln/>
        </p:spPr>
        <p:txBody>
          <a:bodyPr/>
          <a:lstStyle/>
          <a:p>
            <a:pPr eaLnBrk="1" hangingPunct="1"/>
            <a:endParaRPr lang="en-US" smtClean="0"/>
          </a:p>
        </p:txBody>
      </p:sp>
      <p:sp>
        <p:nvSpPr>
          <p:cNvPr id="348164" name="Slide Number Placeholder 3"/>
          <p:cNvSpPr>
            <a:spLocks noGrp="1"/>
          </p:cNvSpPr>
          <p:nvPr>
            <p:ph type="sldNum" sz="quarter" idx="5"/>
          </p:nvPr>
        </p:nvSpPr>
        <p:spPr>
          <a:noFill/>
        </p:spPr>
        <p:txBody>
          <a:bodyPr/>
          <a:lstStyle/>
          <a:p>
            <a:fld id="{11E6D0A9-80B3-4ECF-9721-4F0F2F0F151E}" type="slidenum">
              <a:rPr lang="en-US" smtClean="0"/>
              <a:pPr/>
              <a:t>115</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2246236046"/>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Slide Image Placeholder 1"/>
          <p:cNvSpPr>
            <a:spLocks noGrp="1" noRot="1" noChangeAspect="1" noTextEdit="1"/>
          </p:cNvSpPr>
          <p:nvPr>
            <p:ph type="sldImg"/>
          </p:nvPr>
        </p:nvSpPr>
        <p:spPr>
          <a:ln/>
        </p:spPr>
      </p:sp>
      <p:sp>
        <p:nvSpPr>
          <p:cNvPr id="349187" name="Notes Placeholder 2"/>
          <p:cNvSpPr>
            <a:spLocks noGrp="1"/>
          </p:cNvSpPr>
          <p:nvPr>
            <p:ph type="body" idx="1"/>
          </p:nvPr>
        </p:nvSpPr>
        <p:spPr>
          <a:noFill/>
          <a:ln/>
        </p:spPr>
        <p:txBody>
          <a:bodyPr/>
          <a:lstStyle/>
          <a:p>
            <a:pPr eaLnBrk="1" hangingPunct="1"/>
            <a:endParaRPr lang="en-US" smtClean="0"/>
          </a:p>
        </p:txBody>
      </p:sp>
      <p:sp>
        <p:nvSpPr>
          <p:cNvPr id="349188" name="Slide Number Placeholder 3"/>
          <p:cNvSpPr>
            <a:spLocks noGrp="1"/>
          </p:cNvSpPr>
          <p:nvPr>
            <p:ph type="sldNum" sz="quarter" idx="5"/>
          </p:nvPr>
        </p:nvSpPr>
        <p:spPr>
          <a:noFill/>
        </p:spPr>
        <p:txBody>
          <a:bodyPr/>
          <a:lstStyle/>
          <a:p>
            <a:fld id="{1A0D015A-5F82-4EAE-B5EE-514F058B5DB5}" type="slidenum">
              <a:rPr lang="en-US" smtClean="0"/>
              <a:pPr/>
              <a:t>116</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61547407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Slide Image Placeholder 1"/>
          <p:cNvSpPr>
            <a:spLocks noGrp="1" noRot="1" noChangeAspect="1" noTextEdit="1"/>
          </p:cNvSpPr>
          <p:nvPr>
            <p:ph type="sldImg"/>
          </p:nvPr>
        </p:nvSpPr>
        <p:spPr>
          <a:ln/>
        </p:spPr>
      </p:sp>
      <p:sp>
        <p:nvSpPr>
          <p:cNvPr id="350211" name="Notes Placeholder 2"/>
          <p:cNvSpPr>
            <a:spLocks noGrp="1"/>
          </p:cNvSpPr>
          <p:nvPr>
            <p:ph type="body" idx="1"/>
          </p:nvPr>
        </p:nvSpPr>
        <p:spPr>
          <a:noFill/>
          <a:ln/>
        </p:spPr>
        <p:txBody>
          <a:bodyPr/>
          <a:lstStyle/>
          <a:p>
            <a:pPr eaLnBrk="1" hangingPunct="1"/>
            <a:endParaRPr lang="en-US" smtClean="0"/>
          </a:p>
        </p:txBody>
      </p:sp>
      <p:sp>
        <p:nvSpPr>
          <p:cNvPr id="350212" name="Slide Number Placeholder 3"/>
          <p:cNvSpPr>
            <a:spLocks noGrp="1"/>
          </p:cNvSpPr>
          <p:nvPr>
            <p:ph type="sldNum" sz="quarter" idx="5"/>
          </p:nvPr>
        </p:nvSpPr>
        <p:spPr>
          <a:noFill/>
        </p:spPr>
        <p:txBody>
          <a:bodyPr/>
          <a:lstStyle/>
          <a:p>
            <a:fld id="{7A9421D2-9289-4934-939A-2CE48E74F54B}" type="slidenum">
              <a:rPr lang="en-US" smtClean="0"/>
              <a:pPr/>
              <a:t>117</a:t>
            </a:fld>
            <a:endParaRPr lang="en-US" smtClean="0"/>
          </a:p>
        </p:txBody>
      </p:sp>
      <p:sp>
        <p:nvSpPr>
          <p:cNvPr id="5" name="Footer Placeholder 4"/>
          <p:cNvSpPr>
            <a:spLocks noGrp="1"/>
          </p:cNvSpPr>
          <p:nvPr>
            <p:ph type="ftr" sz="quarter" idx="10"/>
          </p:nvPr>
        </p:nvSpPr>
        <p:spPr/>
        <p:txBody>
          <a:bodyPr/>
          <a:lstStyle/>
          <a:p>
            <a:pPr>
              <a:defRPr/>
            </a:pPr>
            <a:r>
              <a:rPr lang="en-US" smtClean="0"/>
              <a:t>Hak Cipta: Hari Sugiharto - Heru Supriyanto</a:t>
            </a:r>
            <a:endParaRPr lang="en-US"/>
          </a:p>
        </p:txBody>
      </p:sp>
    </p:spTree>
    <p:extLst>
      <p:ext uri="{BB962C8B-B14F-4D97-AF65-F5344CB8AC3E}">
        <p14:creationId xmlns="" xmlns:p14="http://schemas.microsoft.com/office/powerpoint/2010/main" val="4051765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CE7C364-DFC5-4478-8139-333861F5404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EE5729A-AA97-44CB-A58D-2B2FF1C4E6AA}"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03333AC-3809-4373-ACB1-D5C9C8C133EE}"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en-US"/>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en-US"/>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en-US"/>
            </a:p>
          </p:txBody>
        </p:sp>
      </p:grpSp>
      <p:sp>
        <p:nvSpPr>
          <p:cNvPr id="461833"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en-US"/>
              <a:t>Click to edit Master title style</a:t>
            </a:r>
          </a:p>
        </p:txBody>
      </p:sp>
      <p:sp>
        <p:nvSpPr>
          <p:cNvPr id="461834"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en-US"/>
              <a:t>Click to edit Master subtitle style</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endParaRPr lang="en-US"/>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r>
              <a:rPr lang="en-US" smtClean="0"/>
              <a:t>Hak Cipta: Hari Sugiharto - Heru Supriyanto</a:t>
            </a:r>
            <a:endParaRPr lang="en-US"/>
          </a:p>
        </p:txBody>
      </p:sp>
      <p:sp>
        <p:nvSpPr>
          <p:cNvPr id="13" name="Rectangle 13"/>
          <p:cNvSpPr>
            <a:spLocks noGrp="1" noChangeArrowheads="1"/>
          </p:cNvSpPr>
          <p:nvPr>
            <p:ph type="sldNum" sz="quarter" idx="12"/>
          </p:nvPr>
        </p:nvSpPr>
        <p:spPr/>
        <p:txBody>
          <a:bodyPr/>
          <a:lstStyle>
            <a:lvl1pPr>
              <a:defRPr/>
            </a:lvl1pPr>
          </a:lstStyle>
          <a:p>
            <a:pPr>
              <a:defRPr/>
            </a:pPr>
            <a:fld id="{B0FA6BFE-2DDC-485C-A646-3A7F71AB6621}"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FE595304-CD07-42BC-8727-95909E292E14}"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BE0EC83B-3908-44C2-860F-86FEFE95C388}"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81FBD464-5D33-4216-AF70-FCFC4EB0DB22}"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0ED71EC7-CD77-482C-B5DC-1B82ACBD06EF}"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6E0D0AE5-8A13-46DA-9B46-4D41F3F3A4B7}"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D42D3167-6056-48A3-9330-83F00AFA9B61}"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FC0F3C5-2B41-4130-B507-EAF5D21A6AA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C95573A-AC77-4D72-B009-9BEAD1A40E5F}"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08A5636-0625-4D9D-948A-C951BD89C53C}"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B56BC820-B3EB-445F-B791-633DD77674D4}"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8463" y="244475"/>
            <a:ext cx="2097087"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4475"/>
            <a:ext cx="61388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r>
              <a:rPr lang="en-US" smtClean="0"/>
              <a:t>Hak Cipta: Hari Sugiharto - Heru Supriyanto</a:t>
            </a: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C9E134F0-1593-4D7A-BB50-7BA18DA5712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A9A6B12-ADEE-4BDB-9A7F-23C8D4B27D8E}"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6907EB2-442B-4A58-9AA1-8DF5FBD2842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EFB96F22-10C0-4B5D-A368-E950420C5EAA}"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97C0B8A1-8C7E-4FED-BC14-E59DD361AEA4}"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240F9948-E4B5-445D-9FFC-B194421DD8CC}"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63A31E2-9A95-420B-9546-444534ED0EA7}"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Hak Cipta: Hari Sugiharto - Heru Supriyanto</a:t>
            </a: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ED81D39-65D4-4A8A-9F1F-A6460C2E56C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22" tIns="45712" rIns="91422" bIns="45712" numCol="1" anchor="ctr" anchorCtr="0" compatLnSpc="1">
            <a:prstTxWarp prst="textNoShape">
              <a:avLst/>
            </a:prstTxWarp>
          </a:bodyPr>
          <a:lstStyle/>
          <a:p>
            <a:pPr lvl="0"/>
            <a:r>
              <a:rPr lang="en-GB" smtClean="0"/>
              <a:t>Click to edit Master title style</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22" tIns="45712" rIns="91422" bIns="45712"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22" tIns="45712" rIns="91422" bIns="45712" numCol="1" anchor="t" anchorCtr="0" compatLnSpc="1">
            <a:prstTxWarp prst="textNoShape">
              <a:avLst/>
            </a:prstTxWarp>
          </a:bodyPr>
          <a:lstStyle>
            <a:lvl1pPr algn="l">
              <a:defRPr sz="1400" u="none">
                <a:latin typeface="+mn-lt"/>
              </a:defRPr>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22" tIns="45712" rIns="91422" bIns="45712" numCol="1" anchor="t" anchorCtr="0" compatLnSpc="1">
            <a:prstTxWarp prst="textNoShape">
              <a:avLst/>
            </a:prstTxWarp>
          </a:bodyPr>
          <a:lstStyle>
            <a:lvl1pPr>
              <a:defRPr sz="1400" u="none">
                <a:latin typeface="+mn-lt"/>
              </a:defRPr>
            </a:lvl1pPr>
          </a:lstStyle>
          <a:p>
            <a:pPr>
              <a:defRPr/>
            </a:pPr>
            <a:r>
              <a:rPr lang="en-GB" smtClean="0"/>
              <a:t>Hak Cipta: Hari Sugiharto - Heru Supriyanto</a:t>
            </a: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22" tIns="45712" rIns="91422" bIns="45712" numCol="1" anchor="t" anchorCtr="0" compatLnSpc="1">
            <a:prstTxWarp prst="textNoShape">
              <a:avLst/>
            </a:prstTxWarp>
          </a:bodyPr>
          <a:lstStyle>
            <a:lvl1pPr algn="r">
              <a:defRPr sz="1400" u="none">
                <a:latin typeface="+mn-lt"/>
              </a:defRPr>
            </a:lvl1pPr>
          </a:lstStyle>
          <a:p>
            <a:pPr>
              <a:defRPr/>
            </a:pPr>
            <a:fld id="{5DA58D75-0537-4B63-B271-DC81568824F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319088" y="1828800"/>
            <a:ext cx="8824912" cy="5029200"/>
            <a:chOff x="201" y="1152"/>
            <a:chExt cx="5559" cy="3168"/>
          </a:xfrm>
        </p:grpSpPr>
        <p:sp>
          <p:nvSpPr>
            <p:cNvPr id="460803"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en-US"/>
            </a:p>
          </p:txBody>
        </p:sp>
        <p:sp>
          <p:nvSpPr>
            <p:cNvPr id="460804"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en-US"/>
            </a:p>
          </p:txBody>
        </p:sp>
        <p:sp>
          <p:nvSpPr>
            <p:cNvPr id="460805"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en-US"/>
            </a:p>
          </p:txBody>
        </p:sp>
        <p:sp>
          <p:nvSpPr>
            <p:cNvPr id="460806"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460807"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460808"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en-US"/>
            </a:p>
          </p:txBody>
        </p:sp>
        <p:sp>
          <p:nvSpPr>
            <p:cNvPr id="460809"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en-US"/>
            </a:p>
          </p:txBody>
        </p:sp>
        <p:sp>
          <p:nvSpPr>
            <p:cNvPr id="460810"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en-US"/>
            </a:p>
          </p:txBody>
        </p:sp>
      </p:grpSp>
      <p:sp>
        <p:nvSpPr>
          <p:cNvPr id="460811"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u="none">
                <a:effectLst>
                  <a:outerShdw blurRad="38100" dist="38100" dir="2700000" algn="tl">
                    <a:srgbClr val="000000"/>
                  </a:outerShdw>
                </a:effectLst>
                <a:latin typeface="+mn-lt"/>
              </a:defRPr>
            </a:lvl1pPr>
          </a:lstStyle>
          <a:p>
            <a:pPr>
              <a:defRPr/>
            </a:pPr>
            <a:endParaRPr lang="en-US"/>
          </a:p>
        </p:txBody>
      </p:sp>
      <p:sp>
        <p:nvSpPr>
          <p:cNvPr id="460812"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u="none">
                <a:effectLst>
                  <a:outerShdw blurRad="38100" dist="38100" dir="2700000" algn="tl">
                    <a:srgbClr val="000000"/>
                  </a:outerShdw>
                </a:effectLst>
                <a:latin typeface="+mn-lt"/>
              </a:defRPr>
            </a:lvl1pPr>
          </a:lstStyle>
          <a:p>
            <a:pPr>
              <a:defRPr/>
            </a:pPr>
            <a:r>
              <a:rPr lang="en-US" smtClean="0"/>
              <a:t>Hak Cipta: Hari Sugiharto - Heru Supriyanto</a:t>
            </a:r>
            <a:endParaRPr lang="en-US"/>
          </a:p>
        </p:txBody>
      </p:sp>
      <p:sp>
        <p:nvSpPr>
          <p:cNvPr id="460813"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u="none">
                <a:effectLst>
                  <a:outerShdw blurRad="38100" dist="38100" dir="2700000" algn="tl">
                    <a:srgbClr val="000000"/>
                  </a:outerShdw>
                </a:effectLst>
                <a:latin typeface="+mn-lt"/>
              </a:defRPr>
            </a:lvl1pPr>
          </a:lstStyle>
          <a:p>
            <a:pPr>
              <a:defRPr/>
            </a:pPr>
            <a:fld id="{B62FEBE8-B44B-4D06-83C3-7B4B75BC949F}" type="slidenum">
              <a:rPr lang="en-US"/>
              <a:pPr>
                <a:defRPr/>
              </a:pPr>
              <a:t>‹#›</a:t>
            </a:fld>
            <a:endParaRPr lang="en-US"/>
          </a:p>
        </p:txBody>
      </p:sp>
      <p:sp>
        <p:nvSpPr>
          <p:cNvPr id="460814"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60815"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855"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Lst>
  <p:hf sldNum="0" hdr="0" ftr="0" dt="0"/>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8.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6.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6.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6.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6.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6.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6.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6.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6.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6.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6.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6.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6.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6.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6.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6.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6.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6.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6.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6.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6.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6.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6.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6.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6.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6.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6.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6.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6.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6.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6.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6.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6.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6.xml"/></Relationships>
</file>

<file path=ppt/slides/_rels/slide18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8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8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6.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6.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6.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6.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6.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6.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6.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6.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0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6.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6.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6.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6.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6.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6.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6.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6.xml"/></Relationships>
</file>

<file path=ppt/slides/_rels/slide209.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6.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2.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6.xml"/></Relationships>
</file>

<file path=ppt/slides/_rels/slide213.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6.xml"/></Relationships>
</file>

<file path=ppt/slides/_rels/slide214.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6.xml"/></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6.xml"/></Relationships>
</file>

<file path=ppt/slides/_rels/slide216.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6.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6.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6.xml"/></Relationships>
</file>

<file path=ppt/slides/_rels/slide219.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6.xml"/></Relationships>
</file>

<file path=ppt/slides/_rels/slide221.xml.rels><?xml version="1.0" encoding="UTF-8" standalone="yes"?>
<Relationships xmlns="http://schemas.openxmlformats.org/package/2006/relationships"><Relationship Id="rId2" Type="http://schemas.openxmlformats.org/officeDocument/2006/relationships/notesSlide" Target="../notesSlides/notesSlide193.xml"/><Relationship Id="rId1" Type="http://schemas.openxmlformats.org/officeDocument/2006/relationships/slideLayout" Target="../slideLayouts/slideLayout6.xml"/></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194.xml"/><Relationship Id="rId1" Type="http://schemas.openxmlformats.org/officeDocument/2006/relationships/slideLayout" Target="../slideLayouts/slideLayout6.xml"/></Relationships>
</file>

<file path=ppt/slides/_rels/slide223.xml.rels><?xml version="1.0" encoding="UTF-8" standalone="yes"?>
<Relationships xmlns="http://schemas.openxmlformats.org/package/2006/relationships"><Relationship Id="rId2" Type="http://schemas.openxmlformats.org/officeDocument/2006/relationships/notesSlide" Target="../notesSlides/notesSlide195.xml"/><Relationship Id="rId1" Type="http://schemas.openxmlformats.org/officeDocument/2006/relationships/slideLayout" Target="../slideLayouts/slideLayout6.xml"/></Relationships>
</file>

<file path=ppt/slides/_rels/slide224.xml.rels><?xml version="1.0" encoding="UTF-8" standalone="yes"?>
<Relationships xmlns="http://schemas.openxmlformats.org/package/2006/relationships"><Relationship Id="rId2" Type="http://schemas.openxmlformats.org/officeDocument/2006/relationships/notesSlide" Target="../notesSlides/notesSlide196.xml"/><Relationship Id="rId1" Type="http://schemas.openxmlformats.org/officeDocument/2006/relationships/slideLayout" Target="../slideLayouts/slideLayout6.xml"/></Relationships>
</file>

<file path=ppt/slides/_rels/slide225.xml.rels><?xml version="1.0" encoding="UTF-8" standalone="yes"?>
<Relationships xmlns="http://schemas.openxmlformats.org/package/2006/relationships"><Relationship Id="rId2" Type="http://schemas.openxmlformats.org/officeDocument/2006/relationships/notesSlide" Target="../notesSlides/notesSlide197.xml"/><Relationship Id="rId1" Type="http://schemas.openxmlformats.org/officeDocument/2006/relationships/slideLayout" Target="../slideLayouts/slideLayout6.xml"/></Relationships>
</file>

<file path=ppt/slides/_rels/slide226.xml.rels><?xml version="1.0" encoding="UTF-8" standalone="yes"?>
<Relationships xmlns="http://schemas.openxmlformats.org/package/2006/relationships"><Relationship Id="rId2" Type="http://schemas.openxmlformats.org/officeDocument/2006/relationships/notesSlide" Target="../notesSlides/notesSlide198.xml"/><Relationship Id="rId1" Type="http://schemas.openxmlformats.org/officeDocument/2006/relationships/slideLayout" Target="../slideLayouts/slideLayout6.xml"/></Relationships>
</file>

<file path=ppt/slides/_rels/slide227.xml.rels><?xml version="1.0" encoding="UTF-8" standalone="yes"?>
<Relationships xmlns="http://schemas.openxmlformats.org/package/2006/relationships"><Relationship Id="rId2" Type="http://schemas.openxmlformats.org/officeDocument/2006/relationships/notesSlide" Target="../notesSlides/notesSlide199.xml"/><Relationship Id="rId1" Type="http://schemas.openxmlformats.org/officeDocument/2006/relationships/slideLayout" Target="../slideLayouts/slideLayout6.xml"/></Relationships>
</file>

<file path=ppt/slides/_rels/slide228.xml.rels><?xml version="1.0" encoding="UTF-8" standalone="yes"?>
<Relationships xmlns="http://schemas.openxmlformats.org/package/2006/relationships"><Relationship Id="rId2" Type="http://schemas.openxmlformats.org/officeDocument/2006/relationships/notesSlide" Target="../notesSlides/notesSlide200.xml"/><Relationship Id="rId1" Type="http://schemas.openxmlformats.org/officeDocument/2006/relationships/slideLayout" Target="../slideLayouts/slideLayout6.xml"/></Relationships>
</file>

<file path=ppt/slides/_rels/slide229.xml.rels><?xml version="1.0" encoding="UTF-8" standalone="yes"?>
<Relationships xmlns="http://schemas.openxmlformats.org/package/2006/relationships"><Relationship Id="rId2" Type="http://schemas.openxmlformats.org/officeDocument/2006/relationships/notesSlide" Target="../notesSlides/notesSlide20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30.xml.rels><?xml version="1.0" encoding="UTF-8" standalone="yes"?>
<Relationships xmlns="http://schemas.openxmlformats.org/package/2006/relationships"><Relationship Id="rId2" Type="http://schemas.openxmlformats.org/officeDocument/2006/relationships/notesSlide" Target="../notesSlides/notesSlide202.xml"/><Relationship Id="rId1" Type="http://schemas.openxmlformats.org/officeDocument/2006/relationships/slideLayout" Target="../slideLayouts/slideLayout6.xml"/></Relationships>
</file>

<file path=ppt/slides/_rels/slide231.xml.rels><?xml version="1.0" encoding="UTF-8" standalone="yes"?>
<Relationships xmlns="http://schemas.openxmlformats.org/package/2006/relationships"><Relationship Id="rId2" Type="http://schemas.openxmlformats.org/officeDocument/2006/relationships/notesSlide" Target="../notesSlides/notesSlide203.xml"/><Relationship Id="rId1" Type="http://schemas.openxmlformats.org/officeDocument/2006/relationships/slideLayout" Target="../slideLayouts/slideLayout6.xml"/></Relationships>
</file>

<file path=ppt/slides/_rels/slide232.xml.rels><?xml version="1.0" encoding="UTF-8" standalone="yes"?>
<Relationships xmlns="http://schemas.openxmlformats.org/package/2006/relationships"><Relationship Id="rId2" Type="http://schemas.openxmlformats.org/officeDocument/2006/relationships/notesSlide" Target="../notesSlides/notesSlide204.xml"/><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2" Type="http://schemas.openxmlformats.org/officeDocument/2006/relationships/notesSlide" Target="../notesSlides/notesSlide205.xml"/><Relationship Id="rId1" Type="http://schemas.openxmlformats.org/officeDocument/2006/relationships/slideLayout" Target="../slideLayouts/slideLayout6.xml"/></Relationships>
</file>

<file path=ppt/slides/_rels/slide234.xml.rels><?xml version="1.0" encoding="UTF-8" standalone="yes"?>
<Relationships xmlns="http://schemas.openxmlformats.org/package/2006/relationships"><Relationship Id="rId2" Type="http://schemas.openxmlformats.org/officeDocument/2006/relationships/notesSlide" Target="../notesSlides/notesSlide206.xml"/><Relationship Id="rId1" Type="http://schemas.openxmlformats.org/officeDocument/2006/relationships/slideLayout" Target="../slideLayouts/slideLayout6.xml"/></Relationships>
</file>

<file path=ppt/slides/_rels/slide235.xml.rels><?xml version="1.0" encoding="UTF-8" standalone="yes"?>
<Relationships xmlns="http://schemas.openxmlformats.org/package/2006/relationships"><Relationship Id="rId2" Type="http://schemas.openxmlformats.org/officeDocument/2006/relationships/notesSlide" Target="../notesSlides/notesSlide207.xml"/><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2" Type="http://schemas.openxmlformats.org/officeDocument/2006/relationships/notesSlide" Target="../notesSlides/notesSlide208.xml"/><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2" Type="http://schemas.openxmlformats.org/officeDocument/2006/relationships/notesSlide" Target="../notesSlides/notesSlide209.xml"/><Relationship Id="rId1" Type="http://schemas.openxmlformats.org/officeDocument/2006/relationships/slideLayout" Target="../slideLayouts/slideLayout6.xml"/></Relationships>
</file>

<file path=ppt/slides/_rels/slide238.xml.rels><?xml version="1.0" encoding="UTF-8" standalone="yes"?>
<Relationships xmlns="http://schemas.openxmlformats.org/package/2006/relationships"><Relationship Id="rId2" Type="http://schemas.openxmlformats.org/officeDocument/2006/relationships/notesSlide" Target="../notesSlides/notesSlide210.xml"/><Relationship Id="rId1" Type="http://schemas.openxmlformats.org/officeDocument/2006/relationships/slideLayout" Target="../slideLayouts/slideLayout6.xml"/></Relationships>
</file>

<file path=ppt/slides/_rels/slide239.xml.rels><?xml version="1.0" encoding="UTF-8" standalone="yes"?>
<Relationships xmlns="http://schemas.openxmlformats.org/package/2006/relationships"><Relationship Id="rId2" Type="http://schemas.openxmlformats.org/officeDocument/2006/relationships/notesSlide" Target="../notesSlides/notesSlide21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40.xml.rels><?xml version="1.0" encoding="UTF-8" standalone="yes"?>
<Relationships xmlns="http://schemas.openxmlformats.org/package/2006/relationships"><Relationship Id="rId2" Type="http://schemas.openxmlformats.org/officeDocument/2006/relationships/notesSlide" Target="../notesSlides/notesSlide212.xml"/><Relationship Id="rId1" Type="http://schemas.openxmlformats.org/officeDocument/2006/relationships/slideLayout" Target="../slideLayouts/slideLayout6.xml"/></Relationships>
</file>

<file path=ppt/slides/_rels/slide241.xml.rels><?xml version="1.0" encoding="UTF-8" standalone="yes"?>
<Relationships xmlns="http://schemas.openxmlformats.org/package/2006/relationships"><Relationship Id="rId2" Type="http://schemas.openxmlformats.org/officeDocument/2006/relationships/notesSlide" Target="../notesSlides/notesSlide213.xml"/><Relationship Id="rId1" Type="http://schemas.openxmlformats.org/officeDocument/2006/relationships/slideLayout" Target="../slideLayouts/slideLayout6.xml"/></Relationships>
</file>

<file path=ppt/slides/_rels/slide2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43.xml.rels><?xml version="1.0" encoding="UTF-8" standalone="yes"?>
<Relationships xmlns="http://schemas.openxmlformats.org/package/2006/relationships"><Relationship Id="rId2" Type="http://schemas.openxmlformats.org/officeDocument/2006/relationships/notesSlide" Target="../notesSlides/notesSlide214.xml"/><Relationship Id="rId1" Type="http://schemas.openxmlformats.org/officeDocument/2006/relationships/slideLayout" Target="../slideLayouts/slideLayout6.xml"/></Relationships>
</file>

<file path=ppt/slides/_rels/slide244.xml.rels><?xml version="1.0" encoding="UTF-8" standalone="yes"?>
<Relationships xmlns="http://schemas.openxmlformats.org/package/2006/relationships"><Relationship Id="rId2" Type="http://schemas.openxmlformats.org/officeDocument/2006/relationships/notesSlide" Target="../notesSlides/notesSlide215.xml"/><Relationship Id="rId1" Type="http://schemas.openxmlformats.org/officeDocument/2006/relationships/slideLayout" Target="../slideLayouts/slideLayout6.xml"/></Relationships>
</file>

<file path=ppt/slides/_rels/slide245.xml.rels><?xml version="1.0" encoding="UTF-8" standalone="yes"?>
<Relationships xmlns="http://schemas.openxmlformats.org/package/2006/relationships"><Relationship Id="rId2" Type="http://schemas.openxmlformats.org/officeDocument/2006/relationships/notesSlide" Target="../notesSlides/notesSlide216.xml"/><Relationship Id="rId1" Type="http://schemas.openxmlformats.org/officeDocument/2006/relationships/slideLayout" Target="../slideLayouts/slideLayout6.xml"/></Relationships>
</file>

<file path=ppt/slides/_rels/slide246.xml.rels><?xml version="1.0" encoding="UTF-8" standalone="yes"?>
<Relationships xmlns="http://schemas.openxmlformats.org/package/2006/relationships"><Relationship Id="rId2" Type="http://schemas.openxmlformats.org/officeDocument/2006/relationships/notesSlide" Target="../notesSlides/notesSlide217.xml"/><Relationship Id="rId1" Type="http://schemas.openxmlformats.org/officeDocument/2006/relationships/slideLayout" Target="../slideLayouts/slideLayout6.xml"/></Relationships>
</file>

<file path=ppt/slides/_rels/slide247.xml.rels><?xml version="1.0" encoding="UTF-8" standalone="yes"?>
<Relationships xmlns="http://schemas.openxmlformats.org/package/2006/relationships"><Relationship Id="rId2" Type="http://schemas.openxmlformats.org/officeDocument/2006/relationships/notesSlide" Target="../notesSlides/notesSlide218.xml"/><Relationship Id="rId1" Type="http://schemas.openxmlformats.org/officeDocument/2006/relationships/slideLayout" Target="../slideLayouts/slideLayout6.xml"/></Relationships>
</file>

<file path=ppt/slides/_rels/slide248.xml.rels><?xml version="1.0" encoding="UTF-8" standalone="yes"?>
<Relationships xmlns="http://schemas.openxmlformats.org/package/2006/relationships"><Relationship Id="rId2" Type="http://schemas.openxmlformats.org/officeDocument/2006/relationships/notesSlide" Target="../notesSlides/notesSlide219.xml"/><Relationship Id="rId1" Type="http://schemas.openxmlformats.org/officeDocument/2006/relationships/slideLayout" Target="../slideLayouts/slideLayout6.xml"/></Relationships>
</file>

<file path=ppt/slides/_rels/slide249.xml.rels><?xml version="1.0" encoding="UTF-8" standalone="yes"?>
<Relationships xmlns="http://schemas.openxmlformats.org/package/2006/relationships"><Relationship Id="rId2" Type="http://schemas.openxmlformats.org/officeDocument/2006/relationships/notesSlide" Target="../notesSlides/notesSlide2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50.xml.rels><?xml version="1.0" encoding="UTF-8" standalone="yes"?>
<Relationships xmlns="http://schemas.openxmlformats.org/package/2006/relationships"><Relationship Id="rId2" Type="http://schemas.openxmlformats.org/officeDocument/2006/relationships/notesSlide" Target="../notesSlides/notesSlide221.xml"/><Relationship Id="rId1" Type="http://schemas.openxmlformats.org/officeDocument/2006/relationships/slideLayout" Target="../slideLayouts/slideLayout6.xml"/></Relationships>
</file>

<file path=ppt/slides/_rels/slide251.xml.rels><?xml version="1.0" encoding="UTF-8" standalone="yes"?>
<Relationships xmlns="http://schemas.openxmlformats.org/package/2006/relationships"><Relationship Id="rId2" Type="http://schemas.openxmlformats.org/officeDocument/2006/relationships/notesSlide" Target="../notesSlides/notesSlide222.xml"/><Relationship Id="rId1" Type="http://schemas.openxmlformats.org/officeDocument/2006/relationships/slideLayout" Target="../slideLayouts/slideLayout6.xml"/></Relationships>
</file>

<file path=ppt/slides/_rels/slide2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5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8.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288" y="260350"/>
            <a:ext cx="8351837" cy="2566988"/>
          </a:xfrm>
          <a:solidFill>
            <a:schemeClr val="hlink"/>
          </a:solidFill>
          <a:ln w="57150">
            <a:solidFill>
              <a:schemeClr val="accent2"/>
            </a:solidFill>
          </a:ln>
        </p:spPr>
        <p:txBody>
          <a:bodyPr/>
          <a:lstStyle/>
          <a:p>
            <a:pPr eaLnBrk="1" hangingPunct="1"/>
            <a:r>
              <a:rPr lang="en-GB" b="1" dirty="0" smtClean="0">
                <a:latin typeface="Tahoma" pitchFamily="34" charset="0"/>
              </a:rPr>
              <a:t>KETENTUAN UMUM DAN TATACARA PERPAJAKAN</a:t>
            </a:r>
            <a:br>
              <a:rPr lang="en-GB" b="1" dirty="0" smtClean="0">
                <a:latin typeface="Tahoma" pitchFamily="34" charset="0"/>
              </a:rPr>
            </a:br>
            <a:r>
              <a:rPr lang="en-GB" sz="2400" dirty="0" smtClean="0">
                <a:latin typeface="Tahoma" pitchFamily="34" charset="0"/>
              </a:rPr>
              <a:t>(UU No.6 </a:t>
            </a:r>
            <a:r>
              <a:rPr lang="en-GB" sz="2400" dirty="0" err="1" smtClean="0">
                <a:latin typeface="Tahoma" pitchFamily="34" charset="0"/>
              </a:rPr>
              <a:t>Tahun</a:t>
            </a:r>
            <a:r>
              <a:rPr lang="en-GB" sz="2400" dirty="0" smtClean="0">
                <a:latin typeface="Tahoma" pitchFamily="34" charset="0"/>
              </a:rPr>
              <a:t> 1983 </a:t>
            </a:r>
            <a:r>
              <a:rPr lang="en-GB" sz="2400" dirty="0" err="1" smtClean="0">
                <a:latin typeface="Tahoma" pitchFamily="34" charset="0"/>
              </a:rPr>
              <a:t>stdtd</a:t>
            </a:r>
            <a:r>
              <a:rPr lang="en-GB" sz="2400" dirty="0" smtClean="0">
                <a:latin typeface="Tahoma" pitchFamily="34" charset="0"/>
              </a:rPr>
              <a:t>  UU No.16 </a:t>
            </a:r>
            <a:r>
              <a:rPr lang="en-GB" sz="2400" dirty="0" err="1" smtClean="0">
                <a:latin typeface="Tahoma" pitchFamily="34" charset="0"/>
              </a:rPr>
              <a:t>Tahun</a:t>
            </a:r>
            <a:r>
              <a:rPr lang="en-GB" sz="2400" dirty="0" smtClean="0">
                <a:latin typeface="Tahoma" pitchFamily="34" charset="0"/>
              </a:rPr>
              <a:t> 2009)</a:t>
            </a:r>
            <a:endParaRPr lang="en-GB" dirty="0" smtClean="0">
              <a:latin typeface="Tahoma" pitchFamily="34" charset="0"/>
            </a:endParaRPr>
          </a:p>
        </p:txBody>
      </p:sp>
      <p:sp>
        <p:nvSpPr>
          <p:cNvPr id="38915" name="Rectangle 3"/>
          <p:cNvSpPr>
            <a:spLocks noChangeArrowheads="1"/>
          </p:cNvSpPr>
          <p:nvPr/>
        </p:nvSpPr>
        <p:spPr bwMode="auto">
          <a:xfrm>
            <a:off x="1908175" y="3522663"/>
            <a:ext cx="5322888" cy="1490662"/>
          </a:xfrm>
          <a:prstGeom prst="rect">
            <a:avLst/>
          </a:prstGeom>
          <a:noFill/>
          <a:ln w="9525">
            <a:noFill/>
            <a:miter lim="800000"/>
            <a:headEnd/>
            <a:tailEnd/>
          </a:ln>
        </p:spPr>
        <p:txBody>
          <a:bodyPr lIns="91422" tIns="45712" rIns="91422" bIns="45712" anchor="ctr"/>
          <a:lstStyle/>
          <a:p>
            <a:r>
              <a:rPr lang="en-US" sz="3200" b="1" u="none" dirty="0" err="1">
                <a:solidFill>
                  <a:schemeClr val="tx2"/>
                </a:solidFill>
                <a:latin typeface="Book Antiqua" pitchFamily="18" charset="0"/>
              </a:rPr>
              <a:t>Oleh</a:t>
            </a:r>
            <a:r>
              <a:rPr lang="en-US" sz="3200" b="1" u="none" dirty="0">
                <a:solidFill>
                  <a:schemeClr val="tx2"/>
                </a:solidFill>
                <a:latin typeface="Book Antiqua" pitchFamily="18" charset="0"/>
              </a:rPr>
              <a:t> </a:t>
            </a:r>
          </a:p>
          <a:p>
            <a:r>
              <a:rPr lang="en-US" sz="3200" b="1" u="none" dirty="0" err="1">
                <a:solidFill>
                  <a:schemeClr val="tx2"/>
                </a:solidFill>
                <a:latin typeface="Book Antiqua" pitchFamily="18" charset="0"/>
              </a:rPr>
              <a:t>Hari</a:t>
            </a:r>
            <a:r>
              <a:rPr lang="en-US" sz="3200" b="1" u="none" dirty="0">
                <a:solidFill>
                  <a:schemeClr val="tx2"/>
                </a:solidFill>
                <a:latin typeface="Book Antiqua" pitchFamily="18" charset="0"/>
              </a:rPr>
              <a:t> </a:t>
            </a:r>
            <a:r>
              <a:rPr lang="en-US" sz="3200" b="1" u="none" dirty="0" err="1">
                <a:solidFill>
                  <a:schemeClr val="tx2"/>
                </a:solidFill>
                <a:latin typeface="Book Antiqua" pitchFamily="18" charset="0"/>
              </a:rPr>
              <a:t>Sugiharto</a:t>
            </a:r>
            <a:endParaRPr lang="en-US" sz="3200" b="1" u="none" dirty="0">
              <a:solidFill>
                <a:schemeClr val="tx2"/>
              </a:solidFill>
              <a:latin typeface="Book Antiqua" pitchFamily="18" charset="0"/>
            </a:endParaRPr>
          </a:p>
          <a:p>
            <a:r>
              <a:rPr lang="en-US" sz="3200" b="1" i="1" u="none" dirty="0">
                <a:solidFill>
                  <a:schemeClr val="tx2"/>
                </a:solidFill>
                <a:latin typeface="Book Antiqua" pitchFamily="18" charset="0"/>
              </a:rPr>
              <a:t>Edited</a:t>
            </a:r>
            <a:r>
              <a:rPr lang="en-US" sz="3200" b="1" u="none" dirty="0">
                <a:solidFill>
                  <a:schemeClr val="tx2"/>
                </a:solidFill>
                <a:latin typeface="Book Antiqua" pitchFamily="18" charset="0"/>
              </a:rPr>
              <a:t> by </a:t>
            </a:r>
            <a:r>
              <a:rPr lang="en-US" sz="3200" b="1" u="none" dirty="0" err="1">
                <a:solidFill>
                  <a:schemeClr val="tx2"/>
                </a:solidFill>
                <a:latin typeface="Book Antiqua" pitchFamily="18" charset="0"/>
              </a:rPr>
              <a:t>Heru</a:t>
            </a:r>
            <a:r>
              <a:rPr lang="en-US" sz="3200" b="1" u="none" dirty="0">
                <a:solidFill>
                  <a:schemeClr val="tx2"/>
                </a:solidFill>
                <a:latin typeface="Book Antiqua" pitchFamily="18" charset="0"/>
              </a:rPr>
              <a:t> </a:t>
            </a:r>
            <a:r>
              <a:rPr lang="en-US" sz="3200" b="1" u="none" dirty="0" err="1">
                <a:solidFill>
                  <a:schemeClr val="tx2"/>
                </a:solidFill>
                <a:latin typeface="Book Antiqua" pitchFamily="18" charset="0"/>
              </a:rPr>
              <a:t>Supriyanto</a:t>
            </a:r>
            <a:endParaRPr lang="en-GB" sz="3200" b="1" u="none" dirty="0">
              <a:solidFill>
                <a:schemeClr val="tx2"/>
              </a:solidFill>
              <a:latin typeface="Book Antiqu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blinds(horizontal)">
                                      <p:cBhvr>
                                        <p:cTn id="7" dur="500"/>
                                        <p:tgtEl>
                                          <p:spTgt spid="389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8915"/>
                                        </p:tgtEl>
                                        <p:attrNameLst>
                                          <p:attrName>style.visibility</p:attrName>
                                        </p:attrNameLst>
                                      </p:cBhvr>
                                      <p:to>
                                        <p:strVal val="visible"/>
                                      </p:to>
                                    </p:set>
                                    <p:anim calcmode="lin" valueType="num">
                                      <p:cBhvr additive="base">
                                        <p:cTn id="12" dur="500" fill="hold"/>
                                        <p:tgtEl>
                                          <p:spTgt spid="38915"/>
                                        </p:tgtEl>
                                        <p:attrNameLst>
                                          <p:attrName>ppt_x</p:attrName>
                                        </p:attrNameLst>
                                      </p:cBhvr>
                                      <p:tavLst>
                                        <p:tav tm="0">
                                          <p:val>
                                            <p:strVal val="0-#ppt_w/2"/>
                                          </p:val>
                                        </p:tav>
                                        <p:tav tm="100000">
                                          <p:val>
                                            <p:strVal val="#ppt_x"/>
                                          </p:val>
                                        </p:tav>
                                      </p:tavLst>
                                    </p:anim>
                                    <p:anim calcmode="lin" valueType="num">
                                      <p:cBhvr additive="base">
                                        <p:cTn id="13" dur="500" fill="hold"/>
                                        <p:tgtEl>
                                          <p:spTgt spid="389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nimBg="1" autoUpdateAnimBg="0"/>
      <p:bldP spid="3891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8"/>
            <a:ext cx="8686800" cy="1354162"/>
          </a:xfrm>
          <a:prstGeom prst="rect">
            <a:avLst/>
          </a:prstGeom>
        </p:spPr>
        <p:txBody>
          <a:bodyPr/>
          <a:lstStyle/>
          <a:p>
            <a:pPr fontAlgn="auto">
              <a:spcAft>
                <a:spcPts val="0"/>
              </a:spcAft>
              <a:defRPr/>
            </a:pPr>
            <a:r>
              <a:rPr lang="en-US" sz="5400" b="1" i="1" u="none" dirty="0" smtClean="0">
                <a:latin typeface="+mj-lt"/>
                <a:ea typeface="+mj-ea"/>
                <a:cs typeface="+mj-cs"/>
              </a:rPr>
              <a:t>WP  =  </a:t>
            </a:r>
            <a:r>
              <a:rPr lang="id-ID" sz="5400" b="1" i="1" u="none" dirty="0" smtClean="0">
                <a:latin typeface="+mj-lt"/>
                <a:ea typeface="+mj-ea"/>
                <a:cs typeface="+mj-cs"/>
              </a:rPr>
              <a:t>S</a:t>
            </a:r>
            <a:r>
              <a:rPr lang="en-US" sz="5400" b="1" i="1" u="none" dirty="0" err="1" smtClean="0">
                <a:latin typeface="+mj-lt"/>
                <a:ea typeface="+mj-ea"/>
                <a:cs typeface="+mj-cs"/>
              </a:rPr>
              <a:t>ubjektif</a:t>
            </a:r>
            <a:r>
              <a:rPr lang="en-US" sz="5400" b="1" i="1" u="none" dirty="0" smtClean="0">
                <a:latin typeface="+mj-lt"/>
                <a:ea typeface="+mj-ea"/>
                <a:cs typeface="+mj-cs"/>
              </a:rPr>
              <a:t>  ∩</a:t>
            </a:r>
            <a:r>
              <a:rPr lang="id-ID" sz="5400" b="1" i="1" u="none" dirty="0" smtClean="0">
                <a:latin typeface="+mj-lt"/>
                <a:ea typeface="+mj-ea"/>
                <a:cs typeface="+mj-cs"/>
              </a:rPr>
              <a:t> O</a:t>
            </a:r>
            <a:r>
              <a:rPr lang="en-US" sz="5400" b="1" i="1" u="none" dirty="0" err="1" smtClean="0">
                <a:latin typeface="+mj-lt"/>
                <a:ea typeface="+mj-ea"/>
                <a:cs typeface="+mj-cs"/>
              </a:rPr>
              <a:t>bjektif</a:t>
            </a:r>
            <a:endParaRPr lang="id-ID" sz="5400" b="1" i="1" u="none" dirty="0">
              <a:latin typeface="+mj-lt"/>
              <a:ea typeface="+mj-ea"/>
              <a:cs typeface="+mj-cs"/>
            </a:endParaRPr>
          </a:p>
        </p:txBody>
      </p:sp>
      <p:sp>
        <p:nvSpPr>
          <p:cNvPr id="4" name="Oval 3"/>
          <p:cNvSpPr/>
          <p:nvPr/>
        </p:nvSpPr>
        <p:spPr>
          <a:xfrm>
            <a:off x="539750" y="2636838"/>
            <a:ext cx="3527425" cy="32400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Oval 4"/>
          <p:cNvSpPr/>
          <p:nvPr/>
        </p:nvSpPr>
        <p:spPr>
          <a:xfrm>
            <a:off x="3059113" y="2349500"/>
            <a:ext cx="4760912" cy="34639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7413" name="TextBox 5"/>
          <p:cNvSpPr txBox="1">
            <a:spLocks noChangeArrowheads="1"/>
          </p:cNvSpPr>
          <p:nvPr/>
        </p:nvSpPr>
        <p:spPr bwMode="auto">
          <a:xfrm>
            <a:off x="4499992" y="4581128"/>
            <a:ext cx="2212465" cy="830997"/>
          </a:xfrm>
          <a:prstGeom prst="rect">
            <a:avLst/>
          </a:prstGeom>
          <a:noFill/>
          <a:ln w="9525">
            <a:noFill/>
            <a:miter lim="800000"/>
            <a:headEnd/>
            <a:tailEnd/>
          </a:ln>
        </p:spPr>
        <p:txBody>
          <a:bodyPr wrap="none">
            <a:spAutoFit/>
          </a:bodyPr>
          <a:lstStyle/>
          <a:p>
            <a:r>
              <a:rPr lang="en-US" b="1" u="none" dirty="0"/>
              <a:t>PERSYARATAN</a:t>
            </a:r>
          </a:p>
          <a:p>
            <a:r>
              <a:rPr lang="en-US" b="1" u="none" dirty="0"/>
              <a:t>OBJEKTIF</a:t>
            </a:r>
          </a:p>
        </p:txBody>
      </p:sp>
      <p:sp>
        <p:nvSpPr>
          <p:cNvPr id="17414" name="TextBox 6"/>
          <p:cNvSpPr txBox="1">
            <a:spLocks noChangeArrowheads="1"/>
          </p:cNvSpPr>
          <p:nvPr/>
        </p:nvSpPr>
        <p:spPr bwMode="auto">
          <a:xfrm>
            <a:off x="755576" y="3789040"/>
            <a:ext cx="1475084" cy="830997"/>
          </a:xfrm>
          <a:prstGeom prst="rect">
            <a:avLst/>
          </a:prstGeom>
          <a:noFill/>
          <a:ln w="9525">
            <a:noFill/>
            <a:miter lim="800000"/>
            <a:headEnd/>
            <a:tailEnd/>
          </a:ln>
        </p:spPr>
        <p:txBody>
          <a:bodyPr wrap="none">
            <a:spAutoFit/>
          </a:bodyPr>
          <a:lstStyle/>
          <a:p>
            <a:r>
              <a:rPr lang="en-US" b="1" u="none" dirty="0"/>
              <a:t>SUBJEK </a:t>
            </a:r>
          </a:p>
          <a:p>
            <a:r>
              <a:rPr lang="en-US" b="1" u="none" dirty="0"/>
              <a:t>PAJAK</a:t>
            </a:r>
          </a:p>
        </p:txBody>
      </p:sp>
      <p:sp>
        <p:nvSpPr>
          <p:cNvPr id="17415" name="TextBox 7"/>
          <p:cNvSpPr txBox="1">
            <a:spLocks noChangeArrowheads="1"/>
          </p:cNvSpPr>
          <p:nvPr/>
        </p:nvSpPr>
        <p:spPr bwMode="auto">
          <a:xfrm>
            <a:off x="3563888" y="1340768"/>
            <a:ext cx="792162" cy="584200"/>
          </a:xfrm>
          <a:prstGeom prst="rect">
            <a:avLst/>
          </a:prstGeom>
          <a:noFill/>
          <a:ln w="9525">
            <a:noFill/>
            <a:miter lim="800000"/>
            <a:headEnd/>
            <a:tailEnd/>
          </a:ln>
        </p:spPr>
        <p:txBody>
          <a:bodyPr>
            <a:spAutoFit/>
          </a:bodyPr>
          <a:lstStyle/>
          <a:p>
            <a:r>
              <a:rPr lang="en-US" sz="3200" b="1" u="none" dirty="0">
                <a:solidFill>
                  <a:srgbClr val="FF0000"/>
                </a:solidFill>
              </a:rPr>
              <a:t>WP</a:t>
            </a:r>
          </a:p>
        </p:txBody>
      </p:sp>
      <p:cxnSp>
        <p:nvCxnSpPr>
          <p:cNvPr id="9" name="Straight Arrow Connector 8"/>
          <p:cNvCxnSpPr/>
          <p:nvPr/>
        </p:nvCxnSpPr>
        <p:spPr bwMode="auto">
          <a:xfrm flipH="1">
            <a:off x="3491880" y="1916832"/>
            <a:ext cx="432048" cy="1872208"/>
          </a:xfrm>
          <a:prstGeom prst="straightConnector1">
            <a:avLst/>
          </a:prstGeom>
          <a:solidFill>
            <a:schemeClr val="accent1"/>
          </a:solidFill>
          <a:ln w="7620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539750" y="44450"/>
            <a:ext cx="7993063" cy="433388"/>
          </a:xfrm>
          <a:ln w="38100">
            <a:solidFill>
              <a:schemeClr val="accent2"/>
            </a:solidFill>
          </a:ln>
        </p:spPr>
        <p:txBody>
          <a:bodyPr/>
          <a:lstStyle/>
          <a:p>
            <a:pPr eaLnBrk="1" hangingPunct="1"/>
            <a:r>
              <a:rPr lang="en-US" sz="3200" b="1" smtClean="0">
                <a:latin typeface="Lucida Console" pitchFamily="49" charset="0"/>
              </a:rPr>
              <a:t>JATUH TEMPO PEMBAYARAN PAJAK</a:t>
            </a:r>
          </a:p>
        </p:txBody>
      </p:sp>
      <p:sp>
        <p:nvSpPr>
          <p:cNvPr id="135171" name="Rectangle 3"/>
          <p:cNvSpPr>
            <a:spLocks noChangeArrowheads="1"/>
          </p:cNvSpPr>
          <p:nvPr/>
        </p:nvSpPr>
        <p:spPr bwMode="auto">
          <a:xfrm>
            <a:off x="179388" y="620713"/>
            <a:ext cx="8736012" cy="1200150"/>
          </a:xfrm>
          <a:prstGeom prst="rect">
            <a:avLst/>
          </a:prstGeom>
          <a:noFill/>
          <a:ln w="9525">
            <a:solidFill>
              <a:schemeClr val="accent2"/>
            </a:solidFill>
            <a:miter lim="800000"/>
            <a:headEnd/>
            <a:tailEnd/>
          </a:ln>
        </p:spPr>
        <p:txBody>
          <a:bodyPr lIns="91422" tIns="45712" rIns="91422" bIns="45712">
            <a:spAutoFit/>
          </a:bodyPr>
          <a:lstStyle/>
          <a:p>
            <a:pPr>
              <a:lnSpc>
                <a:spcPct val="90000"/>
              </a:lnSpc>
              <a:spcBef>
                <a:spcPct val="50000"/>
              </a:spcBef>
            </a:pPr>
            <a:r>
              <a:rPr lang="en-US" sz="2000" b="1" u="none">
                <a:latin typeface="Arial Narrow" pitchFamily="34" charset="0"/>
              </a:rPr>
              <a:t>Menteri Keuangan menentukan tanggal jatuh tempo pembayaran dan penyetoran pajak yang terutang untuk suatu saat atau Masa Pajak bagi masing-masing jenis pajak, </a:t>
            </a:r>
            <a:r>
              <a:rPr lang="en-US" sz="2000" b="1" u="none">
                <a:solidFill>
                  <a:srgbClr val="FF0066"/>
                </a:solidFill>
                <a:latin typeface="Arial Narrow" pitchFamily="34" charset="0"/>
              </a:rPr>
              <a:t>paling lama 15 (lima belas) hari setelah saat terutangnya pajak atau berakhirnya Masa Pajak</a:t>
            </a:r>
            <a:r>
              <a:rPr lang="en-US" sz="2000" b="1" u="none">
                <a:solidFill>
                  <a:srgbClr val="008000"/>
                </a:solidFill>
                <a:latin typeface="Arial Narrow" pitchFamily="34" charset="0"/>
              </a:rPr>
              <a:t>.</a:t>
            </a:r>
            <a:r>
              <a:rPr lang="en-US" sz="2000" b="1" u="none">
                <a:solidFill>
                  <a:schemeClr val="accent2"/>
                </a:solidFill>
                <a:latin typeface="Arial Narrow" pitchFamily="34" charset="0"/>
              </a:rPr>
              <a:t>(Pasal 9 ayat 1 UU KUP)</a:t>
            </a:r>
          </a:p>
        </p:txBody>
      </p:sp>
      <p:sp>
        <p:nvSpPr>
          <p:cNvPr id="135174" name="Rectangle 6"/>
          <p:cNvSpPr>
            <a:spLocks noChangeArrowheads="1"/>
          </p:cNvSpPr>
          <p:nvPr/>
        </p:nvSpPr>
        <p:spPr bwMode="auto">
          <a:xfrm>
            <a:off x="179388" y="1916113"/>
            <a:ext cx="8713787" cy="925512"/>
          </a:xfrm>
          <a:prstGeom prst="rect">
            <a:avLst/>
          </a:prstGeom>
          <a:noFill/>
          <a:ln w="9525">
            <a:solidFill>
              <a:schemeClr val="accent2"/>
            </a:solidFill>
            <a:miter lim="800000"/>
            <a:headEnd/>
            <a:tailEnd/>
          </a:ln>
        </p:spPr>
        <p:txBody>
          <a:bodyPr lIns="91422" tIns="45712" rIns="91422" bIns="45712">
            <a:spAutoFit/>
          </a:bodyPr>
          <a:lstStyle/>
          <a:p>
            <a:pPr>
              <a:lnSpc>
                <a:spcPct val="90000"/>
              </a:lnSpc>
              <a:spcBef>
                <a:spcPct val="50000"/>
              </a:spcBef>
            </a:pPr>
            <a:r>
              <a:rPr lang="en-US" sz="2000" b="1" u="none">
                <a:latin typeface="Arial Narrow" pitchFamily="34" charset="0"/>
              </a:rPr>
              <a:t>Kekurangan pembayaran pajak yang terutang berdasarkan Surat Pemberitahuan Tahunan Pajak Penghasilan harus dibayar lunas sebelum Surat Pemberitahuan Pajak Penghasilan disampaikan. </a:t>
            </a:r>
            <a:r>
              <a:rPr lang="en-US" sz="2000" b="1" u="none">
                <a:solidFill>
                  <a:schemeClr val="accent2"/>
                </a:solidFill>
                <a:latin typeface="Arial Narrow" pitchFamily="34" charset="0"/>
              </a:rPr>
              <a:t>(Pasal 9 ayat 2 UU KUP)</a:t>
            </a:r>
          </a:p>
        </p:txBody>
      </p:sp>
      <p:sp>
        <p:nvSpPr>
          <p:cNvPr id="135175" name="Rectangle 7"/>
          <p:cNvSpPr>
            <a:spLocks noChangeArrowheads="1"/>
          </p:cNvSpPr>
          <p:nvPr/>
        </p:nvSpPr>
        <p:spPr bwMode="auto">
          <a:xfrm>
            <a:off x="179388" y="2924175"/>
            <a:ext cx="8755062" cy="1474788"/>
          </a:xfrm>
          <a:prstGeom prst="rect">
            <a:avLst/>
          </a:prstGeom>
          <a:noFill/>
          <a:ln w="9525">
            <a:solidFill>
              <a:schemeClr val="accent2"/>
            </a:solidFill>
            <a:miter lim="800000"/>
            <a:headEnd/>
            <a:tailEnd/>
          </a:ln>
        </p:spPr>
        <p:txBody>
          <a:bodyPr lIns="91422" tIns="45712" rIns="91422" bIns="45712">
            <a:spAutoFit/>
          </a:bodyPr>
          <a:lstStyle/>
          <a:p>
            <a:pPr>
              <a:lnSpc>
                <a:spcPct val="90000"/>
              </a:lnSpc>
              <a:spcBef>
                <a:spcPct val="50000"/>
              </a:spcBef>
            </a:pPr>
            <a:r>
              <a:rPr lang="en-US" sz="2000" b="1" u="none">
                <a:latin typeface="Arial Narrow" pitchFamily="34" charset="0"/>
              </a:rPr>
              <a:t>Surat Tagihan Pajak, Surat Ketetapan Pajak Kurang Bayar, serta Surat Ketetapan Pajak Kurang Bayar Tambahan, dan Surat Keputusan Keberatan, Surat Keputusan Pembetulan, Putusan Banding, serta Putusan Peninjauan Kembali, yang menyebabkan jumlah pajak yang harus dibayar bertambah, harus dilunasi dalam jangka waktu 1 (satu) bulan sejak tanggal diterbitkan. </a:t>
            </a:r>
            <a:r>
              <a:rPr lang="en-US" sz="2000" b="1" u="none">
                <a:solidFill>
                  <a:schemeClr val="accent2"/>
                </a:solidFill>
                <a:latin typeface="Arial Narrow" pitchFamily="34" charset="0"/>
              </a:rPr>
              <a:t>(Pasal 9 ayat 3 UU KUP)</a:t>
            </a:r>
          </a:p>
        </p:txBody>
      </p:sp>
      <p:sp>
        <p:nvSpPr>
          <p:cNvPr id="135179" name="AutoShape 11"/>
          <p:cNvSpPr>
            <a:spLocks noChangeArrowheads="1"/>
          </p:cNvSpPr>
          <p:nvPr/>
        </p:nvSpPr>
        <p:spPr bwMode="auto">
          <a:xfrm>
            <a:off x="144463" y="692150"/>
            <a:ext cx="250825" cy="215900"/>
          </a:xfrm>
          <a:prstGeom prst="bracketPair">
            <a:avLst>
              <a:gd name="adj" fmla="val 16667"/>
            </a:avLst>
          </a:prstGeom>
          <a:noFill/>
          <a:ln w="28575">
            <a:solidFill>
              <a:srgbClr val="FF33CC"/>
            </a:solidFill>
            <a:round/>
            <a:headEnd/>
            <a:tailEnd/>
          </a:ln>
        </p:spPr>
        <p:txBody>
          <a:bodyPr wrap="none" lIns="91422" tIns="45712" rIns="91422" bIns="45712" anchor="ctr"/>
          <a:lstStyle/>
          <a:p>
            <a:r>
              <a:rPr lang="en-US" b="1" u="none"/>
              <a:t>1</a:t>
            </a:r>
          </a:p>
        </p:txBody>
      </p:sp>
      <p:sp>
        <p:nvSpPr>
          <p:cNvPr id="135180" name="AutoShape 12"/>
          <p:cNvSpPr>
            <a:spLocks noChangeArrowheads="1"/>
          </p:cNvSpPr>
          <p:nvPr/>
        </p:nvSpPr>
        <p:spPr bwMode="auto">
          <a:xfrm>
            <a:off x="144463" y="1989138"/>
            <a:ext cx="250825" cy="215900"/>
          </a:xfrm>
          <a:prstGeom prst="bracketPair">
            <a:avLst>
              <a:gd name="adj" fmla="val 16667"/>
            </a:avLst>
          </a:prstGeom>
          <a:noFill/>
          <a:ln w="28575">
            <a:solidFill>
              <a:srgbClr val="FF33CC"/>
            </a:solidFill>
            <a:round/>
            <a:headEnd/>
            <a:tailEnd/>
          </a:ln>
        </p:spPr>
        <p:txBody>
          <a:bodyPr wrap="none" lIns="91422" tIns="45712" rIns="91422" bIns="45712" anchor="ctr"/>
          <a:lstStyle/>
          <a:p>
            <a:r>
              <a:rPr lang="en-US" b="1" u="none"/>
              <a:t>2</a:t>
            </a:r>
          </a:p>
        </p:txBody>
      </p:sp>
      <p:sp>
        <p:nvSpPr>
          <p:cNvPr id="135181" name="AutoShape 13"/>
          <p:cNvSpPr>
            <a:spLocks noChangeArrowheads="1"/>
          </p:cNvSpPr>
          <p:nvPr/>
        </p:nvSpPr>
        <p:spPr bwMode="auto">
          <a:xfrm>
            <a:off x="144463" y="2925763"/>
            <a:ext cx="250825" cy="215900"/>
          </a:xfrm>
          <a:prstGeom prst="bracketPair">
            <a:avLst>
              <a:gd name="adj" fmla="val 16667"/>
            </a:avLst>
          </a:prstGeom>
          <a:noFill/>
          <a:ln w="28575">
            <a:solidFill>
              <a:srgbClr val="FF33CC"/>
            </a:solidFill>
            <a:round/>
            <a:headEnd/>
            <a:tailEnd/>
          </a:ln>
        </p:spPr>
        <p:txBody>
          <a:bodyPr wrap="none" lIns="91422" tIns="45712" rIns="91422" bIns="45712" anchor="ctr"/>
          <a:lstStyle/>
          <a:p>
            <a:r>
              <a:rPr lang="en-US" b="1" u="none"/>
              <a:t>3</a:t>
            </a:r>
          </a:p>
        </p:txBody>
      </p:sp>
      <p:sp>
        <p:nvSpPr>
          <p:cNvPr id="135183" name="Rectangle 15"/>
          <p:cNvSpPr>
            <a:spLocks noChangeArrowheads="1"/>
          </p:cNvSpPr>
          <p:nvPr/>
        </p:nvSpPr>
        <p:spPr bwMode="auto">
          <a:xfrm>
            <a:off x="179388" y="5373688"/>
            <a:ext cx="8755062" cy="1416050"/>
          </a:xfrm>
          <a:prstGeom prst="rect">
            <a:avLst/>
          </a:prstGeom>
          <a:noFill/>
          <a:ln w="9525">
            <a:solidFill>
              <a:schemeClr val="accent2"/>
            </a:solidFill>
            <a:miter lim="800000"/>
            <a:headEnd/>
            <a:tailEnd/>
          </a:ln>
        </p:spPr>
        <p:txBody>
          <a:bodyPr lIns="91422" tIns="45712" rIns="91422" bIns="45712">
            <a:spAutoFit/>
          </a:bodyPr>
          <a:lstStyle/>
          <a:p>
            <a:pPr>
              <a:lnSpc>
                <a:spcPct val="80000"/>
              </a:lnSpc>
              <a:spcBef>
                <a:spcPct val="50000"/>
              </a:spcBef>
            </a:pPr>
            <a:r>
              <a:rPr lang="en-US" sz="1800" b="1" u="none"/>
              <a:t>Dirjen Pajak atas permohonan WP dapat memberikan persetujuan untuk mengangsur atau menunda pembayaran pajak termasuk kekurangan pembayaran sebagaimana dimaksud pada ayat (2) paling lama 12 (dua belas) bulan, yang pelaksanaannya diatur dengan atau berdasarkan Peraturan Menteri Keuangan. (Pasal 9 ayat 4 UU KUP)</a:t>
            </a:r>
          </a:p>
        </p:txBody>
      </p:sp>
      <p:sp>
        <p:nvSpPr>
          <p:cNvPr id="135184" name="AutoShape 16"/>
          <p:cNvSpPr>
            <a:spLocks noChangeArrowheads="1"/>
          </p:cNvSpPr>
          <p:nvPr/>
        </p:nvSpPr>
        <p:spPr bwMode="auto">
          <a:xfrm>
            <a:off x="34925" y="5373688"/>
            <a:ext cx="288925" cy="28733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135185" name="AutoShape 17"/>
          <p:cNvSpPr>
            <a:spLocks noChangeArrowheads="1"/>
          </p:cNvSpPr>
          <p:nvPr/>
        </p:nvSpPr>
        <p:spPr bwMode="auto">
          <a:xfrm>
            <a:off x="8748713" y="5373688"/>
            <a:ext cx="288925" cy="28733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135186" name="Rectangle 18"/>
          <p:cNvSpPr>
            <a:spLocks noChangeArrowheads="1"/>
          </p:cNvSpPr>
          <p:nvPr/>
        </p:nvSpPr>
        <p:spPr bwMode="auto">
          <a:xfrm>
            <a:off x="900113" y="4465638"/>
            <a:ext cx="8034337" cy="763587"/>
          </a:xfrm>
          <a:prstGeom prst="rect">
            <a:avLst/>
          </a:prstGeom>
          <a:noFill/>
          <a:ln w="9525">
            <a:solidFill>
              <a:schemeClr val="accent2"/>
            </a:solidFill>
            <a:miter lim="800000"/>
            <a:headEnd/>
            <a:tailEnd/>
          </a:ln>
        </p:spPr>
        <p:txBody>
          <a:bodyPr lIns="91422" tIns="45712" rIns="91422" bIns="45712">
            <a:spAutoFit/>
          </a:bodyPr>
          <a:lstStyle/>
          <a:p>
            <a:pPr>
              <a:lnSpc>
                <a:spcPct val="90000"/>
              </a:lnSpc>
              <a:spcBef>
                <a:spcPct val="50000"/>
              </a:spcBef>
            </a:pPr>
            <a:r>
              <a:rPr lang="en-US" sz="1600" b="1" u="none">
                <a:latin typeface="Arial Narrow" pitchFamily="34" charset="0"/>
              </a:rPr>
              <a:t>Bagi WP usaha kecil dan WP di daerah tertentu, jangka waktu pelunasan sebagaimana dimaksud pada ayat (3) dapat diperpanjang paling lama menjadi 2 (dua) bulan yang ketentuannya diatur dengan atau berdasarkan Peraturan Menteri Keuangan.</a:t>
            </a:r>
            <a:r>
              <a:rPr lang="en-US" sz="1600" b="1" u="none">
                <a:solidFill>
                  <a:schemeClr val="accent2"/>
                </a:solidFill>
                <a:latin typeface="Arial Narrow" pitchFamily="34" charset="0"/>
              </a:rPr>
              <a:t>(Pasal 9 ayat 3a UU KUP)</a:t>
            </a:r>
          </a:p>
        </p:txBody>
      </p:sp>
      <p:sp>
        <p:nvSpPr>
          <p:cNvPr id="135187" name="AutoShape 19"/>
          <p:cNvSpPr>
            <a:spLocks noChangeArrowheads="1"/>
          </p:cNvSpPr>
          <p:nvPr/>
        </p:nvSpPr>
        <p:spPr bwMode="auto">
          <a:xfrm>
            <a:off x="8675688" y="4221163"/>
            <a:ext cx="288925" cy="360362"/>
          </a:xfrm>
          <a:prstGeom prst="downArrow">
            <a:avLst>
              <a:gd name="adj1" fmla="val 50000"/>
              <a:gd name="adj2" fmla="val 31181"/>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5170"/>
                                        </p:tgtEl>
                                        <p:attrNameLst>
                                          <p:attrName>style.visibility</p:attrName>
                                        </p:attrNameLst>
                                      </p:cBhvr>
                                      <p:to>
                                        <p:strVal val="visible"/>
                                      </p:to>
                                    </p:set>
                                    <p:anim calcmode="lin" valueType="num">
                                      <p:cBhvr additive="base">
                                        <p:cTn id="7" dur="500" fill="hold"/>
                                        <p:tgtEl>
                                          <p:spTgt spid="135170"/>
                                        </p:tgtEl>
                                        <p:attrNameLst>
                                          <p:attrName>ppt_x</p:attrName>
                                        </p:attrNameLst>
                                      </p:cBhvr>
                                      <p:tavLst>
                                        <p:tav tm="0">
                                          <p:val>
                                            <p:strVal val="0-#ppt_w/2"/>
                                          </p:val>
                                        </p:tav>
                                        <p:tav tm="100000">
                                          <p:val>
                                            <p:strVal val="#ppt_x"/>
                                          </p:val>
                                        </p:tav>
                                      </p:tavLst>
                                    </p:anim>
                                    <p:anim calcmode="lin" valueType="num">
                                      <p:cBhvr additive="base">
                                        <p:cTn id="8" dur="500" fill="hold"/>
                                        <p:tgtEl>
                                          <p:spTgt spid="1351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135179"/>
                                        </p:tgtEl>
                                        <p:attrNameLst>
                                          <p:attrName>style.visibility</p:attrName>
                                        </p:attrNameLst>
                                      </p:cBhvr>
                                      <p:to>
                                        <p:strVal val="visible"/>
                                      </p:to>
                                    </p:set>
                                    <p:animEffect transition="in" filter="checkerboard(across)">
                                      <p:cBhvr>
                                        <p:cTn id="13" dur="500"/>
                                        <p:tgtEl>
                                          <p:spTgt spid="13517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35171"/>
                                        </p:tgtEl>
                                        <p:attrNameLst>
                                          <p:attrName>style.visibility</p:attrName>
                                        </p:attrNameLst>
                                      </p:cBhvr>
                                      <p:to>
                                        <p:strVal val="visible"/>
                                      </p:to>
                                    </p:set>
                                    <p:anim calcmode="lin" valueType="num">
                                      <p:cBhvr additive="base">
                                        <p:cTn id="18" dur="500" fill="hold"/>
                                        <p:tgtEl>
                                          <p:spTgt spid="135171"/>
                                        </p:tgtEl>
                                        <p:attrNameLst>
                                          <p:attrName>ppt_x</p:attrName>
                                        </p:attrNameLst>
                                      </p:cBhvr>
                                      <p:tavLst>
                                        <p:tav tm="0">
                                          <p:val>
                                            <p:strVal val="0-#ppt_w/2"/>
                                          </p:val>
                                        </p:tav>
                                        <p:tav tm="100000">
                                          <p:val>
                                            <p:strVal val="#ppt_x"/>
                                          </p:val>
                                        </p:tav>
                                      </p:tavLst>
                                    </p:anim>
                                    <p:anim calcmode="lin" valueType="num">
                                      <p:cBhvr additive="base">
                                        <p:cTn id="19" dur="500" fill="hold"/>
                                        <p:tgtEl>
                                          <p:spTgt spid="135171"/>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135180"/>
                                        </p:tgtEl>
                                        <p:attrNameLst>
                                          <p:attrName>style.visibility</p:attrName>
                                        </p:attrNameLst>
                                      </p:cBhvr>
                                      <p:to>
                                        <p:strVal val="visible"/>
                                      </p:to>
                                    </p:set>
                                    <p:animEffect transition="in" filter="checkerboard(across)">
                                      <p:cBhvr>
                                        <p:cTn id="24" dur="500"/>
                                        <p:tgtEl>
                                          <p:spTgt spid="13518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35174"/>
                                        </p:tgtEl>
                                        <p:attrNameLst>
                                          <p:attrName>style.visibility</p:attrName>
                                        </p:attrNameLst>
                                      </p:cBhvr>
                                      <p:to>
                                        <p:strVal val="visible"/>
                                      </p:to>
                                    </p:set>
                                    <p:anim calcmode="lin" valueType="num">
                                      <p:cBhvr additive="base">
                                        <p:cTn id="29" dur="500" fill="hold"/>
                                        <p:tgtEl>
                                          <p:spTgt spid="135174"/>
                                        </p:tgtEl>
                                        <p:attrNameLst>
                                          <p:attrName>ppt_x</p:attrName>
                                        </p:attrNameLst>
                                      </p:cBhvr>
                                      <p:tavLst>
                                        <p:tav tm="0">
                                          <p:val>
                                            <p:strVal val="0-#ppt_w/2"/>
                                          </p:val>
                                        </p:tav>
                                        <p:tav tm="100000">
                                          <p:val>
                                            <p:strVal val="#ppt_x"/>
                                          </p:val>
                                        </p:tav>
                                      </p:tavLst>
                                    </p:anim>
                                    <p:anim calcmode="lin" valueType="num">
                                      <p:cBhvr additive="base">
                                        <p:cTn id="30" dur="500" fill="hold"/>
                                        <p:tgtEl>
                                          <p:spTgt spid="13517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35181"/>
                                        </p:tgtEl>
                                        <p:attrNameLst>
                                          <p:attrName>style.visibility</p:attrName>
                                        </p:attrNameLst>
                                      </p:cBhvr>
                                      <p:to>
                                        <p:strVal val="visible"/>
                                      </p:to>
                                    </p:set>
                                    <p:animEffect transition="in" filter="checkerboard(across)">
                                      <p:cBhvr>
                                        <p:cTn id="35" dur="500"/>
                                        <p:tgtEl>
                                          <p:spTgt spid="135181"/>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135175"/>
                                        </p:tgtEl>
                                        <p:attrNameLst>
                                          <p:attrName>style.visibility</p:attrName>
                                        </p:attrNameLst>
                                      </p:cBhvr>
                                      <p:to>
                                        <p:strVal val="visible"/>
                                      </p:to>
                                    </p:set>
                                    <p:anim calcmode="lin" valueType="num">
                                      <p:cBhvr additive="base">
                                        <p:cTn id="40" dur="500" fill="hold"/>
                                        <p:tgtEl>
                                          <p:spTgt spid="135175"/>
                                        </p:tgtEl>
                                        <p:attrNameLst>
                                          <p:attrName>ppt_x</p:attrName>
                                        </p:attrNameLst>
                                      </p:cBhvr>
                                      <p:tavLst>
                                        <p:tav tm="0">
                                          <p:val>
                                            <p:strVal val="0-#ppt_w/2"/>
                                          </p:val>
                                        </p:tav>
                                        <p:tav tm="100000">
                                          <p:val>
                                            <p:strVal val="#ppt_x"/>
                                          </p:val>
                                        </p:tav>
                                      </p:tavLst>
                                    </p:anim>
                                    <p:anim calcmode="lin" valueType="num">
                                      <p:cBhvr additive="base">
                                        <p:cTn id="41" dur="500" fill="hold"/>
                                        <p:tgtEl>
                                          <p:spTgt spid="13517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35187"/>
                                        </p:tgtEl>
                                        <p:attrNameLst>
                                          <p:attrName>style.visibility</p:attrName>
                                        </p:attrNameLst>
                                      </p:cBhvr>
                                      <p:to>
                                        <p:strVal val="visible"/>
                                      </p:to>
                                    </p:set>
                                    <p:anim calcmode="lin" valueType="num">
                                      <p:cBhvr additive="base">
                                        <p:cTn id="46" dur="500" fill="hold"/>
                                        <p:tgtEl>
                                          <p:spTgt spid="135187"/>
                                        </p:tgtEl>
                                        <p:attrNameLst>
                                          <p:attrName>ppt_x</p:attrName>
                                        </p:attrNameLst>
                                      </p:cBhvr>
                                      <p:tavLst>
                                        <p:tav tm="0">
                                          <p:val>
                                            <p:strVal val="#ppt_x"/>
                                          </p:val>
                                        </p:tav>
                                        <p:tav tm="100000">
                                          <p:val>
                                            <p:strVal val="#ppt_x"/>
                                          </p:val>
                                        </p:tav>
                                      </p:tavLst>
                                    </p:anim>
                                    <p:anim calcmode="lin" valueType="num">
                                      <p:cBhvr additive="base">
                                        <p:cTn id="47" dur="500" fill="hold"/>
                                        <p:tgtEl>
                                          <p:spTgt spid="135187"/>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135186"/>
                                        </p:tgtEl>
                                        <p:attrNameLst>
                                          <p:attrName>style.visibility</p:attrName>
                                        </p:attrNameLst>
                                      </p:cBhvr>
                                      <p:to>
                                        <p:strVal val="visible"/>
                                      </p:to>
                                    </p:set>
                                    <p:anim calcmode="lin" valueType="num">
                                      <p:cBhvr additive="base">
                                        <p:cTn id="52" dur="500" fill="hold"/>
                                        <p:tgtEl>
                                          <p:spTgt spid="135186"/>
                                        </p:tgtEl>
                                        <p:attrNameLst>
                                          <p:attrName>ppt_x</p:attrName>
                                        </p:attrNameLst>
                                      </p:cBhvr>
                                      <p:tavLst>
                                        <p:tav tm="0">
                                          <p:val>
                                            <p:strVal val="0-#ppt_w/2"/>
                                          </p:val>
                                        </p:tav>
                                        <p:tav tm="100000">
                                          <p:val>
                                            <p:strVal val="#ppt_x"/>
                                          </p:val>
                                        </p:tav>
                                      </p:tavLst>
                                    </p:anim>
                                    <p:anim calcmode="lin" valueType="num">
                                      <p:cBhvr additive="base">
                                        <p:cTn id="53" dur="500" fill="hold"/>
                                        <p:tgtEl>
                                          <p:spTgt spid="135186"/>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grpId="0" nodeType="clickEffect">
                                  <p:stCondLst>
                                    <p:cond delay="0"/>
                                  </p:stCondLst>
                                  <p:childTnLst>
                                    <p:set>
                                      <p:cBhvr>
                                        <p:cTn id="57" dur="1" fill="hold">
                                          <p:stCondLst>
                                            <p:cond delay="0"/>
                                          </p:stCondLst>
                                        </p:cTn>
                                        <p:tgtEl>
                                          <p:spTgt spid="135183"/>
                                        </p:tgtEl>
                                        <p:attrNameLst>
                                          <p:attrName>style.visibility</p:attrName>
                                        </p:attrNameLst>
                                      </p:cBhvr>
                                      <p:to>
                                        <p:strVal val="visible"/>
                                      </p:to>
                                    </p:set>
                                    <p:anim calcmode="lin" valueType="num">
                                      <p:cBhvr additive="base">
                                        <p:cTn id="58" dur="500" fill="hold"/>
                                        <p:tgtEl>
                                          <p:spTgt spid="135183"/>
                                        </p:tgtEl>
                                        <p:attrNameLst>
                                          <p:attrName>ppt_x</p:attrName>
                                        </p:attrNameLst>
                                      </p:cBhvr>
                                      <p:tavLst>
                                        <p:tav tm="0">
                                          <p:val>
                                            <p:strVal val="0-#ppt_w/2"/>
                                          </p:val>
                                        </p:tav>
                                        <p:tav tm="100000">
                                          <p:val>
                                            <p:strVal val="#ppt_x"/>
                                          </p:val>
                                        </p:tav>
                                      </p:tavLst>
                                    </p:anim>
                                    <p:anim calcmode="lin" valueType="num">
                                      <p:cBhvr additive="base">
                                        <p:cTn id="59" dur="500" fill="hold"/>
                                        <p:tgtEl>
                                          <p:spTgt spid="135183"/>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135184"/>
                                        </p:tgtEl>
                                        <p:attrNameLst>
                                          <p:attrName>style.visibility</p:attrName>
                                        </p:attrNameLst>
                                      </p:cBhvr>
                                      <p:to>
                                        <p:strVal val="visible"/>
                                      </p:to>
                                    </p:set>
                                    <p:animEffect transition="in" filter="blinds(horizontal)">
                                      <p:cBhvr>
                                        <p:cTn id="64" dur="500"/>
                                        <p:tgtEl>
                                          <p:spTgt spid="135184"/>
                                        </p:tgtEl>
                                      </p:cBhvr>
                                    </p:animEffect>
                                  </p:childTnLst>
                                </p:cTn>
                              </p:par>
                            </p:childTnLst>
                          </p:cTn>
                        </p:par>
                      </p:childTnLst>
                    </p:cTn>
                  </p:par>
                  <p:par>
                    <p:cTn id="65" fill="hold">
                      <p:stCondLst>
                        <p:cond delay="indefinite"/>
                      </p:stCondLst>
                      <p:childTnLst>
                        <p:par>
                          <p:cTn id="66" fill="hold">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135185"/>
                                        </p:tgtEl>
                                        <p:attrNameLst>
                                          <p:attrName>style.visibility</p:attrName>
                                        </p:attrNameLst>
                                      </p:cBhvr>
                                      <p:to>
                                        <p:strVal val="visible"/>
                                      </p:to>
                                    </p:set>
                                    <p:animEffect transition="in" filter="blinds(horizontal)">
                                      <p:cBhvr>
                                        <p:cTn id="69" dur="500"/>
                                        <p:tgtEl>
                                          <p:spTgt spid="135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0" grpId="0" animBg="1" autoUpdateAnimBg="0"/>
      <p:bldP spid="135171" grpId="0" animBg="1" autoUpdateAnimBg="0"/>
      <p:bldP spid="135174" grpId="0" animBg="1" autoUpdateAnimBg="0"/>
      <p:bldP spid="135175" grpId="0" animBg="1" autoUpdateAnimBg="0"/>
      <p:bldP spid="135179" grpId="0" animBg="1"/>
      <p:bldP spid="135180" grpId="0" animBg="1"/>
      <p:bldP spid="135181" grpId="0" animBg="1"/>
      <p:bldP spid="135183" grpId="0" animBg="1" autoUpdateAnimBg="0"/>
      <p:bldP spid="135184" grpId="0" animBg="1"/>
      <p:bldP spid="135185" grpId="0" animBg="1"/>
      <p:bldP spid="135186" grpId="0" animBg="1" autoUpdateAnimBg="0"/>
      <p:bldP spid="135187" grpId="0" animBg="1"/>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4"/>
          <p:cNvSpPr>
            <a:spLocks noChangeArrowheads="1"/>
          </p:cNvSpPr>
          <p:nvPr/>
        </p:nvSpPr>
        <p:spPr bwMode="auto">
          <a:xfrm>
            <a:off x="900113" y="279400"/>
            <a:ext cx="7200900" cy="1854200"/>
          </a:xfrm>
          <a:prstGeom prst="rect">
            <a:avLst/>
          </a:prstGeom>
          <a:noFill/>
          <a:ln w="9525">
            <a:solidFill>
              <a:schemeClr val="tx2"/>
            </a:solidFill>
            <a:miter lim="800000"/>
            <a:headEnd/>
            <a:tailEnd/>
          </a:ln>
        </p:spPr>
        <p:txBody>
          <a:bodyPr anchor="ctr">
            <a:spAutoFit/>
          </a:bodyPr>
          <a:lstStyle/>
          <a:p>
            <a:pPr>
              <a:lnSpc>
                <a:spcPct val="90000"/>
              </a:lnSpc>
            </a:pPr>
            <a:r>
              <a:rPr lang="id-ID" sz="3200" b="1" u="none"/>
              <a:t>Pembayaran pajak yang dapat dilakukan dengan cara mengangsur atau menunda pembayaran adalah atas:</a:t>
            </a:r>
            <a:r>
              <a:rPr lang="en-US" sz="3200" b="1"/>
              <a:t> </a:t>
            </a:r>
          </a:p>
        </p:txBody>
      </p:sp>
      <p:sp>
        <p:nvSpPr>
          <p:cNvPr id="106499" name="Rectangle 5"/>
          <p:cNvSpPr>
            <a:spLocks noChangeArrowheads="1"/>
          </p:cNvSpPr>
          <p:nvPr/>
        </p:nvSpPr>
        <p:spPr bwMode="auto">
          <a:xfrm>
            <a:off x="395288" y="2498725"/>
            <a:ext cx="8064500" cy="2446338"/>
          </a:xfrm>
          <a:prstGeom prst="rect">
            <a:avLst/>
          </a:prstGeom>
          <a:noFill/>
          <a:ln w="9525">
            <a:solidFill>
              <a:schemeClr val="tx2"/>
            </a:solidFill>
            <a:miter lim="800000"/>
            <a:headEnd/>
            <a:tailEnd/>
          </a:ln>
        </p:spPr>
        <p:txBody>
          <a:bodyPr anchor="ctr">
            <a:spAutoFit/>
          </a:bodyPr>
          <a:lstStyle/>
          <a:p>
            <a:pPr lvl="4" algn="l">
              <a:buFont typeface="Wingdings" pitchFamily="2" charset="2"/>
              <a:buChar char="Ø"/>
            </a:pPr>
            <a:r>
              <a:rPr lang="id-ID" sz="2200" b="1" u="none"/>
              <a:t>pajak yang masih harus dibayar dalam STP, SKPKB, SKPKBT, SK Pembetulan, SK Keberatan, Putusan Banding, serta Putusan Peninjauan Kembali, yang menyebabkan jumlah pajak yang terutang bertambah; dan</a:t>
            </a:r>
            <a:endParaRPr lang="en-US" sz="2200" b="1" u="none"/>
          </a:p>
          <a:p>
            <a:pPr lvl="4" algn="l">
              <a:buFont typeface="Wingdings" pitchFamily="2" charset="2"/>
              <a:buChar char="Ø"/>
            </a:pPr>
            <a:r>
              <a:rPr lang="id-ID" sz="2200" b="1" u="none"/>
              <a:t>PPh Pasal 29.</a:t>
            </a:r>
            <a:r>
              <a:rPr lang="en-US" sz="2200" b="1"/>
              <a:t> </a:t>
            </a:r>
          </a:p>
        </p:txBody>
      </p:sp>
      <p:sp>
        <p:nvSpPr>
          <p:cNvPr id="106500" name="Rectangle 6"/>
          <p:cNvSpPr>
            <a:spLocks noChangeArrowheads="1"/>
          </p:cNvSpPr>
          <p:nvPr/>
        </p:nvSpPr>
        <p:spPr bwMode="auto">
          <a:xfrm>
            <a:off x="250825" y="5035550"/>
            <a:ext cx="8353425" cy="1562100"/>
          </a:xfrm>
          <a:prstGeom prst="rect">
            <a:avLst/>
          </a:prstGeom>
          <a:noFill/>
          <a:ln w="9525">
            <a:solidFill>
              <a:schemeClr val="tx2"/>
            </a:solidFill>
            <a:miter lim="800000"/>
            <a:headEnd/>
            <a:tailEnd/>
          </a:ln>
        </p:spPr>
        <p:txBody>
          <a:bodyPr anchor="ctr">
            <a:spAutoFit/>
          </a:bodyPr>
          <a:lstStyle/>
          <a:p>
            <a:r>
              <a:rPr lang="en-GB" b="1" u="none"/>
              <a:t>Wajib Pajak terlebih dahulu mengajukan permohonan secara tertulis untuk mengangsur atau menunda pembayaran pajak kepada Direktur Jenderal Pajak;</a:t>
            </a:r>
            <a:r>
              <a:rPr lang="en-US" b="1"/>
              <a:t> </a:t>
            </a:r>
          </a:p>
        </p:txBody>
      </p:sp>
      <p:sp>
        <p:nvSpPr>
          <p:cNvPr id="106501" name="AutoShape 7"/>
          <p:cNvSpPr>
            <a:spLocks noChangeArrowheads="1"/>
          </p:cNvSpPr>
          <p:nvPr/>
        </p:nvSpPr>
        <p:spPr bwMode="auto">
          <a:xfrm>
            <a:off x="3779838" y="2060575"/>
            <a:ext cx="1008062" cy="5762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323850" y="188913"/>
            <a:ext cx="8496300" cy="719137"/>
          </a:xfrm>
          <a:ln w="38100">
            <a:solidFill>
              <a:schemeClr val="accent2"/>
            </a:solidFill>
          </a:ln>
        </p:spPr>
        <p:txBody>
          <a:bodyPr/>
          <a:lstStyle/>
          <a:p>
            <a:pPr eaLnBrk="1" hangingPunct="1"/>
            <a:r>
              <a:rPr lang="en-US" sz="2400" smtClean="0">
                <a:latin typeface="Tahoma" pitchFamily="34" charset="0"/>
              </a:rPr>
              <a:t>Sanksi administrasi untuk keterlambatan pembayaran/ penyetoran pajak terutang pada suatu masa pajak</a:t>
            </a:r>
          </a:p>
        </p:txBody>
      </p:sp>
      <p:sp>
        <p:nvSpPr>
          <p:cNvPr id="136195" name="Rectangle 3"/>
          <p:cNvSpPr>
            <a:spLocks noChangeArrowheads="1"/>
          </p:cNvSpPr>
          <p:nvPr/>
        </p:nvSpPr>
        <p:spPr bwMode="auto">
          <a:xfrm>
            <a:off x="533400" y="1143000"/>
            <a:ext cx="8077200" cy="311785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Lucida Console" pitchFamily="49" charset="0"/>
              </a:rPr>
              <a:t>Pembayaran atau penyetoran pajak sebagaimana dimaksud dalam ayat (1), yang dilakukan setelah tanggal jatuh tempo pembayaran atau penyetoran pajak, </a:t>
            </a:r>
            <a:r>
              <a:rPr lang="en-US" b="1" u="none">
                <a:solidFill>
                  <a:srgbClr val="FF0066"/>
                </a:solidFill>
                <a:latin typeface="Lucida Console" pitchFamily="49" charset="0"/>
              </a:rPr>
              <a:t>dikenai sanksi administrasi berupa bunga sebesar 2% (dua persen) per bulan</a:t>
            </a:r>
            <a:r>
              <a:rPr lang="en-US" sz="2000" u="none">
                <a:latin typeface="Lucida Console" pitchFamily="49" charset="0"/>
              </a:rPr>
              <a:t> yang dihitung dari tanggal jatuh tempo pembayaran sampai dengan tanggal pembayaran, dan bagian dari bulan dihitung penuh 1 (satu) bulan.</a:t>
            </a:r>
          </a:p>
          <a:p>
            <a:pPr>
              <a:spcBef>
                <a:spcPct val="50000"/>
              </a:spcBef>
            </a:pPr>
            <a:r>
              <a:rPr lang="en-US" sz="2000" u="none">
                <a:solidFill>
                  <a:schemeClr val="accent2"/>
                </a:solidFill>
                <a:latin typeface="Lucida Console" pitchFamily="49" charset="0"/>
              </a:rPr>
              <a:t>(Pasal 9 ayat 2a UU KUP)</a:t>
            </a:r>
          </a:p>
        </p:txBody>
      </p:sp>
      <p:sp>
        <p:nvSpPr>
          <p:cNvPr id="136197" name="Rectangle 5"/>
          <p:cNvSpPr>
            <a:spLocks noChangeArrowheads="1"/>
          </p:cNvSpPr>
          <p:nvPr/>
        </p:nvSpPr>
        <p:spPr bwMode="auto">
          <a:xfrm>
            <a:off x="152400" y="4495800"/>
            <a:ext cx="8915400" cy="2235200"/>
          </a:xfrm>
          <a:prstGeom prst="rect">
            <a:avLst/>
          </a:prstGeom>
          <a:noFill/>
          <a:ln w="9525">
            <a:solidFill>
              <a:schemeClr val="accent2"/>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Contoh:</a:t>
            </a:r>
          </a:p>
          <a:p>
            <a:pPr algn="l"/>
            <a:r>
              <a:rPr lang="en-US" sz="2000" u="none">
                <a:latin typeface="Tahoma" pitchFamily="34" charset="0"/>
                <a:cs typeface="Times New Roman" pitchFamily="18" charset="0"/>
              </a:rPr>
              <a:t>Angsuran masa PPh Pasal 25 Tahun 2008 sejumlah Rp10juta per bulan.</a:t>
            </a:r>
            <a:r>
              <a:rPr lang="en-GB" sz="2000" u="none">
                <a:latin typeface="Tahoma" pitchFamily="34" charset="0"/>
              </a:rPr>
              <a:t> </a:t>
            </a:r>
          </a:p>
          <a:p>
            <a:pPr algn="l"/>
            <a:r>
              <a:rPr lang="en-US" sz="2000" u="none">
                <a:latin typeface="Tahoma" pitchFamily="34" charset="0"/>
                <a:cs typeface="Times New Roman" pitchFamily="18" charset="0"/>
              </a:rPr>
              <a:t>Angsuran Masa Pajak Mei Tahun 2008 dibayar tanggal 18 Juni 2008 dan dilaporkan tanggal 19 Juni 2008</a:t>
            </a:r>
            <a:r>
              <a:rPr lang="en-US" sz="2000" u="none">
                <a:latin typeface="Tahoma" pitchFamily="34" charset="0"/>
              </a:rPr>
              <a:t>. </a:t>
            </a:r>
            <a:r>
              <a:rPr lang="en-US" sz="2000" u="none">
                <a:latin typeface="Tahoma" pitchFamily="34" charset="0"/>
                <a:cs typeface="Times New Roman" pitchFamily="18" charset="0"/>
              </a:rPr>
              <a:t>Tanggal 15 Juli 2008 diterbitkan Surat Tagihan Pajak. </a:t>
            </a:r>
          </a:p>
          <a:p>
            <a:r>
              <a:rPr lang="en-US" sz="2000" b="1" u="none">
                <a:solidFill>
                  <a:schemeClr val="accent2"/>
                </a:solidFill>
                <a:latin typeface="Lucida Console" pitchFamily="49" charset="0"/>
                <a:cs typeface="Times New Roman" pitchFamily="18" charset="0"/>
              </a:rPr>
              <a:t>Sanksi bunga dalam STP dihitung 1 (satu) bulan = 1x 2% x Rp10.000.000,00 = Rp200.000,00 </a:t>
            </a:r>
            <a:endParaRPr lang="en-GB" sz="2000" b="1" u="none">
              <a:solidFill>
                <a:schemeClr val="accent2"/>
              </a:solidFill>
              <a:latin typeface="Lucida Console" pitchFamily="49" charset="0"/>
              <a:cs typeface="Times New Roman" pitchFamily="18" charset="0"/>
            </a:endParaRPr>
          </a:p>
        </p:txBody>
      </p:sp>
      <p:sp>
        <p:nvSpPr>
          <p:cNvPr id="136198" name="AutoShape 6"/>
          <p:cNvSpPr>
            <a:spLocks noChangeArrowheads="1"/>
          </p:cNvSpPr>
          <p:nvPr/>
        </p:nvSpPr>
        <p:spPr bwMode="auto">
          <a:xfrm>
            <a:off x="2057400" y="419100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6194"/>
                                        </p:tgtEl>
                                        <p:attrNameLst>
                                          <p:attrName>style.visibility</p:attrName>
                                        </p:attrNameLst>
                                      </p:cBhvr>
                                      <p:to>
                                        <p:strVal val="visible"/>
                                      </p:to>
                                    </p:set>
                                    <p:anim calcmode="lin" valueType="num">
                                      <p:cBhvr additive="base">
                                        <p:cTn id="7" dur="500" fill="hold"/>
                                        <p:tgtEl>
                                          <p:spTgt spid="136194"/>
                                        </p:tgtEl>
                                        <p:attrNameLst>
                                          <p:attrName>ppt_x</p:attrName>
                                        </p:attrNameLst>
                                      </p:cBhvr>
                                      <p:tavLst>
                                        <p:tav tm="0">
                                          <p:val>
                                            <p:strVal val="0-#ppt_w/2"/>
                                          </p:val>
                                        </p:tav>
                                        <p:tav tm="100000">
                                          <p:val>
                                            <p:strVal val="#ppt_x"/>
                                          </p:val>
                                        </p:tav>
                                      </p:tavLst>
                                    </p:anim>
                                    <p:anim calcmode="lin" valueType="num">
                                      <p:cBhvr additive="base">
                                        <p:cTn id="8" dur="500" fill="hold"/>
                                        <p:tgtEl>
                                          <p:spTgt spid="1361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6195"/>
                                        </p:tgtEl>
                                        <p:attrNameLst>
                                          <p:attrName>style.visibility</p:attrName>
                                        </p:attrNameLst>
                                      </p:cBhvr>
                                      <p:to>
                                        <p:strVal val="visible"/>
                                      </p:to>
                                    </p:set>
                                    <p:anim calcmode="lin" valueType="num">
                                      <p:cBhvr additive="base">
                                        <p:cTn id="13" dur="500" fill="hold"/>
                                        <p:tgtEl>
                                          <p:spTgt spid="136195"/>
                                        </p:tgtEl>
                                        <p:attrNameLst>
                                          <p:attrName>ppt_x</p:attrName>
                                        </p:attrNameLst>
                                      </p:cBhvr>
                                      <p:tavLst>
                                        <p:tav tm="0">
                                          <p:val>
                                            <p:strVal val="0-#ppt_w/2"/>
                                          </p:val>
                                        </p:tav>
                                        <p:tav tm="100000">
                                          <p:val>
                                            <p:strVal val="#ppt_x"/>
                                          </p:val>
                                        </p:tav>
                                      </p:tavLst>
                                    </p:anim>
                                    <p:anim calcmode="lin" valueType="num">
                                      <p:cBhvr additive="base">
                                        <p:cTn id="14" dur="500" fill="hold"/>
                                        <p:tgtEl>
                                          <p:spTgt spid="1361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6198"/>
                                        </p:tgtEl>
                                        <p:attrNameLst>
                                          <p:attrName>style.visibility</p:attrName>
                                        </p:attrNameLst>
                                      </p:cBhvr>
                                      <p:to>
                                        <p:strVal val="visible"/>
                                      </p:to>
                                    </p:set>
                                    <p:anim calcmode="lin" valueType="num">
                                      <p:cBhvr additive="base">
                                        <p:cTn id="19" dur="500" fill="hold"/>
                                        <p:tgtEl>
                                          <p:spTgt spid="136198"/>
                                        </p:tgtEl>
                                        <p:attrNameLst>
                                          <p:attrName>ppt_x</p:attrName>
                                        </p:attrNameLst>
                                      </p:cBhvr>
                                      <p:tavLst>
                                        <p:tav tm="0">
                                          <p:val>
                                            <p:strVal val="0-#ppt_w/2"/>
                                          </p:val>
                                        </p:tav>
                                        <p:tav tm="100000">
                                          <p:val>
                                            <p:strVal val="#ppt_x"/>
                                          </p:val>
                                        </p:tav>
                                      </p:tavLst>
                                    </p:anim>
                                    <p:anim calcmode="lin" valueType="num">
                                      <p:cBhvr additive="base">
                                        <p:cTn id="20" dur="500" fill="hold"/>
                                        <p:tgtEl>
                                          <p:spTgt spid="13619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6197"/>
                                        </p:tgtEl>
                                        <p:attrNameLst>
                                          <p:attrName>style.visibility</p:attrName>
                                        </p:attrNameLst>
                                      </p:cBhvr>
                                      <p:to>
                                        <p:strVal val="visible"/>
                                      </p:to>
                                    </p:set>
                                    <p:anim calcmode="lin" valueType="num">
                                      <p:cBhvr additive="base">
                                        <p:cTn id="25" dur="500" fill="hold"/>
                                        <p:tgtEl>
                                          <p:spTgt spid="136197"/>
                                        </p:tgtEl>
                                        <p:attrNameLst>
                                          <p:attrName>ppt_x</p:attrName>
                                        </p:attrNameLst>
                                      </p:cBhvr>
                                      <p:tavLst>
                                        <p:tav tm="0">
                                          <p:val>
                                            <p:strVal val="0-#ppt_w/2"/>
                                          </p:val>
                                        </p:tav>
                                        <p:tav tm="100000">
                                          <p:val>
                                            <p:strVal val="#ppt_x"/>
                                          </p:val>
                                        </p:tav>
                                      </p:tavLst>
                                    </p:anim>
                                    <p:anim calcmode="lin" valueType="num">
                                      <p:cBhvr additive="base">
                                        <p:cTn id="26" dur="500" fill="hold"/>
                                        <p:tgtEl>
                                          <p:spTgt spid="1361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animBg="1" autoUpdateAnimBg="0"/>
      <p:bldP spid="136195" grpId="0" animBg="1" autoUpdateAnimBg="0"/>
      <p:bldP spid="136197" grpId="0" animBg="1" autoUpdateAnimBg="0"/>
      <p:bldP spid="136198" grpId="0" animBg="1"/>
    </p:bld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a:xfrm>
            <a:off x="323850" y="188913"/>
            <a:ext cx="8496300" cy="719137"/>
          </a:xfrm>
          <a:ln w="38100">
            <a:solidFill>
              <a:schemeClr val="accent2"/>
            </a:solidFill>
          </a:ln>
        </p:spPr>
        <p:txBody>
          <a:bodyPr/>
          <a:lstStyle/>
          <a:p>
            <a:pPr eaLnBrk="1" hangingPunct="1"/>
            <a:r>
              <a:rPr lang="en-US" sz="2400" smtClean="0">
                <a:latin typeface="Tahoma" pitchFamily="34" charset="0"/>
              </a:rPr>
              <a:t>Sanksi administrasi untuk keterlambatan pembayaran pajak yang terutang berdasarkan SPT Tahunan PPh</a:t>
            </a:r>
          </a:p>
        </p:txBody>
      </p:sp>
      <p:sp>
        <p:nvSpPr>
          <p:cNvPr id="317443" name="Rectangle 3"/>
          <p:cNvSpPr>
            <a:spLocks noChangeArrowheads="1"/>
          </p:cNvSpPr>
          <p:nvPr/>
        </p:nvSpPr>
        <p:spPr bwMode="auto">
          <a:xfrm>
            <a:off x="533400" y="1143000"/>
            <a:ext cx="8077200" cy="2711450"/>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en-US" sz="2000" u="none">
                <a:latin typeface="Tahoma" pitchFamily="34" charset="0"/>
              </a:rPr>
              <a:t>Atas pembayaran atau penyetoran pajak sebagaimana dimaksud pada ayat (2) yang dilakukan setelah tanggal jatuh tempo penyampaian Surat Pemberitahuan Tahunan, dikenai sanksi administrasi berupa bunga sebesar 2% (dua persen) per bulan yang dihitung mulai dari berakhirnya batas waktu penyampaian Surat Pemberitahuan Tahunan sampai dengan tanggal pembayaran, dan bagian dari bulan dihitung penuh 1 (satu) bulan.</a:t>
            </a:r>
          </a:p>
          <a:p>
            <a:pPr>
              <a:spcBef>
                <a:spcPct val="50000"/>
              </a:spcBef>
            </a:pPr>
            <a:r>
              <a:rPr lang="en-US" sz="2000" u="none">
                <a:solidFill>
                  <a:schemeClr val="accent2"/>
                </a:solidFill>
                <a:latin typeface="Tahoma" pitchFamily="34" charset="0"/>
              </a:rPr>
              <a:t>(Pasal 9 ayat 2b UU KUP)</a:t>
            </a:r>
          </a:p>
        </p:txBody>
      </p:sp>
      <p:sp>
        <p:nvSpPr>
          <p:cNvPr id="317444" name="Rectangle 4"/>
          <p:cNvSpPr>
            <a:spLocks noChangeArrowheads="1"/>
          </p:cNvSpPr>
          <p:nvPr/>
        </p:nvSpPr>
        <p:spPr bwMode="auto">
          <a:xfrm>
            <a:off x="152400" y="4005263"/>
            <a:ext cx="8915400" cy="2547937"/>
          </a:xfrm>
          <a:prstGeom prst="rect">
            <a:avLst/>
          </a:prstGeom>
          <a:noFill/>
          <a:ln w="9525">
            <a:solidFill>
              <a:schemeClr val="accent2"/>
            </a:solidFill>
            <a:miter lim="800000"/>
            <a:headEnd/>
            <a:tailEnd/>
          </a:ln>
        </p:spPr>
        <p:txBody>
          <a:bodyPr lIns="91422" tIns="45712" rIns="91422" bIns="45712">
            <a:spAutoFit/>
          </a:bodyPr>
          <a:lstStyle/>
          <a:p>
            <a:pPr algn="l">
              <a:lnSpc>
                <a:spcPct val="110000"/>
              </a:lnSpc>
            </a:pPr>
            <a:r>
              <a:rPr lang="en-US" sz="1800" u="none">
                <a:latin typeface="Tahoma" pitchFamily="34" charset="0"/>
                <a:cs typeface="Times New Roman" pitchFamily="18" charset="0"/>
              </a:rPr>
              <a:t>Contoh:</a:t>
            </a:r>
          </a:p>
          <a:p>
            <a:pPr>
              <a:lnSpc>
                <a:spcPct val="110000"/>
              </a:lnSpc>
            </a:pPr>
            <a:r>
              <a:rPr lang="en-US" sz="1800" u="none">
                <a:latin typeface="Tahoma" pitchFamily="34" charset="0"/>
                <a:cs typeface="Times New Roman" pitchFamily="18" charset="0"/>
              </a:rPr>
              <a:t>SPT Tahunan PPh badan Tahun Pajak 2008 PT ABC yang melaporkan PPh terutang sebesar Rp100juta dengan kredit pajak sebesar Rp80juta disampaikan tanggal 10 Mei 2009. Pajak yang kurang dibayar sebesar Rp20juta dibayar pada tanggal 9 Mei 2009. </a:t>
            </a:r>
          </a:p>
          <a:p>
            <a:pPr>
              <a:lnSpc>
                <a:spcPct val="110000"/>
              </a:lnSpc>
            </a:pPr>
            <a:r>
              <a:rPr lang="en-US" sz="1800" u="none">
                <a:latin typeface="Tahoma" pitchFamily="34" charset="0"/>
                <a:cs typeface="Times New Roman" pitchFamily="18" charset="0"/>
              </a:rPr>
              <a:t>Disamping dikenai sanksi administrasi karena terlambat menyampaikan SPT, atas keterlambatan pembayaran pajak yang kurang dibayar tersebut dikenai sanksi administrasi berupa bunga 2% dengan masa 1 bulan (1 Mei 2009 – 9 Mei 2009):</a:t>
            </a:r>
          </a:p>
          <a:p>
            <a:pPr>
              <a:lnSpc>
                <a:spcPct val="110000"/>
              </a:lnSpc>
            </a:pPr>
            <a:r>
              <a:rPr lang="en-US" sz="2000" b="1" u="none">
                <a:solidFill>
                  <a:schemeClr val="accent2"/>
                </a:solidFill>
                <a:latin typeface="Tahoma" pitchFamily="34" charset="0"/>
                <a:cs typeface="Times New Roman" pitchFamily="18" charset="0"/>
              </a:rPr>
              <a:t>1x 2% x Rp20.000.000,00 = Rp400.000,00 </a:t>
            </a:r>
            <a:endParaRPr lang="en-GB" sz="2000" b="1" u="none">
              <a:solidFill>
                <a:schemeClr val="accent2"/>
              </a:solidFill>
              <a:latin typeface="Tahoma" pitchFamily="34" charset="0"/>
              <a:cs typeface="Times New Roman" pitchFamily="18" charset="0"/>
            </a:endParaRPr>
          </a:p>
        </p:txBody>
      </p:sp>
      <p:sp>
        <p:nvSpPr>
          <p:cNvPr id="317445" name="AutoShape 5"/>
          <p:cNvSpPr>
            <a:spLocks noChangeArrowheads="1"/>
          </p:cNvSpPr>
          <p:nvPr/>
        </p:nvSpPr>
        <p:spPr bwMode="auto">
          <a:xfrm>
            <a:off x="2057400" y="3716338"/>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17442"/>
                                        </p:tgtEl>
                                        <p:attrNameLst>
                                          <p:attrName>style.visibility</p:attrName>
                                        </p:attrNameLst>
                                      </p:cBhvr>
                                      <p:to>
                                        <p:strVal val="visible"/>
                                      </p:to>
                                    </p:set>
                                    <p:anim calcmode="lin" valueType="num">
                                      <p:cBhvr additive="base">
                                        <p:cTn id="7" dur="500" fill="hold"/>
                                        <p:tgtEl>
                                          <p:spTgt spid="317442"/>
                                        </p:tgtEl>
                                        <p:attrNameLst>
                                          <p:attrName>ppt_x</p:attrName>
                                        </p:attrNameLst>
                                      </p:cBhvr>
                                      <p:tavLst>
                                        <p:tav tm="0">
                                          <p:val>
                                            <p:strVal val="0-#ppt_w/2"/>
                                          </p:val>
                                        </p:tav>
                                        <p:tav tm="100000">
                                          <p:val>
                                            <p:strVal val="#ppt_x"/>
                                          </p:val>
                                        </p:tav>
                                      </p:tavLst>
                                    </p:anim>
                                    <p:anim calcmode="lin" valueType="num">
                                      <p:cBhvr additive="base">
                                        <p:cTn id="8" dur="500" fill="hold"/>
                                        <p:tgtEl>
                                          <p:spTgt spid="3174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17443"/>
                                        </p:tgtEl>
                                        <p:attrNameLst>
                                          <p:attrName>style.visibility</p:attrName>
                                        </p:attrNameLst>
                                      </p:cBhvr>
                                      <p:to>
                                        <p:strVal val="visible"/>
                                      </p:to>
                                    </p:set>
                                    <p:anim calcmode="lin" valueType="num">
                                      <p:cBhvr additive="base">
                                        <p:cTn id="13" dur="500" fill="hold"/>
                                        <p:tgtEl>
                                          <p:spTgt spid="317443"/>
                                        </p:tgtEl>
                                        <p:attrNameLst>
                                          <p:attrName>ppt_x</p:attrName>
                                        </p:attrNameLst>
                                      </p:cBhvr>
                                      <p:tavLst>
                                        <p:tav tm="0">
                                          <p:val>
                                            <p:strVal val="0-#ppt_w/2"/>
                                          </p:val>
                                        </p:tav>
                                        <p:tav tm="100000">
                                          <p:val>
                                            <p:strVal val="#ppt_x"/>
                                          </p:val>
                                        </p:tav>
                                      </p:tavLst>
                                    </p:anim>
                                    <p:anim calcmode="lin" valueType="num">
                                      <p:cBhvr additive="base">
                                        <p:cTn id="14" dur="500" fill="hold"/>
                                        <p:tgtEl>
                                          <p:spTgt spid="3174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17445"/>
                                        </p:tgtEl>
                                        <p:attrNameLst>
                                          <p:attrName>style.visibility</p:attrName>
                                        </p:attrNameLst>
                                      </p:cBhvr>
                                      <p:to>
                                        <p:strVal val="visible"/>
                                      </p:to>
                                    </p:set>
                                    <p:anim calcmode="lin" valueType="num">
                                      <p:cBhvr additive="base">
                                        <p:cTn id="19" dur="500" fill="hold"/>
                                        <p:tgtEl>
                                          <p:spTgt spid="317445"/>
                                        </p:tgtEl>
                                        <p:attrNameLst>
                                          <p:attrName>ppt_x</p:attrName>
                                        </p:attrNameLst>
                                      </p:cBhvr>
                                      <p:tavLst>
                                        <p:tav tm="0">
                                          <p:val>
                                            <p:strVal val="0-#ppt_w/2"/>
                                          </p:val>
                                        </p:tav>
                                        <p:tav tm="100000">
                                          <p:val>
                                            <p:strVal val="#ppt_x"/>
                                          </p:val>
                                        </p:tav>
                                      </p:tavLst>
                                    </p:anim>
                                    <p:anim calcmode="lin" valueType="num">
                                      <p:cBhvr additive="base">
                                        <p:cTn id="20" dur="500" fill="hold"/>
                                        <p:tgtEl>
                                          <p:spTgt spid="31744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17444"/>
                                        </p:tgtEl>
                                        <p:attrNameLst>
                                          <p:attrName>style.visibility</p:attrName>
                                        </p:attrNameLst>
                                      </p:cBhvr>
                                      <p:to>
                                        <p:strVal val="visible"/>
                                      </p:to>
                                    </p:set>
                                    <p:anim calcmode="lin" valueType="num">
                                      <p:cBhvr additive="base">
                                        <p:cTn id="25" dur="500" fill="hold"/>
                                        <p:tgtEl>
                                          <p:spTgt spid="317444"/>
                                        </p:tgtEl>
                                        <p:attrNameLst>
                                          <p:attrName>ppt_x</p:attrName>
                                        </p:attrNameLst>
                                      </p:cBhvr>
                                      <p:tavLst>
                                        <p:tav tm="0">
                                          <p:val>
                                            <p:strVal val="0-#ppt_w/2"/>
                                          </p:val>
                                        </p:tav>
                                        <p:tav tm="100000">
                                          <p:val>
                                            <p:strVal val="#ppt_x"/>
                                          </p:val>
                                        </p:tav>
                                      </p:tavLst>
                                    </p:anim>
                                    <p:anim calcmode="lin" valueType="num">
                                      <p:cBhvr additive="base">
                                        <p:cTn id="26" dur="500" fill="hold"/>
                                        <p:tgtEl>
                                          <p:spTgt spid="3174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2" grpId="0" animBg="1" autoUpdateAnimBg="0"/>
      <p:bldP spid="317443" grpId="0" animBg="1" autoUpdateAnimBg="0"/>
      <p:bldP spid="317444" grpId="0" animBg="1" autoUpdateAnimBg="0"/>
      <p:bldP spid="317445" grpId="0" animBg="1"/>
    </p:bld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250825" y="115888"/>
            <a:ext cx="8569325" cy="1009650"/>
          </a:xfrm>
          <a:ln w="38100">
            <a:solidFill>
              <a:schemeClr val="accent2"/>
            </a:solidFill>
          </a:ln>
        </p:spPr>
        <p:txBody>
          <a:bodyPr/>
          <a:lstStyle/>
          <a:p>
            <a:pPr eaLnBrk="1" hangingPunct="1"/>
            <a:r>
              <a:rPr lang="en-US" sz="2000" smtClean="0">
                <a:latin typeface="Tahoma" pitchFamily="34" charset="0"/>
              </a:rPr>
              <a:t>Sanksi administrasi karena pajak yang masih harus dibayar dalam SKPKB, SKPKBT, SK Pembetulan, SK Keberatan, Putusan Banding atau Putusan PK  tidak/kurang dibayar</a:t>
            </a:r>
          </a:p>
        </p:txBody>
      </p:sp>
      <p:sp>
        <p:nvSpPr>
          <p:cNvPr id="137219" name="Rectangle 3"/>
          <p:cNvSpPr>
            <a:spLocks noChangeArrowheads="1"/>
          </p:cNvSpPr>
          <p:nvPr/>
        </p:nvSpPr>
        <p:spPr bwMode="auto">
          <a:xfrm>
            <a:off x="228600" y="1651000"/>
            <a:ext cx="8610600" cy="37465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1800" u="none">
                <a:latin typeface="Tahoma" pitchFamily="34" charset="0"/>
              </a:rPr>
              <a:t>Apabila Surat Ketetapan Pajak Kurang Bayar atau Surat Ketetapan Pajak Kurang Bayar Tambahan, serta Surat Keputusan Pembetulan, Surat Keputusan Keberatan, Putusan Banding atau Putusan Peninjauan Kembali, yang menyebabkan jumlah pajak yang masih harus dibayar bertambah, pada saat jatuh tempo pelunasan tidak atau kurang dibayar, </a:t>
            </a:r>
            <a:r>
              <a:rPr lang="en-US" sz="2000" b="1" u="none">
                <a:solidFill>
                  <a:schemeClr val="accent2"/>
                </a:solidFill>
              </a:rPr>
              <a:t>atas jumlah pajak yang tidak atau kurang dibayar itu dikenai sanksi administrasi berupa bunga sebesar 2% (dua persen) per bulan untuk seluruh masa, yang dihitung dari tanggal jatuh tempo sampai dengan tanggal pelunasan atau tanggal diterbitkannya Surat Tagihan Pajak, dan bagian dari bulan dihitung penuh 1 (satu) bulan</a:t>
            </a:r>
            <a:r>
              <a:rPr lang="en-US" sz="1800" u="none">
                <a:latin typeface="Tahoma" pitchFamily="34" charset="0"/>
              </a:rPr>
              <a:t>.</a:t>
            </a:r>
            <a:endParaRPr lang="en-US" sz="1800" u="none">
              <a:solidFill>
                <a:schemeClr val="tx2"/>
              </a:solidFill>
              <a:latin typeface="Tahoma" pitchFamily="34" charset="0"/>
            </a:endParaRPr>
          </a:p>
          <a:p>
            <a:pPr>
              <a:spcBef>
                <a:spcPct val="50000"/>
              </a:spcBef>
            </a:pPr>
            <a:r>
              <a:rPr lang="en-US" sz="1800" u="none">
                <a:solidFill>
                  <a:schemeClr val="tx2"/>
                </a:solidFill>
                <a:latin typeface="Tahoma" pitchFamily="34" charset="0"/>
              </a:rPr>
              <a:t>(Pasal 19 ayat 1 UU KUP)</a:t>
            </a:r>
          </a:p>
        </p:txBody>
      </p:sp>
      <p:sp>
        <p:nvSpPr>
          <p:cNvPr id="137223" name="AutoShape 7"/>
          <p:cNvSpPr>
            <a:spLocks noChangeArrowheads="1"/>
          </p:cNvSpPr>
          <p:nvPr/>
        </p:nvSpPr>
        <p:spPr bwMode="auto">
          <a:xfrm>
            <a:off x="3995738" y="1125538"/>
            <a:ext cx="863600" cy="431800"/>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7218"/>
                                        </p:tgtEl>
                                        <p:attrNameLst>
                                          <p:attrName>style.visibility</p:attrName>
                                        </p:attrNameLst>
                                      </p:cBhvr>
                                      <p:to>
                                        <p:strVal val="visible"/>
                                      </p:to>
                                    </p:set>
                                    <p:anim calcmode="lin" valueType="num">
                                      <p:cBhvr additive="base">
                                        <p:cTn id="7" dur="500" fill="hold"/>
                                        <p:tgtEl>
                                          <p:spTgt spid="137218"/>
                                        </p:tgtEl>
                                        <p:attrNameLst>
                                          <p:attrName>ppt_x</p:attrName>
                                        </p:attrNameLst>
                                      </p:cBhvr>
                                      <p:tavLst>
                                        <p:tav tm="0">
                                          <p:val>
                                            <p:strVal val="0-#ppt_w/2"/>
                                          </p:val>
                                        </p:tav>
                                        <p:tav tm="100000">
                                          <p:val>
                                            <p:strVal val="#ppt_x"/>
                                          </p:val>
                                        </p:tav>
                                      </p:tavLst>
                                    </p:anim>
                                    <p:anim calcmode="lin" valueType="num">
                                      <p:cBhvr additive="base">
                                        <p:cTn id="8" dur="500" fill="hold"/>
                                        <p:tgtEl>
                                          <p:spTgt spid="137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7223"/>
                                        </p:tgtEl>
                                        <p:attrNameLst>
                                          <p:attrName>style.visibility</p:attrName>
                                        </p:attrNameLst>
                                      </p:cBhvr>
                                      <p:to>
                                        <p:strVal val="visible"/>
                                      </p:to>
                                    </p:set>
                                    <p:anim calcmode="lin" valueType="num">
                                      <p:cBhvr additive="base">
                                        <p:cTn id="13" dur="500" fill="hold"/>
                                        <p:tgtEl>
                                          <p:spTgt spid="137223"/>
                                        </p:tgtEl>
                                        <p:attrNameLst>
                                          <p:attrName>ppt_x</p:attrName>
                                        </p:attrNameLst>
                                      </p:cBhvr>
                                      <p:tavLst>
                                        <p:tav tm="0">
                                          <p:val>
                                            <p:strVal val="#ppt_x"/>
                                          </p:val>
                                        </p:tav>
                                        <p:tav tm="100000">
                                          <p:val>
                                            <p:strVal val="#ppt_x"/>
                                          </p:val>
                                        </p:tav>
                                      </p:tavLst>
                                    </p:anim>
                                    <p:anim calcmode="lin" valueType="num">
                                      <p:cBhvr additive="base">
                                        <p:cTn id="14" dur="500" fill="hold"/>
                                        <p:tgtEl>
                                          <p:spTgt spid="1372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7219"/>
                                        </p:tgtEl>
                                        <p:attrNameLst>
                                          <p:attrName>style.visibility</p:attrName>
                                        </p:attrNameLst>
                                      </p:cBhvr>
                                      <p:to>
                                        <p:strVal val="visible"/>
                                      </p:to>
                                    </p:set>
                                    <p:anim calcmode="lin" valueType="num">
                                      <p:cBhvr additive="base">
                                        <p:cTn id="19" dur="500" fill="hold"/>
                                        <p:tgtEl>
                                          <p:spTgt spid="137219"/>
                                        </p:tgtEl>
                                        <p:attrNameLst>
                                          <p:attrName>ppt_x</p:attrName>
                                        </p:attrNameLst>
                                      </p:cBhvr>
                                      <p:tavLst>
                                        <p:tav tm="0">
                                          <p:val>
                                            <p:strVal val="0-#ppt_w/2"/>
                                          </p:val>
                                        </p:tav>
                                        <p:tav tm="100000">
                                          <p:val>
                                            <p:strVal val="#ppt_x"/>
                                          </p:val>
                                        </p:tav>
                                      </p:tavLst>
                                    </p:anim>
                                    <p:anim calcmode="lin" valueType="num">
                                      <p:cBhvr additive="base">
                                        <p:cTn id="20" dur="500" fill="hold"/>
                                        <p:tgtEl>
                                          <p:spTgt spid="1372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8" grpId="0" animBg="1" autoUpdateAnimBg="0"/>
      <p:bldP spid="137219" grpId="0" animBg="1" autoUpdateAnimBg="0"/>
      <p:bldP spid="137223" grpId="0" animBg="1"/>
    </p:bld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76200" y="76200"/>
            <a:ext cx="1758950" cy="328613"/>
          </a:xfrm>
          <a:ln>
            <a:solidFill>
              <a:schemeClr val="accent2"/>
            </a:solidFill>
          </a:ln>
        </p:spPr>
        <p:txBody>
          <a:bodyPr/>
          <a:lstStyle/>
          <a:p>
            <a:pPr eaLnBrk="1" hangingPunct="1"/>
            <a:r>
              <a:rPr lang="en-US" sz="2400" smtClean="0">
                <a:latin typeface="Tahoma" pitchFamily="34" charset="0"/>
              </a:rPr>
              <a:t>CONTOH</a:t>
            </a:r>
          </a:p>
        </p:txBody>
      </p:sp>
      <p:sp>
        <p:nvSpPr>
          <p:cNvPr id="138243" name="Rectangle 3"/>
          <p:cNvSpPr>
            <a:spLocks noChangeArrowheads="1"/>
          </p:cNvSpPr>
          <p:nvPr/>
        </p:nvSpPr>
        <p:spPr bwMode="auto">
          <a:xfrm>
            <a:off x="323850" y="549275"/>
            <a:ext cx="8534400" cy="1200150"/>
          </a:xfrm>
          <a:prstGeom prst="rect">
            <a:avLst/>
          </a:prstGeom>
          <a:noFill/>
          <a:ln w="9525">
            <a:solidFill>
              <a:schemeClr val="accent2"/>
            </a:solidFill>
            <a:miter lim="800000"/>
            <a:headEnd/>
            <a:tailEnd/>
          </a:ln>
        </p:spPr>
        <p:txBody>
          <a:bodyPr lIns="91422" tIns="45712" rIns="91422" bIns="45712">
            <a:spAutoFit/>
          </a:bodyPr>
          <a:lstStyle/>
          <a:p>
            <a:r>
              <a:rPr lang="en-US" sz="1800" u="none">
                <a:latin typeface="Tahoma" pitchFamily="34" charset="0"/>
              </a:rPr>
              <a:t>Jumlah pajak yang masih harus dibayar berdasarkan Surat Ketetapan Pajak Kurang Bayar sebesar Rp10.000.000,00 yang diterbitkan tanggal 7 Oktober 2008, dengan batas akhir pelunasan tanggal 6 November 2008. Jumlah pembayaran sampai dengan tanggal 6 November 2008 Rp6.000.000,00.</a:t>
            </a:r>
            <a:endParaRPr lang="en-GB" sz="1800" u="none">
              <a:latin typeface="Tahoma" pitchFamily="34" charset="0"/>
            </a:endParaRPr>
          </a:p>
        </p:txBody>
      </p:sp>
      <p:sp>
        <p:nvSpPr>
          <p:cNvPr id="138244" name="Rectangle 4"/>
          <p:cNvSpPr>
            <a:spLocks noChangeArrowheads="1"/>
          </p:cNvSpPr>
          <p:nvPr/>
        </p:nvSpPr>
        <p:spPr bwMode="auto">
          <a:xfrm>
            <a:off x="71438" y="1844675"/>
            <a:ext cx="8964612" cy="1749425"/>
          </a:xfrm>
          <a:prstGeom prst="rect">
            <a:avLst/>
          </a:prstGeom>
          <a:noFill/>
          <a:ln w="9525">
            <a:solidFill>
              <a:schemeClr val="accent2"/>
            </a:solidFill>
            <a:miter lim="800000"/>
            <a:headEnd/>
            <a:tailEnd/>
          </a:ln>
        </p:spPr>
        <p:txBody>
          <a:bodyPr lIns="91422" tIns="45712" rIns="91422" bIns="45712">
            <a:spAutoFit/>
          </a:bodyPr>
          <a:lstStyle/>
          <a:p>
            <a:pPr algn="l"/>
            <a:r>
              <a:rPr lang="en-US" sz="1800" u="none">
                <a:latin typeface="Tahoma" pitchFamily="34" charset="0"/>
              </a:rPr>
              <a:t>Pada tanggal 1 Desember 2008 diterbitkan Surat Tagihan Pajak dengan perhitungan sebagai berikut:</a:t>
            </a:r>
          </a:p>
          <a:p>
            <a:pPr algn="l"/>
            <a:r>
              <a:rPr lang="en-US" sz="1800" u="none">
                <a:latin typeface="Tahoma" pitchFamily="34" charset="0"/>
              </a:rPr>
              <a:t>Pajak yang masih harus dibayar			=Rp10.000.000,00</a:t>
            </a:r>
          </a:p>
          <a:p>
            <a:pPr algn="l"/>
            <a:r>
              <a:rPr lang="en-US" sz="1800" u="none">
                <a:latin typeface="Tahoma" pitchFamily="34" charset="0"/>
              </a:rPr>
              <a:t>Dibayar sampai dengan jatuh tempo pelunasan	=</a:t>
            </a:r>
            <a:r>
              <a:rPr lang="en-US" sz="1800">
                <a:latin typeface="Tahoma" pitchFamily="34" charset="0"/>
              </a:rPr>
              <a:t>Rp  6.000.000,00 (-)</a:t>
            </a:r>
          </a:p>
          <a:p>
            <a:pPr algn="l"/>
            <a:r>
              <a:rPr lang="en-US" sz="1800" u="none">
                <a:latin typeface="Tahoma" pitchFamily="34" charset="0"/>
              </a:rPr>
              <a:t>Kurang dibayar				   	=Rp  4.000.000,00</a:t>
            </a:r>
          </a:p>
          <a:p>
            <a:pPr lvl="1" algn="l"/>
            <a:r>
              <a:rPr lang="en-US" sz="1800" b="1" u="none">
                <a:latin typeface="Tahoma" pitchFamily="34" charset="0"/>
              </a:rPr>
              <a:t>Bunga 1 (satu) bulan (1 x 2% x Rp4.000.000,00)	=Rp80.000,00</a:t>
            </a:r>
            <a:endParaRPr lang="en-GB" sz="1800" b="1" u="none">
              <a:latin typeface="Tahoma" pitchFamily="34" charset="0"/>
            </a:endParaRPr>
          </a:p>
        </p:txBody>
      </p:sp>
      <p:sp>
        <p:nvSpPr>
          <p:cNvPr id="138245" name="Rectangle 5"/>
          <p:cNvSpPr>
            <a:spLocks noChangeArrowheads="1"/>
          </p:cNvSpPr>
          <p:nvPr/>
        </p:nvSpPr>
        <p:spPr bwMode="auto">
          <a:xfrm>
            <a:off x="323850" y="3716338"/>
            <a:ext cx="8534400" cy="1200150"/>
          </a:xfrm>
          <a:prstGeom prst="rect">
            <a:avLst/>
          </a:prstGeom>
          <a:noFill/>
          <a:ln w="9525">
            <a:solidFill>
              <a:schemeClr val="accent2"/>
            </a:solidFill>
            <a:miter lim="800000"/>
            <a:headEnd/>
            <a:tailEnd/>
          </a:ln>
        </p:spPr>
        <p:txBody>
          <a:bodyPr lIns="91422" tIns="45712" rIns="91422" bIns="45712">
            <a:spAutoFit/>
          </a:bodyPr>
          <a:lstStyle/>
          <a:p>
            <a:r>
              <a:rPr lang="en-US" sz="1800" u="none">
                <a:latin typeface="Tahoma" pitchFamily="34" charset="0"/>
              </a:rPr>
              <a:t>Dalam hal terhadap Surat Ketetapan Pajak Kurang Bayar sebagaimana tersebut, Wajib Pajak membayar Rp10.000.000,00 pada tanggal 3 Desember 2008 dan pada tanggal 5 Desember 2008 diterbitkan Surat Tagihan Pajak, sanksi administrasi berupa bunga dihitung sebagai berikut:</a:t>
            </a:r>
            <a:endParaRPr lang="en-GB" sz="1800" u="none">
              <a:latin typeface="Tahoma" pitchFamily="34" charset="0"/>
            </a:endParaRPr>
          </a:p>
        </p:txBody>
      </p:sp>
      <p:sp>
        <p:nvSpPr>
          <p:cNvPr id="138246" name="AutoShape 6"/>
          <p:cNvSpPr>
            <a:spLocks noChangeArrowheads="1"/>
          </p:cNvSpPr>
          <p:nvPr/>
        </p:nvSpPr>
        <p:spPr bwMode="auto">
          <a:xfrm>
            <a:off x="179388" y="549275"/>
            <a:ext cx="288925" cy="28733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138247" name="AutoShape 7"/>
          <p:cNvSpPr>
            <a:spLocks noChangeArrowheads="1"/>
          </p:cNvSpPr>
          <p:nvPr/>
        </p:nvSpPr>
        <p:spPr bwMode="auto">
          <a:xfrm>
            <a:off x="179388" y="3716338"/>
            <a:ext cx="288925" cy="28733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138248" name="Rectangle 8"/>
          <p:cNvSpPr>
            <a:spLocks noChangeArrowheads="1"/>
          </p:cNvSpPr>
          <p:nvPr/>
        </p:nvSpPr>
        <p:spPr bwMode="auto">
          <a:xfrm>
            <a:off x="107950" y="4992688"/>
            <a:ext cx="8964613" cy="1200150"/>
          </a:xfrm>
          <a:prstGeom prst="rect">
            <a:avLst/>
          </a:prstGeom>
          <a:noFill/>
          <a:ln w="9525">
            <a:solidFill>
              <a:schemeClr val="accent2"/>
            </a:solidFill>
            <a:miter lim="800000"/>
            <a:headEnd/>
            <a:tailEnd/>
          </a:ln>
        </p:spPr>
        <p:txBody>
          <a:bodyPr lIns="91422" tIns="45712" rIns="91422" bIns="45712">
            <a:spAutoFit/>
          </a:bodyPr>
          <a:lstStyle/>
          <a:p>
            <a:pPr algn="l"/>
            <a:r>
              <a:rPr lang="en-US" sz="1800" u="none">
                <a:latin typeface="Tahoma" pitchFamily="34" charset="0"/>
              </a:rPr>
              <a:t>Pajak yang masih harus dibayar			=Rp10.000.000,00</a:t>
            </a:r>
          </a:p>
          <a:p>
            <a:pPr algn="l"/>
            <a:r>
              <a:rPr lang="en-US" sz="1800" u="none">
                <a:latin typeface="Tahoma" pitchFamily="34" charset="0"/>
              </a:rPr>
              <a:t>Dibayar sampai dengan jatuh tempo pelunasan	=</a:t>
            </a:r>
            <a:r>
              <a:rPr lang="en-US" sz="1800">
                <a:latin typeface="Tahoma" pitchFamily="34" charset="0"/>
              </a:rPr>
              <a:t>Rp10.000.000,00 (-)</a:t>
            </a:r>
          </a:p>
          <a:p>
            <a:pPr algn="l"/>
            <a:r>
              <a:rPr lang="en-US" sz="1800" u="none">
                <a:latin typeface="Tahoma" pitchFamily="34" charset="0"/>
              </a:rPr>
              <a:t>Kurang dibayar				   	=Rp              0,00</a:t>
            </a:r>
          </a:p>
          <a:p>
            <a:pPr lvl="1" algn="l"/>
            <a:r>
              <a:rPr lang="en-US" sz="1800" b="1" u="none">
                <a:latin typeface="Tahoma" pitchFamily="34" charset="0"/>
              </a:rPr>
              <a:t>Bunga 1 (satu) bulan (1 x 2% x Rp10.000.000,00)	=Rp200.000,00</a:t>
            </a:r>
            <a:endParaRPr lang="en-GB" sz="1800" b="1" u="none">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8242"/>
                                        </p:tgtEl>
                                        <p:attrNameLst>
                                          <p:attrName>style.visibility</p:attrName>
                                        </p:attrNameLst>
                                      </p:cBhvr>
                                      <p:to>
                                        <p:strVal val="visible"/>
                                      </p:to>
                                    </p:set>
                                    <p:anim calcmode="lin" valueType="num">
                                      <p:cBhvr additive="base">
                                        <p:cTn id="7" dur="500" fill="hold"/>
                                        <p:tgtEl>
                                          <p:spTgt spid="138242"/>
                                        </p:tgtEl>
                                        <p:attrNameLst>
                                          <p:attrName>ppt_x</p:attrName>
                                        </p:attrNameLst>
                                      </p:cBhvr>
                                      <p:tavLst>
                                        <p:tav tm="0">
                                          <p:val>
                                            <p:strVal val="0-#ppt_w/2"/>
                                          </p:val>
                                        </p:tav>
                                        <p:tav tm="100000">
                                          <p:val>
                                            <p:strVal val="#ppt_x"/>
                                          </p:val>
                                        </p:tav>
                                      </p:tavLst>
                                    </p:anim>
                                    <p:anim calcmode="lin" valueType="num">
                                      <p:cBhvr additive="base">
                                        <p:cTn id="8" dur="500" fill="hold"/>
                                        <p:tgtEl>
                                          <p:spTgt spid="1382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38246"/>
                                        </p:tgtEl>
                                        <p:attrNameLst>
                                          <p:attrName>style.visibility</p:attrName>
                                        </p:attrNameLst>
                                      </p:cBhvr>
                                      <p:to>
                                        <p:strVal val="visible"/>
                                      </p:to>
                                    </p:set>
                                    <p:animEffect transition="in" filter="blinds(horizontal)">
                                      <p:cBhvr>
                                        <p:cTn id="13" dur="500"/>
                                        <p:tgtEl>
                                          <p:spTgt spid="13824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38243"/>
                                        </p:tgtEl>
                                        <p:attrNameLst>
                                          <p:attrName>style.visibility</p:attrName>
                                        </p:attrNameLst>
                                      </p:cBhvr>
                                      <p:to>
                                        <p:strVal val="visible"/>
                                      </p:to>
                                    </p:set>
                                    <p:anim calcmode="lin" valueType="num">
                                      <p:cBhvr additive="base">
                                        <p:cTn id="18" dur="500" fill="hold"/>
                                        <p:tgtEl>
                                          <p:spTgt spid="138243"/>
                                        </p:tgtEl>
                                        <p:attrNameLst>
                                          <p:attrName>ppt_x</p:attrName>
                                        </p:attrNameLst>
                                      </p:cBhvr>
                                      <p:tavLst>
                                        <p:tav tm="0">
                                          <p:val>
                                            <p:strVal val="0-#ppt_w/2"/>
                                          </p:val>
                                        </p:tav>
                                        <p:tav tm="100000">
                                          <p:val>
                                            <p:strVal val="#ppt_x"/>
                                          </p:val>
                                        </p:tav>
                                      </p:tavLst>
                                    </p:anim>
                                    <p:anim calcmode="lin" valueType="num">
                                      <p:cBhvr additive="base">
                                        <p:cTn id="19" dur="500" fill="hold"/>
                                        <p:tgtEl>
                                          <p:spTgt spid="13824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38244"/>
                                        </p:tgtEl>
                                        <p:attrNameLst>
                                          <p:attrName>style.visibility</p:attrName>
                                        </p:attrNameLst>
                                      </p:cBhvr>
                                      <p:to>
                                        <p:strVal val="visible"/>
                                      </p:to>
                                    </p:set>
                                    <p:anim calcmode="lin" valueType="num">
                                      <p:cBhvr additive="base">
                                        <p:cTn id="24" dur="500" fill="hold"/>
                                        <p:tgtEl>
                                          <p:spTgt spid="138244"/>
                                        </p:tgtEl>
                                        <p:attrNameLst>
                                          <p:attrName>ppt_x</p:attrName>
                                        </p:attrNameLst>
                                      </p:cBhvr>
                                      <p:tavLst>
                                        <p:tav tm="0">
                                          <p:val>
                                            <p:strVal val="0-#ppt_w/2"/>
                                          </p:val>
                                        </p:tav>
                                        <p:tav tm="100000">
                                          <p:val>
                                            <p:strVal val="#ppt_x"/>
                                          </p:val>
                                        </p:tav>
                                      </p:tavLst>
                                    </p:anim>
                                    <p:anim calcmode="lin" valueType="num">
                                      <p:cBhvr additive="base">
                                        <p:cTn id="25" dur="500" fill="hold"/>
                                        <p:tgtEl>
                                          <p:spTgt spid="138244"/>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38247"/>
                                        </p:tgtEl>
                                        <p:attrNameLst>
                                          <p:attrName>style.visibility</p:attrName>
                                        </p:attrNameLst>
                                      </p:cBhvr>
                                      <p:to>
                                        <p:strVal val="visible"/>
                                      </p:to>
                                    </p:set>
                                    <p:animEffect transition="in" filter="blinds(horizontal)">
                                      <p:cBhvr>
                                        <p:cTn id="30" dur="500"/>
                                        <p:tgtEl>
                                          <p:spTgt spid="138247"/>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38245"/>
                                        </p:tgtEl>
                                        <p:attrNameLst>
                                          <p:attrName>style.visibility</p:attrName>
                                        </p:attrNameLst>
                                      </p:cBhvr>
                                      <p:to>
                                        <p:strVal val="visible"/>
                                      </p:to>
                                    </p:set>
                                    <p:anim calcmode="lin" valueType="num">
                                      <p:cBhvr additive="base">
                                        <p:cTn id="35" dur="500" fill="hold"/>
                                        <p:tgtEl>
                                          <p:spTgt spid="138245"/>
                                        </p:tgtEl>
                                        <p:attrNameLst>
                                          <p:attrName>ppt_x</p:attrName>
                                        </p:attrNameLst>
                                      </p:cBhvr>
                                      <p:tavLst>
                                        <p:tav tm="0">
                                          <p:val>
                                            <p:strVal val="0-#ppt_w/2"/>
                                          </p:val>
                                        </p:tav>
                                        <p:tav tm="100000">
                                          <p:val>
                                            <p:strVal val="#ppt_x"/>
                                          </p:val>
                                        </p:tav>
                                      </p:tavLst>
                                    </p:anim>
                                    <p:anim calcmode="lin" valueType="num">
                                      <p:cBhvr additive="base">
                                        <p:cTn id="36" dur="500" fill="hold"/>
                                        <p:tgtEl>
                                          <p:spTgt spid="13824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38248"/>
                                        </p:tgtEl>
                                        <p:attrNameLst>
                                          <p:attrName>style.visibility</p:attrName>
                                        </p:attrNameLst>
                                      </p:cBhvr>
                                      <p:to>
                                        <p:strVal val="visible"/>
                                      </p:to>
                                    </p:set>
                                    <p:anim calcmode="lin" valueType="num">
                                      <p:cBhvr additive="base">
                                        <p:cTn id="41" dur="500" fill="hold"/>
                                        <p:tgtEl>
                                          <p:spTgt spid="138248"/>
                                        </p:tgtEl>
                                        <p:attrNameLst>
                                          <p:attrName>ppt_x</p:attrName>
                                        </p:attrNameLst>
                                      </p:cBhvr>
                                      <p:tavLst>
                                        <p:tav tm="0">
                                          <p:val>
                                            <p:strVal val="0-#ppt_w/2"/>
                                          </p:val>
                                        </p:tav>
                                        <p:tav tm="100000">
                                          <p:val>
                                            <p:strVal val="#ppt_x"/>
                                          </p:val>
                                        </p:tav>
                                      </p:tavLst>
                                    </p:anim>
                                    <p:anim calcmode="lin" valueType="num">
                                      <p:cBhvr additive="base">
                                        <p:cTn id="42" dur="500" fill="hold"/>
                                        <p:tgtEl>
                                          <p:spTgt spid="1382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2" grpId="0" animBg="1" autoUpdateAnimBg="0"/>
      <p:bldP spid="138243" grpId="0" animBg="1" autoUpdateAnimBg="0"/>
      <p:bldP spid="138244" grpId="0" animBg="1" autoUpdateAnimBg="0"/>
      <p:bldP spid="138245" grpId="0" animBg="1" autoUpdateAnimBg="0"/>
      <p:bldP spid="138246" grpId="0" animBg="1"/>
      <p:bldP spid="138247" grpId="0" animBg="1"/>
      <p:bldP spid="138248" grpId="0" animBg="1" autoUpdateAnimBg="0"/>
    </p:bld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a:xfrm>
            <a:off x="250825" y="115888"/>
            <a:ext cx="8642350" cy="576262"/>
          </a:xfrm>
          <a:ln w="38100">
            <a:solidFill>
              <a:schemeClr val="accent2"/>
            </a:solidFill>
          </a:ln>
        </p:spPr>
        <p:txBody>
          <a:bodyPr/>
          <a:lstStyle/>
          <a:p>
            <a:pPr eaLnBrk="1" hangingPunct="1"/>
            <a:r>
              <a:rPr lang="en-US" sz="2000" smtClean="0">
                <a:latin typeface="Tahoma" pitchFamily="34" charset="0"/>
              </a:rPr>
              <a:t>Sanksi administrasi karena mengangsur atau menunda pembayaran pajak</a:t>
            </a:r>
          </a:p>
        </p:txBody>
      </p:sp>
      <p:sp>
        <p:nvSpPr>
          <p:cNvPr id="395267" name="Rectangle 3"/>
          <p:cNvSpPr>
            <a:spLocks noChangeArrowheads="1"/>
          </p:cNvSpPr>
          <p:nvPr/>
        </p:nvSpPr>
        <p:spPr bwMode="auto">
          <a:xfrm>
            <a:off x="209550" y="908050"/>
            <a:ext cx="8610600" cy="1725613"/>
          </a:xfrm>
          <a:prstGeom prst="rect">
            <a:avLst/>
          </a:prstGeom>
          <a:noFill/>
          <a:ln w="9525">
            <a:solidFill>
              <a:schemeClr val="accent2"/>
            </a:solidFill>
            <a:miter lim="800000"/>
            <a:headEnd/>
            <a:tailEnd/>
          </a:ln>
        </p:spPr>
        <p:txBody>
          <a:bodyPr lIns="91422" tIns="45712" rIns="91422" bIns="45712">
            <a:spAutoFit/>
          </a:bodyPr>
          <a:lstStyle/>
          <a:p>
            <a:pPr>
              <a:lnSpc>
                <a:spcPct val="90000"/>
              </a:lnSpc>
              <a:spcBef>
                <a:spcPct val="50000"/>
              </a:spcBef>
            </a:pPr>
            <a:r>
              <a:rPr lang="es-ES" sz="1800" b="1" u="none"/>
              <a:t>Dalam hal Wajib Pajak diperbolehkan mengangsur atau menunda pembayaran pajak juga dikenai sanksi administrasi berupa bunga sebesar 2% (dua persen) per bulan dari jumlah pajak yang masih harus dibayar dan bagian dari bulan dihitung penuh 1 (satu) bulan.</a:t>
            </a:r>
            <a:r>
              <a:rPr lang="en-US" sz="1800" b="1"/>
              <a:t> </a:t>
            </a:r>
            <a:endParaRPr lang="en-US" sz="1800" b="1" u="none">
              <a:solidFill>
                <a:schemeClr val="tx2"/>
              </a:solidFill>
            </a:endParaRPr>
          </a:p>
          <a:p>
            <a:pPr>
              <a:lnSpc>
                <a:spcPct val="90000"/>
              </a:lnSpc>
              <a:spcBef>
                <a:spcPct val="50000"/>
              </a:spcBef>
            </a:pPr>
            <a:r>
              <a:rPr lang="en-US" sz="1800" b="1" u="none">
                <a:solidFill>
                  <a:schemeClr val="tx2"/>
                </a:solidFill>
              </a:rPr>
              <a:t>(Pasal 19 ayat 2 UU KUP)</a:t>
            </a:r>
          </a:p>
        </p:txBody>
      </p:sp>
      <p:sp>
        <p:nvSpPr>
          <p:cNvPr id="395268" name="AutoShape 4"/>
          <p:cNvSpPr>
            <a:spLocks noChangeArrowheads="1"/>
          </p:cNvSpPr>
          <p:nvPr/>
        </p:nvSpPr>
        <p:spPr bwMode="auto">
          <a:xfrm>
            <a:off x="4283075" y="620713"/>
            <a:ext cx="504825" cy="287337"/>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395269" name="Rectangle 5"/>
          <p:cNvSpPr>
            <a:spLocks noChangeArrowheads="1"/>
          </p:cNvSpPr>
          <p:nvPr/>
        </p:nvSpPr>
        <p:spPr bwMode="auto">
          <a:xfrm>
            <a:off x="209550" y="2682875"/>
            <a:ext cx="8610600" cy="3122613"/>
          </a:xfrm>
          <a:prstGeom prst="rect">
            <a:avLst/>
          </a:prstGeom>
          <a:noFill/>
          <a:ln w="9525">
            <a:solidFill>
              <a:schemeClr val="accent2"/>
            </a:solidFill>
            <a:miter lim="800000"/>
            <a:headEnd/>
            <a:tailEnd/>
          </a:ln>
        </p:spPr>
        <p:txBody>
          <a:bodyPr lIns="91422" tIns="45712" rIns="91422" bIns="45712">
            <a:spAutoFit/>
          </a:bodyPr>
          <a:lstStyle/>
          <a:p>
            <a:pPr algn="l">
              <a:spcBef>
                <a:spcPct val="50000"/>
              </a:spcBef>
            </a:pPr>
            <a:r>
              <a:rPr lang="en-US" sz="1800" b="1" u="none">
                <a:solidFill>
                  <a:schemeClr val="tx2"/>
                </a:solidFill>
              </a:rPr>
              <a:t>Contoh:</a:t>
            </a:r>
          </a:p>
          <a:p>
            <a:r>
              <a:rPr lang="en-US" sz="1800" b="1" u="none">
                <a:latin typeface="Arial Narrow" pitchFamily="34" charset="0"/>
              </a:rPr>
              <a:t>Wajib Pajak menerima Surat Ketetapan Pajak Kurang Bayar sebesar Rp1.120.000,00 yang diterbitkan pada tanggal 2 Januari 2009 dengan batas akhir pelunasan tanggal 1 Februari 2009. Wajib Pajak tersebut diperbolehkan untuk mengangsur pembayaran pajak dalam jangka waktu 5 (lima) bulan (</a:t>
            </a:r>
            <a:r>
              <a:rPr lang="en-US" sz="1800" b="1" i="1" u="none">
                <a:latin typeface="Arial Narrow" pitchFamily="34" charset="0"/>
              </a:rPr>
              <a:t>dimulai tgl 28 Februari 2009</a:t>
            </a:r>
            <a:r>
              <a:rPr lang="en-US" sz="1800" b="1" u="none">
                <a:latin typeface="Arial Narrow" pitchFamily="34" charset="0"/>
              </a:rPr>
              <a:t>) dengan jumlah yang tetap sebesar Rp224.000,00. </a:t>
            </a:r>
            <a:r>
              <a:rPr lang="sv-SE" sz="1800" b="1" u="none">
                <a:latin typeface="Arial Narrow" pitchFamily="34" charset="0"/>
              </a:rPr>
              <a:t>Sanksi administrasi berupa bunga untuk setiap angsuran dihitung sbb:</a:t>
            </a:r>
          </a:p>
          <a:p>
            <a:pPr algn="l"/>
            <a:r>
              <a:rPr lang="sv-SE" sz="1800" b="1" u="none">
                <a:latin typeface="Arial Narrow" pitchFamily="34" charset="0"/>
              </a:rPr>
              <a:t>angsuran ke-1 : 2% x Rp1.120.000,00 			= Rp22.400,00.</a:t>
            </a:r>
          </a:p>
          <a:p>
            <a:pPr algn="l"/>
            <a:r>
              <a:rPr lang="sv-SE" sz="1800" b="1" u="none">
                <a:latin typeface="Arial Narrow" pitchFamily="34" charset="0"/>
              </a:rPr>
              <a:t>angsuran ke-2 : 2% x Rp896.000,00 			= Rp17.920,00.</a:t>
            </a:r>
          </a:p>
          <a:p>
            <a:pPr algn="l"/>
            <a:r>
              <a:rPr lang="sv-SE" sz="1800" b="1" u="none">
                <a:latin typeface="Arial Narrow" pitchFamily="34" charset="0"/>
              </a:rPr>
              <a:t>angsuran ke-3 : 2% x Rp672.000,00 			= Rp13.440,00.</a:t>
            </a:r>
          </a:p>
          <a:p>
            <a:pPr algn="l"/>
            <a:r>
              <a:rPr lang="sv-SE" sz="1800" b="1" u="none">
                <a:latin typeface="Arial Narrow" pitchFamily="34" charset="0"/>
              </a:rPr>
              <a:t>angsuran ke-4 : 2% x Rp448.000,00 			= Rp8.960,00.</a:t>
            </a:r>
          </a:p>
          <a:p>
            <a:pPr algn="l"/>
            <a:r>
              <a:rPr lang="sv-SE" sz="1800" b="1" u="none">
                <a:latin typeface="Arial Narrow" pitchFamily="34" charset="0"/>
              </a:rPr>
              <a:t>angsuran ke-5 : 2% x Rp224.000,00 			= Rp4.480,00.</a:t>
            </a:r>
            <a:r>
              <a:rPr lang="en-US" sz="1800">
                <a:latin typeface="Arial Narrow" pitchFamily="34" charset="0"/>
              </a:rPr>
              <a:t> </a:t>
            </a:r>
          </a:p>
        </p:txBody>
      </p:sp>
      <p:sp>
        <p:nvSpPr>
          <p:cNvPr id="395270" name="Rectangle 6"/>
          <p:cNvSpPr>
            <a:spLocks noChangeArrowheads="1"/>
          </p:cNvSpPr>
          <p:nvPr/>
        </p:nvSpPr>
        <p:spPr bwMode="auto">
          <a:xfrm>
            <a:off x="209550" y="5880100"/>
            <a:ext cx="8610600" cy="925513"/>
          </a:xfrm>
          <a:prstGeom prst="rect">
            <a:avLst/>
          </a:prstGeom>
          <a:noFill/>
          <a:ln w="9525">
            <a:solidFill>
              <a:schemeClr val="accent2"/>
            </a:solidFill>
            <a:miter lim="800000"/>
            <a:headEnd/>
            <a:tailEnd/>
          </a:ln>
        </p:spPr>
        <p:txBody>
          <a:bodyPr lIns="91422" tIns="45712" rIns="91422" bIns="45712">
            <a:spAutoFit/>
          </a:bodyPr>
          <a:lstStyle/>
          <a:p>
            <a:r>
              <a:rPr lang="sv-SE" sz="1800" b="1" u="none">
                <a:latin typeface="Arial Narrow" pitchFamily="34" charset="0"/>
              </a:rPr>
              <a:t>Apabila Wajib Pajak di atas diperbolehkan untuk menunda pembayaran pajak sampai dengan tanggal 30 Juni 2009. Sanksi administrasi berupa bunga atas penundaan pembayaran Surat Ketetapan Pajak Kurang Bayar tersebut sebesar 5 x 2% x Rp1.120.000,00 = Rp112.000,00.</a:t>
            </a:r>
            <a:r>
              <a:rPr lang="en-US" sz="1800">
                <a:latin typeface="Arial Narrow"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5266"/>
                                        </p:tgtEl>
                                        <p:attrNameLst>
                                          <p:attrName>style.visibility</p:attrName>
                                        </p:attrNameLst>
                                      </p:cBhvr>
                                      <p:to>
                                        <p:strVal val="visible"/>
                                      </p:to>
                                    </p:set>
                                    <p:anim calcmode="lin" valueType="num">
                                      <p:cBhvr additive="base">
                                        <p:cTn id="7" dur="500" fill="hold"/>
                                        <p:tgtEl>
                                          <p:spTgt spid="395266"/>
                                        </p:tgtEl>
                                        <p:attrNameLst>
                                          <p:attrName>ppt_x</p:attrName>
                                        </p:attrNameLst>
                                      </p:cBhvr>
                                      <p:tavLst>
                                        <p:tav tm="0">
                                          <p:val>
                                            <p:strVal val="0-#ppt_w/2"/>
                                          </p:val>
                                        </p:tav>
                                        <p:tav tm="100000">
                                          <p:val>
                                            <p:strVal val="#ppt_x"/>
                                          </p:val>
                                        </p:tav>
                                      </p:tavLst>
                                    </p:anim>
                                    <p:anim calcmode="lin" valueType="num">
                                      <p:cBhvr additive="base">
                                        <p:cTn id="8" dur="500" fill="hold"/>
                                        <p:tgtEl>
                                          <p:spTgt spid="3952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95268"/>
                                        </p:tgtEl>
                                        <p:attrNameLst>
                                          <p:attrName>style.visibility</p:attrName>
                                        </p:attrNameLst>
                                      </p:cBhvr>
                                      <p:to>
                                        <p:strVal val="visible"/>
                                      </p:to>
                                    </p:set>
                                    <p:anim calcmode="lin" valueType="num">
                                      <p:cBhvr additive="base">
                                        <p:cTn id="13" dur="500" fill="hold"/>
                                        <p:tgtEl>
                                          <p:spTgt spid="395268"/>
                                        </p:tgtEl>
                                        <p:attrNameLst>
                                          <p:attrName>ppt_x</p:attrName>
                                        </p:attrNameLst>
                                      </p:cBhvr>
                                      <p:tavLst>
                                        <p:tav tm="0">
                                          <p:val>
                                            <p:strVal val="#ppt_x"/>
                                          </p:val>
                                        </p:tav>
                                        <p:tav tm="100000">
                                          <p:val>
                                            <p:strVal val="#ppt_x"/>
                                          </p:val>
                                        </p:tav>
                                      </p:tavLst>
                                    </p:anim>
                                    <p:anim calcmode="lin" valueType="num">
                                      <p:cBhvr additive="base">
                                        <p:cTn id="14" dur="500" fill="hold"/>
                                        <p:tgtEl>
                                          <p:spTgt spid="39526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95267"/>
                                        </p:tgtEl>
                                        <p:attrNameLst>
                                          <p:attrName>style.visibility</p:attrName>
                                        </p:attrNameLst>
                                      </p:cBhvr>
                                      <p:to>
                                        <p:strVal val="visible"/>
                                      </p:to>
                                    </p:set>
                                    <p:anim calcmode="lin" valueType="num">
                                      <p:cBhvr additive="base">
                                        <p:cTn id="19" dur="500" fill="hold"/>
                                        <p:tgtEl>
                                          <p:spTgt spid="395267"/>
                                        </p:tgtEl>
                                        <p:attrNameLst>
                                          <p:attrName>ppt_x</p:attrName>
                                        </p:attrNameLst>
                                      </p:cBhvr>
                                      <p:tavLst>
                                        <p:tav tm="0">
                                          <p:val>
                                            <p:strVal val="0-#ppt_w/2"/>
                                          </p:val>
                                        </p:tav>
                                        <p:tav tm="100000">
                                          <p:val>
                                            <p:strVal val="#ppt_x"/>
                                          </p:val>
                                        </p:tav>
                                      </p:tavLst>
                                    </p:anim>
                                    <p:anim calcmode="lin" valueType="num">
                                      <p:cBhvr additive="base">
                                        <p:cTn id="20" dur="500" fill="hold"/>
                                        <p:tgtEl>
                                          <p:spTgt spid="39526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95269"/>
                                        </p:tgtEl>
                                        <p:attrNameLst>
                                          <p:attrName>style.visibility</p:attrName>
                                        </p:attrNameLst>
                                      </p:cBhvr>
                                      <p:to>
                                        <p:strVal val="visible"/>
                                      </p:to>
                                    </p:set>
                                    <p:anim calcmode="lin" valueType="num">
                                      <p:cBhvr additive="base">
                                        <p:cTn id="25" dur="500" fill="hold"/>
                                        <p:tgtEl>
                                          <p:spTgt spid="395269"/>
                                        </p:tgtEl>
                                        <p:attrNameLst>
                                          <p:attrName>ppt_x</p:attrName>
                                        </p:attrNameLst>
                                      </p:cBhvr>
                                      <p:tavLst>
                                        <p:tav tm="0">
                                          <p:val>
                                            <p:strVal val="0-#ppt_w/2"/>
                                          </p:val>
                                        </p:tav>
                                        <p:tav tm="100000">
                                          <p:val>
                                            <p:strVal val="#ppt_x"/>
                                          </p:val>
                                        </p:tav>
                                      </p:tavLst>
                                    </p:anim>
                                    <p:anim calcmode="lin" valueType="num">
                                      <p:cBhvr additive="base">
                                        <p:cTn id="26" dur="500" fill="hold"/>
                                        <p:tgtEl>
                                          <p:spTgt spid="39526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95270"/>
                                        </p:tgtEl>
                                        <p:attrNameLst>
                                          <p:attrName>style.visibility</p:attrName>
                                        </p:attrNameLst>
                                      </p:cBhvr>
                                      <p:to>
                                        <p:strVal val="visible"/>
                                      </p:to>
                                    </p:set>
                                    <p:anim calcmode="lin" valueType="num">
                                      <p:cBhvr additive="base">
                                        <p:cTn id="31" dur="500" fill="hold"/>
                                        <p:tgtEl>
                                          <p:spTgt spid="395270"/>
                                        </p:tgtEl>
                                        <p:attrNameLst>
                                          <p:attrName>ppt_x</p:attrName>
                                        </p:attrNameLst>
                                      </p:cBhvr>
                                      <p:tavLst>
                                        <p:tav tm="0">
                                          <p:val>
                                            <p:strVal val="0-#ppt_w/2"/>
                                          </p:val>
                                        </p:tav>
                                        <p:tav tm="100000">
                                          <p:val>
                                            <p:strVal val="#ppt_x"/>
                                          </p:val>
                                        </p:tav>
                                      </p:tavLst>
                                    </p:anim>
                                    <p:anim calcmode="lin" valueType="num">
                                      <p:cBhvr additive="base">
                                        <p:cTn id="32" dur="500" fill="hold"/>
                                        <p:tgtEl>
                                          <p:spTgt spid="3952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266" grpId="0" animBg="1" autoUpdateAnimBg="0"/>
      <p:bldP spid="395267" grpId="0" animBg="1" autoUpdateAnimBg="0"/>
      <p:bldP spid="395268" grpId="0" animBg="1"/>
      <p:bldP spid="395269" grpId="0" animBg="1" autoUpdateAnimBg="0"/>
      <p:bldP spid="395270" grpId="0" animBg="1" autoUpdateAnimBg="0"/>
    </p:bld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a:xfrm>
            <a:off x="250825" y="115888"/>
            <a:ext cx="8569325" cy="936625"/>
          </a:xfrm>
          <a:ln w="38100">
            <a:solidFill>
              <a:schemeClr val="accent2"/>
            </a:solidFill>
          </a:ln>
        </p:spPr>
        <p:txBody>
          <a:bodyPr/>
          <a:lstStyle/>
          <a:p>
            <a:pPr eaLnBrk="1" hangingPunct="1"/>
            <a:r>
              <a:rPr lang="en-US" sz="2400" smtClean="0">
                <a:latin typeface="Lucida Console" pitchFamily="49" charset="0"/>
              </a:rPr>
              <a:t>Sanksi pidana tidak menyetorkan pajak yang telah dipotong atau dipungut</a:t>
            </a:r>
          </a:p>
        </p:txBody>
      </p:sp>
      <p:sp>
        <p:nvSpPr>
          <p:cNvPr id="386051" name="Rectangle 3"/>
          <p:cNvSpPr>
            <a:spLocks noChangeArrowheads="1"/>
          </p:cNvSpPr>
          <p:nvPr/>
        </p:nvSpPr>
        <p:spPr bwMode="auto">
          <a:xfrm>
            <a:off x="228600" y="1651000"/>
            <a:ext cx="8610600" cy="2711450"/>
          </a:xfrm>
          <a:prstGeom prst="rect">
            <a:avLst/>
          </a:prstGeom>
          <a:noFill/>
          <a:ln w="9525">
            <a:solidFill>
              <a:schemeClr val="accent2"/>
            </a:solidFill>
            <a:miter lim="800000"/>
            <a:headEnd/>
            <a:tailEnd/>
          </a:ln>
        </p:spPr>
        <p:txBody>
          <a:bodyPr lIns="91422" tIns="45712" rIns="91422" bIns="45712">
            <a:spAutoFit/>
          </a:bodyPr>
          <a:lstStyle/>
          <a:p>
            <a:r>
              <a:rPr lang="sv-SE" sz="1800" u="none">
                <a:latin typeface="Lucida Console" pitchFamily="49" charset="0"/>
              </a:rPr>
              <a:t>Setiap orang yang </a:t>
            </a:r>
            <a:r>
              <a:rPr lang="sv-SE" sz="1800">
                <a:latin typeface="Lucida Console" pitchFamily="49" charset="0"/>
              </a:rPr>
              <a:t>dengan sengaja</a:t>
            </a:r>
            <a:r>
              <a:rPr lang="en-US" sz="1800">
                <a:latin typeface="Lucida Console" pitchFamily="49" charset="0"/>
              </a:rPr>
              <a:t> </a:t>
            </a:r>
            <a:r>
              <a:rPr lang="fi-FI" sz="1800">
                <a:latin typeface="Lucida Console" pitchFamily="49" charset="0"/>
              </a:rPr>
              <a:t>tidak menyetorkan pajak yang telah dipotong atau dipungut sehingga dapat menimbulkan kerugian pada pendapatan negara</a:t>
            </a:r>
            <a:r>
              <a:rPr lang="fi-FI" sz="1800" u="none">
                <a:latin typeface="Lucida Console" pitchFamily="49" charset="0"/>
              </a:rPr>
              <a:t> dipidana dengan pidana penjara paling singkat 6 (enam) bulan dan paling lama 6 (enam) tahun dan denda paling sedikit 2 (dua) kali jumlah pajak terutang yang tidak atau kurang dibayar dan paling banyak 4 (empat) kali jumlah pajak terutang yang tidak atau kurang dibayar. </a:t>
            </a:r>
            <a:endParaRPr lang="en-US" sz="1800" u="none">
              <a:solidFill>
                <a:schemeClr val="tx2"/>
              </a:solidFill>
              <a:latin typeface="Lucida Console" pitchFamily="49" charset="0"/>
            </a:endParaRPr>
          </a:p>
          <a:p>
            <a:pPr>
              <a:spcBef>
                <a:spcPct val="50000"/>
              </a:spcBef>
            </a:pPr>
            <a:r>
              <a:rPr lang="en-US" sz="1800" u="none">
                <a:solidFill>
                  <a:schemeClr val="tx2"/>
                </a:solidFill>
                <a:latin typeface="Lucida Console" pitchFamily="49" charset="0"/>
              </a:rPr>
              <a:t>(Pasal 39 ayat 1 huruf i UU KUP)</a:t>
            </a:r>
          </a:p>
        </p:txBody>
      </p:sp>
      <p:sp>
        <p:nvSpPr>
          <p:cNvPr id="386052" name="AutoShape 4"/>
          <p:cNvSpPr>
            <a:spLocks noChangeArrowheads="1"/>
          </p:cNvSpPr>
          <p:nvPr/>
        </p:nvSpPr>
        <p:spPr bwMode="auto">
          <a:xfrm>
            <a:off x="3995738" y="1125538"/>
            <a:ext cx="863600" cy="431800"/>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386053" name="Rectangle 5"/>
          <p:cNvSpPr>
            <a:spLocks noChangeArrowheads="1"/>
          </p:cNvSpPr>
          <p:nvPr/>
        </p:nvSpPr>
        <p:spPr bwMode="auto">
          <a:xfrm>
            <a:off x="209550" y="4462463"/>
            <a:ext cx="8610600" cy="1887537"/>
          </a:xfrm>
          <a:prstGeom prst="rect">
            <a:avLst/>
          </a:prstGeom>
          <a:noFill/>
          <a:ln w="9525">
            <a:solidFill>
              <a:schemeClr val="accent2"/>
            </a:solidFill>
            <a:miter lim="800000"/>
            <a:headEnd/>
            <a:tailEnd/>
          </a:ln>
        </p:spPr>
        <p:txBody>
          <a:bodyPr lIns="91422" tIns="45712" rIns="91422" bIns="45712">
            <a:spAutoFit/>
          </a:bodyPr>
          <a:lstStyle/>
          <a:p>
            <a:r>
              <a:rPr lang="fi-FI" sz="1800" u="none">
                <a:latin typeface="Lucida Console" pitchFamily="49" charset="0"/>
              </a:rPr>
              <a:t>Pidana sebagaimana dimaksud pada ayat (1) ditambahkan 1 (satu) kali menjadi 2 (dua) kali sanksi pidana apabila seseorang melakukan lagi tindak pidana di bidang perpajakan sebelum lewat 1 (satu) tahun, terhitung sejak selesainya menjalani pidana penjara yang dijatuhkan.</a:t>
            </a:r>
            <a:r>
              <a:rPr lang="fi-FI" sz="1800">
                <a:latin typeface="Lucida Console" pitchFamily="49" charset="0"/>
              </a:rPr>
              <a:t> </a:t>
            </a:r>
            <a:endParaRPr lang="en-US" sz="1800" u="none">
              <a:solidFill>
                <a:schemeClr val="tx2"/>
              </a:solidFill>
              <a:latin typeface="Lucida Console" pitchFamily="49" charset="0"/>
            </a:endParaRPr>
          </a:p>
          <a:p>
            <a:pPr>
              <a:spcBef>
                <a:spcPct val="50000"/>
              </a:spcBef>
            </a:pPr>
            <a:r>
              <a:rPr lang="en-US" sz="1800" u="none">
                <a:solidFill>
                  <a:schemeClr val="tx2"/>
                </a:solidFill>
                <a:latin typeface="Lucida Console" pitchFamily="49" charset="0"/>
              </a:rPr>
              <a:t>(Pasal 39 ayat 2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6050"/>
                                        </p:tgtEl>
                                        <p:attrNameLst>
                                          <p:attrName>style.visibility</p:attrName>
                                        </p:attrNameLst>
                                      </p:cBhvr>
                                      <p:to>
                                        <p:strVal val="visible"/>
                                      </p:to>
                                    </p:set>
                                    <p:anim calcmode="lin" valueType="num">
                                      <p:cBhvr additive="base">
                                        <p:cTn id="7" dur="500" fill="hold"/>
                                        <p:tgtEl>
                                          <p:spTgt spid="386050"/>
                                        </p:tgtEl>
                                        <p:attrNameLst>
                                          <p:attrName>ppt_x</p:attrName>
                                        </p:attrNameLst>
                                      </p:cBhvr>
                                      <p:tavLst>
                                        <p:tav tm="0">
                                          <p:val>
                                            <p:strVal val="0-#ppt_w/2"/>
                                          </p:val>
                                        </p:tav>
                                        <p:tav tm="100000">
                                          <p:val>
                                            <p:strVal val="#ppt_x"/>
                                          </p:val>
                                        </p:tav>
                                      </p:tavLst>
                                    </p:anim>
                                    <p:anim calcmode="lin" valueType="num">
                                      <p:cBhvr additive="base">
                                        <p:cTn id="8" dur="500" fill="hold"/>
                                        <p:tgtEl>
                                          <p:spTgt spid="3860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6052"/>
                                        </p:tgtEl>
                                        <p:attrNameLst>
                                          <p:attrName>style.visibility</p:attrName>
                                        </p:attrNameLst>
                                      </p:cBhvr>
                                      <p:to>
                                        <p:strVal val="visible"/>
                                      </p:to>
                                    </p:set>
                                    <p:anim calcmode="lin" valueType="num">
                                      <p:cBhvr additive="base">
                                        <p:cTn id="13" dur="500" fill="hold"/>
                                        <p:tgtEl>
                                          <p:spTgt spid="386052"/>
                                        </p:tgtEl>
                                        <p:attrNameLst>
                                          <p:attrName>ppt_x</p:attrName>
                                        </p:attrNameLst>
                                      </p:cBhvr>
                                      <p:tavLst>
                                        <p:tav tm="0">
                                          <p:val>
                                            <p:strVal val="#ppt_x"/>
                                          </p:val>
                                        </p:tav>
                                        <p:tav tm="100000">
                                          <p:val>
                                            <p:strVal val="#ppt_x"/>
                                          </p:val>
                                        </p:tav>
                                      </p:tavLst>
                                    </p:anim>
                                    <p:anim calcmode="lin" valueType="num">
                                      <p:cBhvr additive="base">
                                        <p:cTn id="14" dur="500" fill="hold"/>
                                        <p:tgtEl>
                                          <p:spTgt spid="3860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6051"/>
                                        </p:tgtEl>
                                        <p:attrNameLst>
                                          <p:attrName>style.visibility</p:attrName>
                                        </p:attrNameLst>
                                      </p:cBhvr>
                                      <p:to>
                                        <p:strVal val="visible"/>
                                      </p:to>
                                    </p:set>
                                    <p:anim calcmode="lin" valueType="num">
                                      <p:cBhvr additive="base">
                                        <p:cTn id="19" dur="500" fill="hold"/>
                                        <p:tgtEl>
                                          <p:spTgt spid="386051"/>
                                        </p:tgtEl>
                                        <p:attrNameLst>
                                          <p:attrName>ppt_x</p:attrName>
                                        </p:attrNameLst>
                                      </p:cBhvr>
                                      <p:tavLst>
                                        <p:tav tm="0">
                                          <p:val>
                                            <p:strVal val="0-#ppt_w/2"/>
                                          </p:val>
                                        </p:tav>
                                        <p:tav tm="100000">
                                          <p:val>
                                            <p:strVal val="#ppt_x"/>
                                          </p:val>
                                        </p:tav>
                                      </p:tavLst>
                                    </p:anim>
                                    <p:anim calcmode="lin" valueType="num">
                                      <p:cBhvr additive="base">
                                        <p:cTn id="20" dur="500" fill="hold"/>
                                        <p:tgtEl>
                                          <p:spTgt spid="38605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6053"/>
                                        </p:tgtEl>
                                        <p:attrNameLst>
                                          <p:attrName>style.visibility</p:attrName>
                                        </p:attrNameLst>
                                      </p:cBhvr>
                                      <p:to>
                                        <p:strVal val="visible"/>
                                      </p:to>
                                    </p:set>
                                    <p:anim calcmode="lin" valueType="num">
                                      <p:cBhvr additive="base">
                                        <p:cTn id="25" dur="500" fill="hold"/>
                                        <p:tgtEl>
                                          <p:spTgt spid="386053"/>
                                        </p:tgtEl>
                                        <p:attrNameLst>
                                          <p:attrName>ppt_x</p:attrName>
                                        </p:attrNameLst>
                                      </p:cBhvr>
                                      <p:tavLst>
                                        <p:tav tm="0">
                                          <p:val>
                                            <p:strVal val="0-#ppt_w/2"/>
                                          </p:val>
                                        </p:tav>
                                        <p:tav tm="100000">
                                          <p:val>
                                            <p:strVal val="#ppt_x"/>
                                          </p:val>
                                        </p:tav>
                                      </p:tavLst>
                                    </p:anim>
                                    <p:anim calcmode="lin" valueType="num">
                                      <p:cBhvr additive="base">
                                        <p:cTn id="26" dur="500" fill="hold"/>
                                        <p:tgtEl>
                                          <p:spTgt spid="3860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0" grpId="0" animBg="1" autoUpdateAnimBg="0"/>
      <p:bldP spid="386051" grpId="0" animBg="1" autoUpdateAnimBg="0"/>
      <p:bldP spid="386052" grpId="0" animBg="1"/>
      <p:bldP spid="386053" grpId="0" animBg="1" autoUpdateAnimBg="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1979712" y="51590"/>
            <a:ext cx="5544616" cy="68064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stretch>
            <a:fillRect/>
          </a:stretch>
        </p:blipFill>
        <p:spPr>
          <a:xfrm>
            <a:off x="251519" y="260648"/>
            <a:ext cx="8712969" cy="6408712"/>
          </a:xfrm>
          <a:prstGeom prst="rect">
            <a:avLst/>
          </a:prstGeom>
        </p:spPr>
      </p:pic>
    </p:spTree>
    <p:extLst>
      <p:ext uri="{BB962C8B-B14F-4D97-AF65-F5344CB8AC3E}">
        <p14:creationId xmlns="" xmlns:p14="http://schemas.microsoft.com/office/powerpoint/2010/main" val="1818598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3" name="Rectangle 5"/>
          <p:cNvSpPr>
            <a:spLocks noChangeArrowheads="1"/>
          </p:cNvSpPr>
          <p:nvPr/>
        </p:nvSpPr>
        <p:spPr bwMode="auto">
          <a:xfrm>
            <a:off x="1643063" y="115888"/>
            <a:ext cx="5403850" cy="739775"/>
          </a:xfrm>
          <a:prstGeom prst="rect">
            <a:avLst/>
          </a:prstGeom>
          <a:noFill/>
          <a:ln w="38100">
            <a:solidFill>
              <a:srgbClr val="FF0000"/>
            </a:solidFill>
            <a:miter lim="800000"/>
            <a:headEnd/>
            <a:tailEnd/>
          </a:ln>
        </p:spPr>
        <p:txBody>
          <a:bodyPr wrap="none">
            <a:spAutoFit/>
          </a:bodyPr>
          <a:lstStyle/>
          <a:p>
            <a:r>
              <a:rPr lang="en-US" sz="4000" b="1" u="none">
                <a:solidFill>
                  <a:schemeClr val="tx2"/>
                </a:solidFill>
              </a:rPr>
              <a:t>MENDAFTARKAN DIRI</a:t>
            </a:r>
          </a:p>
        </p:txBody>
      </p:sp>
      <p:sp>
        <p:nvSpPr>
          <p:cNvPr id="457734" name="Rectangle 6"/>
          <p:cNvSpPr>
            <a:spLocks noChangeArrowheads="1"/>
          </p:cNvSpPr>
          <p:nvPr/>
        </p:nvSpPr>
        <p:spPr bwMode="auto">
          <a:xfrm>
            <a:off x="1476375" y="1196975"/>
            <a:ext cx="5616575" cy="730250"/>
          </a:xfrm>
          <a:prstGeom prst="rect">
            <a:avLst/>
          </a:prstGeom>
          <a:noFill/>
          <a:ln w="28575">
            <a:solidFill>
              <a:srgbClr val="000000"/>
            </a:solidFill>
            <a:miter lim="800000"/>
            <a:headEnd/>
            <a:tailEnd/>
          </a:ln>
        </p:spPr>
        <p:txBody>
          <a:bodyPr lIns="91422" tIns="45712" rIns="91422" bIns="45712" anchor="ctr">
            <a:spAutoFit/>
          </a:bodyPr>
          <a:lstStyle/>
          <a:p>
            <a:r>
              <a:rPr lang="en-US" sz="4000" b="1" u="none">
                <a:solidFill>
                  <a:schemeClr val="folHlink"/>
                </a:solidFill>
              </a:rPr>
              <a:t>adalah KEWAJIBAN</a:t>
            </a:r>
          </a:p>
        </p:txBody>
      </p:sp>
      <p:sp>
        <p:nvSpPr>
          <p:cNvPr id="457735" name="AutoShape 7"/>
          <p:cNvSpPr>
            <a:spLocks noChangeArrowheads="1"/>
          </p:cNvSpPr>
          <p:nvPr/>
        </p:nvSpPr>
        <p:spPr bwMode="auto">
          <a:xfrm>
            <a:off x="3708400" y="765175"/>
            <a:ext cx="1008063"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57736" name="Rectangle 8"/>
          <p:cNvSpPr>
            <a:spLocks noChangeArrowheads="1"/>
          </p:cNvSpPr>
          <p:nvPr/>
        </p:nvSpPr>
        <p:spPr bwMode="auto">
          <a:xfrm>
            <a:off x="684213" y="2060575"/>
            <a:ext cx="7561262" cy="650875"/>
          </a:xfrm>
          <a:prstGeom prst="rect">
            <a:avLst/>
          </a:prstGeom>
          <a:noFill/>
          <a:ln w="9525">
            <a:solidFill>
              <a:schemeClr val="tx2"/>
            </a:solidFill>
            <a:miter lim="800000"/>
            <a:headEnd/>
            <a:tailEnd/>
          </a:ln>
        </p:spPr>
        <p:txBody>
          <a:bodyPr lIns="91422" tIns="45712" rIns="91422" bIns="45712" anchor="ctr">
            <a:spAutoFit/>
          </a:bodyPr>
          <a:lstStyle/>
          <a:p>
            <a:r>
              <a:rPr lang="en-US" sz="3600" b="1" u="none"/>
              <a:t>bagi setiap </a:t>
            </a:r>
            <a:r>
              <a:rPr lang="en-US" sz="3600" b="1"/>
              <a:t>WAJIB PAJAK</a:t>
            </a:r>
          </a:p>
        </p:txBody>
      </p:sp>
      <p:sp>
        <p:nvSpPr>
          <p:cNvPr id="457738" name="AutoShape 10"/>
          <p:cNvSpPr>
            <a:spLocks/>
          </p:cNvSpPr>
          <p:nvPr/>
        </p:nvSpPr>
        <p:spPr bwMode="auto">
          <a:xfrm rot="5400000">
            <a:off x="5795169" y="1485107"/>
            <a:ext cx="647700" cy="2951162"/>
          </a:xfrm>
          <a:prstGeom prst="rightBrace">
            <a:avLst>
              <a:gd name="adj1" fmla="val 37970"/>
              <a:gd name="adj2" fmla="val 50000"/>
            </a:avLst>
          </a:prstGeom>
          <a:noFill/>
          <a:ln w="38100">
            <a:solidFill>
              <a:srgbClr val="000000"/>
            </a:solidFill>
            <a:round/>
            <a:headEnd/>
            <a:tailEnd/>
          </a:ln>
        </p:spPr>
        <p:txBody>
          <a:bodyPr wrap="none" anchor="ctr"/>
          <a:lstStyle/>
          <a:p>
            <a:endParaRPr lang="en-US"/>
          </a:p>
        </p:txBody>
      </p:sp>
      <p:sp>
        <p:nvSpPr>
          <p:cNvPr id="457739" name="Rectangle 11"/>
          <p:cNvSpPr>
            <a:spLocks noChangeArrowheads="1"/>
          </p:cNvSpPr>
          <p:nvPr/>
        </p:nvSpPr>
        <p:spPr bwMode="auto">
          <a:xfrm>
            <a:off x="684213" y="3646488"/>
            <a:ext cx="8064500" cy="1854200"/>
          </a:xfrm>
          <a:prstGeom prst="rect">
            <a:avLst/>
          </a:prstGeom>
          <a:noFill/>
          <a:ln w="9525">
            <a:solidFill>
              <a:schemeClr val="tx2"/>
            </a:solidFill>
            <a:miter lim="800000"/>
            <a:headEnd/>
            <a:tailEnd/>
          </a:ln>
        </p:spPr>
        <p:txBody>
          <a:bodyPr lIns="91422" tIns="45712" rIns="91422" bIns="45712" anchor="ctr">
            <a:spAutoFit/>
          </a:bodyPr>
          <a:lstStyle/>
          <a:p>
            <a:pPr>
              <a:lnSpc>
                <a:spcPct val="90000"/>
              </a:lnSpc>
            </a:pPr>
            <a:r>
              <a:rPr lang="en-US" sz="3200" b="1" u="none"/>
              <a:t>Orang pribadi atau badan yang telah memenuhi persyaratan subjektif maupun persyaratan objektif berdasarkan UU PPh 1984</a:t>
            </a:r>
          </a:p>
        </p:txBody>
      </p:sp>
      <p:sp>
        <p:nvSpPr>
          <p:cNvPr id="457741" name="Rectangle 13"/>
          <p:cNvSpPr>
            <a:spLocks noChangeArrowheads="1"/>
          </p:cNvSpPr>
          <p:nvPr/>
        </p:nvSpPr>
        <p:spPr bwMode="auto">
          <a:xfrm>
            <a:off x="468313" y="5805488"/>
            <a:ext cx="8066087" cy="869950"/>
          </a:xfrm>
          <a:prstGeom prst="rect">
            <a:avLst/>
          </a:prstGeom>
          <a:noFill/>
          <a:ln w="9525">
            <a:solidFill>
              <a:schemeClr val="tx2"/>
            </a:solidFill>
            <a:miter lim="800000"/>
            <a:headEnd/>
            <a:tailEnd/>
          </a:ln>
        </p:spPr>
        <p:txBody>
          <a:bodyPr lIns="91422" tIns="45712" rIns="91422" bIns="45712" anchor="ctr">
            <a:spAutoFit/>
          </a:bodyPr>
          <a:lstStyle/>
          <a:p>
            <a:pPr>
              <a:lnSpc>
                <a:spcPct val="90000"/>
              </a:lnSpc>
            </a:pPr>
            <a:r>
              <a:rPr lang="en-US" sz="2800" b="1" u="none"/>
              <a:t>Sebagai pemikul beban pajak ataupun sebagai pemotong dan/ pemungut pajak</a:t>
            </a:r>
          </a:p>
        </p:txBody>
      </p:sp>
      <p:sp>
        <p:nvSpPr>
          <p:cNvPr id="457742" name="AutoShape 14"/>
          <p:cNvSpPr>
            <a:spLocks noChangeArrowheads="1"/>
          </p:cNvSpPr>
          <p:nvPr/>
        </p:nvSpPr>
        <p:spPr bwMode="auto">
          <a:xfrm>
            <a:off x="250825" y="144463"/>
            <a:ext cx="865188" cy="908050"/>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
        <p:nvSpPr>
          <p:cNvPr id="457743" name="AutoShape 15"/>
          <p:cNvSpPr>
            <a:spLocks noChangeArrowheads="1"/>
          </p:cNvSpPr>
          <p:nvPr/>
        </p:nvSpPr>
        <p:spPr bwMode="auto">
          <a:xfrm>
            <a:off x="8101013" y="5373688"/>
            <a:ext cx="719137" cy="792162"/>
          </a:xfrm>
          <a:prstGeom prst="downArrow">
            <a:avLst>
              <a:gd name="adj1" fmla="val 5519"/>
              <a:gd name="adj2" fmla="val 43710"/>
            </a:avLst>
          </a:prstGeom>
          <a:solidFill>
            <a:srgbClr val="FF33CC"/>
          </a:solidFill>
          <a:ln w="9525">
            <a:solidFill>
              <a:srgbClr val="000000"/>
            </a:solidFill>
            <a:miter lim="800000"/>
            <a:headEnd/>
            <a:tailEnd/>
          </a:ln>
        </p:spPr>
        <p:txBody>
          <a:bodyPr wrap="none" anchor="ctr"/>
          <a:lstStyle/>
          <a:p>
            <a:endParaRPr lang="en-US"/>
          </a:p>
        </p:txBody>
      </p:sp>
      <p:sp>
        <p:nvSpPr>
          <p:cNvPr id="457745" name="Rectangle 17"/>
          <p:cNvSpPr>
            <a:spLocks noChangeArrowheads="1"/>
          </p:cNvSpPr>
          <p:nvPr/>
        </p:nvSpPr>
        <p:spPr bwMode="auto">
          <a:xfrm>
            <a:off x="5443538" y="3249613"/>
            <a:ext cx="1289050" cy="466725"/>
          </a:xfrm>
          <a:prstGeom prst="rect">
            <a:avLst/>
          </a:prstGeom>
          <a:noFill/>
          <a:ln w="9525">
            <a:solidFill>
              <a:srgbClr val="000000"/>
            </a:solidFill>
            <a:miter lim="800000"/>
            <a:headEnd/>
            <a:tailEnd/>
          </a:ln>
        </p:spPr>
        <p:txBody>
          <a:bodyPr wrap="none">
            <a:spAutoFit/>
          </a:bodyPr>
          <a:lstStyle/>
          <a:p>
            <a:r>
              <a:rPr lang="en-US" b="1" u="none">
                <a:solidFill>
                  <a:schemeClr val="folHlink"/>
                </a:solidFill>
              </a:rPr>
              <a:t>Yaitu: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57733"/>
                                        </p:tgtEl>
                                        <p:attrNameLst>
                                          <p:attrName>style.visibility</p:attrName>
                                        </p:attrNameLst>
                                      </p:cBhvr>
                                      <p:to>
                                        <p:strVal val="visible"/>
                                      </p:to>
                                    </p:set>
                                    <p:anim calcmode="lin" valueType="num">
                                      <p:cBhvr>
                                        <p:cTn id="7" dur="500" fill="hold"/>
                                        <p:tgtEl>
                                          <p:spTgt spid="457733"/>
                                        </p:tgtEl>
                                        <p:attrNameLst>
                                          <p:attrName>ppt_w</p:attrName>
                                        </p:attrNameLst>
                                      </p:cBhvr>
                                      <p:tavLst>
                                        <p:tav tm="0">
                                          <p:val>
                                            <p:fltVal val="0"/>
                                          </p:val>
                                        </p:tav>
                                        <p:tav tm="100000">
                                          <p:val>
                                            <p:strVal val="#ppt_w"/>
                                          </p:val>
                                        </p:tav>
                                      </p:tavLst>
                                    </p:anim>
                                    <p:anim calcmode="lin" valueType="num">
                                      <p:cBhvr>
                                        <p:cTn id="8" dur="500" fill="hold"/>
                                        <p:tgtEl>
                                          <p:spTgt spid="45773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7735"/>
                                        </p:tgtEl>
                                        <p:attrNameLst>
                                          <p:attrName>style.visibility</p:attrName>
                                        </p:attrNameLst>
                                      </p:cBhvr>
                                      <p:to>
                                        <p:strVal val="visible"/>
                                      </p:to>
                                    </p:set>
                                    <p:anim calcmode="lin" valueType="num">
                                      <p:cBhvr additive="base">
                                        <p:cTn id="13" dur="500" fill="hold"/>
                                        <p:tgtEl>
                                          <p:spTgt spid="457735"/>
                                        </p:tgtEl>
                                        <p:attrNameLst>
                                          <p:attrName>ppt_x</p:attrName>
                                        </p:attrNameLst>
                                      </p:cBhvr>
                                      <p:tavLst>
                                        <p:tav tm="0">
                                          <p:val>
                                            <p:strVal val="#ppt_x"/>
                                          </p:val>
                                        </p:tav>
                                        <p:tav tm="100000">
                                          <p:val>
                                            <p:strVal val="#ppt_x"/>
                                          </p:val>
                                        </p:tav>
                                      </p:tavLst>
                                    </p:anim>
                                    <p:anim calcmode="lin" valueType="num">
                                      <p:cBhvr additive="base">
                                        <p:cTn id="14" dur="500" fill="hold"/>
                                        <p:tgtEl>
                                          <p:spTgt spid="45773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grpId="0" nodeType="clickEffect">
                                  <p:stCondLst>
                                    <p:cond delay="0"/>
                                  </p:stCondLst>
                                  <p:iterate type="wd">
                                    <p:tmPct val="10000"/>
                                  </p:iterate>
                                  <p:childTnLst>
                                    <p:set>
                                      <p:cBhvr>
                                        <p:cTn id="18" dur="1" fill="hold">
                                          <p:stCondLst>
                                            <p:cond delay="0"/>
                                          </p:stCondLst>
                                        </p:cTn>
                                        <p:tgtEl>
                                          <p:spTgt spid="457734"/>
                                        </p:tgtEl>
                                        <p:attrNameLst>
                                          <p:attrName>style.visibility</p:attrName>
                                        </p:attrNameLst>
                                      </p:cBhvr>
                                      <p:to>
                                        <p:strVal val="visible"/>
                                      </p:to>
                                    </p:set>
                                    <p:animEffect transition="in" filter="fade">
                                      <p:cBhvr>
                                        <p:cTn id="19" dur="800" decel="100000"/>
                                        <p:tgtEl>
                                          <p:spTgt spid="457734"/>
                                        </p:tgtEl>
                                      </p:cBhvr>
                                    </p:animEffect>
                                    <p:anim calcmode="lin" valueType="num">
                                      <p:cBhvr>
                                        <p:cTn id="20" dur="800" decel="100000" fill="hold"/>
                                        <p:tgtEl>
                                          <p:spTgt spid="457734"/>
                                        </p:tgtEl>
                                        <p:attrNameLst>
                                          <p:attrName>style.rotation</p:attrName>
                                        </p:attrNameLst>
                                      </p:cBhvr>
                                      <p:tavLst>
                                        <p:tav tm="0">
                                          <p:val>
                                            <p:fltVal val="-90"/>
                                          </p:val>
                                        </p:tav>
                                        <p:tav tm="100000">
                                          <p:val>
                                            <p:fltVal val="0"/>
                                          </p:val>
                                        </p:tav>
                                      </p:tavLst>
                                    </p:anim>
                                    <p:anim calcmode="lin" valueType="num">
                                      <p:cBhvr>
                                        <p:cTn id="21" dur="800" decel="100000" fill="hold"/>
                                        <p:tgtEl>
                                          <p:spTgt spid="457734"/>
                                        </p:tgtEl>
                                        <p:attrNameLst>
                                          <p:attrName>ppt_x</p:attrName>
                                        </p:attrNameLst>
                                      </p:cBhvr>
                                      <p:tavLst>
                                        <p:tav tm="0">
                                          <p:val>
                                            <p:strVal val="#ppt_x+0.4"/>
                                          </p:val>
                                        </p:tav>
                                        <p:tav tm="100000">
                                          <p:val>
                                            <p:strVal val="#ppt_x-0.05"/>
                                          </p:val>
                                        </p:tav>
                                      </p:tavLst>
                                    </p:anim>
                                    <p:anim calcmode="lin" valueType="num">
                                      <p:cBhvr>
                                        <p:cTn id="22" dur="800" decel="100000" fill="hold"/>
                                        <p:tgtEl>
                                          <p:spTgt spid="457734"/>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457734"/>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457734"/>
                                        </p:tgtEl>
                                        <p:attrNameLst>
                                          <p:attrName>ppt_y</p:attrName>
                                        </p:attrNameLst>
                                      </p:cBhvr>
                                      <p:tavLst>
                                        <p:tav tm="0">
                                          <p:val>
                                            <p:strVal val="#ppt_y+0.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iterate type="wd">
                                    <p:tmPct val="10000"/>
                                  </p:iterate>
                                  <p:childTnLst>
                                    <p:set>
                                      <p:cBhvr>
                                        <p:cTn id="28" dur="1" fill="hold">
                                          <p:stCondLst>
                                            <p:cond delay="0"/>
                                          </p:stCondLst>
                                        </p:cTn>
                                        <p:tgtEl>
                                          <p:spTgt spid="457736"/>
                                        </p:tgtEl>
                                        <p:attrNameLst>
                                          <p:attrName>style.visibility</p:attrName>
                                        </p:attrNameLst>
                                      </p:cBhvr>
                                      <p:to>
                                        <p:strVal val="visible"/>
                                      </p:to>
                                    </p:set>
                                    <p:anim calcmode="lin" valueType="num">
                                      <p:cBhvr>
                                        <p:cTn id="29" dur="500" fill="hold"/>
                                        <p:tgtEl>
                                          <p:spTgt spid="457736"/>
                                        </p:tgtEl>
                                        <p:attrNameLst>
                                          <p:attrName>ppt_w</p:attrName>
                                        </p:attrNameLst>
                                      </p:cBhvr>
                                      <p:tavLst>
                                        <p:tav tm="0">
                                          <p:val>
                                            <p:fltVal val="0"/>
                                          </p:val>
                                        </p:tav>
                                        <p:tav tm="100000">
                                          <p:val>
                                            <p:strVal val="#ppt_w"/>
                                          </p:val>
                                        </p:tav>
                                      </p:tavLst>
                                    </p:anim>
                                    <p:anim calcmode="lin" valueType="num">
                                      <p:cBhvr>
                                        <p:cTn id="30" dur="500" fill="hold"/>
                                        <p:tgtEl>
                                          <p:spTgt spid="457736"/>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57738"/>
                                        </p:tgtEl>
                                        <p:attrNameLst>
                                          <p:attrName>style.visibility</p:attrName>
                                        </p:attrNameLst>
                                      </p:cBhvr>
                                      <p:to>
                                        <p:strVal val="visible"/>
                                      </p:to>
                                    </p:set>
                                    <p:anim calcmode="lin" valueType="num">
                                      <p:cBhvr additive="base">
                                        <p:cTn id="35" dur="500" fill="hold"/>
                                        <p:tgtEl>
                                          <p:spTgt spid="457738"/>
                                        </p:tgtEl>
                                        <p:attrNameLst>
                                          <p:attrName>ppt_x</p:attrName>
                                        </p:attrNameLst>
                                      </p:cBhvr>
                                      <p:tavLst>
                                        <p:tav tm="0">
                                          <p:val>
                                            <p:strVal val="#ppt_x"/>
                                          </p:val>
                                        </p:tav>
                                        <p:tav tm="100000">
                                          <p:val>
                                            <p:strVal val="#ppt_x"/>
                                          </p:val>
                                        </p:tav>
                                      </p:tavLst>
                                    </p:anim>
                                    <p:anim calcmode="lin" valueType="num">
                                      <p:cBhvr additive="base">
                                        <p:cTn id="36" dur="500" fill="hold"/>
                                        <p:tgtEl>
                                          <p:spTgt spid="45773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grpId="0" nodeType="clickEffect">
                                  <p:stCondLst>
                                    <p:cond delay="0"/>
                                  </p:stCondLst>
                                  <p:childTnLst>
                                    <p:set>
                                      <p:cBhvr>
                                        <p:cTn id="40" dur="1" fill="hold">
                                          <p:stCondLst>
                                            <p:cond delay="0"/>
                                          </p:stCondLst>
                                        </p:cTn>
                                        <p:tgtEl>
                                          <p:spTgt spid="457745"/>
                                        </p:tgtEl>
                                        <p:attrNameLst>
                                          <p:attrName>style.visibility</p:attrName>
                                        </p:attrNameLst>
                                      </p:cBhvr>
                                      <p:to>
                                        <p:strVal val="visible"/>
                                      </p:to>
                                    </p:set>
                                    <p:anim calcmode="lin" valueType="num">
                                      <p:cBhvr>
                                        <p:cTn id="41" dur="500" fill="hold"/>
                                        <p:tgtEl>
                                          <p:spTgt spid="457745"/>
                                        </p:tgtEl>
                                        <p:attrNameLst>
                                          <p:attrName>ppt_w</p:attrName>
                                        </p:attrNameLst>
                                      </p:cBhvr>
                                      <p:tavLst>
                                        <p:tav tm="0">
                                          <p:val>
                                            <p:fltVal val="0"/>
                                          </p:val>
                                        </p:tav>
                                        <p:tav tm="100000">
                                          <p:val>
                                            <p:strVal val="#ppt_w"/>
                                          </p:val>
                                        </p:tav>
                                      </p:tavLst>
                                    </p:anim>
                                    <p:anim calcmode="lin" valueType="num">
                                      <p:cBhvr>
                                        <p:cTn id="42" dur="500" fill="hold"/>
                                        <p:tgtEl>
                                          <p:spTgt spid="457745"/>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grpId="0" nodeType="clickEffect">
                                  <p:stCondLst>
                                    <p:cond delay="0"/>
                                  </p:stCondLst>
                                  <p:iterate type="wd">
                                    <p:tmPct val="10000"/>
                                  </p:iterate>
                                  <p:childTnLst>
                                    <p:set>
                                      <p:cBhvr>
                                        <p:cTn id="46" dur="1" fill="hold">
                                          <p:stCondLst>
                                            <p:cond delay="0"/>
                                          </p:stCondLst>
                                        </p:cTn>
                                        <p:tgtEl>
                                          <p:spTgt spid="457739"/>
                                        </p:tgtEl>
                                        <p:attrNameLst>
                                          <p:attrName>style.visibility</p:attrName>
                                        </p:attrNameLst>
                                      </p:cBhvr>
                                      <p:to>
                                        <p:strVal val="visible"/>
                                      </p:to>
                                    </p:set>
                                    <p:anim calcmode="lin" valueType="num">
                                      <p:cBhvr>
                                        <p:cTn id="47" dur="500" fill="hold"/>
                                        <p:tgtEl>
                                          <p:spTgt spid="457739"/>
                                        </p:tgtEl>
                                        <p:attrNameLst>
                                          <p:attrName>ppt_w</p:attrName>
                                        </p:attrNameLst>
                                      </p:cBhvr>
                                      <p:tavLst>
                                        <p:tav tm="0">
                                          <p:val>
                                            <p:fltVal val="0"/>
                                          </p:val>
                                        </p:tav>
                                        <p:tav tm="100000">
                                          <p:val>
                                            <p:strVal val="#ppt_w"/>
                                          </p:val>
                                        </p:tav>
                                      </p:tavLst>
                                    </p:anim>
                                    <p:anim calcmode="lin" valueType="num">
                                      <p:cBhvr>
                                        <p:cTn id="48" dur="500" fill="hold"/>
                                        <p:tgtEl>
                                          <p:spTgt spid="457739"/>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57743"/>
                                        </p:tgtEl>
                                        <p:attrNameLst>
                                          <p:attrName>style.visibility</p:attrName>
                                        </p:attrNameLst>
                                      </p:cBhvr>
                                      <p:to>
                                        <p:strVal val="visible"/>
                                      </p:to>
                                    </p:set>
                                    <p:anim calcmode="lin" valueType="num">
                                      <p:cBhvr additive="base">
                                        <p:cTn id="53" dur="500" fill="hold"/>
                                        <p:tgtEl>
                                          <p:spTgt spid="457743"/>
                                        </p:tgtEl>
                                        <p:attrNameLst>
                                          <p:attrName>ppt_x</p:attrName>
                                        </p:attrNameLst>
                                      </p:cBhvr>
                                      <p:tavLst>
                                        <p:tav tm="0">
                                          <p:val>
                                            <p:strVal val="#ppt_x"/>
                                          </p:val>
                                        </p:tav>
                                        <p:tav tm="100000">
                                          <p:val>
                                            <p:strVal val="#ppt_x"/>
                                          </p:val>
                                        </p:tav>
                                      </p:tavLst>
                                    </p:anim>
                                    <p:anim calcmode="lin" valueType="num">
                                      <p:cBhvr additive="base">
                                        <p:cTn id="54" dur="500" fill="hold"/>
                                        <p:tgtEl>
                                          <p:spTgt spid="457743"/>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30" presetClass="entr" presetSubtype="0" fill="hold" grpId="0" nodeType="clickEffect">
                                  <p:stCondLst>
                                    <p:cond delay="0"/>
                                  </p:stCondLst>
                                  <p:childTnLst>
                                    <p:set>
                                      <p:cBhvr>
                                        <p:cTn id="58" dur="1" fill="hold">
                                          <p:stCondLst>
                                            <p:cond delay="0"/>
                                          </p:stCondLst>
                                        </p:cTn>
                                        <p:tgtEl>
                                          <p:spTgt spid="457741"/>
                                        </p:tgtEl>
                                        <p:attrNameLst>
                                          <p:attrName>style.visibility</p:attrName>
                                        </p:attrNameLst>
                                      </p:cBhvr>
                                      <p:to>
                                        <p:strVal val="visible"/>
                                      </p:to>
                                    </p:set>
                                    <p:animEffect transition="in" filter="fade">
                                      <p:cBhvr>
                                        <p:cTn id="59" dur="800" decel="100000"/>
                                        <p:tgtEl>
                                          <p:spTgt spid="457741"/>
                                        </p:tgtEl>
                                      </p:cBhvr>
                                    </p:animEffect>
                                    <p:anim calcmode="lin" valueType="num">
                                      <p:cBhvr>
                                        <p:cTn id="60" dur="800" decel="100000" fill="hold"/>
                                        <p:tgtEl>
                                          <p:spTgt spid="457741"/>
                                        </p:tgtEl>
                                        <p:attrNameLst>
                                          <p:attrName>style.rotation</p:attrName>
                                        </p:attrNameLst>
                                      </p:cBhvr>
                                      <p:tavLst>
                                        <p:tav tm="0">
                                          <p:val>
                                            <p:fltVal val="-90"/>
                                          </p:val>
                                        </p:tav>
                                        <p:tav tm="100000">
                                          <p:val>
                                            <p:fltVal val="0"/>
                                          </p:val>
                                        </p:tav>
                                      </p:tavLst>
                                    </p:anim>
                                    <p:anim calcmode="lin" valueType="num">
                                      <p:cBhvr>
                                        <p:cTn id="61" dur="800" decel="100000" fill="hold"/>
                                        <p:tgtEl>
                                          <p:spTgt spid="457741"/>
                                        </p:tgtEl>
                                        <p:attrNameLst>
                                          <p:attrName>ppt_x</p:attrName>
                                        </p:attrNameLst>
                                      </p:cBhvr>
                                      <p:tavLst>
                                        <p:tav tm="0">
                                          <p:val>
                                            <p:strVal val="#ppt_x+0.4"/>
                                          </p:val>
                                        </p:tav>
                                        <p:tav tm="100000">
                                          <p:val>
                                            <p:strVal val="#ppt_x-0.05"/>
                                          </p:val>
                                        </p:tav>
                                      </p:tavLst>
                                    </p:anim>
                                    <p:anim calcmode="lin" valueType="num">
                                      <p:cBhvr>
                                        <p:cTn id="62" dur="800" decel="100000" fill="hold"/>
                                        <p:tgtEl>
                                          <p:spTgt spid="457741"/>
                                        </p:tgtEl>
                                        <p:attrNameLst>
                                          <p:attrName>ppt_y</p:attrName>
                                        </p:attrNameLst>
                                      </p:cBhvr>
                                      <p:tavLst>
                                        <p:tav tm="0">
                                          <p:val>
                                            <p:strVal val="#ppt_y-0.4"/>
                                          </p:val>
                                        </p:tav>
                                        <p:tav tm="100000">
                                          <p:val>
                                            <p:strVal val="#ppt_y+0.1"/>
                                          </p:val>
                                        </p:tav>
                                      </p:tavLst>
                                    </p:anim>
                                    <p:anim calcmode="lin" valueType="num">
                                      <p:cBhvr>
                                        <p:cTn id="63" dur="200" accel="100000" fill="hold">
                                          <p:stCondLst>
                                            <p:cond delay="800"/>
                                          </p:stCondLst>
                                        </p:cTn>
                                        <p:tgtEl>
                                          <p:spTgt spid="457741"/>
                                        </p:tgtEl>
                                        <p:attrNameLst>
                                          <p:attrName>ppt_x</p:attrName>
                                        </p:attrNameLst>
                                      </p:cBhvr>
                                      <p:tavLst>
                                        <p:tav tm="0">
                                          <p:val>
                                            <p:strVal val="#ppt_x-0.05"/>
                                          </p:val>
                                        </p:tav>
                                        <p:tav tm="100000">
                                          <p:val>
                                            <p:strVal val="#ppt_x"/>
                                          </p:val>
                                        </p:tav>
                                      </p:tavLst>
                                    </p:anim>
                                    <p:anim calcmode="lin" valueType="num">
                                      <p:cBhvr>
                                        <p:cTn id="64" dur="200" accel="100000" fill="hold">
                                          <p:stCondLst>
                                            <p:cond delay="800"/>
                                          </p:stCondLst>
                                        </p:cTn>
                                        <p:tgtEl>
                                          <p:spTgt spid="45774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7733" grpId="0" animBg="1"/>
      <p:bldP spid="457734" grpId="0" animBg="1"/>
      <p:bldP spid="457735" grpId="0" animBg="1"/>
      <p:bldP spid="457736" grpId="0" animBg="1"/>
      <p:bldP spid="457738" grpId="0" animBg="1"/>
      <p:bldP spid="457739" grpId="0" animBg="1"/>
      <p:bldP spid="457741" grpId="0" animBg="1"/>
      <p:bldP spid="457743" grpId="0" animBg="1"/>
      <p:bldP spid="457745"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stretch>
            <a:fillRect/>
          </a:stretch>
        </p:blipFill>
        <p:spPr>
          <a:xfrm>
            <a:off x="107503" y="332656"/>
            <a:ext cx="8784977" cy="6408712"/>
          </a:xfrm>
          <a:prstGeom prst="rect">
            <a:avLst/>
          </a:prstGeom>
        </p:spPr>
      </p:pic>
    </p:spTree>
    <p:extLst>
      <p:ext uri="{BB962C8B-B14F-4D97-AF65-F5344CB8AC3E}">
        <p14:creationId xmlns="" xmlns:p14="http://schemas.microsoft.com/office/powerpoint/2010/main" val="216145445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685800" y="609600"/>
            <a:ext cx="7620000" cy="3657600"/>
          </a:xfrm>
          <a:ln>
            <a:solidFill>
              <a:srgbClr val="008000"/>
            </a:solidFill>
          </a:ln>
        </p:spPr>
        <p:txBody>
          <a:bodyPr/>
          <a:lstStyle/>
          <a:p>
            <a:pPr eaLnBrk="1" hangingPunct="1"/>
            <a:r>
              <a:rPr lang="en-US" sz="4800" b="1" smtClean="0">
                <a:latin typeface="Lucida Console" pitchFamily="49" charset="0"/>
              </a:rPr>
              <a:t>V</a:t>
            </a:r>
            <a:br>
              <a:rPr lang="en-US" sz="4800" b="1" smtClean="0">
                <a:latin typeface="Lucida Console" pitchFamily="49" charset="0"/>
              </a:rPr>
            </a:br>
            <a:r>
              <a:rPr lang="en-US" sz="4800" b="1" smtClean="0">
                <a:latin typeface="Lucida Console" pitchFamily="49" charset="0"/>
              </a:rPr>
              <a:t/>
            </a:r>
            <a:br>
              <a:rPr lang="en-US" sz="4800" b="1" smtClean="0">
                <a:latin typeface="Lucida Console" pitchFamily="49" charset="0"/>
              </a:rPr>
            </a:br>
            <a:r>
              <a:rPr lang="en-US" sz="4800" b="1" smtClean="0">
                <a:latin typeface="Lucida Console" pitchFamily="49" charset="0"/>
              </a:rPr>
              <a:t>PEMERIKSAAN PAJAK</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Rectangle 2"/>
          <p:cNvSpPr>
            <a:spLocks noChangeArrowheads="1"/>
          </p:cNvSpPr>
          <p:nvPr/>
        </p:nvSpPr>
        <p:spPr bwMode="auto">
          <a:xfrm>
            <a:off x="900113" y="333375"/>
            <a:ext cx="7920037" cy="679450"/>
          </a:xfrm>
          <a:prstGeom prst="rect">
            <a:avLst/>
          </a:prstGeom>
          <a:noFill/>
          <a:ln w="38100">
            <a:solidFill>
              <a:srgbClr val="FF0000"/>
            </a:solidFill>
            <a:miter lim="800000"/>
            <a:headEnd/>
            <a:tailEnd/>
          </a:ln>
        </p:spPr>
        <p:txBody>
          <a:bodyPr>
            <a:spAutoFit/>
          </a:bodyPr>
          <a:lstStyle/>
          <a:p>
            <a:r>
              <a:rPr lang="en-US" sz="3600" b="1" u="none">
                <a:solidFill>
                  <a:schemeClr val="tx2"/>
                </a:solidFill>
              </a:rPr>
              <a:t>MELAKUKAN PEMERIKSAAN PAJAK</a:t>
            </a:r>
          </a:p>
        </p:txBody>
      </p:sp>
      <p:sp>
        <p:nvSpPr>
          <p:cNvPr id="475139" name="Rectangle 3"/>
          <p:cNvSpPr>
            <a:spLocks noChangeArrowheads="1"/>
          </p:cNvSpPr>
          <p:nvPr/>
        </p:nvSpPr>
        <p:spPr bwMode="auto">
          <a:xfrm>
            <a:off x="2051050" y="1557338"/>
            <a:ext cx="5616575" cy="730250"/>
          </a:xfrm>
          <a:prstGeom prst="rect">
            <a:avLst/>
          </a:prstGeom>
          <a:noFill/>
          <a:ln w="28575">
            <a:solidFill>
              <a:srgbClr val="000000"/>
            </a:solidFill>
            <a:miter lim="800000"/>
            <a:headEnd/>
            <a:tailEnd/>
          </a:ln>
        </p:spPr>
        <p:txBody>
          <a:bodyPr lIns="91422" tIns="45712" rIns="91422" bIns="45712" anchor="ctr">
            <a:spAutoFit/>
          </a:bodyPr>
          <a:lstStyle/>
          <a:p>
            <a:r>
              <a:rPr lang="en-US" sz="4000" b="1" u="none">
                <a:solidFill>
                  <a:schemeClr val="folHlink"/>
                </a:solidFill>
              </a:rPr>
              <a:t>Adalah HAK*)</a:t>
            </a:r>
          </a:p>
        </p:txBody>
      </p:sp>
      <p:sp>
        <p:nvSpPr>
          <p:cNvPr id="475140" name="AutoShape 4"/>
          <p:cNvSpPr>
            <a:spLocks noChangeArrowheads="1"/>
          </p:cNvSpPr>
          <p:nvPr/>
        </p:nvSpPr>
        <p:spPr bwMode="auto">
          <a:xfrm>
            <a:off x="4284663" y="1052513"/>
            <a:ext cx="1008062"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75141" name="Rectangle 5"/>
          <p:cNvSpPr>
            <a:spLocks noChangeArrowheads="1"/>
          </p:cNvSpPr>
          <p:nvPr/>
        </p:nvSpPr>
        <p:spPr bwMode="auto">
          <a:xfrm>
            <a:off x="179388" y="2708275"/>
            <a:ext cx="8820150" cy="528638"/>
          </a:xfrm>
          <a:prstGeom prst="rect">
            <a:avLst/>
          </a:prstGeom>
          <a:noFill/>
          <a:ln w="9525">
            <a:solidFill>
              <a:schemeClr val="tx2"/>
            </a:solidFill>
            <a:miter lim="800000"/>
            <a:headEnd/>
            <a:tailEnd/>
          </a:ln>
        </p:spPr>
        <p:txBody>
          <a:bodyPr lIns="91422" tIns="45712" rIns="91422" bIns="45712" anchor="ctr">
            <a:spAutoFit/>
          </a:bodyPr>
          <a:lstStyle/>
          <a:p>
            <a:r>
              <a:rPr lang="en-US" sz="2800" b="1" u="none"/>
              <a:t>bagi DIREKTUR JENDERAL PAJAK</a:t>
            </a:r>
          </a:p>
        </p:txBody>
      </p:sp>
      <p:sp>
        <p:nvSpPr>
          <p:cNvPr id="475142" name="AutoShape 6"/>
          <p:cNvSpPr>
            <a:spLocks noChangeArrowheads="1"/>
          </p:cNvSpPr>
          <p:nvPr/>
        </p:nvSpPr>
        <p:spPr bwMode="auto">
          <a:xfrm>
            <a:off x="36513" y="188913"/>
            <a:ext cx="647700" cy="719137"/>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
        <p:nvSpPr>
          <p:cNvPr id="475143" name="AutoShape 7"/>
          <p:cNvSpPr>
            <a:spLocks noChangeArrowheads="1"/>
          </p:cNvSpPr>
          <p:nvPr/>
        </p:nvSpPr>
        <p:spPr bwMode="auto">
          <a:xfrm>
            <a:off x="4284663" y="2205038"/>
            <a:ext cx="1008062"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75144" name="Rectangle 8"/>
          <p:cNvSpPr>
            <a:spLocks noChangeArrowheads="1"/>
          </p:cNvSpPr>
          <p:nvPr/>
        </p:nvSpPr>
        <p:spPr bwMode="auto">
          <a:xfrm>
            <a:off x="1258888" y="3429000"/>
            <a:ext cx="7345362" cy="1927225"/>
          </a:xfrm>
          <a:prstGeom prst="rect">
            <a:avLst/>
          </a:prstGeom>
          <a:noFill/>
          <a:ln w="9525">
            <a:solidFill>
              <a:srgbClr val="FF33CC"/>
            </a:solidFill>
            <a:miter lim="800000"/>
            <a:headEnd/>
            <a:tailEnd/>
          </a:ln>
        </p:spPr>
        <p:txBody>
          <a:bodyPr anchor="ctr">
            <a:spAutoFit/>
          </a:bodyPr>
          <a:lstStyle/>
          <a:p>
            <a:r>
              <a:rPr lang="en-US" b="1" u="none"/>
              <a:t>untuk menguji kepatuhan pemenuhan kewajiban perpajakan Wajib Pajak dan untuk tujuan lain dalam rangka melaksanakan ketentuan peraturan perundang-undangan perpajakan</a:t>
            </a:r>
          </a:p>
        </p:txBody>
      </p:sp>
      <p:sp>
        <p:nvSpPr>
          <p:cNvPr id="475146" name="Rectangle 10"/>
          <p:cNvSpPr>
            <a:spLocks noChangeArrowheads="1"/>
          </p:cNvSpPr>
          <p:nvPr/>
        </p:nvSpPr>
        <p:spPr bwMode="auto">
          <a:xfrm>
            <a:off x="322263" y="5805488"/>
            <a:ext cx="8642350" cy="831850"/>
          </a:xfrm>
          <a:prstGeom prst="rect">
            <a:avLst/>
          </a:prstGeom>
          <a:noFill/>
          <a:ln w="9525">
            <a:solidFill>
              <a:srgbClr val="FF33CC"/>
            </a:solidFill>
            <a:miter lim="800000"/>
            <a:headEnd/>
            <a:tailEnd/>
          </a:ln>
        </p:spPr>
        <p:txBody>
          <a:bodyPr anchor="ctr">
            <a:spAutoFit/>
          </a:bodyPr>
          <a:lstStyle/>
          <a:p>
            <a:r>
              <a:rPr lang="en-US" b="1" u="none"/>
              <a:t>*) Hak ini bersifat terbatas dengan nama KEWENANGAN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75138"/>
                                        </p:tgtEl>
                                        <p:attrNameLst>
                                          <p:attrName>style.visibility</p:attrName>
                                        </p:attrNameLst>
                                      </p:cBhvr>
                                      <p:to>
                                        <p:strVal val="visible"/>
                                      </p:to>
                                    </p:set>
                                    <p:anim calcmode="lin" valueType="num">
                                      <p:cBhvr>
                                        <p:cTn id="7" dur="500" fill="hold"/>
                                        <p:tgtEl>
                                          <p:spTgt spid="475138"/>
                                        </p:tgtEl>
                                        <p:attrNameLst>
                                          <p:attrName>ppt_w</p:attrName>
                                        </p:attrNameLst>
                                      </p:cBhvr>
                                      <p:tavLst>
                                        <p:tav tm="0">
                                          <p:val>
                                            <p:fltVal val="0"/>
                                          </p:val>
                                        </p:tav>
                                        <p:tav tm="100000">
                                          <p:val>
                                            <p:strVal val="#ppt_w"/>
                                          </p:val>
                                        </p:tav>
                                      </p:tavLst>
                                    </p:anim>
                                    <p:anim calcmode="lin" valueType="num">
                                      <p:cBhvr>
                                        <p:cTn id="8" dur="500" fill="hold"/>
                                        <p:tgtEl>
                                          <p:spTgt spid="47513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75140"/>
                                        </p:tgtEl>
                                        <p:attrNameLst>
                                          <p:attrName>style.visibility</p:attrName>
                                        </p:attrNameLst>
                                      </p:cBhvr>
                                      <p:to>
                                        <p:strVal val="visible"/>
                                      </p:to>
                                    </p:set>
                                    <p:anim calcmode="lin" valueType="num">
                                      <p:cBhvr additive="base">
                                        <p:cTn id="13" dur="500" fill="hold"/>
                                        <p:tgtEl>
                                          <p:spTgt spid="475140"/>
                                        </p:tgtEl>
                                        <p:attrNameLst>
                                          <p:attrName>ppt_x</p:attrName>
                                        </p:attrNameLst>
                                      </p:cBhvr>
                                      <p:tavLst>
                                        <p:tav tm="0">
                                          <p:val>
                                            <p:strVal val="#ppt_x"/>
                                          </p:val>
                                        </p:tav>
                                        <p:tav tm="100000">
                                          <p:val>
                                            <p:strVal val="#ppt_x"/>
                                          </p:val>
                                        </p:tav>
                                      </p:tavLst>
                                    </p:anim>
                                    <p:anim calcmode="lin" valueType="num">
                                      <p:cBhvr additive="base">
                                        <p:cTn id="14" dur="500" fill="hold"/>
                                        <p:tgtEl>
                                          <p:spTgt spid="47514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75139"/>
                                        </p:tgtEl>
                                        <p:attrNameLst>
                                          <p:attrName>style.visibility</p:attrName>
                                        </p:attrNameLst>
                                      </p:cBhvr>
                                      <p:to>
                                        <p:strVal val="visible"/>
                                      </p:to>
                                    </p:set>
                                    <p:anim calcmode="lin" valueType="num">
                                      <p:cBhvr additive="base">
                                        <p:cTn id="19" dur="500" fill="hold"/>
                                        <p:tgtEl>
                                          <p:spTgt spid="475139"/>
                                        </p:tgtEl>
                                        <p:attrNameLst>
                                          <p:attrName>ppt_x</p:attrName>
                                        </p:attrNameLst>
                                      </p:cBhvr>
                                      <p:tavLst>
                                        <p:tav tm="0">
                                          <p:val>
                                            <p:strVal val="#ppt_x"/>
                                          </p:val>
                                        </p:tav>
                                        <p:tav tm="100000">
                                          <p:val>
                                            <p:strVal val="#ppt_x"/>
                                          </p:val>
                                        </p:tav>
                                      </p:tavLst>
                                    </p:anim>
                                    <p:anim calcmode="lin" valueType="num">
                                      <p:cBhvr additive="base">
                                        <p:cTn id="20" dur="500" fill="hold"/>
                                        <p:tgtEl>
                                          <p:spTgt spid="47513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75143"/>
                                        </p:tgtEl>
                                        <p:attrNameLst>
                                          <p:attrName>style.visibility</p:attrName>
                                        </p:attrNameLst>
                                      </p:cBhvr>
                                      <p:to>
                                        <p:strVal val="visible"/>
                                      </p:to>
                                    </p:set>
                                    <p:anim calcmode="lin" valueType="num">
                                      <p:cBhvr additive="base">
                                        <p:cTn id="25" dur="500" fill="hold"/>
                                        <p:tgtEl>
                                          <p:spTgt spid="475143"/>
                                        </p:tgtEl>
                                        <p:attrNameLst>
                                          <p:attrName>ppt_x</p:attrName>
                                        </p:attrNameLst>
                                      </p:cBhvr>
                                      <p:tavLst>
                                        <p:tav tm="0">
                                          <p:val>
                                            <p:strVal val="#ppt_x"/>
                                          </p:val>
                                        </p:tav>
                                        <p:tav tm="100000">
                                          <p:val>
                                            <p:strVal val="#ppt_x"/>
                                          </p:val>
                                        </p:tav>
                                      </p:tavLst>
                                    </p:anim>
                                    <p:anim calcmode="lin" valueType="num">
                                      <p:cBhvr additive="base">
                                        <p:cTn id="26" dur="500" fill="hold"/>
                                        <p:tgtEl>
                                          <p:spTgt spid="47514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75141"/>
                                        </p:tgtEl>
                                        <p:attrNameLst>
                                          <p:attrName>style.visibility</p:attrName>
                                        </p:attrNameLst>
                                      </p:cBhvr>
                                      <p:to>
                                        <p:strVal val="visible"/>
                                      </p:to>
                                    </p:set>
                                    <p:anim calcmode="lin" valueType="num">
                                      <p:cBhvr additive="base">
                                        <p:cTn id="31" dur="500" fill="hold"/>
                                        <p:tgtEl>
                                          <p:spTgt spid="475141"/>
                                        </p:tgtEl>
                                        <p:attrNameLst>
                                          <p:attrName>ppt_x</p:attrName>
                                        </p:attrNameLst>
                                      </p:cBhvr>
                                      <p:tavLst>
                                        <p:tav tm="0">
                                          <p:val>
                                            <p:strVal val="#ppt_x"/>
                                          </p:val>
                                        </p:tav>
                                        <p:tav tm="100000">
                                          <p:val>
                                            <p:strVal val="#ppt_x"/>
                                          </p:val>
                                        </p:tav>
                                      </p:tavLst>
                                    </p:anim>
                                    <p:anim calcmode="lin" valueType="num">
                                      <p:cBhvr additive="base">
                                        <p:cTn id="32" dur="500" fill="hold"/>
                                        <p:tgtEl>
                                          <p:spTgt spid="47514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75144"/>
                                        </p:tgtEl>
                                        <p:attrNameLst>
                                          <p:attrName>style.visibility</p:attrName>
                                        </p:attrNameLst>
                                      </p:cBhvr>
                                      <p:to>
                                        <p:strVal val="visible"/>
                                      </p:to>
                                    </p:set>
                                    <p:anim calcmode="lin" valueType="num">
                                      <p:cBhvr additive="base">
                                        <p:cTn id="37" dur="500" fill="hold"/>
                                        <p:tgtEl>
                                          <p:spTgt spid="475144"/>
                                        </p:tgtEl>
                                        <p:attrNameLst>
                                          <p:attrName>ppt_x</p:attrName>
                                        </p:attrNameLst>
                                      </p:cBhvr>
                                      <p:tavLst>
                                        <p:tav tm="0">
                                          <p:val>
                                            <p:strVal val="#ppt_x"/>
                                          </p:val>
                                        </p:tav>
                                        <p:tav tm="100000">
                                          <p:val>
                                            <p:strVal val="#ppt_x"/>
                                          </p:val>
                                        </p:tav>
                                      </p:tavLst>
                                    </p:anim>
                                    <p:anim calcmode="lin" valueType="num">
                                      <p:cBhvr additive="base">
                                        <p:cTn id="38" dur="500" fill="hold"/>
                                        <p:tgtEl>
                                          <p:spTgt spid="47514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grpId="0" nodeType="clickEffect">
                                  <p:stCondLst>
                                    <p:cond delay="0"/>
                                  </p:stCondLst>
                                  <p:childTnLst>
                                    <p:set>
                                      <p:cBhvr>
                                        <p:cTn id="42" dur="1" fill="hold">
                                          <p:stCondLst>
                                            <p:cond delay="0"/>
                                          </p:stCondLst>
                                        </p:cTn>
                                        <p:tgtEl>
                                          <p:spTgt spid="475146"/>
                                        </p:tgtEl>
                                        <p:attrNameLst>
                                          <p:attrName>style.visibility</p:attrName>
                                        </p:attrNameLst>
                                      </p:cBhvr>
                                      <p:to>
                                        <p:strVal val="visible"/>
                                      </p:to>
                                    </p:set>
                                    <p:animEffect transition="in" filter="checkerboard(across)">
                                      <p:cBhvr>
                                        <p:cTn id="43" dur="500"/>
                                        <p:tgtEl>
                                          <p:spTgt spid="475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5138" grpId="0" animBg="1"/>
      <p:bldP spid="475139" grpId="0" animBg="1"/>
      <p:bldP spid="475140" grpId="0" animBg="1"/>
      <p:bldP spid="475141" grpId="0" animBg="1"/>
      <p:bldP spid="475143" grpId="0" animBg="1"/>
      <p:bldP spid="475144" grpId="0" animBg="1"/>
      <p:bldP spid="475146" grpId="0" animBg="1"/>
    </p:bld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a:xfrm>
            <a:off x="466725" y="115888"/>
            <a:ext cx="8208963" cy="433387"/>
          </a:xfrm>
          <a:solidFill>
            <a:srgbClr val="FFFFCC"/>
          </a:solidFill>
          <a:ln w="38100">
            <a:solidFill>
              <a:srgbClr val="FF3300"/>
            </a:solidFill>
          </a:ln>
        </p:spPr>
        <p:txBody>
          <a:bodyPr/>
          <a:lstStyle/>
          <a:p>
            <a:pPr eaLnBrk="1" hangingPunct="1"/>
            <a:r>
              <a:rPr lang="en-GB" sz="2000" b="1" smtClean="0">
                <a:latin typeface="Tahoma" pitchFamily="34" charset="0"/>
              </a:rPr>
              <a:t>PENGERTIAN, TUJUAN, dan RUANG LINGKUP PEMERIKSAAN</a:t>
            </a:r>
          </a:p>
        </p:txBody>
      </p:sp>
      <p:sp>
        <p:nvSpPr>
          <p:cNvPr id="355331" name="Rectangle 3"/>
          <p:cNvSpPr>
            <a:spLocks noChangeArrowheads="1"/>
          </p:cNvSpPr>
          <p:nvPr/>
        </p:nvSpPr>
        <p:spPr bwMode="auto">
          <a:xfrm>
            <a:off x="5548313" y="620713"/>
            <a:ext cx="3200400" cy="457200"/>
          </a:xfrm>
          <a:prstGeom prst="rect">
            <a:avLst/>
          </a:prstGeom>
          <a:noFill/>
          <a:ln w="19050">
            <a:solidFill>
              <a:schemeClr val="bg2"/>
            </a:solidFill>
            <a:miter lim="800000"/>
            <a:headEnd/>
            <a:tailEnd/>
          </a:ln>
        </p:spPr>
        <p:txBody>
          <a:bodyPr lIns="91422" tIns="45712" rIns="91422" bIns="45712" anchor="ctr"/>
          <a:lstStyle/>
          <a:p>
            <a:r>
              <a:rPr lang="en-US" sz="2000" u="none">
                <a:solidFill>
                  <a:schemeClr val="tx2"/>
                </a:solidFill>
                <a:latin typeface="Tahoma" pitchFamily="34" charset="0"/>
              </a:rPr>
              <a:t>Pasal 1 angka 25 UU KUP</a:t>
            </a:r>
            <a:endParaRPr lang="en-GB" sz="2000" u="none">
              <a:solidFill>
                <a:schemeClr val="tx2"/>
              </a:solidFill>
              <a:latin typeface="Tahoma" pitchFamily="34" charset="0"/>
            </a:endParaRPr>
          </a:p>
        </p:txBody>
      </p:sp>
      <p:sp>
        <p:nvSpPr>
          <p:cNvPr id="355332" name="Rectangle 4"/>
          <p:cNvSpPr>
            <a:spLocks noChangeArrowheads="1"/>
          </p:cNvSpPr>
          <p:nvPr/>
        </p:nvSpPr>
        <p:spPr bwMode="auto">
          <a:xfrm>
            <a:off x="250825" y="1125538"/>
            <a:ext cx="8497888" cy="1727200"/>
          </a:xfrm>
          <a:prstGeom prst="rect">
            <a:avLst/>
          </a:prstGeom>
          <a:noFill/>
          <a:ln w="38100">
            <a:solidFill>
              <a:schemeClr val="accent2"/>
            </a:solidFill>
            <a:miter lim="800000"/>
            <a:headEnd/>
            <a:tailEnd/>
          </a:ln>
        </p:spPr>
        <p:txBody>
          <a:bodyPr lIns="91422" tIns="45712" rIns="91422" bIns="45712" anchor="ctr"/>
          <a:lstStyle/>
          <a:p>
            <a:pPr>
              <a:lnSpc>
                <a:spcPct val="90000"/>
              </a:lnSpc>
              <a:spcBef>
                <a:spcPct val="50000"/>
              </a:spcBef>
            </a:pPr>
            <a:r>
              <a:rPr lang="en-GB" sz="1800" b="1" u="none"/>
              <a:t>adalah </a:t>
            </a:r>
            <a:r>
              <a:rPr lang="id-ID" sz="1800" b="1" u="none"/>
              <a:t>serangkaian kegiatan menghimpun dan mengolah data, keterangan, dan/atau bukti </a:t>
            </a:r>
            <a:r>
              <a:rPr lang="id-ID" sz="1800" b="1" i="1" u="none"/>
              <a:t>yang dilaksanakan secara objektif dan profesional </a:t>
            </a:r>
            <a:r>
              <a:rPr lang="id-ID" sz="1800" b="1" i="1"/>
              <a:t>berdasarkan suatu</a:t>
            </a:r>
            <a:r>
              <a:rPr lang="id-ID" sz="1800" b="1" i="1" u="none"/>
              <a:t> </a:t>
            </a:r>
            <a:r>
              <a:rPr lang="id-ID" sz="1800" b="1" i="1"/>
              <a:t>standar pemeriksaan</a:t>
            </a:r>
            <a:r>
              <a:rPr lang="id-ID" sz="1800" b="1" u="none"/>
              <a:t> untuk menguji kepatuhan pemenuhan kewajiban perpajakan dan/atau untuk tujuan lain dalam rangka melaksanakan ketentuan peraturan perundang-undangan perpajakan. </a:t>
            </a:r>
            <a:endParaRPr lang="en-GB" sz="1800" b="1" u="none"/>
          </a:p>
        </p:txBody>
      </p:sp>
      <p:sp>
        <p:nvSpPr>
          <p:cNvPr id="355333" name="Rectangle 5"/>
          <p:cNvSpPr>
            <a:spLocks noChangeArrowheads="1"/>
          </p:cNvSpPr>
          <p:nvPr/>
        </p:nvSpPr>
        <p:spPr bwMode="auto">
          <a:xfrm>
            <a:off x="250825" y="700088"/>
            <a:ext cx="3565525" cy="425450"/>
          </a:xfrm>
          <a:prstGeom prst="rect">
            <a:avLst/>
          </a:prstGeom>
          <a:noFill/>
          <a:ln w="28575">
            <a:solidFill>
              <a:srgbClr val="FF33CC"/>
            </a:solidFill>
            <a:miter lim="800000"/>
            <a:headEnd/>
            <a:tailEnd/>
          </a:ln>
        </p:spPr>
        <p:txBody>
          <a:bodyPr wrap="none" lIns="91422" tIns="45712" rIns="91422" bIns="45712">
            <a:spAutoFit/>
          </a:bodyPr>
          <a:lstStyle/>
          <a:p>
            <a:r>
              <a:rPr lang="en-GB" sz="2000" b="1" u="none">
                <a:solidFill>
                  <a:schemeClr val="tx2"/>
                </a:solidFill>
              </a:rPr>
              <a:t>PENGERTIAN PEMERIKSAAN</a:t>
            </a:r>
            <a:endParaRPr lang="en-US" sz="2000" b="1" u="none">
              <a:solidFill>
                <a:schemeClr val="tx2"/>
              </a:solidFill>
            </a:endParaRPr>
          </a:p>
        </p:txBody>
      </p:sp>
      <p:sp>
        <p:nvSpPr>
          <p:cNvPr id="355334" name="AutoShape 6"/>
          <p:cNvSpPr>
            <a:spLocks noChangeArrowheads="1"/>
          </p:cNvSpPr>
          <p:nvPr/>
        </p:nvSpPr>
        <p:spPr bwMode="auto">
          <a:xfrm>
            <a:off x="107950" y="549275"/>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55335" name="Rectangle 7"/>
          <p:cNvSpPr>
            <a:spLocks noChangeArrowheads="1"/>
          </p:cNvSpPr>
          <p:nvPr/>
        </p:nvSpPr>
        <p:spPr bwMode="auto">
          <a:xfrm>
            <a:off x="250825" y="3995738"/>
            <a:ext cx="8496300" cy="873125"/>
          </a:xfrm>
          <a:prstGeom prst="rect">
            <a:avLst/>
          </a:prstGeom>
          <a:noFill/>
          <a:ln w="38100">
            <a:solidFill>
              <a:schemeClr val="accent2"/>
            </a:solidFill>
            <a:miter lim="800000"/>
            <a:headEnd/>
            <a:tailEnd/>
          </a:ln>
        </p:spPr>
        <p:txBody>
          <a:bodyPr lIns="91422" tIns="45712" rIns="91422" bIns="45712">
            <a:spAutoFit/>
          </a:bodyPr>
          <a:lstStyle/>
          <a:p>
            <a:pPr>
              <a:lnSpc>
                <a:spcPct val="90000"/>
              </a:lnSpc>
            </a:pPr>
            <a:r>
              <a:rPr lang="id-ID" sz="1800" b="1" u="none">
                <a:solidFill>
                  <a:srgbClr val="0033CC"/>
                </a:solidFill>
              </a:rPr>
              <a:t>untuk menguji kepatuhan pemenuhan kewajiban perpajakan</a:t>
            </a:r>
            <a:r>
              <a:rPr lang="id-ID" sz="1800" b="1" u="none"/>
              <a:t> dan/atau </a:t>
            </a:r>
            <a:r>
              <a:rPr lang="id-ID" sz="1800" b="1" u="none">
                <a:solidFill>
                  <a:srgbClr val="990000"/>
                </a:solidFill>
              </a:rPr>
              <a:t>untuk tujuan lain dalam rangka melaksanakan ketentuan peraturan perundang-undangan perpajakan</a:t>
            </a:r>
            <a:r>
              <a:rPr lang="id-ID" sz="1800" b="1" u="none"/>
              <a:t>.</a:t>
            </a:r>
            <a:endParaRPr lang="en-US" sz="1800" b="1" u="none"/>
          </a:p>
        </p:txBody>
      </p:sp>
      <p:sp>
        <p:nvSpPr>
          <p:cNvPr id="355336" name="Rectangle 8"/>
          <p:cNvSpPr>
            <a:spLocks noChangeArrowheads="1"/>
          </p:cNvSpPr>
          <p:nvPr/>
        </p:nvSpPr>
        <p:spPr bwMode="auto">
          <a:xfrm>
            <a:off x="250825" y="3651250"/>
            <a:ext cx="2955925" cy="425450"/>
          </a:xfrm>
          <a:prstGeom prst="rect">
            <a:avLst/>
          </a:prstGeom>
          <a:noFill/>
          <a:ln w="28575">
            <a:solidFill>
              <a:srgbClr val="FF33CC"/>
            </a:solidFill>
            <a:miter lim="800000"/>
            <a:headEnd/>
            <a:tailEnd/>
          </a:ln>
        </p:spPr>
        <p:txBody>
          <a:bodyPr wrap="none" lIns="91422" tIns="45712" rIns="91422" bIns="45712">
            <a:spAutoFit/>
          </a:bodyPr>
          <a:lstStyle/>
          <a:p>
            <a:r>
              <a:rPr lang="en-US" sz="2000" b="1" u="none">
                <a:solidFill>
                  <a:schemeClr val="tx2"/>
                </a:solidFill>
              </a:rPr>
              <a:t>TUJUAN PEMERIKSAAN</a:t>
            </a:r>
          </a:p>
        </p:txBody>
      </p:sp>
      <p:sp>
        <p:nvSpPr>
          <p:cNvPr id="355337" name="AutoShape 9"/>
          <p:cNvSpPr>
            <a:spLocks noChangeArrowheads="1"/>
          </p:cNvSpPr>
          <p:nvPr/>
        </p:nvSpPr>
        <p:spPr bwMode="auto">
          <a:xfrm>
            <a:off x="107950" y="3500438"/>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55338" name="Rectangle 10"/>
          <p:cNvSpPr>
            <a:spLocks noChangeArrowheads="1"/>
          </p:cNvSpPr>
          <p:nvPr/>
        </p:nvSpPr>
        <p:spPr bwMode="auto">
          <a:xfrm>
            <a:off x="250825" y="5310188"/>
            <a:ext cx="8496300" cy="1503362"/>
          </a:xfrm>
          <a:prstGeom prst="rect">
            <a:avLst/>
          </a:prstGeom>
          <a:noFill/>
          <a:ln w="38100">
            <a:solidFill>
              <a:schemeClr val="accent2"/>
            </a:solidFill>
            <a:miter lim="800000"/>
            <a:headEnd/>
            <a:tailEnd/>
          </a:ln>
        </p:spPr>
        <p:txBody>
          <a:bodyPr lIns="91422" tIns="45712" rIns="91422" bIns="45712">
            <a:spAutoFit/>
          </a:bodyPr>
          <a:lstStyle/>
          <a:p>
            <a:r>
              <a:rPr lang="en-US" sz="1800" b="1" u="none"/>
              <a:t>Ruang Lingkup pemeriksaan </a:t>
            </a:r>
            <a:r>
              <a:rPr lang="id-ID" sz="1800" b="1" u="none"/>
              <a:t>untuk menguji kepatuhan pemenuhan kewajiban perpajakan</a:t>
            </a:r>
            <a:r>
              <a:rPr lang="en-US" sz="1800" b="1" u="none"/>
              <a:t> dapat meliputi </a:t>
            </a:r>
            <a:r>
              <a:rPr lang="en-US" sz="1800" b="1"/>
              <a:t>satu, beberapa, atau seluruh jenis pajak, baik untuk satu atau beberapa Masa Pajak, Bagian Tahun Pajak atau Tahun Pajak dalam tahun-tahun lalu maupun tahun berjalan</a:t>
            </a:r>
            <a:r>
              <a:rPr lang="en-US" sz="1800" b="1" u="none"/>
              <a:t>.</a:t>
            </a:r>
          </a:p>
        </p:txBody>
      </p:sp>
      <p:sp>
        <p:nvSpPr>
          <p:cNvPr id="355339" name="Rectangle 11"/>
          <p:cNvSpPr>
            <a:spLocks noChangeArrowheads="1"/>
          </p:cNvSpPr>
          <p:nvPr/>
        </p:nvSpPr>
        <p:spPr bwMode="auto">
          <a:xfrm>
            <a:off x="250825" y="4941888"/>
            <a:ext cx="4022725" cy="425450"/>
          </a:xfrm>
          <a:prstGeom prst="rect">
            <a:avLst/>
          </a:prstGeom>
          <a:noFill/>
          <a:ln w="28575">
            <a:solidFill>
              <a:srgbClr val="FF33CC"/>
            </a:solidFill>
            <a:miter lim="800000"/>
            <a:headEnd/>
            <a:tailEnd/>
          </a:ln>
        </p:spPr>
        <p:txBody>
          <a:bodyPr wrap="none" lIns="91422" tIns="45712" rIns="91422" bIns="45712">
            <a:spAutoFit/>
          </a:bodyPr>
          <a:lstStyle/>
          <a:p>
            <a:r>
              <a:rPr lang="en-US" sz="2000" b="1" u="none">
                <a:solidFill>
                  <a:schemeClr val="tx2"/>
                </a:solidFill>
              </a:rPr>
              <a:t>RUANG LINGKUP PEMERIKSAAN</a:t>
            </a:r>
          </a:p>
        </p:txBody>
      </p:sp>
      <p:sp>
        <p:nvSpPr>
          <p:cNvPr id="355340" name="AutoShape 12"/>
          <p:cNvSpPr>
            <a:spLocks noChangeArrowheads="1"/>
          </p:cNvSpPr>
          <p:nvPr/>
        </p:nvSpPr>
        <p:spPr bwMode="auto">
          <a:xfrm>
            <a:off x="107950" y="4797425"/>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55342" name="Rectangle 14"/>
          <p:cNvSpPr>
            <a:spLocks noChangeArrowheads="1"/>
          </p:cNvSpPr>
          <p:nvPr/>
        </p:nvSpPr>
        <p:spPr bwMode="auto">
          <a:xfrm>
            <a:off x="827584" y="2924175"/>
            <a:ext cx="8137029" cy="646315"/>
          </a:xfrm>
          <a:prstGeom prst="rect">
            <a:avLst/>
          </a:prstGeom>
          <a:solidFill>
            <a:schemeClr val="bg1"/>
          </a:solidFill>
          <a:ln w="9525">
            <a:solidFill>
              <a:schemeClr val="accent2"/>
            </a:solidFill>
            <a:miter lim="800000"/>
            <a:headEnd/>
            <a:tailEnd/>
          </a:ln>
        </p:spPr>
        <p:txBody>
          <a:bodyPr wrap="square" lIns="91422" tIns="45712" rIns="91422" bIns="45712">
            <a:spAutoFit/>
          </a:bodyPr>
          <a:lstStyle/>
          <a:p>
            <a:r>
              <a:rPr lang="en-US" sz="1800" b="1" u="none" dirty="0" err="1">
                <a:latin typeface="Arial Narrow" pitchFamily="34" charset="0"/>
              </a:rPr>
              <a:t>Meliputi</a:t>
            </a:r>
            <a:r>
              <a:rPr lang="en-US" sz="1800" b="1" u="none" dirty="0">
                <a:latin typeface="Arial Narrow" pitchFamily="34" charset="0"/>
              </a:rPr>
              <a:t> </a:t>
            </a:r>
            <a:r>
              <a:rPr lang="en-US" sz="1800" b="1" u="none" dirty="0" err="1">
                <a:latin typeface="Arial Narrow" pitchFamily="34" charset="0"/>
              </a:rPr>
              <a:t>standar</a:t>
            </a:r>
            <a:r>
              <a:rPr lang="en-US" sz="1800" b="1" u="none" dirty="0">
                <a:latin typeface="Arial Narrow" pitchFamily="34" charset="0"/>
              </a:rPr>
              <a:t> </a:t>
            </a:r>
            <a:r>
              <a:rPr lang="en-US" sz="1800" b="1" u="none" dirty="0" err="1">
                <a:latin typeface="Arial Narrow" pitchFamily="34" charset="0"/>
              </a:rPr>
              <a:t>umum</a:t>
            </a:r>
            <a:r>
              <a:rPr lang="en-US" sz="1800" b="1" u="none" dirty="0">
                <a:latin typeface="Arial Narrow" pitchFamily="34" charset="0"/>
              </a:rPr>
              <a:t>, </a:t>
            </a:r>
            <a:r>
              <a:rPr lang="en-US" sz="1800" b="1" u="none" dirty="0" err="1">
                <a:latin typeface="Arial Narrow" pitchFamily="34" charset="0"/>
              </a:rPr>
              <a:t>standar</a:t>
            </a:r>
            <a:r>
              <a:rPr lang="en-US" sz="1800" b="1" u="none" dirty="0">
                <a:latin typeface="Arial Narrow" pitchFamily="34" charset="0"/>
              </a:rPr>
              <a:t> </a:t>
            </a:r>
            <a:r>
              <a:rPr lang="en-US" sz="1800" b="1" u="none" dirty="0" err="1">
                <a:latin typeface="Arial Narrow" pitchFamily="34" charset="0"/>
              </a:rPr>
              <a:t>pelaksanaan</a:t>
            </a:r>
            <a:r>
              <a:rPr lang="en-US" sz="1800" b="1" u="none" dirty="0">
                <a:latin typeface="Arial Narrow" pitchFamily="34" charset="0"/>
              </a:rPr>
              <a:t> </a:t>
            </a:r>
            <a:r>
              <a:rPr lang="en-US" sz="1800" b="1" u="none" dirty="0" err="1">
                <a:latin typeface="Arial Narrow" pitchFamily="34" charset="0"/>
              </a:rPr>
              <a:t>Pemeriksaan</a:t>
            </a:r>
            <a:r>
              <a:rPr lang="en-US" sz="1800" b="1" u="none" dirty="0">
                <a:latin typeface="Arial Narrow" pitchFamily="34" charset="0"/>
              </a:rPr>
              <a:t>, </a:t>
            </a:r>
            <a:r>
              <a:rPr lang="en-US" sz="1800" b="1" u="none" dirty="0" err="1">
                <a:latin typeface="Arial Narrow" pitchFamily="34" charset="0"/>
              </a:rPr>
              <a:t>dan</a:t>
            </a:r>
            <a:r>
              <a:rPr lang="en-US" sz="1800" b="1" u="none" dirty="0">
                <a:latin typeface="Arial Narrow" pitchFamily="34" charset="0"/>
              </a:rPr>
              <a:t> </a:t>
            </a:r>
            <a:r>
              <a:rPr lang="en-US" sz="1800" b="1" u="none" dirty="0" err="1">
                <a:latin typeface="Arial Narrow" pitchFamily="34" charset="0"/>
              </a:rPr>
              <a:t>standar</a:t>
            </a:r>
            <a:r>
              <a:rPr lang="en-US" sz="1800" b="1" u="none" dirty="0">
                <a:latin typeface="Arial Narrow" pitchFamily="34" charset="0"/>
              </a:rPr>
              <a:t> </a:t>
            </a:r>
            <a:r>
              <a:rPr lang="en-US" sz="1800" b="1" u="none" dirty="0" err="1">
                <a:latin typeface="Arial Narrow" pitchFamily="34" charset="0"/>
              </a:rPr>
              <a:t>pelaporan</a:t>
            </a:r>
            <a:r>
              <a:rPr lang="en-US" sz="1800" b="1" u="none" dirty="0">
                <a:latin typeface="Arial Narrow" pitchFamily="34" charset="0"/>
              </a:rPr>
              <a:t> </a:t>
            </a:r>
            <a:r>
              <a:rPr lang="en-US" sz="1800" b="1" u="none" dirty="0" err="1">
                <a:latin typeface="Arial Narrow" pitchFamily="34" charset="0"/>
              </a:rPr>
              <a:t>hasil</a:t>
            </a:r>
            <a:r>
              <a:rPr lang="en-US" sz="1800" b="1" u="none" dirty="0">
                <a:latin typeface="Arial Narrow" pitchFamily="34" charset="0"/>
              </a:rPr>
              <a:t> </a:t>
            </a:r>
            <a:r>
              <a:rPr lang="en-US" sz="1800" b="1" u="none" dirty="0" err="1">
                <a:latin typeface="Arial Narrow" pitchFamily="34" charset="0"/>
              </a:rPr>
              <a:t>Pemeriksaan</a:t>
            </a:r>
            <a:r>
              <a:rPr lang="en-US" sz="1800" b="1" u="none" dirty="0">
                <a:latin typeface="Arial Narrow" pitchFamily="34" charset="0"/>
              </a:rPr>
              <a:t>. </a:t>
            </a:r>
            <a:r>
              <a:rPr lang="en-US" sz="1800" b="1" u="none" dirty="0" smtClean="0">
                <a:latin typeface="Arial Narrow" pitchFamily="34" charset="0"/>
              </a:rPr>
              <a:t>(</a:t>
            </a:r>
            <a:r>
              <a:rPr lang="en-US" sz="1800" b="1" u="none" dirty="0" smtClean="0">
                <a:solidFill>
                  <a:srgbClr val="FF0000"/>
                </a:solidFill>
                <a:latin typeface="Tahoma" pitchFamily="34" charset="0"/>
              </a:rPr>
              <a:t>PMK No. 17/PMK.03/2013 </a:t>
            </a:r>
            <a:r>
              <a:rPr lang="en-US" sz="1800" b="1" u="none" dirty="0" err="1" smtClean="0">
                <a:solidFill>
                  <a:srgbClr val="FF0000"/>
                </a:solidFill>
                <a:latin typeface="Tahoma" pitchFamily="34" charset="0"/>
              </a:rPr>
              <a:t>stdd</a:t>
            </a:r>
            <a:r>
              <a:rPr lang="en-US" sz="1800" b="1" u="none" dirty="0" smtClean="0">
                <a:solidFill>
                  <a:srgbClr val="FF0000"/>
                </a:solidFill>
                <a:latin typeface="Tahoma" pitchFamily="34" charset="0"/>
              </a:rPr>
              <a:t> PMK 184/PMK.03/2015</a:t>
            </a:r>
            <a:r>
              <a:rPr lang="en-US" sz="1800" b="1" u="none" dirty="0" smtClean="0">
                <a:latin typeface="Arial Narrow" pitchFamily="34" charset="0"/>
              </a:rPr>
              <a:t>)</a:t>
            </a:r>
            <a:endParaRPr lang="en-US" sz="1800" b="1" u="none" dirty="0">
              <a:latin typeface="Arial Narrow" pitchFamily="34" charset="0"/>
            </a:endParaRPr>
          </a:p>
        </p:txBody>
      </p:sp>
      <p:sp>
        <p:nvSpPr>
          <p:cNvPr id="355343" name="Line 15"/>
          <p:cNvSpPr>
            <a:spLocks noChangeShapeType="1"/>
          </p:cNvSpPr>
          <p:nvPr/>
        </p:nvSpPr>
        <p:spPr bwMode="auto">
          <a:xfrm>
            <a:off x="6227763" y="1989138"/>
            <a:ext cx="1871662" cy="1008062"/>
          </a:xfrm>
          <a:prstGeom prst="line">
            <a:avLst/>
          </a:prstGeom>
          <a:noFill/>
          <a:ln w="28575">
            <a:solidFill>
              <a:schemeClr val="accent2"/>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iterate type="wd">
                                    <p:tmPct val="100000"/>
                                  </p:iterate>
                                  <p:childTnLst>
                                    <p:set>
                                      <p:cBhvr>
                                        <p:cTn id="6" dur="1" fill="hold">
                                          <p:stCondLst>
                                            <p:cond delay="0"/>
                                          </p:stCondLst>
                                        </p:cTn>
                                        <p:tgtEl>
                                          <p:spTgt spid="355330"/>
                                        </p:tgtEl>
                                        <p:attrNameLst>
                                          <p:attrName>style.visibility</p:attrName>
                                        </p:attrNameLst>
                                      </p:cBhvr>
                                      <p:to>
                                        <p:strVal val="visible"/>
                                      </p:to>
                                    </p:set>
                                    <p:animEffect transition="in" filter="box(in)">
                                      <p:cBhvr>
                                        <p:cTn id="7" dur="300"/>
                                        <p:tgtEl>
                                          <p:spTgt spid="35533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55333"/>
                                        </p:tgtEl>
                                        <p:attrNameLst>
                                          <p:attrName>style.visibility</p:attrName>
                                        </p:attrNameLst>
                                      </p:cBhvr>
                                      <p:to>
                                        <p:strVal val="visible"/>
                                      </p:to>
                                    </p:set>
                                    <p:animEffect transition="in" filter="blinds(horizontal)">
                                      <p:cBhvr>
                                        <p:cTn id="12" dur="500"/>
                                        <p:tgtEl>
                                          <p:spTgt spid="35533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55334"/>
                                        </p:tgtEl>
                                        <p:attrNameLst>
                                          <p:attrName>style.visibility</p:attrName>
                                        </p:attrNameLst>
                                      </p:cBhvr>
                                      <p:to>
                                        <p:strVal val="visible"/>
                                      </p:to>
                                    </p:set>
                                    <p:animEffect transition="in" filter="blinds(horizontal)">
                                      <p:cBhvr>
                                        <p:cTn id="17" dur="500"/>
                                        <p:tgtEl>
                                          <p:spTgt spid="35533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55331"/>
                                        </p:tgtEl>
                                        <p:attrNameLst>
                                          <p:attrName>style.visibility</p:attrName>
                                        </p:attrNameLst>
                                      </p:cBhvr>
                                      <p:to>
                                        <p:strVal val="visible"/>
                                      </p:to>
                                    </p:set>
                                    <p:animEffect transition="in" filter="blinds(horizontal)">
                                      <p:cBhvr>
                                        <p:cTn id="22" dur="500"/>
                                        <p:tgtEl>
                                          <p:spTgt spid="35533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55332"/>
                                        </p:tgtEl>
                                        <p:attrNameLst>
                                          <p:attrName>style.visibility</p:attrName>
                                        </p:attrNameLst>
                                      </p:cBhvr>
                                      <p:to>
                                        <p:strVal val="visible"/>
                                      </p:to>
                                    </p:set>
                                    <p:animEffect transition="in" filter="box(in)">
                                      <p:cBhvr>
                                        <p:cTn id="27" dur="1000"/>
                                        <p:tgtEl>
                                          <p:spTgt spid="355332"/>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55343"/>
                                        </p:tgtEl>
                                        <p:attrNameLst>
                                          <p:attrName>style.visibility</p:attrName>
                                        </p:attrNameLst>
                                      </p:cBhvr>
                                      <p:to>
                                        <p:strVal val="visible"/>
                                      </p:to>
                                    </p:set>
                                    <p:animEffect transition="in" filter="checkerboard(across)">
                                      <p:cBhvr>
                                        <p:cTn id="32" dur="500"/>
                                        <p:tgtEl>
                                          <p:spTgt spid="355343"/>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55342"/>
                                        </p:tgtEl>
                                        <p:attrNameLst>
                                          <p:attrName>style.visibility</p:attrName>
                                        </p:attrNameLst>
                                      </p:cBhvr>
                                      <p:to>
                                        <p:strVal val="visible"/>
                                      </p:to>
                                    </p:set>
                                    <p:animEffect transition="in" filter="checkerboard(across)">
                                      <p:cBhvr>
                                        <p:cTn id="37" dur="500"/>
                                        <p:tgtEl>
                                          <p:spTgt spid="35534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55336"/>
                                        </p:tgtEl>
                                        <p:attrNameLst>
                                          <p:attrName>style.visibility</p:attrName>
                                        </p:attrNameLst>
                                      </p:cBhvr>
                                      <p:to>
                                        <p:strVal val="visible"/>
                                      </p:to>
                                    </p:set>
                                    <p:animEffect transition="in" filter="blinds(horizontal)">
                                      <p:cBhvr>
                                        <p:cTn id="42" dur="500"/>
                                        <p:tgtEl>
                                          <p:spTgt spid="355336"/>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55337"/>
                                        </p:tgtEl>
                                        <p:attrNameLst>
                                          <p:attrName>style.visibility</p:attrName>
                                        </p:attrNameLst>
                                      </p:cBhvr>
                                      <p:to>
                                        <p:strVal val="visible"/>
                                      </p:to>
                                    </p:set>
                                    <p:animEffect transition="in" filter="blinds(horizontal)">
                                      <p:cBhvr>
                                        <p:cTn id="47" dur="500"/>
                                        <p:tgtEl>
                                          <p:spTgt spid="355337"/>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355335"/>
                                        </p:tgtEl>
                                        <p:attrNameLst>
                                          <p:attrName>style.visibility</p:attrName>
                                        </p:attrNameLst>
                                      </p:cBhvr>
                                      <p:to>
                                        <p:strVal val="visible"/>
                                      </p:to>
                                    </p:set>
                                    <p:animEffect transition="in" filter="checkerboard(across)">
                                      <p:cBhvr>
                                        <p:cTn id="52" dur="1000"/>
                                        <p:tgtEl>
                                          <p:spTgt spid="355335"/>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55339"/>
                                        </p:tgtEl>
                                        <p:attrNameLst>
                                          <p:attrName>style.visibility</p:attrName>
                                        </p:attrNameLst>
                                      </p:cBhvr>
                                      <p:to>
                                        <p:strVal val="visible"/>
                                      </p:to>
                                    </p:set>
                                    <p:animEffect transition="in" filter="blinds(horizontal)">
                                      <p:cBhvr>
                                        <p:cTn id="57" dur="500"/>
                                        <p:tgtEl>
                                          <p:spTgt spid="355339"/>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55340"/>
                                        </p:tgtEl>
                                        <p:attrNameLst>
                                          <p:attrName>style.visibility</p:attrName>
                                        </p:attrNameLst>
                                      </p:cBhvr>
                                      <p:to>
                                        <p:strVal val="visible"/>
                                      </p:to>
                                    </p:set>
                                    <p:animEffect transition="in" filter="blinds(horizontal)">
                                      <p:cBhvr>
                                        <p:cTn id="62" dur="500"/>
                                        <p:tgtEl>
                                          <p:spTgt spid="355340"/>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grpId="0" nodeType="clickEffect">
                                  <p:stCondLst>
                                    <p:cond delay="0"/>
                                  </p:stCondLst>
                                  <p:childTnLst>
                                    <p:set>
                                      <p:cBhvr>
                                        <p:cTn id="66" dur="1" fill="hold">
                                          <p:stCondLst>
                                            <p:cond delay="0"/>
                                          </p:stCondLst>
                                        </p:cTn>
                                        <p:tgtEl>
                                          <p:spTgt spid="355338"/>
                                        </p:tgtEl>
                                        <p:attrNameLst>
                                          <p:attrName>style.visibility</p:attrName>
                                        </p:attrNameLst>
                                      </p:cBhvr>
                                      <p:to>
                                        <p:strVal val="visible"/>
                                      </p:to>
                                    </p:set>
                                    <p:animEffect transition="in" filter="checkerboard(across)">
                                      <p:cBhvr>
                                        <p:cTn id="67" dur="1000"/>
                                        <p:tgtEl>
                                          <p:spTgt spid="355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5330" grpId="0" animBg="1" autoUpdateAnimBg="0"/>
      <p:bldP spid="355331" grpId="0" animBg="1"/>
      <p:bldP spid="355332" grpId="0" animBg="1"/>
      <p:bldP spid="355333" grpId="0" animBg="1"/>
      <p:bldP spid="355334" grpId="0" animBg="1"/>
      <p:bldP spid="355335" grpId="0" animBg="1"/>
      <p:bldP spid="355336" grpId="0" animBg="1"/>
      <p:bldP spid="355337" grpId="0" animBg="1"/>
      <p:bldP spid="355338" grpId="0" animBg="1"/>
      <p:bldP spid="355339" grpId="0" animBg="1"/>
      <p:bldP spid="355340" grpId="0" animBg="1"/>
      <p:bldP spid="355342" grpId="0" animBg="1"/>
      <p:bldP spid="355343"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a:xfrm>
            <a:off x="396875" y="44450"/>
            <a:ext cx="8496300" cy="576263"/>
          </a:xfrm>
          <a:ln w="28575">
            <a:solidFill>
              <a:schemeClr val="accent2"/>
            </a:solidFill>
          </a:ln>
        </p:spPr>
        <p:txBody>
          <a:bodyPr/>
          <a:lstStyle/>
          <a:p>
            <a:pPr eaLnBrk="1" hangingPunct="1"/>
            <a:r>
              <a:rPr lang="en-US" sz="2800" b="1" smtClean="0">
                <a:latin typeface="Arial Narrow" pitchFamily="34" charset="0"/>
              </a:rPr>
              <a:t>KEWENANGAN dan TATA CARA PEMERIKSAAN PAJAK</a:t>
            </a:r>
          </a:p>
        </p:txBody>
      </p:sp>
      <p:sp>
        <p:nvSpPr>
          <p:cNvPr id="262148" name="Rectangle 4"/>
          <p:cNvSpPr>
            <a:spLocks noChangeArrowheads="1"/>
          </p:cNvSpPr>
          <p:nvPr/>
        </p:nvSpPr>
        <p:spPr bwMode="auto">
          <a:xfrm>
            <a:off x="250825" y="1133475"/>
            <a:ext cx="8640763" cy="1503363"/>
          </a:xfrm>
          <a:prstGeom prst="rect">
            <a:avLst/>
          </a:prstGeom>
          <a:noFill/>
          <a:ln w="38100">
            <a:solidFill>
              <a:srgbClr val="990000"/>
            </a:solidFill>
            <a:miter lim="800000"/>
            <a:headEnd/>
            <a:tailEnd/>
          </a:ln>
        </p:spPr>
        <p:txBody>
          <a:bodyPr lIns="91422" tIns="45712" rIns="91422" bIns="45712">
            <a:spAutoFit/>
          </a:bodyPr>
          <a:lstStyle/>
          <a:p>
            <a:pPr>
              <a:lnSpc>
                <a:spcPct val="90000"/>
              </a:lnSpc>
            </a:pPr>
            <a:r>
              <a:rPr lang="en-US" sz="2000" b="1"/>
              <a:t>Direktur Jenderal Pajak</a:t>
            </a:r>
            <a:r>
              <a:rPr lang="en-US" sz="2000" b="1" u="none"/>
              <a:t> berwenang melakukan pemeriksaan untuk menguji kepatuhan pemenuhan kewajiban perpajakan Wajib Pajak dan untuk tujuan lain dalam rangka melaksanakan ketentuan peraturan perundang-undangan perpajakan. </a:t>
            </a:r>
            <a:endParaRPr lang="en-US" sz="2000" u="none">
              <a:latin typeface="Tahoma" pitchFamily="34" charset="0"/>
            </a:endParaRPr>
          </a:p>
        </p:txBody>
      </p:sp>
      <p:sp>
        <p:nvSpPr>
          <p:cNvPr id="262149" name="AutoShape 5"/>
          <p:cNvSpPr>
            <a:spLocks noChangeArrowheads="1"/>
          </p:cNvSpPr>
          <p:nvPr/>
        </p:nvSpPr>
        <p:spPr bwMode="auto">
          <a:xfrm>
            <a:off x="3995738" y="547688"/>
            <a:ext cx="576262" cy="360362"/>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262150" name="Rectangle 6"/>
          <p:cNvSpPr>
            <a:spLocks noChangeArrowheads="1"/>
          </p:cNvSpPr>
          <p:nvPr/>
        </p:nvSpPr>
        <p:spPr bwMode="auto">
          <a:xfrm>
            <a:off x="250825" y="3284538"/>
            <a:ext cx="8569325" cy="720725"/>
          </a:xfrm>
          <a:prstGeom prst="rect">
            <a:avLst/>
          </a:prstGeom>
          <a:noFill/>
          <a:ln w="19050">
            <a:solidFill>
              <a:srgbClr val="990000"/>
            </a:solidFill>
            <a:miter lim="800000"/>
            <a:headEnd/>
            <a:tailEnd/>
          </a:ln>
        </p:spPr>
        <p:txBody>
          <a:bodyPr lIns="91422" tIns="45712" rIns="91422" bIns="45712">
            <a:spAutoFit/>
          </a:bodyPr>
          <a:lstStyle/>
          <a:p>
            <a:r>
              <a:rPr lang="en-US" sz="2000" b="1" u="none"/>
              <a:t>Tata cara pemeriksaan diatur dengan atau berdasarkan Peraturan Menteri Keuangan. </a:t>
            </a:r>
            <a:endParaRPr lang="en-US" sz="2000" u="none">
              <a:latin typeface="Tahoma" pitchFamily="34" charset="0"/>
            </a:endParaRPr>
          </a:p>
        </p:txBody>
      </p:sp>
      <p:sp>
        <p:nvSpPr>
          <p:cNvPr id="262154" name="Rectangle 10"/>
          <p:cNvSpPr>
            <a:spLocks noChangeArrowheads="1"/>
          </p:cNvSpPr>
          <p:nvPr/>
        </p:nvSpPr>
        <p:spPr bwMode="auto">
          <a:xfrm>
            <a:off x="241300" y="692150"/>
            <a:ext cx="2028825" cy="476250"/>
          </a:xfrm>
          <a:prstGeom prst="rect">
            <a:avLst/>
          </a:prstGeom>
          <a:solidFill>
            <a:srgbClr val="99FFCC"/>
          </a:solidFill>
          <a:ln w="19050">
            <a:solidFill>
              <a:schemeClr val="accent2"/>
            </a:solidFill>
            <a:miter lim="800000"/>
            <a:headEnd/>
            <a:tailEnd/>
          </a:ln>
        </p:spPr>
        <p:txBody>
          <a:bodyPr wrap="none" lIns="91422" tIns="45712" rIns="91422" bIns="45712">
            <a:spAutoFit/>
          </a:bodyPr>
          <a:lstStyle/>
          <a:p>
            <a:r>
              <a:rPr lang="en-US" b="1" u="none">
                <a:solidFill>
                  <a:schemeClr val="tx2"/>
                </a:solidFill>
              </a:rPr>
              <a:t>KEWENANGAN</a:t>
            </a:r>
          </a:p>
        </p:txBody>
      </p:sp>
      <p:sp>
        <p:nvSpPr>
          <p:cNvPr id="262155" name="Rectangle 11"/>
          <p:cNvSpPr>
            <a:spLocks noChangeArrowheads="1"/>
          </p:cNvSpPr>
          <p:nvPr/>
        </p:nvSpPr>
        <p:spPr bwMode="auto">
          <a:xfrm>
            <a:off x="246063" y="2852738"/>
            <a:ext cx="5132387" cy="476250"/>
          </a:xfrm>
          <a:prstGeom prst="rect">
            <a:avLst/>
          </a:prstGeom>
          <a:solidFill>
            <a:srgbClr val="99FFCC"/>
          </a:solidFill>
          <a:ln w="19050">
            <a:solidFill>
              <a:schemeClr val="accent2"/>
            </a:solidFill>
            <a:miter lim="800000"/>
            <a:headEnd/>
            <a:tailEnd/>
          </a:ln>
        </p:spPr>
        <p:txBody>
          <a:bodyPr wrap="none" lIns="91422" tIns="45712" rIns="91422" bIns="45712">
            <a:spAutoFit/>
          </a:bodyPr>
          <a:lstStyle/>
          <a:p>
            <a:r>
              <a:rPr lang="en-US" b="1" u="none">
                <a:solidFill>
                  <a:schemeClr val="tx2"/>
                </a:solidFill>
              </a:rPr>
              <a:t>TATA CARA PEMERIKSAAN PAJAK</a:t>
            </a:r>
          </a:p>
        </p:txBody>
      </p:sp>
      <p:sp>
        <p:nvSpPr>
          <p:cNvPr id="262156" name="Rectangle 12"/>
          <p:cNvSpPr>
            <a:spLocks noChangeArrowheads="1"/>
          </p:cNvSpPr>
          <p:nvPr/>
        </p:nvSpPr>
        <p:spPr bwMode="auto">
          <a:xfrm>
            <a:off x="6221413" y="765175"/>
            <a:ext cx="2671762" cy="406400"/>
          </a:xfrm>
          <a:prstGeom prst="rect">
            <a:avLst/>
          </a:prstGeom>
          <a:noFill/>
          <a:ln w="9525">
            <a:solidFill>
              <a:srgbClr val="FF33CC"/>
            </a:solidFill>
            <a:miter lim="800000"/>
            <a:headEnd/>
            <a:tailEnd/>
          </a:ln>
        </p:spPr>
        <p:txBody>
          <a:bodyPr wrap="none" lIns="91422" tIns="45712" rIns="91422" bIns="45712">
            <a:spAutoFit/>
          </a:bodyPr>
          <a:lstStyle/>
          <a:p>
            <a:r>
              <a:rPr lang="en-US" sz="2000" b="1" u="none">
                <a:latin typeface="Arial Narrow" pitchFamily="34" charset="0"/>
              </a:rPr>
              <a:t>(Pasal 29 ayat 1 UU KUP)</a:t>
            </a:r>
          </a:p>
        </p:txBody>
      </p:sp>
      <p:sp>
        <p:nvSpPr>
          <p:cNvPr id="262157" name="Rectangle 13"/>
          <p:cNvSpPr>
            <a:spLocks noChangeArrowheads="1"/>
          </p:cNvSpPr>
          <p:nvPr/>
        </p:nvSpPr>
        <p:spPr bwMode="auto">
          <a:xfrm>
            <a:off x="6800850" y="2852738"/>
            <a:ext cx="2024063" cy="406400"/>
          </a:xfrm>
          <a:prstGeom prst="rect">
            <a:avLst/>
          </a:prstGeom>
          <a:noFill/>
          <a:ln w="9525">
            <a:solidFill>
              <a:srgbClr val="FF33CC"/>
            </a:solidFill>
            <a:miter lim="800000"/>
            <a:headEnd/>
            <a:tailEnd/>
          </a:ln>
        </p:spPr>
        <p:txBody>
          <a:bodyPr wrap="none" lIns="91422" tIns="45712" rIns="91422" bIns="45712">
            <a:spAutoFit/>
          </a:bodyPr>
          <a:lstStyle/>
          <a:p>
            <a:r>
              <a:rPr lang="en-US" sz="2000" b="1" u="none">
                <a:latin typeface="Arial Narrow" pitchFamily="34" charset="0"/>
              </a:rPr>
              <a:t>(Pasal 31 UU KUP)</a:t>
            </a:r>
          </a:p>
        </p:txBody>
      </p:sp>
      <p:sp>
        <p:nvSpPr>
          <p:cNvPr id="262158" name="AutoShape 14"/>
          <p:cNvSpPr>
            <a:spLocks noChangeArrowheads="1"/>
          </p:cNvSpPr>
          <p:nvPr/>
        </p:nvSpPr>
        <p:spPr bwMode="auto">
          <a:xfrm>
            <a:off x="107950" y="3355975"/>
            <a:ext cx="288925" cy="217488"/>
          </a:xfrm>
          <a:prstGeom prst="bracketPair">
            <a:avLst>
              <a:gd name="adj" fmla="val 16667"/>
            </a:avLst>
          </a:prstGeom>
          <a:noFill/>
          <a:ln w="28575">
            <a:solidFill>
              <a:srgbClr val="0033CC"/>
            </a:solidFill>
            <a:round/>
            <a:headEnd/>
            <a:tailEnd/>
          </a:ln>
        </p:spPr>
        <p:txBody>
          <a:bodyPr wrap="none" lIns="91422" tIns="45712" rIns="91422" bIns="45712" anchor="ctr"/>
          <a:lstStyle/>
          <a:p>
            <a:r>
              <a:rPr lang="en-US" b="1"/>
              <a:t>1</a:t>
            </a:r>
          </a:p>
        </p:txBody>
      </p:sp>
      <p:sp>
        <p:nvSpPr>
          <p:cNvPr id="262159" name="Rectangle 15"/>
          <p:cNvSpPr>
            <a:spLocks noChangeArrowheads="1"/>
          </p:cNvSpPr>
          <p:nvPr/>
        </p:nvSpPr>
        <p:spPr bwMode="auto">
          <a:xfrm>
            <a:off x="250825" y="4076700"/>
            <a:ext cx="7561263" cy="1822450"/>
          </a:xfrm>
          <a:prstGeom prst="rect">
            <a:avLst/>
          </a:prstGeom>
          <a:noFill/>
          <a:ln w="19050">
            <a:solidFill>
              <a:srgbClr val="990000"/>
            </a:solidFill>
            <a:miter lim="800000"/>
            <a:headEnd/>
            <a:tailEnd/>
          </a:ln>
        </p:spPr>
        <p:txBody>
          <a:bodyPr lIns="91422" tIns="45712" rIns="91422" bIns="45712">
            <a:spAutoFit/>
          </a:bodyPr>
          <a:lstStyle/>
          <a:p>
            <a:pPr>
              <a:lnSpc>
                <a:spcPct val="80000"/>
              </a:lnSpc>
            </a:pPr>
            <a:r>
              <a:rPr lang="en-US" sz="2000" b="1" u="none"/>
              <a:t>Tata cara pemeriksaan sebagaimana dimaksud pada ayat (1) di antaranya mengatur tentang pemeriksaan ulang, jangka waktu pemeriksaan, kewajiban menyampaikan surat pemberitahuan hasil pemeriksaan kepada Wajib Pajak, dan hak Wajib Pajak untuk hadir dalam pembahasan akhir hasil pemeriksaan dalam batas waktu yang ditentukan.</a:t>
            </a:r>
          </a:p>
        </p:txBody>
      </p:sp>
      <p:sp>
        <p:nvSpPr>
          <p:cNvPr id="262160" name="AutoShape 16"/>
          <p:cNvSpPr>
            <a:spLocks noChangeArrowheads="1"/>
          </p:cNvSpPr>
          <p:nvPr/>
        </p:nvSpPr>
        <p:spPr bwMode="auto">
          <a:xfrm>
            <a:off x="107950" y="4148138"/>
            <a:ext cx="288925" cy="217487"/>
          </a:xfrm>
          <a:prstGeom prst="bracketPair">
            <a:avLst>
              <a:gd name="adj" fmla="val 16667"/>
            </a:avLst>
          </a:prstGeom>
          <a:noFill/>
          <a:ln w="28575">
            <a:solidFill>
              <a:srgbClr val="0033CC"/>
            </a:solidFill>
            <a:round/>
            <a:headEnd/>
            <a:tailEnd/>
          </a:ln>
        </p:spPr>
        <p:txBody>
          <a:bodyPr wrap="none" lIns="91422" tIns="45712" rIns="91422" bIns="45712" anchor="ctr"/>
          <a:lstStyle/>
          <a:p>
            <a:r>
              <a:rPr lang="en-US" b="1"/>
              <a:t>2</a:t>
            </a:r>
          </a:p>
        </p:txBody>
      </p:sp>
      <p:sp>
        <p:nvSpPr>
          <p:cNvPr id="262162" name="AutoShape 18"/>
          <p:cNvSpPr>
            <a:spLocks noChangeArrowheads="1"/>
          </p:cNvSpPr>
          <p:nvPr/>
        </p:nvSpPr>
        <p:spPr bwMode="auto">
          <a:xfrm>
            <a:off x="6877050" y="3860800"/>
            <a:ext cx="503238" cy="2889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62146"/>
                                        </p:tgtEl>
                                        <p:attrNameLst>
                                          <p:attrName>style.visibility</p:attrName>
                                        </p:attrNameLst>
                                      </p:cBhvr>
                                      <p:to>
                                        <p:strVal val="visible"/>
                                      </p:to>
                                    </p:set>
                                    <p:animEffect transition="in" filter="checkerboard(across)">
                                      <p:cBhvr>
                                        <p:cTn id="7" dur="500"/>
                                        <p:tgtEl>
                                          <p:spTgt spid="26214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62149"/>
                                        </p:tgtEl>
                                        <p:attrNameLst>
                                          <p:attrName>style.visibility</p:attrName>
                                        </p:attrNameLst>
                                      </p:cBhvr>
                                      <p:to>
                                        <p:strVal val="visible"/>
                                      </p:to>
                                    </p:set>
                                    <p:anim calcmode="lin" valueType="num">
                                      <p:cBhvr additive="base">
                                        <p:cTn id="12" dur="500" fill="hold"/>
                                        <p:tgtEl>
                                          <p:spTgt spid="262149"/>
                                        </p:tgtEl>
                                        <p:attrNameLst>
                                          <p:attrName>ppt_x</p:attrName>
                                        </p:attrNameLst>
                                      </p:cBhvr>
                                      <p:tavLst>
                                        <p:tav tm="0">
                                          <p:val>
                                            <p:strVal val="#ppt_x"/>
                                          </p:val>
                                        </p:tav>
                                        <p:tav tm="100000">
                                          <p:val>
                                            <p:strVal val="#ppt_x"/>
                                          </p:val>
                                        </p:tav>
                                      </p:tavLst>
                                    </p:anim>
                                    <p:anim calcmode="lin" valueType="num">
                                      <p:cBhvr additive="base">
                                        <p:cTn id="13" dur="500" fill="hold"/>
                                        <p:tgtEl>
                                          <p:spTgt spid="26214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262154"/>
                                        </p:tgtEl>
                                        <p:attrNameLst>
                                          <p:attrName>style.visibility</p:attrName>
                                        </p:attrNameLst>
                                      </p:cBhvr>
                                      <p:to>
                                        <p:strVal val="visible"/>
                                      </p:to>
                                    </p:set>
                                    <p:anim calcmode="lin" valueType="num">
                                      <p:cBhvr>
                                        <p:cTn id="18" dur="500" fill="hold"/>
                                        <p:tgtEl>
                                          <p:spTgt spid="262154"/>
                                        </p:tgtEl>
                                        <p:attrNameLst>
                                          <p:attrName>ppt_w</p:attrName>
                                        </p:attrNameLst>
                                      </p:cBhvr>
                                      <p:tavLst>
                                        <p:tav tm="0">
                                          <p:val>
                                            <p:fltVal val="0"/>
                                          </p:val>
                                        </p:tav>
                                        <p:tav tm="100000">
                                          <p:val>
                                            <p:strVal val="#ppt_w"/>
                                          </p:val>
                                        </p:tav>
                                      </p:tavLst>
                                    </p:anim>
                                    <p:anim calcmode="lin" valueType="num">
                                      <p:cBhvr>
                                        <p:cTn id="19" dur="500" fill="hold"/>
                                        <p:tgtEl>
                                          <p:spTgt spid="262154"/>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262156"/>
                                        </p:tgtEl>
                                        <p:attrNameLst>
                                          <p:attrName>style.visibility</p:attrName>
                                        </p:attrNameLst>
                                      </p:cBhvr>
                                      <p:to>
                                        <p:strVal val="visible"/>
                                      </p:to>
                                    </p:set>
                                    <p:anim calcmode="lin" valueType="num">
                                      <p:cBhvr>
                                        <p:cTn id="24" dur="500" fill="hold"/>
                                        <p:tgtEl>
                                          <p:spTgt spid="262156"/>
                                        </p:tgtEl>
                                        <p:attrNameLst>
                                          <p:attrName>ppt_w</p:attrName>
                                        </p:attrNameLst>
                                      </p:cBhvr>
                                      <p:tavLst>
                                        <p:tav tm="0">
                                          <p:val>
                                            <p:fltVal val="0"/>
                                          </p:val>
                                        </p:tav>
                                        <p:tav tm="100000">
                                          <p:val>
                                            <p:strVal val="#ppt_w"/>
                                          </p:val>
                                        </p:tav>
                                      </p:tavLst>
                                    </p:anim>
                                    <p:anim calcmode="lin" valueType="num">
                                      <p:cBhvr>
                                        <p:cTn id="25" dur="500" fill="hold"/>
                                        <p:tgtEl>
                                          <p:spTgt spid="262156"/>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62148"/>
                                        </p:tgtEl>
                                        <p:attrNameLst>
                                          <p:attrName>style.visibility</p:attrName>
                                        </p:attrNameLst>
                                      </p:cBhvr>
                                      <p:to>
                                        <p:strVal val="visible"/>
                                      </p:to>
                                    </p:set>
                                    <p:animEffect transition="in" filter="wipe(down)">
                                      <p:cBhvr>
                                        <p:cTn id="30" dur="1000"/>
                                        <p:tgtEl>
                                          <p:spTgt spid="262148"/>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62155"/>
                                        </p:tgtEl>
                                        <p:attrNameLst>
                                          <p:attrName>style.visibility</p:attrName>
                                        </p:attrNameLst>
                                      </p:cBhvr>
                                      <p:to>
                                        <p:strVal val="visible"/>
                                      </p:to>
                                    </p:set>
                                    <p:animEffect transition="in" filter="checkerboard(across)">
                                      <p:cBhvr>
                                        <p:cTn id="35" dur="500"/>
                                        <p:tgtEl>
                                          <p:spTgt spid="262155"/>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262157"/>
                                        </p:tgtEl>
                                        <p:attrNameLst>
                                          <p:attrName>style.visibility</p:attrName>
                                        </p:attrNameLst>
                                      </p:cBhvr>
                                      <p:to>
                                        <p:strVal val="visible"/>
                                      </p:to>
                                    </p:set>
                                    <p:animEffect transition="in" filter="checkerboard(across)">
                                      <p:cBhvr>
                                        <p:cTn id="40" dur="500"/>
                                        <p:tgtEl>
                                          <p:spTgt spid="262157"/>
                                        </p:tgtEl>
                                      </p:cBhvr>
                                    </p:animEffect>
                                  </p:childTnLst>
                                </p:cTn>
                              </p:par>
                            </p:childTnLst>
                          </p:cTn>
                        </p:par>
                      </p:childTnLst>
                    </p:cTn>
                  </p:par>
                  <p:par>
                    <p:cTn id="41" fill="hold">
                      <p:stCondLst>
                        <p:cond delay="indefinite"/>
                      </p:stCondLst>
                      <p:childTnLst>
                        <p:par>
                          <p:cTn id="42" fill="hold">
                            <p:stCondLst>
                              <p:cond delay="0"/>
                            </p:stCondLst>
                            <p:childTnLst>
                              <p:par>
                                <p:cTn id="43" presetID="4" presetClass="entr" presetSubtype="16" fill="hold" grpId="0" nodeType="clickEffect">
                                  <p:stCondLst>
                                    <p:cond delay="0"/>
                                  </p:stCondLst>
                                  <p:childTnLst>
                                    <p:set>
                                      <p:cBhvr>
                                        <p:cTn id="44" dur="1" fill="hold">
                                          <p:stCondLst>
                                            <p:cond delay="0"/>
                                          </p:stCondLst>
                                        </p:cTn>
                                        <p:tgtEl>
                                          <p:spTgt spid="262158"/>
                                        </p:tgtEl>
                                        <p:attrNameLst>
                                          <p:attrName>style.visibility</p:attrName>
                                        </p:attrNameLst>
                                      </p:cBhvr>
                                      <p:to>
                                        <p:strVal val="visible"/>
                                      </p:to>
                                    </p:set>
                                    <p:animEffect transition="in" filter="box(in)">
                                      <p:cBhvr>
                                        <p:cTn id="45" dur="500"/>
                                        <p:tgtEl>
                                          <p:spTgt spid="262158"/>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262150"/>
                                        </p:tgtEl>
                                        <p:attrNameLst>
                                          <p:attrName>style.visibility</p:attrName>
                                        </p:attrNameLst>
                                      </p:cBhvr>
                                      <p:to>
                                        <p:strVal val="visible"/>
                                      </p:to>
                                    </p:set>
                                    <p:animEffect transition="in" filter="checkerboard(across)">
                                      <p:cBhvr>
                                        <p:cTn id="50" dur="500"/>
                                        <p:tgtEl>
                                          <p:spTgt spid="262150"/>
                                        </p:tgtEl>
                                      </p:cBhvr>
                                    </p:animEffect>
                                  </p:childTnLst>
                                </p:cTn>
                              </p:par>
                            </p:childTnLst>
                          </p:cTn>
                        </p:par>
                      </p:childTnLst>
                    </p:cTn>
                  </p:par>
                  <p:par>
                    <p:cTn id="51" fill="hold">
                      <p:stCondLst>
                        <p:cond delay="indefinite"/>
                      </p:stCondLst>
                      <p:childTnLst>
                        <p:par>
                          <p:cTn id="52" fill="hold">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262162"/>
                                        </p:tgtEl>
                                        <p:attrNameLst>
                                          <p:attrName>style.visibility</p:attrName>
                                        </p:attrNameLst>
                                      </p:cBhvr>
                                      <p:to>
                                        <p:strVal val="visible"/>
                                      </p:to>
                                    </p:set>
                                    <p:animEffect transition="in" filter="checkerboard(across)">
                                      <p:cBhvr>
                                        <p:cTn id="55" dur="500"/>
                                        <p:tgtEl>
                                          <p:spTgt spid="262162"/>
                                        </p:tgtEl>
                                      </p:cBhvr>
                                    </p:animEffect>
                                  </p:childTnLst>
                                </p:cTn>
                              </p:par>
                            </p:childTnLst>
                          </p:cTn>
                        </p:par>
                      </p:childTnLst>
                    </p:cTn>
                  </p:par>
                  <p:par>
                    <p:cTn id="56" fill="hold">
                      <p:stCondLst>
                        <p:cond delay="indefinite"/>
                      </p:stCondLst>
                      <p:childTnLst>
                        <p:par>
                          <p:cTn id="57" fill="hold">
                            <p:stCondLst>
                              <p:cond delay="0"/>
                            </p:stCondLst>
                            <p:childTnLst>
                              <p:par>
                                <p:cTn id="58" presetID="4" presetClass="entr" presetSubtype="16" fill="hold" grpId="0" nodeType="clickEffect">
                                  <p:stCondLst>
                                    <p:cond delay="0"/>
                                  </p:stCondLst>
                                  <p:childTnLst>
                                    <p:set>
                                      <p:cBhvr>
                                        <p:cTn id="59" dur="1" fill="hold">
                                          <p:stCondLst>
                                            <p:cond delay="0"/>
                                          </p:stCondLst>
                                        </p:cTn>
                                        <p:tgtEl>
                                          <p:spTgt spid="262160"/>
                                        </p:tgtEl>
                                        <p:attrNameLst>
                                          <p:attrName>style.visibility</p:attrName>
                                        </p:attrNameLst>
                                      </p:cBhvr>
                                      <p:to>
                                        <p:strVal val="visible"/>
                                      </p:to>
                                    </p:set>
                                    <p:animEffect transition="in" filter="box(in)">
                                      <p:cBhvr>
                                        <p:cTn id="60" dur="500"/>
                                        <p:tgtEl>
                                          <p:spTgt spid="262160"/>
                                        </p:tgtEl>
                                      </p:cBhvr>
                                    </p:animEffect>
                                  </p:childTnLst>
                                </p:cTn>
                              </p:par>
                            </p:childTnLst>
                          </p:cTn>
                        </p:par>
                      </p:childTnLst>
                    </p:cTn>
                  </p:par>
                  <p:par>
                    <p:cTn id="61" fill="hold">
                      <p:stCondLst>
                        <p:cond delay="indefinite"/>
                      </p:stCondLst>
                      <p:childTnLst>
                        <p:par>
                          <p:cTn id="62" fill="hold">
                            <p:stCondLst>
                              <p:cond delay="0"/>
                            </p:stCondLst>
                            <p:childTnLst>
                              <p:par>
                                <p:cTn id="63" presetID="5" presetClass="entr" presetSubtype="10" fill="hold" grpId="0" nodeType="clickEffect">
                                  <p:stCondLst>
                                    <p:cond delay="0"/>
                                  </p:stCondLst>
                                  <p:childTnLst>
                                    <p:set>
                                      <p:cBhvr>
                                        <p:cTn id="64" dur="1" fill="hold">
                                          <p:stCondLst>
                                            <p:cond delay="0"/>
                                          </p:stCondLst>
                                        </p:cTn>
                                        <p:tgtEl>
                                          <p:spTgt spid="262159"/>
                                        </p:tgtEl>
                                        <p:attrNameLst>
                                          <p:attrName>style.visibility</p:attrName>
                                        </p:attrNameLst>
                                      </p:cBhvr>
                                      <p:to>
                                        <p:strVal val="visible"/>
                                      </p:to>
                                    </p:set>
                                    <p:animEffect transition="in" filter="checkerboard(across)">
                                      <p:cBhvr>
                                        <p:cTn id="65" dur="500"/>
                                        <p:tgtEl>
                                          <p:spTgt spid="262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146" grpId="0" animBg="1"/>
      <p:bldP spid="262148" grpId="0" animBg="1"/>
      <p:bldP spid="262149" grpId="0" animBg="1"/>
      <p:bldP spid="262150" grpId="0" animBg="1"/>
      <p:bldP spid="262154" grpId="0" animBg="1"/>
      <p:bldP spid="262155" grpId="0" animBg="1"/>
      <p:bldP spid="262156" grpId="0" animBg="1"/>
      <p:bldP spid="262157" grpId="0" animBg="1"/>
      <p:bldP spid="262158" grpId="0" animBg="1"/>
      <p:bldP spid="262159" grpId="0" animBg="1"/>
      <p:bldP spid="262160" grpId="0" animBg="1"/>
      <p:bldP spid="262162"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a:xfrm>
            <a:off x="684213" y="44450"/>
            <a:ext cx="7559675" cy="720725"/>
          </a:xfrm>
          <a:ln w="28575">
            <a:solidFill>
              <a:schemeClr val="accent2"/>
            </a:solidFill>
          </a:ln>
        </p:spPr>
        <p:txBody>
          <a:bodyPr/>
          <a:lstStyle/>
          <a:p>
            <a:pPr eaLnBrk="1" hangingPunct="1"/>
            <a:r>
              <a:rPr lang="en-US" sz="2000" b="1" smtClean="0">
                <a:latin typeface="Lucida Console" pitchFamily="49" charset="0"/>
              </a:rPr>
              <a:t>Kriteria dilakukan pemeriksaan untuk menguji kepatuhan pemenuhan kewajiban perpajakan WP</a:t>
            </a:r>
          </a:p>
        </p:txBody>
      </p:sp>
      <p:sp>
        <p:nvSpPr>
          <p:cNvPr id="327686" name="Rectangle 6"/>
          <p:cNvSpPr>
            <a:spLocks noChangeArrowheads="1"/>
          </p:cNvSpPr>
          <p:nvPr/>
        </p:nvSpPr>
        <p:spPr bwMode="auto">
          <a:xfrm>
            <a:off x="107950" y="6292850"/>
            <a:ext cx="3600450" cy="369316"/>
          </a:xfrm>
          <a:prstGeom prst="rect">
            <a:avLst/>
          </a:prstGeom>
          <a:solidFill>
            <a:srgbClr val="CCECFF"/>
          </a:solidFill>
          <a:ln w="9525">
            <a:solidFill>
              <a:schemeClr val="accent2"/>
            </a:solidFill>
            <a:miter lim="800000"/>
            <a:headEnd/>
            <a:tailEnd/>
          </a:ln>
        </p:spPr>
        <p:txBody>
          <a:bodyPr lIns="91422" tIns="45712" rIns="91422" bIns="45712">
            <a:spAutoFit/>
          </a:bodyPr>
          <a:lstStyle/>
          <a:p>
            <a:r>
              <a:rPr lang="en-US" sz="1800" b="1" u="none" dirty="0" smtClean="0">
                <a:solidFill>
                  <a:srgbClr val="FF0000"/>
                </a:solidFill>
                <a:latin typeface="Tahoma" pitchFamily="34" charset="0"/>
              </a:rPr>
              <a:t>PMK No. 17/PMK.03/2013</a:t>
            </a:r>
          </a:p>
        </p:txBody>
      </p:sp>
      <p:sp>
        <p:nvSpPr>
          <p:cNvPr id="327692" name="Rectangle 12"/>
          <p:cNvSpPr>
            <a:spLocks noChangeArrowheads="1"/>
          </p:cNvSpPr>
          <p:nvPr/>
        </p:nvSpPr>
        <p:spPr bwMode="auto">
          <a:xfrm>
            <a:off x="323850" y="1722438"/>
            <a:ext cx="3024188" cy="2066925"/>
          </a:xfrm>
          <a:prstGeom prst="rect">
            <a:avLst/>
          </a:prstGeom>
          <a:noFill/>
          <a:ln w="19050">
            <a:solidFill>
              <a:srgbClr val="990000"/>
            </a:solidFill>
            <a:miter lim="800000"/>
            <a:headEnd/>
            <a:tailEnd/>
          </a:ln>
        </p:spPr>
        <p:txBody>
          <a:bodyPr lIns="91422" tIns="45712" rIns="91422" bIns="45712">
            <a:spAutoFit/>
          </a:bodyPr>
          <a:lstStyle/>
          <a:p>
            <a:pPr>
              <a:lnSpc>
                <a:spcPct val="80000"/>
              </a:lnSpc>
            </a:pPr>
            <a:r>
              <a:rPr lang="en-US" sz="2000" b="1" u="none"/>
              <a:t>mengajukan permohonan pengembalian kelebihan pembayaran pajak sebagaimana dimaksud dalam </a:t>
            </a:r>
            <a:r>
              <a:rPr lang="en-US" sz="2000" b="1"/>
              <a:t>Pasal 17B UU KUP</a:t>
            </a:r>
          </a:p>
        </p:txBody>
      </p:sp>
      <p:sp>
        <p:nvSpPr>
          <p:cNvPr id="327697" name="Rectangle 17"/>
          <p:cNvSpPr>
            <a:spLocks noChangeArrowheads="1"/>
          </p:cNvSpPr>
          <p:nvPr/>
        </p:nvSpPr>
        <p:spPr bwMode="auto">
          <a:xfrm>
            <a:off x="434975" y="836613"/>
            <a:ext cx="2941638" cy="476250"/>
          </a:xfrm>
          <a:prstGeom prst="rect">
            <a:avLst/>
          </a:prstGeom>
          <a:solidFill>
            <a:srgbClr val="99FFCC"/>
          </a:solidFill>
          <a:ln w="19050">
            <a:solidFill>
              <a:schemeClr val="accent2"/>
            </a:solidFill>
            <a:miter lim="800000"/>
            <a:headEnd/>
            <a:tailEnd/>
          </a:ln>
        </p:spPr>
        <p:txBody>
          <a:bodyPr wrap="none" lIns="91422" tIns="45712" rIns="91422" bIns="45712">
            <a:spAutoFit/>
          </a:bodyPr>
          <a:lstStyle/>
          <a:p>
            <a:r>
              <a:rPr lang="en-US" b="1" u="none">
                <a:solidFill>
                  <a:schemeClr val="tx2"/>
                </a:solidFill>
              </a:rPr>
              <a:t>HARUS DILAKUKAN</a:t>
            </a:r>
          </a:p>
        </p:txBody>
      </p:sp>
      <p:sp>
        <p:nvSpPr>
          <p:cNvPr id="327698" name="Rectangle 18"/>
          <p:cNvSpPr>
            <a:spLocks noChangeArrowheads="1"/>
          </p:cNvSpPr>
          <p:nvPr/>
        </p:nvSpPr>
        <p:spPr bwMode="auto">
          <a:xfrm>
            <a:off x="5518150" y="836613"/>
            <a:ext cx="2941638" cy="476250"/>
          </a:xfrm>
          <a:prstGeom prst="rect">
            <a:avLst/>
          </a:prstGeom>
          <a:solidFill>
            <a:srgbClr val="99FFCC"/>
          </a:solidFill>
          <a:ln w="19050">
            <a:solidFill>
              <a:schemeClr val="accent2"/>
            </a:solidFill>
            <a:miter lim="800000"/>
            <a:headEnd/>
            <a:tailEnd/>
          </a:ln>
        </p:spPr>
        <p:txBody>
          <a:bodyPr wrap="none" lIns="91422" tIns="45712" rIns="91422" bIns="45712">
            <a:spAutoFit/>
          </a:bodyPr>
          <a:lstStyle/>
          <a:p>
            <a:r>
              <a:rPr lang="en-US" b="1" u="none">
                <a:solidFill>
                  <a:schemeClr val="tx2"/>
                </a:solidFill>
              </a:rPr>
              <a:t>DAPAT DILAKUKAN</a:t>
            </a:r>
          </a:p>
        </p:txBody>
      </p:sp>
      <p:sp>
        <p:nvSpPr>
          <p:cNvPr id="327699" name="AutoShape 19"/>
          <p:cNvSpPr>
            <a:spLocks noChangeArrowheads="1"/>
          </p:cNvSpPr>
          <p:nvPr/>
        </p:nvSpPr>
        <p:spPr bwMode="auto">
          <a:xfrm rot="4492278">
            <a:off x="3564732" y="477043"/>
            <a:ext cx="431800" cy="1008063"/>
          </a:xfrm>
          <a:prstGeom prst="downArrow">
            <a:avLst>
              <a:gd name="adj1" fmla="val 50000"/>
              <a:gd name="adj2" fmla="val 58364"/>
            </a:avLst>
          </a:prstGeom>
          <a:solidFill>
            <a:srgbClr val="FF33CC"/>
          </a:solidFill>
          <a:ln w="9525">
            <a:solidFill>
              <a:schemeClr val="tx1"/>
            </a:solidFill>
            <a:miter lim="800000"/>
            <a:headEnd/>
            <a:tailEnd/>
          </a:ln>
        </p:spPr>
        <p:txBody>
          <a:bodyPr wrap="none" anchor="ctr"/>
          <a:lstStyle/>
          <a:p>
            <a:endParaRPr lang="en-US"/>
          </a:p>
        </p:txBody>
      </p:sp>
      <p:sp>
        <p:nvSpPr>
          <p:cNvPr id="327700" name="AutoShape 20"/>
          <p:cNvSpPr>
            <a:spLocks noChangeArrowheads="1"/>
          </p:cNvSpPr>
          <p:nvPr/>
        </p:nvSpPr>
        <p:spPr bwMode="auto">
          <a:xfrm rot="-4457314">
            <a:off x="4931569" y="477044"/>
            <a:ext cx="431800" cy="1008062"/>
          </a:xfrm>
          <a:prstGeom prst="downArrow">
            <a:avLst>
              <a:gd name="adj1" fmla="val 50000"/>
              <a:gd name="adj2" fmla="val 58364"/>
            </a:avLst>
          </a:prstGeom>
          <a:solidFill>
            <a:srgbClr val="FF33CC"/>
          </a:solidFill>
          <a:ln w="9525">
            <a:solidFill>
              <a:schemeClr val="tx1"/>
            </a:solidFill>
            <a:miter lim="800000"/>
            <a:headEnd/>
            <a:tailEnd/>
          </a:ln>
        </p:spPr>
        <p:txBody>
          <a:bodyPr wrap="none" anchor="ctr"/>
          <a:lstStyle/>
          <a:p>
            <a:endParaRPr lang="en-US"/>
          </a:p>
        </p:txBody>
      </p:sp>
      <p:sp>
        <p:nvSpPr>
          <p:cNvPr id="327701" name="AutoShape 21"/>
          <p:cNvSpPr>
            <a:spLocks noChangeArrowheads="1"/>
          </p:cNvSpPr>
          <p:nvPr/>
        </p:nvSpPr>
        <p:spPr bwMode="auto">
          <a:xfrm>
            <a:off x="4067175" y="692150"/>
            <a:ext cx="792163"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33CC"/>
          </a:solidFill>
          <a:ln w="9525">
            <a:solidFill>
              <a:schemeClr val="tx1"/>
            </a:solidFill>
            <a:round/>
            <a:headEnd/>
            <a:tailEnd/>
          </a:ln>
        </p:spPr>
        <p:txBody>
          <a:bodyPr wrap="none" anchor="ctr"/>
          <a:lstStyle/>
          <a:p>
            <a:endParaRPr lang="en-US"/>
          </a:p>
        </p:txBody>
      </p:sp>
      <p:sp>
        <p:nvSpPr>
          <p:cNvPr id="327703" name="Rectangle 23"/>
          <p:cNvSpPr>
            <a:spLocks noChangeArrowheads="1"/>
          </p:cNvSpPr>
          <p:nvPr/>
        </p:nvSpPr>
        <p:spPr bwMode="auto">
          <a:xfrm>
            <a:off x="1042988" y="1268413"/>
            <a:ext cx="1873250" cy="415925"/>
          </a:xfrm>
          <a:prstGeom prst="rect">
            <a:avLst/>
          </a:prstGeom>
          <a:noFill/>
          <a:ln w="19050">
            <a:solidFill>
              <a:srgbClr val="990000"/>
            </a:solidFill>
            <a:miter lim="800000"/>
            <a:headEnd/>
            <a:tailEnd/>
          </a:ln>
        </p:spPr>
        <p:txBody>
          <a:bodyPr lIns="91422" tIns="45712" rIns="91422" bIns="45712">
            <a:spAutoFit/>
          </a:bodyPr>
          <a:lstStyle/>
          <a:p>
            <a:r>
              <a:rPr lang="en-US" sz="2000" u="none">
                <a:latin typeface="Tahoma" pitchFamily="34" charset="0"/>
              </a:rPr>
              <a:t>dalam hal WP</a:t>
            </a:r>
          </a:p>
        </p:txBody>
      </p:sp>
      <p:sp>
        <p:nvSpPr>
          <p:cNvPr id="327704" name="Rectangle 24"/>
          <p:cNvSpPr>
            <a:spLocks noChangeArrowheads="1"/>
          </p:cNvSpPr>
          <p:nvPr/>
        </p:nvSpPr>
        <p:spPr bwMode="auto">
          <a:xfrm>
            <a:off x="252413" y="3860800"/>
            <a:ext cx="3240087" cy="2298700"/>
          </a:xfrm>
          <a:prstGeom prst="rect">
            <a:avLst/>
          </a:prstGeom>
          <a:noFill/>
          <a:ln w="9525">
            <a:solidFill>
              <a:schemeClr val="accent2"/>
            </a:solidFill>
            <a:miter lim="800000"/>
            <a:headEnd/>
            <a:tailEnd/>
          </a:ln>
        </p:spPr>
        <p:txBody>
          <a:bodyPr lIns="91422" tIns="45712" rIns="91422" bIns="45712" anchor="ctr">
            <a:spAutoFit/>
          </a:bodyPr>
          <a:lstStyle/>
          <a:p>
            <a:r>
              <a:rPr lang="sv-SE" sz="1800" u="none">
                <a:latin typeface="Tahoma" pitchFamily="34" charset="0"/>
              </a:rPr>
              <a:t>Surat Ketetapan Pajak harus diterbitkan paling lama 12 (dua belas) bulan sejak surat permohonan diterima secara lengkap, kecuali sedang dilakukan pemeriksaan bukti permulaan tindak pidana di bidang perpajakan</a:t>
            </a:r>
            <a:r>
              <a:rPr lang="en-US" sz="1800" u="none">
                <a:latin typeface="Tahoma" pitchFamily="34" charset="0"/>
              </a:rPr>
              <a:t>.</a:t>
            </a:r>
          </a:p>
        </p:txBody>
      </p:sp>
      <p:sp>
        <p:nvSpPr>
          <p:cNvPr id="327707" name="Line 27"/>
          <p:cNvSpPr>
            <a:spLocks noChangeShapeType="1"/>
          </p:cNvSpPr>
          <p:nvPr/>
        </p:nvSpPr>
        <p:spPr bwMode="auto">
          <a:xfrm flipH="1">
            <a:off x="755650" y="3716338"/>
            <a:ext cx="1081088" cy="215900"/>
          </a:xfrm>
          <a:prstGeom prst="line">
            <a:avLst/>
          </a:prstGeom>
          <a:noFill/>
          <a:ln w="38100">
            <a:solidFill>
              <a:schemeClr val="accent2"/>
            </a:solidFill>
            <a:round/>
            <a:headEnd/>
            <a:tailEnd type="triangle" w="med" len="med"/>
          </a:ln>
        </p:spPr>
        <p:txBody>
          <a:bodyPr/>
          <a:lstStyle/>
          <a:p>
            <a:endParaRPr lang="en-US"/>
          </a:p>
        </p:txBody>
      </p:sp>
      <p:sp>
        <p:nvSpPr>
          <p:cNvPr id="327708" name="Rectangle 28"/>
          <p:cNvSpPr>
            <a:spLocks noChangeArrowheads="1"/>
          </p:cNvSpPr>
          <p:nvPr/>
        </p:nvSpPr>
        <p:spPr bwMode="auto">
          <a:xfrm>
            <a:off x="6011863" y="1268413"/>
            <a:ext cx="1873250" cy="415925"/>
          </a:xfrm>
          <a:prstGeom prst="rect">
            <a:avLst/>
          </a:prstGeom>
          <a:noFill/>
          <a:ln w="19050">
            <a:solidFill>
              <a:srgbClr val="990000"/>
            </a:solidFill>
            <a:miter lim="800000"/>
            <a:headEnd/>
            <a:tailEnd/>
          </a:ln>
        </p:spPr>
        <p:txBody>
          <a:bodyPr lIns="91422" tIns="45712" rIns="91422" bIns="45712">
            <a:spAutoFit/>
          </a:bodyPr>
          <a:lstStyle/>
          <a:p>
            <a:r>
              <a:rPr lang="en-US" sz="2000" u="none">
                <a:latin typeface="Tahoma" pitchFamily="34" charset="0"/>
              </a:rPr>
              <a:t>dalam hal WP</a:t>
            </a:r>
          </a:p>
        </p:txBody>
      </p:sp>
      <p:sp>
        <p:nvSpPr>
          <p:cNvPr id="327709" name="Rectangle 29"/>
          <p:cNvSpPr>
            <a:spLocks noChangeArrowheads="1"/>
          </p:cNvSpPr>
          <p:nvPr/>
        </p:nvSpPr>
        <p:spPr bwMode="auto">
          <a:xfrm>
            <a:off x="3779838" y="1731963"/>
            <a:ext cx="5256212" cy="4937125"/>
          </a:xfrm>
          <a:prstGeom prst="rect">
            <a:avLst/>
          </a:prstGeom>
          <a:noFill/>
          <a:ln w="19050">
            <a:solidFill>
              <a:srgbClr val="990000"/>
            </a:solidFill>
            <a:miter lim="800000"/>
            <a:headEnd/>
            <a:tailEnd/>
          </a:ln>
        </p:spPr>
        <p:txBody>
          <a:bodyPr lIns="91422" tIns="45712" rIns="91422" bIns="45712">
            <a:spAutoFit/>
          </a:bodyPr>
          <a:lstStyle/>
          <a:p>
            <a:pPr marL="457200" indent="-457200" algn="l">
              <a:lnSpc>
                <a:spcPct val="110000"/>
              </a:lnSpc>
              <a:buFontTx/>
              <a:buAutoNum type="alphaLcPeriod"/>
            </a:pPr>
            <a:r>
              <a:rPr lang="en-US" sz="1800" u="none">
                <a:latin typeface="Tahoma" pitchFamily="34" charset="0"/>
              </a:rPr>
              <a:t>menyampaikan SPT yang menyatakan lebih bayar, termasuk yang telah diberikan pengembalian pendahuluan kelebihan pajak;</a:t>
            </a:r>
          </a:p>
          <a:p>
            <a:pPr marL="457200" indent="-457200" algn="l">
              <a:lnSpc>
                <a:spcPct val="110000"/>
              </a:lnSpc>
              <a:buFontTx/>
              <a:buAutoNum type="alphaLcPeriod"/>
            </a:pPr>
            <a:r>
              <a:rPr lang="en-US" sz="1800" u="none">
                <a:latin typeface="Tahoma" pitchFamily="34" charset="0"/>
              </a:rPr>
              <a:t>menyampaikan SPT yang menyatakan rugi;</a:t>
            </a:r>
          </a:p>
          <a:p>
            <a:pPr marL="457200" indent="-457200" algn="l">
              <a:lnSpc>
                <a:spcPct val="110000"/>
              </a:lnSpc>
              <a:buFontTx/>
              <a:buAutoNum type="alphaLcPeriod"/>
            </a:pPr>
            <a:r>
              <a:rPr lang="en-US" sz="1800" u="none">
                <a:latin typeface="Tahoma" pitchFamily="34" charset="0"/>
              </a:rPr>
              <a:t>tidak menyampaikan atau menyampaikan SPT tetapi melampaui jangka waktu yang telah ditetapkan dalam Surat Teguran;</a:t>
            </a:r>
          </a:p>
          <a:p>
            <a:pPr marL="457200" indent="-457200" algn="l">
              <a:lnSpc>
                <a:spcPct val="110000"/>
              </a:lnSpc>
              <a:buFontTx/>
              <a:buAutoNum type="alphaLcPeriod"/>
            </a:pPr>
            <a:r>
              <a:rPr lang="en-US" sz="1800" u="none">
                <a:latin typeface="Tahoma" pitchFamily="34" charset="0"/>
              </a:rPr>
              <a:t>melakukan penggabungan, peleburan, pemekaran, likuidasi, pembubaran, atau akan meninggalkan Indonesia untuk selama-lamanya; atau</a:t>
            </a:r>
          </a:p>
          <a:p>
            <a:pPr marL="457200" indent="-457200" algn="l">
              <a:lnSpc>
                <a:spcPct val="110000"/>
              </a:lnSpc>
              <a:buFontTx/>
              <a:buAutoNum type="alphaLcPeriod"/>
            </a:pPr>
            <a:r>
              <a:rPr lang="en-US" sz="1800" u="none">
                <a:latin typeface="Tahoma" pitchFamily="34" charset="0"/>
              </a:rPr>
              <a:t>menyampaikan SPT yang memenuhi kriteria seleksi berdasarkan hasil analisis risiko (</a:t>
            </a:r>
            <a:r>
              <a:rPr lang="en-US" sz="1800" i="1" u="none">
                <a:latin typeface="Tahoma" pitchFamily="34" charset="0"/>
              </a:rPr>
              <a:t>risk based selection</a:t>
            </a:r>
            <a:r>
              <a:rPr lang="en-US" sz="1800" u="none">
                <a:latin typeface="Tahoma" pitchFamily="34" charset="0"/>
              </a:rPr>
              <a:t>) mengindikasikan adanya kewajiban perpajakan WP yang tidak dipenuhi sesuai ketentuan.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682"/>
                                        </p:tgtEl>
                                        <p:attrNameLst>
                                          <p:attrName>style.visibility</p:attrName>
                                        </p:attrNameLst>
                                      </p:cBhvr>
                                      <p:to>
                                        <p:strVal val="visible"/>
                                      </p:to>
                                    </p:set>
                                    <p:animEffect transition="in" filter="blinds(horizontal)">
                                      <p:cBhvr>
                                        <p:cTn id="7" dur="500"/>
                                        <p:tgtEl>
                                          <p:spTgt spid="32768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7701"/>
                                        </p:tgtEl>
                                        <p:attrNameLst>
                                          <p:attrName>style.visibility</p:attrName>
                                        </p:attrNameLst>
                                      </p:cBhvr>
                                      <p:to>
                                        <p:strVal val="visible"/>
                                      </p:to>
                                    </p:set>
                                    <p:animEffect transition="in" filter="box(in)">
                                      <p:cBhvr>
                                        <p:cTn id="12" dur="500"/>
                                        <p:tgtEl>
                                          <p:spTgt spid="32770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27699"/>
                                        </p:tgtEl>
                                        <p:attrNameLst>
                                          <p:attrName>style.visibility</p:attrName>
                                        </p:attrNameLst>
                                      </p:cBhvr>
                                      <p:to>
                                        <p:strVal val="visible"/>
                                      </p:to>
                                    </p:set>
                                    <p:animEffect transition="in" filter="box(in)">
                                      <p:cBhvr>
                                        <p:cTn id="17" dur="500"/>
                                        <p:tgtEl>
                                          <p:spTgt spid="327699"/>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27697"/>
                                        </p:tgtEl>
                                        <p:attrNameLst>
                                          <p:attrName>style.visibility</p:attrName>
                                        </p:attrNameLst>
                                      </p:cBhvr>
                                      <p:to>
                                        <p:strVal val="visible"/>
                                      </p:to>
                                    </p:set>
                                    <p:animEffect transition="in" filter="diamond(in)">
                                      <p:cBhvr>
                                        <p:cTn id="22" dur="2000"/>
                                        <p:tgtEl>
                                          <p:spTgt spid="32769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27703"/>
                                        </p:tgtEl>
                                        <p:attrNameLst>
                                          <p:attrName>style.visibility</p:attrName>
                                        </p:attrNameLst>
                                      </p:cBhvr>
                                      <p:to>
                                        <p:strVal val="visible"/>
                                      </p:to>
                                    </p:set>
                                    <p:animEffect transition="in" filter="checkerboard(across)">
                                      <p:cBhvr>
                                        <p:cTn id="27" dur="500"/>
                                        <p:tgtEl>
                                          <p:spTgt spid="327703"/>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27692"/>
                                        </p:tgtEl>
                                        <p:attrNameLst>
                                          <p:attrName>style.visibility</p:attrName>
                                        </p:attrNameLst>
                                      </p:cBhvr>
                                      <p:to>
                                        <p:strVal val="visible"/>
                                      </p:to>
                                    </p:set>
                                    <p:animEffect transition="in" filter="checkerboard(across)">
                                      <p:cBhvr>
                                        <p:cTn id="32" dur="1000"/>
                                        <p:tgtEl>
                                          <p:spTgt spid="32769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27707"/>
                                        </p:tgtEl>
                                        <p:attrNameLst>
                                          <p:attrName>style.visibility</p:attrName>
                                        </p:attrNameLst>
                                      </p:cBhvr>
                                      <p:to>
                                        <p:strVal val="visible"/>
                                      </p:to>
                                    </p:set>
                                    <p:anim calcmode="lin" valueType="num">
                                      <p:cBhvr additive="base">
                                        <p:cTn id="37" dur="500" fill="hold"/>
                                        <p:tgtEl>
                                          <p:spTgt spid="327707"/>
                                        </p:tgtEl>
                                        <p:attrNameLst>
                                          <p:attrName>ppt_x</p:attrName>
                                        </p:attrNameLst>
                                      </p:cBhvr>
                                      <p:tavLst>
                                        <p:tav tm="0">
                                          <p:val>
                                            <p:strVal val="#ppt_x"/>
                                          </p:val>
                                        </p:tav>
                                        <p:tav tm="100000">
                                          <p:val>
                                            <p:strVal val="#ppt_x"/>
                                          </p:val>
                                        </p:tav>
                                      </p:tavLst>
                                    </p:anim>
                                    <p:anim calcmode="lin" valueType="num">
                                      <p:cBhvr additive="base">
                                        <p:cTn id="38" dur="500" fill="hold"/>
                                        <p:tgtEl>
                                          <p:spTgt spid="32770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8" presetClass="entr" presetSubtype="16" fill="hold" grpId="0" nodeType="clickEffect">
                                  <p:stCondLst>
                                    <p:cond delay="0"/>
                                  </p:stCondLst>
                                  <p:childTnLst>
                                    <p:set>
                                      <p:cBhvr>
                                        <p:cTn id="42" dur="1" fill="hold">
                                          <p:stCondLst>
                                            <p:cond delay="0"/>
                                          </p:stCondLst>
                                        </p:cTn>
                                        <p:tgtEl>
                                          <p:spTgt spid="327704"/>
                                        </p:tgtEl>
                                        <p:attrNameLst>
                                          <p:attrName>style.visibility</p:attrName>
                                        </p:attrNameLst>
                                      </p:cBhvr>
                                      <p:to>
                                        <p:strVal val="visible"/>
                                      </p:to>
                                    </p:set>
                                    <p:animEffect transition="in" filter="diamond(in)">
                                      <p:cBhvr>
                                        <p:cTn id="43" dur="2000"/>
                                        <p:tgtEl>
                                          <p:spTgt spid="327704"/>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27686"/>
                                        </p:tgtEl>
                                        <p:attrNameLst>
                                          <p:attrName>style.visibility</p:attrName>
                                        </p:attrNameLst>
                                      </p:cBhvr>
                                      <p:to>
                                        <p:strVal val="visible"/>
                                      </p:to>
                                    </p:set>
                                    <p:anim calcmode="lin" valueType="num">
                                      <p:cBhvr additive="base">
                                        <p:cTn id="48" dur="500" fill="hold"/>
                                        <p:tgtEl>
                                          <p:spTgt spid="327686"/>
                                        </p:tgtEl>
                                        <p:attrNameLst>
                                          <p:attrName>ppt_x</p:attrName>
                                        </p:attrNameLst>
                                      </p:cBhvr>
                                      <p:tavLst>
                                        <p:tav tm="0">
                                          <p:val>
                                            <p:strVal val="#ppt_x"/>
                                          </p:val>
                                        </p:tav>
                                        <p:tav tm="100000">
                                          <p:val>
                                            <p:strVal val="#ppt_x"/>
                                          </p:val>
                                        </p:tav>
                                      </p:tavLst>
                                    </p:anim>
                                    <p:anim calcmode="lin" valueType="num">
                                      <p:cBhvr additive="base">
                                        <p:cTn id="49" dur="500" fill="hold"/>
                                        <p:tgtEl>
                                          <p:spTgt spid="327686"/>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grpId="0" nodeType="clickEffect">
                                  <p:stCondLst>
                                    <p:cond delay="0"/>
                                  </p:stCondLst>
                                  <p:childTnLst>
                                    <p:set>
                                      <p:cBhvr>
                                        <p:cTn id="53" dur="1" fill="hold">
                                          <p:stCondLst>
                                            <p:cond delay="0"/>
                                          </p:stCondLst>
                                        </p:cTn>
                                        <p:tgtEl>
                                          <p:spTgt spid="327700"/>
                                        </p:tgtEl>
                                        <p:attrNameLst>
                                          <p:attrName>style.visibility</p:attrName>
                                        </p:attrNameLst>
                                      </p:cBhvr>
                                      <p:to>
                                        <p:strVal val="visible"/>
                                      </p:to>
                                    </p:set>
                                    <p:animEffect transition="in" filter="box(in)">
                                      <p:cBhvr>
                                        <p:cTn id="54" dur="500"/>
                                        <p:tgtEl>
                                          <p:spTgt spid="327700"/>
                                        </p:tgtEl>
                                      </p:cBhvr>
                                    </p:animEffect>
                                  </p:childTnLst>
                                </p:cTn>
                              </p:par>
                            </p:childTnLst>
                          </p:cTn>
                        </p:par>
                      </p:childTnLst>
                    </p:cTn>
                  </p:par>
                  <p:par>
                    <p:cTn id="55" fill="hold">
                      <p:stCondLst>
                        <p:cond delay="indefinite"/>
                      </p:stCondLst>
                      <p:childTnLst>
                        <p:par>
                          <p:cTn id="56" fill="hold">
                            <p:stCondLst>
                              <p:cond delay="0"/>
                            </p:stCondLst>
                            <p:childTnLst>
                              <p:par>
                                <p:cTn id="57" presetID="5" presetClass="entr" presetSubtype="10" fill="hold" grpId="0" nodeType="clickEffect">
                                  <p:stCondLst>
                                    <p:cond delay="0"/>
                                  </p:stCondLst>
                                  <p:childTnLst>
                                    <p:set>
                                      <p:cBhvr>
                                        <p:cTn id="58" dur="1" fill="hold">
                                          <p:stCondLst>
                                            <p:cond delay="0"/>
                                          </p:stCondLst>
                                        </p:cTn>
                                        <p:tgtEl>
                                          <p:spTgt spid="327698"/>
                                        </p:tgtEl>
                                        <p:attrNameLst>
                                          <p:attrName>style.visibility</p:attrName>
                                        </p:attrNameLst>
                                      </p:cBhvr>
                                      <p:to>
                                        <p:strVal val="visible"/>
                                      </p:to>
                                    </p:set>
                                    <p:animEffect transition="in" filter="checkerboard(across)">
                                      <p:cBhvr>
                                        <p:cTn id="59" dur="500"/>
                                        <p:tgtEl>
                                          <p:spTgt spid="327698"/>
                                        </p:tgtEl>
                                      </p:cBhvr>
                                    </p:animEffect>
                                  </p:childTnLst>
                                </p:cTn>
                              </p:par>
                            </p:childTnLst>
                          </p:cTn>
                        </p:par>
                      </p:childTnLst>
                    </p:cTn>
                  </p:par>
                  <p:par>
                    <p:cTn id="60" fill="hold">
                      <p:stCondLst>
                        <p:cond delay="indefinite"/>
                      </p:stCondLst>
                      <p:childTnLst>
                        <p:par>
                          <p:cTn id="61" fill="hold">
                            <p:stCondLst>
                              <p:cond delay="0"/>
                            </p:stCondLst>
                            <p:childTnLst>
                              <p:par>
                                <p:cTn id="62" presetID="5" presetClass="entr" presetSubtype="10" fill="hold" grpId="0" nodeType="clickEffect">
                                  <p:stCondLst>
                                    <p:cond delay="0"/>
                                  </p:stCondLst>
                                  <p:childTnLst>
                                    <p:set>
                                      <p:cBhvr>
                                        <p:cTn id="63" dur="1" fill="hold">
                                          <p:stCondLst>
                                            <p:cond delay="0"/>
                                          </p:stCondLst>
                                        </p:cTn>
                                        <p:tgtEl>
                                          <p:spTgt spid="327708"/>
                                        </p:tgtEl>
                                        <p:attrNameLst>
                                          <p:attrName>style.visibility</p:attrName>
                                        </p:attrNameLst>
                                      </p:cBhvr>
                                      <p:to>
                                        <p:strVal val="visible"/>
                                      </p:to>
                                    </p:set>
                                    <p:animEffect transition="in" filter="checkerboard(across)">
                                      <p:cBhvr>
                                        <p:cTn id="64" dur="500"/>
                                        <p:tgtEl>
                                          <p:spTgt spid="327708"/>
                                        </p:tgtEl>
                                      </p:cBhvr>
                                    </p:animEffect>
                                  </p:childTnLst>
                                </p:cTn>
                              </p:par>
                            </p:childTnLst>
                          </p:cTn>
                        </p:par>
                      </p:childTnLst>
                    </p:cTn>
                  </p:par>
                  <p:par>
                    <p:cTn id="65" fill="hold">
                      <p:stCondLst>
                        <p:cond delay="indefinite"/>
                      </p:stCondLst>
                      <p:childTnLst>
                        <p:par>
                          <p:cTn id="66" fill="hold">
                            <p:stCondLst>
                              <p:cond delay="0"/>
                            </p:stCondLst>
                            <p:childTnLst>
                              <p:par>
                                <p:cTn id="67" presetID="5" presetClass="entr" presetSubtype="10" fill="hold" grpId="0" nodeType="clickEffect">
                                  <p:stCondLst>
                                    <p:cond delay="0"/>
                                  </p:stCondLst>
                                  <p:childTnLst>
                                    <p:set>
                                      <p:cBhvr>
                                        <p:cTn id="68" dur="1" fill="hold">
                                          <p:stCondLst>
                                            <p:cond delay="0"/>
                                          </p:stCondLst>
                                        </p:cTn>
                                        <p:tgtEl>
                                          <p:spTgt spid="327709"/>
                                        </p:tgtEl>
                                        <p:attrNameLst>
                                          <p:attrName>style.visibility</p:attrName>
                                        </p:attrNameLst>
                                      </p:cBhvr>
                                      <p:to>
                                        <p:strVal val="visible"/>
                                      </p:to>
                                    </p:set>
                                    <p:animEffect transition="in" filter="checkerboard(across)">
                                      <p:cBhvr>
                                        <p:cTn id="69" dur="1000"/>
                                        <p:tgtEl>
                                          <p:spTgt spid="3277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82" grpId="0" animBg="1"/>
      <p:bldP spid="327686" grpId="0" animBg="1"/>
      <p:bldP spid="327692" grpId="0" animBg="1"/>
      <p:bldP spid="327697" grpId="0" animBg="1"/>
      <p:bldP spid="327698" grpId="0" animBg="1"/>
      <p:bldP spid="327699" grpId="0" animBg="1"/>
      <p:bldP spid="327700" grpId="0" animBg="1"/>
      <p:bldP spid="327701" grpId="0" animBg="1"/>
      <p:bldP spid="327703" grpId="0" animBg="1"/>
      <p:bldP spid="327704" grpId="0" animBg="1"/>
      <p:bldP spid="327707" grpId="0" animBg="1"/>
      <p:bldP spid="327708" grpId="0" animBg="1"/>
      <p:bldP spid="327709"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a:xfrm>
            <a:off x="3492500" y="44450"/>
            <a:ext cx="3959225" cy="431800"/>
          </a:xfrm>
          <a:ln w="28575">
            <a:solidFill>
              <a:schemeClr val="accent2"/>
            </a:solidFill>
          </a:ln>
        </p:spPr>
        <p:txBody>
          <a:bodyPr/>
          <a:lstStyle/>
          <a:p>
            <a:pPr eaLnBrk="1" hangingPunct="1"/>
            <a:r>
              <a:rPr lang="en-US" sz="2400" b="1" smtClean="0">
                <a:latin typeface="Lucida Console" pitchFamily="49" charset="0"/>
              </a:rPr>
              <a:t>JENIS PEMERIKSAAN</a:t>
            </a:r>
          </a:p>
        </p:txBody>
      </p:sp>
      <p:sp>
        <p:nvSpPr>
          <p:cNvPr id="328707" name="Rectangle 3"/>
          <p:cNvSpPr>
            <a:spLocks noChangeArrowheads="1"/>
          </p:cNvSpPr>
          <p:nvPr/>
        </p:nvSpPr>
        <p:spPr bwMode="auto">
          <a:xfrm>
            <a:off x="107950" y="44450"/>
            <a:ext cx="3240088" cy="369316"/>
          </a:xfrm>
          <a:prstGeom prst="rect">
            <a:avLst/>
          </a:prstGeom>
          <a:solidFill>
            <a:srgbClr val="CCECFF"/>
          </a:solidFill>
          <a:ln w="9525">
            <a:solidFill>
              <a:schemeClr val="accent2"/>
            </a:solidFill>
            <a:miter lim="800000"/>
            <a:headEnd/>
            <a:tailEnd/>
          </a:ln>
        </p:spPr>
        <p:txBody>
          <a:bodyPr lIns="91422" tIns="45712" rIns="91422" bIns="45712">
            <a:spAutoFit/>
          </a:bodyPr>
          <a:lstStyle/>
          <a:p>
            <a:r>
              <a:rPr lang="en-US" sz="1800" b="1" u="none" dirty="0" smtClean="0">
                <a:solidFill>
                  <a:srgbClr val="FF0000"/>
                </a:solidFill>
                <a:latin typeface="Tahoma" pitchFamily="34" charset="0"/>
              </a:rPr>
              <a:t>PMK No. 17/PMK.03/2013</a:t>
            </a:r>
            <a:endParaRPr lang="en-US" sz="1800" b="1" u="none" dirty="0">
              <a:solidFill>
                <a:srgbClr val="FF0000"/>
              </a:solidFill>
              <a:latin typeface="Tahoma" pitchFamily="34" charset="0"/>
            </a:endParaRPr>
          </a:p>
        </p:txBody>
      </p:sp>
      <p:sp>
        <p:nvSpPr>
          <p:cNvPr id="328710" name="Rectangle 6"/>
          <p:cNvSpPr>
            <a:spLocks noChangeArrowheads="1"/>
          </p:cNvSpPr>
          <p:nvPr/>
        </p:nvSpPr>
        <p:spPr bwMode="auto">
          <a:xfrm>
            <a:off x="5065713" y="549275"/>
            <a:ext cx="3854450" cy="476250"/>
          </a:xfrm>
          <a:prstGeom prst="rect">
            <a:avLst/>
          </a:prstGeom>
          <a:solidFill>
            <a:srgbClr val="99FFCC"/>
          </a:solidFill>
          <a:ln w="19050">
            <a:solidFill>
              <a:schemeClr val="accent2"/>
            </a:solidFill>
            <a:miter lim="800000"/>
            <a:headEnd/>
            <a:tailEnd/>
          </a:ln>
        </p:spPr>
        <p:txBody>
          <a:bodyPr wrap="none" lIns="91422" tIns="45712" rIns="91422" bIns="45712">
            <a:spAutoFit/>
          </a:bodyPr>
          <a:lstStyle/>
          <a:p>
            <a:r>
              <a:rPr lang="en-US" b="1" u="none">
                <a:solidFill>
                  <a:schemeClr val="tx2"/>
                </a:solidFill>
              </a:rPr>
              <a:t>PEMERIKSAAN LAPANGAN</a:t>
            </a:r>
          </a:p>
        </p:txBody>
      </p:sp>
      <p:sp>
        <p:nvSpPr>
          <p:cNvPr id="328713" name="AutoShape 9"/>
          <p:cNvSpPr>
            <a:spLocks noChangeArrowheads="1"/>
          </p:cNvSpPr>
          <p:nvPr/>
        </p:nvSpPr>
        <p:spPr bwMode="auto">
          <a:xfrm>
            <a:off x="3995738" y="404813"/>
            <a:ext cx="792162"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33CC"/>
          </a:solidFill>
          <a:ln w="9525">
            <a:solidFill>
              <a:schemeClr val="tx1"/>
            </a:solidFill>
            <a:round/>
            <a:headEnd/>
            <a:tailEnd/>
          </a:ln>
        </p:spPr>
        <p:txBody>
          <a:bodyPr wrap="none" anchor="ctr"/>
          <a:lstStyle/>
          <a:p>
            <a:endParaRPr lang="en-US"/>
          </a:p>
        </p:txBody>
      </p:sp>
      <p:sp>
        <p:nvSpPr>
          <p:cNvPr id="328714" name="Rectangle 10"/>
          <p:cNvSpPr>
            <a:spLocks noChangeArrowheads="1"/>
          </p:cNvSpPr>
          <p:nvPr/>
        </p:nvSpPr>
        <p:spPr bwMode="auto">
          <a:xfrm>
            <a:off x="71438" y="1162050"/>
            <a:ext cx="3995737" cy="854075"/>
          </a:xfrm>
          <a:prstGeom prst="rect">
            <a:avLst/>
          </a:prstGeom>
          <a:noFill/>
          <a:ln w="19050">
            <a:solidFill>
              <a:srgbClr val="990000"/>
            </a:solidFill>
            <a:miter lim="800000"/>
            <a:headEnd/>
            <a:tailEnd/>
          </a:ln>
        </p:spPr>
        <p:txBody>
          <a:bodyPr lIns="91422" tIns="45712" rIns="91422" bIns="45712">
            <a:spAutoFit/>
          </a:bodyPr>
          <a:lstStyle/>
          <a:p>
            <a:pPr>
              <a:lnSpc>
                <a:spcPct val="90000"/>
              </a:lnSpc>
            </a:pPr>
            <a:r>
              <a:rPr lang="en-US" sz="1800" b="1" u="none"/>
              <a:t>Pemeriksaan yang dilakukan di kantor Direktorat Jenderal Pajak</a:t>
            </a:r>
          </a:p>
        </p:txBody>
      </p:sp>
      <p:sp>
        <p:nvSpPr>
          <p:cNvPr id="328717" name="Rectangle 13"/>
          <p:cNvSpPr>
            <a:spLocks noChangeArrowheads="1"/>
          </p:cNvSpPr>
          <p:nvPr/>
        </p:nvSpPr>
        <p:spPr bwMode="auto">
          <a:xfrm>
            <a:off x="4211638" y="1128713"/>
            <a:ext cx="4752975" cy="1425575"/>
          </a:xfrm>
          <a:prstGeom prst="rect">
            <a:avLst/>
          </a:prstGeom>
          <a:noFill/>
          <a:ln w="19050">
            <a:solidFill>
              <a:srgbClr val="990000"/>
            </a:solidFill>
            <a:miter lim="800000"/>
            <a:headEnd/>
            <a:tailEnd/>
          </a:ln>
        </p:spPr>
        <p:txBody>
          <a:bodyPr lIns="91422" tIns="45712" rIns="91422" bIns="45712">
            <a:spAutoFit/>
          </a:bodyPr>
          <a:lstStyle/>
          <a:p>
            <a:pPr>
              <a:lnSpc>
                <a:spcPct val="80000"/>
              </a:lnSpc>
            </a:pPr>
            <a:r>
              <a:rPr lang="en-US" sz="1800" b="1" u="none"/>
              <a:t>Pemeriksaan yang dilakukan di tempat kedudukan, tempat kegiatan usaha atau pekerjaan bebas, tempat tinggal WP, atau tempat lain yang ditentukan oleh Dirjen Pajak</a:t>
            </a:r>
          </a:p>
        </p:txBody>
      </p:sp>
      <p:sp>
        <p:nvSpPr>
          <p:cNvPr id="328719" name="Rectangle 15"/>
          <p:cNvSpPr>
            <a:spLocks noChangeArrowheads="1"/>
          </p:cNvSpPr>
          <p:nvPr/>
        </p:nvSpPr>
        <p:spPr bwMode="auto">
          <a:xfrm>
            <a:off x="107950" y="549275"/>
            <a:ext cx="3489325" cy="476250"/>
          </a:xfrm>
          <a:prstGeom prst="rect">
            <a:avLst/>
          </a:prstGeom>
          <a:solidFill>
            <a:srgbClr val="99FFCC"/>
          </a:solidFill>
          <a:ln w="19050">
            <a:solidFill>
              <a:schemeClr val="accent2"/>
            </a:solidFill>
            <a:miter lim="800000"/>
            <a:headEnd/>
            <a:tailEnd/>
          </a:ln>
        </p:spPr>
        <p:txBody>
          <a:bodyPr wrap="none" lIns="91422" tIns="45712" rIns="91422" bIns="45712">
            <a:spAutoFit/>
          </a:bodyPr>
          <a:lstStyle/>
          <a:p>
            <a:r>
              <a:rPr lang="en-US" b="1" u="none">
                <a:solidFill>
                  <a:schemeClr val="tx2"/>
                </a:solidFill>
              </a:rPr>
              <a:t>PEMERIKSAAN KANTOR</a:t>
            </a:r>
          </a:p>
        </p:txBody>
      </p:sp>
      <p:sp>
        <p:nvSpPr>
          <p:cNvPr id="328720" name="AutoShape 16"/>
          <p:cNvSpPr>
            <a:spLocks noChangeArrowheads="1"/>
          </p:cNvSpPr>
          <p:nvPr/>
        </p:nvSpPr>
        <p:spPr bwMode="auto">
          <a:xfrm rot="4895503">
            <a:off x="3455194" y="80169"/>
            <a:ext cx="287337" cy="936625"/>
          </a:xfrm>
          <a:prstGeom prst="downArrow">
            <a:avLst>
              <a:gd name="adj1" fmla="val 50000"/>
              <a:gd name="adj2" fmla="val 81492"/>
            </a:avLst>
          </a:prstGeom>
          <a:solidFill>
            <a:srgbClr val="FF33CC"/>
          </a:solidFill>
          <a:ln w="9525">
            <a:solidFill>
              <a:schemeClr val="tx1"/>
            </a:solidFill>
            <a:miter lim="800000"/>
            <a:headEnd/>
            <a:tailEnd/>
          </a:ln>
        </p:spPr>
        <p:txBody>
          <a:bodyPr wrap="none" anchor="ctr"/>
          <a:lstStyle/>
          <a:p>
            <a:endParaRPr lang="en-US"/>
          </a:p>
        </p:txBody>
      </p:sp>
      <p:sp>
        <p:nvSpPr>
          <p:cNvPr id="328721" name="AutoShape 17"/>
          <p:cNvSpPr>
            <a:spLocks noChangeArrowheads="1"/>
          </p:cNvSpPr>
          <p:nvPr/>
        </p:nvSpPr>
        <p:spPr bwMode="auto">
          <a:xfrm rot="-5000169">
            <a:off x="5072857" y="48419"/>
            <a:ext cx="292100" cy="1004887"/>
          </a:xfrm>
          <a:prstGeom prst="downArrow">
            <a:avLst>
              <a:gd name="adj1" fmla="val 50000"/>
              <a:gd name="adj2" fmla="val 86005"/>
            </a:avLst>
          </a:prstGeom>
          <a:solidFill>
            <a:srgbClr val="FF33CC"/>
          </a:solidFill>
          <a:ln w="9525">
            <a:solidFill>
              <a:schemeClr val="tx1"/>
            </a:solidFill>
            <a:miter lim="800000"/>
            <a:headEnd/>
            <a:tailEnd/>
          </a:ln>
        </p:spPr>
        <p:txBody>
          <a:bodyPr wrap="none" anchor="ctr"/>
          <a:lstStyle/>
          <a:p>
            <a:endParaRPr lang="en-US"/>
          </a:p>
        </p:txBody>
      </p:sp>
      <p:sp>
        <p:nvSpPr>
          <p:cNvPr id="328722" name="AutoShape 18"/>
          <p:cNvSpPr>
            <a:spLocks noChangeArrowheads="1"/>
          </p:cNvSpPr>
          <p:nvPr/>
        </p:nvSpPr>
        <p:spPr bwMode="auto">
          <a:xfrm>
            <a:off x="179388" y="981075"/>
            <a:ext cx="504825" cy="287338"/>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endParaRPr lang="en-US"/>
          </a:p>
        </p:txBody>
      </p:sp>
      <p:sp>
        <p:nvSpPr>
          <p:cNvPr id="328723" name="AutoShape 19"/>
          <p:cNvSpPr>
            <a:spLocks noChangeArrowheads="1"/>
          </p:cNvSpPr>
          <p:nvPr/>
        </p:nvSpPr>
        <p:spPr bwMode="auto">
          <a:xfrm>
            <a:off x="8531225" y="981075"/>
            <a:ext cx="504825" cy="287338"/>
          </a:xfrm>
          <a:prstGeom prst="downArrow">
            <a:avLst>
              <a:gd name="adj1" fmla="val 50000"/>
              <a:gd name="adj2" fmla="val 25000"/>
            </a:avLst>
          </a:prstGeom>
          <a:solidFill>
            <a:srgbClr val="FF33CC"/>
          </a:solidFill>
          <a:ln w="9525">
            <a:solidFill>
              <a:schemeClr val="tx1"/>
            </a:solidFill>
            <a:miter lim="800000"/>
            <a:headEnd/>
            <a:tailEnd/>
          </a:ln>
        </p:spPr>
        <p:txBody>
          <a:bodyPr wrap="none" anchor="ctr"/>
          <a:lstStyle/>
          <a:p>
            <a:endParaRPr lang="en-US"/>
          </a:p>
        </p:txBody>
      </p:sp>
      <p:sp>
        <p:nvSpPr>
          <p:cNvPr id="328724" name="AutoShape 20"/>
          <p:cNvSpPr>
            <a:spLocks noChangeArrowheads="1"/>
          </p:cNvSpPr>
          <p:nvPr/>
        </p:nvSpPr>
        <p:spPr bwMode="auto">
          <a:xfrm>
            <a:off x="179388" y="1916113"/>
            <a:ext cx="504825" cy="287337"/>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endParaRPr lang="en-US"/>
          </a:p>
        </p:txBody>
      </p:sp>
      <p:sp>
        <p:nvSpPr>
          <p:cNvPr id="328725" name="Rectangle 21"/>
          <p:cNvSpPr>
            <a:spLocks noChangeArrowheads="1"/>
          </p:cNvSpPr>
          <p:nvPr/>
        </p:nvSpPr>
        <p:spPr bwMode="auto">
          <a:xfrm>
            <a:off x="71438" y="2060575"/>
            <a:ext cx="3995737" cy="2733675"/>
          </a:xfrm>
          <a:prstGeom prst="rect">
            <a:avLst/>
          </a:prstGeom>
          <a:noFill/>
          <a:ln w="19050">
            <a:solidFill>
              <a:srgbClr val="990000"/>
            </a:solidFill>
            <a:miter lim="800000"/>
            <a:headEnd/>
            <a:tailEnd/>
          </a:ln>
        </p:spPr>
        <p:txBody>
          <a:bodyPr lIns="91422" tIns="45712" rIns="91422" bIns="45712">
            <a:spAutoFit/>
          </a:bodyPr>
          <a:lstStyle/>
          <a:p>
            <a:r>
              <a:rPr lang="en-US" sz="1800" u="none">
                <a:latin typeface="Tahoma" pitchFamily="34" charset="0"/>
              </a:rPr>
              <a:t>Dilakukan dalam jangka waktu </a:t>
            </a:r>
            <a:r>
              <a:rPr lang="en-US" sz="2000" b="1" u="none">
                <a:solidFill>
                  <a:srgbClr val="0033CC"/>
                </a:solidFill>
              </a:rPr>
              <a:t>paling lama 3 (tiga</a:t>
            </a:r>
            <a:r>
              <a:rPr lang="en-US" sz="2000" b="1" u="none">
                <a:solidFill>
                  <a:srgbClr val="0033CC"/>
                </a:solidFill>
                <a:latin typeface="Tahoma" pitchFamily="34" charset="0"/>
              </a:rPr>
              <a:t>) </a:t>
            </a:r>
            <a:r>
              <a:rPr lang="en-US" sz="2000" b="1" u="none">
                <a:solidFill>
                  <a:srgbClr val="0033CC"/>
                </a:solidFill>
              </a:rPr>
              <a:t>bulan dan dapat diperpanjang menjadi paling lama 6 (enam) bulan</a:t>
            </a:r>
            <a:r>
              <a:rPr lang="en-US" sz="1800" u="none">
                <a:latin typeface="Tahoma" pitchFamily="34" charset="0"/>
              </a:rPr>
              <a:t> yg dihitung sejak tanggal WP datang memnuhi panggilan dalam rangka Pemeriksaan Kantor s/d tanggal Laporan Hasil Pemeriksaan</a:t>
            </a:r>
          </a:p>
        </p:txBody>
      </p:sp>
      <p:sp>
        <p:nvSpPr>
          <p:cNvPr id="328726" name="AutoShape 22"/>
          <p:cNvSpPr>
            <a:spLocks noChangeArrowheads="1"/>
          </p:cNvSpPr>
          <p:nvPr/>
        </p:nvSpPr>
        <p:spPr bwMode="auto">
          <a:xfrm>
            <a:off x="8604250" y="2420938"/>
            <a:ext cx="504825" cy="287337"/>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pPr>
              <a:lnSpc>
                <a:spcPct val="90000"/>
              </a:lnSpc>
            </a:pPr>
            <a:endParaRPr lang="en-US"/>
          </a:p>
        </p:txBody>
      </p:sp>
      <p:sp>
        <p:nvSpPr>
          <p:cNvPr id="328727" name="Rectangle 23"/>
          <p:cNvSpPr>
            <a:spLocks noChangeArrowheads="1"/>
          </p:cNvSpPr>
          <p:nvPr/>
        </p:nvSpPr>
        <p:spPr bwMode="auto">
          <a:xfrm>
            <a:off x="4211638" y="2636838"/>
            <a:ext cx="4752975" cy="2154237"/>
          </a:xfrm>
          <a:prstGeom prst="rect">
            <a:avLst/>
          </a:prstGeom>
          <a:noFill/>
          <a:ln w="19050">
            <a:solidFill>
              <a:srgbClr val="990000"/>
            </a:solidFill>
            <a:miter lim="800000"/>
            <a:headEnd/>
            <a:tailEnd/>
          </a:ln>
        </p:spPr>
        <p:txBody>
          <a:bodyPr lIns="91422" tIns="45712" rIns="91422" bIns="45712">
            <a:spAutoFit/>
          </a:bodyPr>
          <a:lstStyle/>
          <a:p>
            <a:r>
              <a:rPr lang="en-US" sz="1800" u="none">
                <a:latin typeface="Tahoma" pitchFamily="34" charset="0"/>
              </a:rPr>
              <a:t>Dilakukan dalam jangka waktu </a:t>
            </a:r>
            <a:r>
              <a:rPr lang="en-US" sz="2000" b="1" u="none">
                <a:solidFill>
                  <a:srgbClr val="0033CC"/>
                </a:solidFill>
              </a:rPr>
              <a:t>paling lama 4 (empat</a:t>
            </a:r>
            <a:r>
              <a:rPr lang="en-US" sz="2000" b="1" u="none">
                <a:solidFill>
                  <a:srgbClr val="0033CC"/>
                </a:solidFill>
                <a:latin typeface="Tahoma" pitchFamily="34" charset="0"/>
              </a:rPr>
              <a:t>) </a:t>
            </a:r>
            <a:r>
              <a:rPr lang="en-US" sz="2000" b="1" u="none">
                <a:solidFill>
                  <a:srgbClr val="0033CC"/>
                </a:solidFill>
              </a:rPr>
              <a:t>bulan dan dapat diperpanjang menjadi paling lama 8 (delapan) bulan</a:t>
            </a:r>
            <a:r>
              <a:rPr lang="en-US" sz="1800" u="none">
                <a:latin typeface="Tahoma" pitchFamily="34" charset="0"/>
              </a:rPr>
              <a:t> yg dihitung sejak tanggal Surat Perintah Pemeriksaan s/d tanggal Laporan Hasil Pemeriksaan</a:t>
            </a:r>
          </a:p>
        </p:txBody>
      </p:sp>
      <p:sp>
        <p:nvSpPr>
          <p:cNvPr id="328728" name="Rectangle 24"/>
          <p:cNvSpPr>
            <a:spLocks noChangeArrowheads="1"/>
          </p:cNvSpPr>
          <p:nvPr/>
        </p:nvSpPr>
        <p:spPr bwMode="auto">
          <a:xfrm>
            <a:off x="107950" y="4868863"/>
            <a:ext cx="3959225" cy="1200150"/>
          </a:xfrm>
          <a:prstGeom prst="rect">
            <a:avLst/>
          </a:prstGeom>
          <a:noFill/>
          <a:ln w="9525">
            <a:solidFill>
              <a:schemeClr val="accent2"/>
            </a:solidFill>
            <a:miter lim="800000"/>
            <a:headEnd/>
            <a:tailEnd/>
          </a:ln>
        </p:spPr>
        <p:txBody>
          <a:bodyPr lIns="91422" tIns="45712" rIns="91422" bIns="45712">
            <a:spAutoFit/>
          </a:bodyPr>
          <a:lstStyle/>
          <a:p>
            <a:r>
              <a:rPr lang="en-US" sz="1800" b="1" u="none">
                <a:latin typeface="Arial Narrow" pitchFamily="34" charset="0"/>
              </a:rPr>
              <a:t>Apabila ditemukan transfer pricing /transaksi khusus lainnya yang berindikasi ada rekayasa, pemeriksaan diubah menjadi Pemeriksaan Lapangan</a:t>
            </a:r>
          </a:p>
        </p:txBody>
      </p:sp>
      <p:sp>
        <p:nvSpPr>
          <p:cNvPr id="328729" name="Rectangle 25"/>
          <p:cNvSpPr>
            <a:spLocks noChangeArrowheads="1"/>
          </p:cNvSpPr>
          <p:nvPr/>
        </p:nvSpPr>
        <p:spPr bwMode="auto">
          <a:xfrm>
            <a:off x="4211638" y="4868863"/>
            <a:ext cx="4752975" cy="1200150"/>
          </a:xfrm>
          <a:prstGeom prst="rect">
            <a:avLst/>
          </a:prstGeom>
          <a:noFill/>
          <a:ln w="9525">
            <a:solidFill>
              <a:schemeClr val="accent2"/>
            </a:solidFill>
            <a:miter lim="800000"/>
            <a:headEnd/>
            <a:tailEnd/>
          </a:ln>
        </p:spPr>
        <p:txBody>
          <a:bodyPr lIns="91422" tIns="45712" rIns="91422" bIns="45712">
            <a:spAutoFit/>
          </a:bodyPr>
          <a:lstStyle/>
          <a:p>
            <a:r>
              <a:rPr lang="en-US" sz="1800" b="1" u="none">
                <a:latin typeface="Arial Narrow" pitchFamily="34" charset="0"/>
              </a:rPr>
              <a:t>Apabila ditemukan transfer pricing /transaksi khusus lainnya yang berindikasi ada rekayasa, Pemeriksaan Lapangan dilaksanakan paling lama 2 (dua) tahun</a:t>
            </a:r>
          </a:p>
        </p:txBody>
      </p:sp>
      <p:sp>
        <p:nvSpPr>
          <p:cNvPr id="328730" name="AutoShape 26"/>
          <p:cNvSpPr>
            <a:spLocks noChangeArrowheads="1"/>
          </p:cNvSpPr>
          <p:nvPr/>
        </p:nvSpPr>
        <p:spPr bwMode="auto">
          <a:xfrm>
            <a:off x="106363" y="4724400"/>
            <a:ext cx="504825" cy="287338"/>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endParaRPr lang="en-US"/>
          </a:p>
        </p:txBody>
      </p:sp>
      <p:sp>
        <p:nvSpPr>
          <p:cNvPr id="328731" name="AutoShape 27"/>
          <p:cNvSpPr>
            <a:spLocks noChangeArrowheads="1"/>
          </p:cNvSpPr>
          <p:nvPr/>
        </p:nvSpPr>
        <p:spPr bwMode="auto">
          <a:xfrm>
            <a:off x="8604250" y="4654550"/>
            <a:ext cx="504825" cy="287338"/>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endParaRPr lang="en-US"/>
          </a:p>
        </p:txBody>
      </p:sp>
      <p:sp>
        <p:nvSpPr>
          <p:cNvPr id="328732" name="Rectangle 28"/>
          <p:cNvSpPr>
            <a:spLocks noChangeArrowheads="1"/>
          </p:cNvSpPr>
          <p:nvPr/>
        </p:nvSpPr>
        <p:spPr bwMode="auto">
          <a:xfrm>
            <a:off x="107950" y="6162675"/>
            <a:ext cx="8856663" cy="650875"/>
          </a:xfrm>
          <a:prstGeom prst="rect">
            <a:avLst/>
          </a:prstGeom>
          <a:noFill/>
          <a:ln w="9525">
            <a:solidFill>
              <a:schemeClr val="accent2"/>
            </a:solidFill>
            <a:miter lim="800000"/>
            <a:headEnd/>
            <a:tailEnd/>
          </a:ln>
        </p:spPr>
        <p:txBody>
          <a:bodyPr lIns="91422" tIns="45712" rIns="91422" bIns="45712">
            <a:spAutoFit/>
          </a:bodyPr>
          <a:lstStyle/>
          <a:p>
            <a:r>
              <a:rPr lang="en-US" sz="1800" b="1" u="none">
                <a:latin typeface="Arial Narrow" pitchFamily="34" charset="0"/>
              </a:rPr>
              <a:t>Dalam hal pemeriksaan terhadap permohonan lebih bayar (Pasal 17B) maka harus memperhatikan jangka waktu penerbitan skp</a:t>
            </a:r>
          </a:p>
        </p:txBody>
      </p:sp>
      <p:sp>
        <p:nvSpPr>
          <p:cNvPr id="328733" name="AutoShape 29"/>
          <p:cNvSpPr>
            <a:spLocks noChangeArrowheads="1"/>
          </p:cNvSpPr>
          <p:nvPr/>
        </p:nvSpPr>
        <p:spPr bwMode="auto">
          <a:xfrm>
            <a:off x="3922713" y="5876925"/>
            <a:ext cx="504825" cy="287338"/>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8706"/>
                                        </p:tgtEl>
                                        <p:attrNameLst>
                                          <p:attrName>style.visibility</p:attrName>
                                        </p:attrNameLst>
                                      </p:cBhvr>
                                      <p:to>
                                        <p:strVal val="visible"/>
                                      </p:to>
                                    </p:set>
                                    <p:animEffect transition="in" filter="box(in)">
                                      <p:cBhvr>
                                        <p:cTn id="7" dur="500"/>
                                        <p:tgtEl>
                                          <p:spTgt spid="32870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28707"/>
                                        </p:tgtEl>
                                        <p:attrNameLst>
                                          <p:attrName>style.visibility</p:attrName>
                                        </p:attrNameLst>
                                      </p:cBhvr>
                                      <p:to>
                                        <p:strVal val="visible"/>
                                      </p:to>
                                    </p:set>
                                    <p:animEffect transition="in" filter="box(in)">
                                      <p:cBhvr>
                                        <p:cTn id="12" dur="500"/>
                                        <p:tgtEl>
                                          <p:spTgt spid="32870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28713"/>
                                        </p:tgtEl>
                                        <p:attrNameLst>
                                          <p:attrName>style.visibility</p:attrName>
                                        </p:attrNameLst>
                                      </p:cBhvr>
                                      <p:to>
                                        <p:strVal val="visible"/>
                                      </p:to>
                                    </p:set>
                                    <p:animEffect transition="in" filter="box(in)">
                                      <p:cBhvr>
                                        <p:cTn id="17" dur="500"/>
                                        <p:tgtEl>
                                          <p:spTgt spid="32871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28720"/>
                                        </p:tgtEl>
                                        <p:attrNameLst>
                                          <p:attrName>style.visibility</p:attrName>
                                        </p:attrNameLst>
                                      </p:cBhvr>
                                      <p:to>
                                        <p:strVal val="visible"/>
                                      </p:to>
                                    </p:set>
                                    <p:animEffect transition="in" filter="box(in)">
                                      <p:cBhvr>
                                        <p:cTn id="22" dur="500"/>
                                        <p:tgtEl>
                                          <p:spTgt spid="328720"/>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28719"/>
                                        </p:tgtEl>
                                        <p:attrNameLst>
                                          <p:attrName>style.visibility</p:attrName>
                                        </p:attrNameLst>
                                      </p:cBhvr>
                                      <p:to>
                                        <p:strVal val="visible"/>
                                      </p:to>
                                    </p:set>
                                    <p:animEffect transition="in" filter="checkerboard(across)">
                                      <p:cBhvr>
                                        <p:cTn id="27" dur="500"/>
                                        <p:tgtEl>
                                          <p:spTgt spid="328719"/>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28721"/>
                                        </p:tgtEl>
                                        <p:attrNameLst>
                                          <p:attrName>style.visibility</p:attrName>
                                        </p:attrNameLst>
                                      </p:cBhvr>
                                      <p:to>
                                        <p:strVal val="visible"/>
                                      </p:to>
                                    </p:set>
                                    <p:animEffect transition="in" filter="box(in)">
                                      <p:cBhvr>
                                        <p:cTn id="32" dur="500"/>
                                        <p:tgtEl>
                                          <p:spTgt spid="328721"/>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328710"/>
                                        </p:tgtEl>
                                        <p:attrNameLst>
                                          <p:attrName>style.visibility</p:attrName>
                                        </p:attrNameLst>
                                      </p:cBhvr>
                                      <p:to>
                                        <p:strVal val="visible"/>
                                      </p:to>
                                    </p:set>
                                    <p:animEffect transition="in" filter="checkerboard(across)">
                                      <p:cBhvr>
                                        <p:cTn id="37" dur="500"/>
                                        <p:tgtEl>
                                          <p:spTgt spid="328710"/>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28722"/>
                                        </p:tgtEl>
                                        <p:attrNameLst>
                                          <p:attrName>style.visibility</p:attrName>
                                        </p:attrNameLst>
                                      </p:cBhvr>
                                      <p:to>
                                        <p:strVal val="visible"/>
                                      </p:to>
                                    </p:set>
                                    <p:anim calcmode="lin" valueType="num">
                                      <p:cBhvr additive="base">
                                        <p:cTn id="42" dur="500" fill="hold"/>
                                        <p:tgtEl>
                                          <p:spTgt spid="328722"/>
                                        </p:tgtEl>
                                        <p:attrNameLst>
                                          <p:attrName>ppt_x</p:attrName>
                                        </p:attrNameLst>
                                      </p:cBhvr>
                                      <p:tavLst>
                                        <p:tav tm="0">
                                          <p:val>
                                            <p:strVal val="#ppt_x"/>
                                          </p:val>
                                        </p:tav>
                                        <p:tav tm="100000">
                                          <p:val>
                                            <p:strVal val="#ppt_x"/>
                                          </p:val>
                                        </p:tav>
                                      </p:tavLst>
                                    </p:anim>
                                    <p:anim calcmode="lin" valueType="num">
                                      <p:cBhvr additive="base">
                                        <p:cTn id="43" dur="500" fill="hold"/>
                                        <p:tgtEl>
                                          <p:spTgt spid="32872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grpId="0" nodeType="clickEffect">
                                  <p:stCondLst>
                                    <p:cond delay="0"/>
                                  </p:stCondLst>
                                  <p:childTnLst>
                                    <p:set>
                                      <p:cBhvr>
                                        <p:cTn id="47" dur="1" fill="hold">
                                          <p:stCondLst>
                                            <p:cond delay="0"/>
                                          </p:stCondLst>
                                        </p:cTn>
                                        <p:tgtEl>
                                          <p:spTgt spid="328714"/>
                                        </p:tgtEl>
                                        <p:attrNameLst>
                                          <p:attrName>style.visibility</p:attrName>
                                        </p:attrNameLst>
                                      </p:cBhvr>
                                      <p:to>
                                        <p:strVal val="visible"/>
                                      </p:to>
                                    </p:set>
                                    <p:anim calcmode="lin" valueType="num">
                                      <p:cBhvr>
                                        <p:cTn id="48" dur="500" fill="hold"/>
                                        <p:tgtEl>
                                          <p:spTgt spid="328714"/>
                                        </p:tgtEl>
                                        <p:attrNameLst>
                                          <p:attrName>ppt_w</p:attrName>
                                        </p:attrNameLst>
                                      </p:cBhvr>
                                      <p:tavLst>
                                        <p:tav tm="0">
                                          <p:val>
                                            <p:fltVal val="0"/>
                                          </p:val>
                                        </p:tav>
                                        <p:tav tm="100000">
                                          <p:val>
                                            <p:strVal val="#ppt_w"/>
                                          </p:val>
                                        </p:tav>
                                      </p:tavLst>
                                    </p:anim>
                                    <p:anim calcmode="lin" valueType="num">
                                      <p:cBhvr>
                                        <p:cTn id="49" dur="500" fill="hold"/>
                                        <p:tgtEl>
                                          <p:spTgt spid="328714"/>
                                        </p:tgtEl>
                                        <p:attrNameLst>
                                          <p:attrName>ppt_h</p:attrName>
                                        </p:attrNameLst>
                                      </p:cBhvr>
                                      <p:tavLst>
                                        <p:tav tm="0">
                                          <p:val>
                                            <p:fltVal val="0"/>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28724"/>
                                        </p:tgtEl>
                                        <p:attrNameLst>
                                          <p:attrName>style.visibility</p:attrName>
                                        </p:attrNameLst>
                                      </p:cBhvr>
                                      <p:to>
                                        <p:strVal val="visible"/>
                                      </p:to>
                                    </p:set>
                                    <p:anim calcmode="lin" valueType="num">
                                      <p:cBhvr additive="base">
                                        <p:cTn id="54" dur="500" fill="hold"/>
                                        <p:tgtEl>
                                          <p:spTgt spid="328724"/>
                                        </p:tgtEl>
                                        <p:attrNameLst>
                                          <p:attrName>ppt_x</p:attrName>
                                        </p:attrNameLst>
                                      </p:cBhvr>
                                      <p:tavLst>
                                        <p:tav tm="0">
                                          <p:val>
                                            <p:strVal val="#ppt_x"/>
                                          </p:val>
                                        </p:tav>
                                        <p:tav tm="100000">
                                          <p:val>
                                            <p:strVal val="#ppt_x"/>
                                          </p:val>
                                        </p:tav>
                                      </p:tavLst>
                                    </p:anim>
                                    <p:anim calcmode="lin" valueType="num">
                                      <p:cBhvr additive="base">
                                        <p:cTn id="55" dur="500" fill="hold"/>
                                        <p:tgtEl>
                                          <p:spTgt spid="328724"/>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grpId="0" nodeType="clickEffect">
                                  <p:stCondLst>
                                    <p:cond delay="0"/>
                                  </p:stCondLst>
                                  <p:childTnLst>
                                    <p:set>
                                      <p:cBhvr>
                                        <p:cTn id="59" dur="1" fill="hold">
                                          <p:stCondLst>
                                            <p:cond delay="0"/>
                                          </p:stCondLst>
                                        </p:cTn>
                                        <p:tgtEl>
                                          <p:spTgt spid="328725"/>
                                        </p:tgtEl>
                                        <p:attrNameLst>
                                          <p:attrName>style.visibility</p:attrName>
                                        </p:attrNameLst>
                                      </p:cBhvr>
                                      <p:to>
                                        <p:strVal val="visible"/>
                                      </p:to>
                                    </p:set>
                                    <p:animEffect transition="in" filter="diamond(in)">
                                      <p:cBhvr>
                                        <p:cTn id="60" dur="2000"/>
                                        <p:tgtEl>
                                          <p:spTgt spid="328725"/>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328730"/>
                                        </p:tgtEl>
                                        <p:attrNameLst>
                                          <p:attrName>style.visibility</p:attrName>
                                        </p:attrNameLst>
                                      </p:cBhvr>
                                      <p:to>
                                        <p:strVal val="visible"/>
                                      </p:to>
                                    </p:set>
                                    <p:anim calcmode="lin" valueType="num">
                                      <p:cBhvr additive="base">
                                        <p:cTn id="65" dur="500" fill="hold"/>
                                        <p:tgtEl>
                                          <p:spTgt spid="328730"/>
                                        </p:tgtEl>
                                        <p:attrNameLst>
                                          <p:attrName>ppt_x</p:attrName>
                                        </p:attrNameLst>
                                      </p:cBhvr>
                                      <p:tavLst>
                                        <p:tav tm="0">
                                          <p:val>
                                            <p:strVal val="#ppt_x"/>
                                          </p:val>
                                        </p:tav>
                                        <p:tav tm="100000">
                                          <p:val>
                                            <p:strVal val="#ppt_x"/>
                                          </p:val>
                                        </p:tav>
                                      </p:tavLst>
                                    </p:anim>
                                    <p:anim calcmode="lin" valueType="num">
                                      <p:cBhvr additive="base">
                                        <p:cTn id="66" dur="500" fill="hold"/>
                                        <p:tgtEl>
                                          <p:spTgt spid="328730"/>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328728"/>
                                        </p:tgtEl>
                                        <p:attrNameLst>
                                          <p:attrName>style.visibility</p:attrName>
                                        </p:attrNameLst>
                                      </p:cBhvr>
                                      <p:to>
                                        <p:strVal val="visible"/>
                                      </p:to>
                                    </p:set>
                                    <p:animEffect transition="in" filter="wipe(down)">
                                      <p:cBhvr>
                                        <p:cTn id="71" dur="500"/>
                                        <p:tgtEl>
                                          <p:spTgt spid="328728"/>
                                        </p:tgtEl>
                                      </p:cBhvr>
                                    </p:animEffect>
                                  </p:childTnLst>
                                </p:cTn>
                              </p:par>
                            </p:childTnLst>
                          </p:cTn>
                        </p:par>
                      </p:childTnLst>
                    </p:cTn>
                  </p:par>
                  <p:par>
                    <p:cTn id="72" fill="hold">
                      <p:stCondLst>
                        <p:cond delay="indefinite"/>
                      </p:stCondLst>
                      <p:childTnLst>
                        <p:par>
                          <p:cTn id="73" fill="hold">
                            <p:stCondLst>
                              <p:cond delay="0"/>
                            </p:stCondLst>
                            <p:childTnLst>
                              <p:par>
                                <p:cTn id="74" presetID="4" presetClass="entr" presetSubtype="16" fill="hold" grpId="0" nodeType="clickEffect">
                                  <p:stCondLst>
                                    <p:cond delay="0"/>
                                  </p:stCondLst>
                                  <p:childTnLst>
                                    <p:set>
                                      <p:cBhvr>
                                        <p:cTn id="75" dur="1" fill="hold">
                                          <p:stCondLst>
                                            <p:cond delay="0"/>
                                          </p:stCondLst>
                                        </p:cTn>
                                        <p:tgtEl>
                                          <p:spTgt spid="328723"/>
                                        </p:tgtEl>
                                        <p:attrNameLst>
                                          <p:attrName>style.visibility</p:attrName>
                                        </p:attrNameLst>
                                      </p:cBhvr>
                                      <p:to>
                                        <p:strVal val="visible"/>
                                      </p:to>
                                    </p:set>
                                    <p:animEffect transition="in" filter="box(in)">
                                      <p:cBhvr>
                                        <p:cTn id="76" dur="500"/>
                                        <p:tgtEl>
                                          <p:spTgt spid="328723"/>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grpId="0" nodeType="clickEffect">
                                  <p:stCondLst>
                                    <p:cond delay="0"/>
                                  </p:stCondLst>
                                  <p:childTnLst>
                                    <p:set>
                                      <p:cBhvr>
                                        <p:cTn id="80" dur="1" fill="hold">
                                          <p:stCondLst>
                                            <p:cond delay="0"/>
                                          </p:stCondLst>
                                        </p:cTn>
                                        <p:tgtEl>
                                          <p:spTgt spid="328717"/>
                                        </p:tgtEl>
                                        <p:attrNameLst>
                                          <p:attrName>style.visibility</p:attrName>
                                        </p:attrNameLst>
                                      </p:cBhvr>
                                      <p:to>
                                        <p:strVal val="visible"/>
                                      </p:to>
                                    </p:set>
                                    <p:animEffect transition="in" filter="wipe(down)">
                                      <p:cBhvr>
                                        <p:cTn id="81" dur="500"/>
                                        <p:tgtEl>
                                          <p:spTgt spid="328717"/>
                                        </p:tgtEl>
                                      </p:cBhvr>
                                    </p:animEffect>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grpId="0" nodeType="clickEffect">
                                  <p:stCondLst>
                                    <p:cond delay="0"/>
                                  </p:stCondLst>
                                  <p:childTnLst>
                                    <p:set>
                                      <p:cBhvr>
                                        <p:cTn id="85" dur="1" fill="hold">
                                          <p:stCondLst>
                                            <p:cond delay="0"/>
                                          </p:stCondLst>
                                        </p:cTn>
                                        <p:tgtEl>
                                          <p:spTgt spid="328726"/>
                                        </p:tgtEl>
                                        <p:attrNameLst>
                                          <p:attrName>style.visibility</p:attrName>
                                        </p:attrNameLst>
                                      </p:cBhvr>
                                      <p:to>
                                        <p:strVal val="visible"/>
                                      </p:to>
                                    </p:set>
                                    <p:anim calcmode="lin" valueType="num">
                                      <p:cBhvr additive="base">
                                        <p:cTn id="86" dur="500" fill="hold"/>
                                        <p:tgtEl>
                                          <p:spTgt spid="328726"/>
                                        </p:tgtEl>
                                        <p:attrNameLst>
                                          <p:attrName>ppt_x</p:attrName>
                                        </p:attrNameLst>
                                      </p:cBhvr>
                                      <p:tavLst>
                                        <p:tav tm="0">
                                          <p:val>
                                            <p:strVal val="#ppt_x"/>
                                          </p:val>
                                        </p:tav>
                                        <p:tav tm="100000">
                                          <p:val>
                                            <p:strVal val="#ppt_x"/>
                                          </p:val>
                                        </p:tav>
                                      </p:tavLst>
                                    </p:anim>
                                    <p:anim calcmode="lin" valueType="num">
                                      <p:cBhvr additive="base">
                                        <p:cTn id="87" dur="500" fill="hold"/>
                                        <p:tgtEl>
                                          <p:spTgt spid="328726"/>
                                        </p:tgtEl>
                                        <p:attrNameLst>
                                          <p:attrName>ppt_y</p:attrName>
                                        </p:attrNameLst>
                                      </p:cBhvr>
                                      <p:tavLst>
                                        <p:tav tm="0">
                                          <p:val>
                                            <p:strVal val="1+#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328727"/>
                                        </p:tgtEl>
                                        <p:attrNameLst>
                                          <p:attrName>style.visibility</p:attrName>
                                        </p:attrNameLst>
                                      </p:cBhvr>
                                      <p:to>
                                        <p:strVal val="visible"/>
                                      </p:to>
                                    </p:set>
                                    <p:animEffect transition="in" filter="wipe(down)">
                                      <p:cBhvr>
                                        <p:cTn id="92" dur="500"/>
                                        <p:tgtEl>
                                          <p:spTgt spid="328727"/>
                                        </p:tgtEl>
                                      </p:cBhvr>
                                    </p:animEffect>
                                  </p:childTnLst>
                                </p:cTn>
                              </p:par>
                            </p:childTnLst>
                          </p:cTn>
                        </p:par>
                      </p:childTnLst>
                    </p:cTn>
                  </p:par>
                  <p:par>
                    <p:cTn id="93" fill="hold">
                      <p:stCondLst>
                        <p:cond delay="indefinite"/>
                      </p:stCondLst>
                      <p:childTnLst>
                        <p:par>
                          <p:cTn id="94" fill="hold">
                            <p:stCondLst>
                              <p:cond delay="0"/>
                            </p:stCondLst>
                            <p:childTnLst>
                              <p:par>
                                <p:cTn id="95" presetID="8" presetClass="entr" presetSubtype="16" fill="hold" grpId="0" nodeType="clickEffect">
                                  <p:stCondLst>
                                    <p:cond delay="0"/>
                                  </p:stCondLst>
                                  <p:childTnLst>
                                    <p:set>
                                      <p:cBhvr>
                                        <p:cTn id="96" dur="1" fill="hold">
                                          <p:stCondLst>
                                            <p:cond delay="0"/>
                                          </p:stCondLst>
                                        </p:cTn>
                                        <p:tgtEl>
                                          <p:spTgt spid="328731"/>
                                        </p:tgtEl>
                                        <p:attrNameLst>
                                          <p:attrName>style.visibility</p:attrName>
                                        </p:attrNameLst>
                                      </p:cBhvr>
                                      <p:to>
                                        <p:strVal val="visible"/>
                                      </p:to>
                                    </p:set>
                                    <p:animEffect transition="in" filter="diamond(in)">
                                      <p:cBhvr>
                                        <p:cTn id="97" dur="2000"/>
                                        <p:tgtEl>
                                          <p:spTgt spid="328731"/>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grpId="0" nodeType="clickEffect">
                                  <p:stCondLst>
                                    <p:cond delay="0"/>
                                  </p:stCondLst>
                                  <p:childTnLst>
                                    <p:set>
                                      <p:cBhvr>
                                        <p:cTn id="101" dur="1" fill="hold">
                                          <p:stCondLst>
                                            <p:cond delay="0"/>
                                          </p:stCondLst>
                                        </p:cTn>
                                        <p:tgtEl>
                                          <p:spTgt spid="328729"/>
                                        </p:tgtEl>
                                        <p:attrNameLst>
                                          <p:attrName>style.visibility</p:attrName>
                                        </p:attrNameLst>
                                      </p:cBhvr>
                                      <p:to>
                                        <p:strVal val="visible"/>
                                      </p:to>
                                    </p:set>
                                    <p:animEffect transition="in" filter="wipe(down)">
                                      <p:cBhvr>
                                        <p:cTn id="102" dur="500"/>
                                        <p:tgtEl>
                                          <p:spTgt spid="328729"/>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328733"/>
                                        </p:tgtEl>
                                        <p:attrNameLst>
                                          <p:attrName>style.visibility</p:attrName>
                                        </p:attrNameLst>
                                      </p:cBhvr>
                                      <p:to>
                                        <p:strVal val="visible"/>
                                      </p:to>
                                    </p:set>
                                    <p:animEffect transition="in" filter="wipe(down)">
                                      <p:cBhvr>
                                        <p:cTn id="107" dur="500"/>
                                        <p:tgtEl>
                                          <p:spTgt spid="328733"/>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4" fill="hold" grpId="0" nodeType="clickEffect">
                                  <p:stCondLst>
                                    <p:cond delay="0"/>
                                  </p:stCondLst>
                                  <p:childTnLst>
                                    <p:set>
                                      <p:cBhvr>
                                        <p:cTn id="111" dur="1" fill="hold">
                                          <p:stCondLst>
                                            <p:cond delay="0"/>
                                          </p:stCondLst>
                                        </p:cTn>
                                        <p:tgtEl>
                                          <p:spTgt spid="328732"/>
                                        </p:tgtEl>
                                        <p:attrNameLst>
                                          <p:attrName>style.visibility</p:attrName>
                                        </p:attrNameLst>
                                      </p:cBhvr>
                                      <p:to>
                                        <p:strVal val="visible"/>
                                      </p:to>
                                    </p:set>
                                    <p:animEffect transition="in" filter="wipe(down)">
                                      <p:cBhvr>
                                        <p:cTn id="112" dur="500"/>
                                        <p:tgtEl>
                                          <p:spTgt spid="3287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06" grpId="0" animBg="1"/>
      <p:bldP spid="328707" grpId="0" animBg="1"/>
      <p:bldP spid="328710" grpId="0" animBg="1"/>
      <p:bldP spid="328713" grpId="0" animBg="1"/>
      <p:bldP spid="328714" grpId="0" animBg="1"/>
      <p:bldP spid="328717" grpId="0" animBg="1"/>
      <p:bldP spid="328719" grpId="0" animBg="1"/>
      <p:bldP spid="328720" grpId="0" animBg="1"/>
      <p:bldP spid="328721" grpId="0" animBg="1"/>
      <p:bldP spid="328722" grpId="0" animBg="1"/>
      <p:bldP spid="328723" grpId="0" animBg="1"/>
      <p:bldP spid="328724" grpId="0" animBg="1"/>
      <p:bldP spid="328725" grpId="0" animBg="1"/>
      <p:bldP spid="328726" grpId="0" animBg="1"/>
      <p:bldP spid="328727" grpId="0" animBg="1"/>
      <p:bldP spid="328728" grpId="0" animBg="1"/>
      <p:bldP spid="328729" grpId="0" animBg="1"/>
      <p:bldP spid="328730" grpId="0" animBg="1"/>
      <p:bldP spid="328731" grpId="0" animBg="1"/>
      <p:bldP spid="328732" grpId="0" animBg="1"/>
      <p:bldP spid="328733" grpId="0"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a:xfrm>
            <a:off x="3419475" y="44450"/>
            <a:ext cx="4608513" cy="431800"/>
          </a:xfrm>
          <a:ln w="28575">
            <a:solidFill>
              <a:schemeClr val="accent2"/>
            </a:solidFill>
          </a:ln>
        </p:spPr>
        <p:txBody>
          <a:bodyPr/>
          <a:lstStyle/>
          <a:p>
            <a:pPr eaLnBrk="1" hangingPunct="1"/>
            <a:r>
              <a:rPr lang="en-US" sz="2400" b="1" smtClean="0">
                <a:latin typeface="Lucida Console" pitchFamily="49" charset="0"/>
              </a:rPr>
              <a:t>KEWENANGAN PEMERIKSAAN</a:t>
            </a:r>
          </a:p>
        </p:txBody>
      </p:sp>
      <p:sp>
        <p:nvSpPr>
          <p:cNvPr id="119811" name="Rectangle 3"/>
          <p:cNvSpPr>
            <a:spLocks noChangeArrowheads="1"/>
          </p:cNvSpPr>
          <p:nvPr/>
        </p:nvSpPr>
        <p:spPr bwMode="auto">
          <a:xfrm>
            <a:off x="107950" y="44450"/>
            <a:ext cx="3240088" cy="369316"/>
          </a:xfrm>
          <a:prstGeom prst="rect">
            <a:avLst/>
          </a:prstGeom>
          <a:solidFill>
            <a:srgbClr val="CCECFF"/>
          </a:solidFill>
          <a:ln w="9525">
            <a:solidFill>
              <a:schemeClr val="accent2"/>
            </a:solidFill>
            <a:miter lim="800000"/>
            <a:headEnd/>
            <a:tailEnd/>
          </a:ln>
        </p:spPr>
        <p:txBody>
          <a:bodyPr lIns="91422" tIns="45712" rIns="91422" bIns="45712">
            <a:spAutoFit/>
          </a:bodyPr>
          <a:lstStyle/>
          <a:p>
            <a:r>
              <a:rPr lang="en-US" sz="1800" b="1" u="none" dirty="0" smtClean="0">
                <a:solidFill>
                  <a:srgbClr val="FF0000"/>
                </a:solidFill>
                <a:latin typeface="Tahoma" pitchFamily="34" charset="0"/>
              </a:rPr>
              <a:t>PMK No. 17/PMK.03/2013</a:t>
            </a:r>
          </a:p>
        </p:txBody>
      </p:sp>
      <p:sp>
        <p:nvSpPr>
          <p:cNvPr id="330758" name="Rectangle 6"/>
          <p:cNvSpPr>
            <a:spLocks noChangeArrowheads="1"/>
          </p:cNvSpPr>
          <p:nvPr/>
        </p:nvSpPr>
        <p:spPr bwMode="auto">
          <a:xfrm>
            <a:off x="71438" y="620713"/>
            <a:ext cx="8893175" cy="358775"/>
          </a:xfrm>
          <a:prstGeom prst="rect">
            <a:avLst/>
          </a:prstGeom>
          <a:noFill/>
          <a:ln w="19050">
            <a:solidFill>
              <a:srgbClr val="990000"/>
            </a:solidFill>
            <a:miter lim="800000"/>
            <a:headEnd/>
            <a:tailEnd/>
          </a:ln>
        </p:spPr>
        <p:txBody>
          <a:bodyPr lIns="91422" tIns="45712" rIns="91422" bIns="45712">
            <a:spAutoFit/>
          </a:bodyPr>
          <a:lstStyle/>
          <a:p>
            <a:pPr>
              <a:lnSpc>
                <a:spcPct val="90000"/>
              </a:lnSpc>
            </a:pPr>
            <a:r>
              <a:rPr lang="en-US" sz="1800" u="none">
                <a:latin typeface="Tahoma" pitchFamily="34" charset="0"/>
              </a:rPr>
              <a:t>Dalam PEMERIKSAAN LAPANGAN untuk menguji kepatuhan, pemeriksa berwenang:</a:t>
            </a:r>
          </a:p>
        </p:txBody>
      </p:sp>
      <p:sp>
        <p:nvSpPr>
          <p:cNvPr id="330765" name="AutoShape 13"/>
          <p:cNvSpPr>
            <a:spLocks noChangeArrowheads="1"/>
          </p:cNvSpPr>
          <p:nvPr/>
        </p:nvSpPr>
        <p:spPr bwMode="auto">
          <a:xfrm>
            <a:off x="8531225" y="836613"/>
            <a:ext cx="504825" cy="287337"/>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endParaRPr lang="en-US"/>
          </a:p>
        </p:txBody>
      </p:sp>
      <p:sp>
        <p:nvSpPr>
          <p:cNvPr id="330766" name="Rectangle 14"/>
          <p:cNvSpPr>
            <a:spLocks noChangeArrowheads="1"/>
          </p:cNvSpPr>
          <p:nvPr/>
        </p:nvSpPr>
        <p:spPr bwMode="auto">
          <a:xfrm>
            <a:off x="71438" y="1127125"/>
            <a:ext cx="8893175" cy="5588000"/>
          </a:xfrm>
          <a:prstGeom prst="rect">
            <a:avLst/>
          </a:prstGeom>
          <a:noFill/>
          <a:ln w="19050">
            <a:solidFill>
              <a:srgbClr val="990000"/>
            </a:solidFill>
            <a:miter lim="800000"/>
            <a:headEnd/>
            <a:tailEnd/>
          </a:ln>
        </p:spPr>
        <p:txBody>
          <a:bodyPr lIns="91422" tIns="45712" rIns="91422" bIns="45712">
            <a:spAutoFit/>
          </a:bodyPr>
          <a:lstStyle/>
          <a:p>
            <a:pPr marL="457200" indent="-457200" algn="l">
              <a:lnSpc>
                <a:spcPct val="120000"/>
              </a:lnSpc>
              <a:buFontTx/>
              <a:buAutoNum type="alphaLcPeriod"/>
            </a:pPr>
            <a:r>
              <a:rPr lang="en-US" sz="2000" b="1" u="none"/>
              <a:t>Melihat dan/atau meminjam buku atau catatan, dokumen yang menjadi dasar pembukuan atau pencatatan dan dokumen lain yang berhubungan dengan penghasilan yang diperoleh, kegiatan usaha, pekerjaan bebas Wajib Pajak, atau objek yang terutang pajak;</a:t>
            </a:r>
          </a:p>
          <a:p>
            <a:pPr marL="457200" indent="-457200" algn="l">
              <a:lnSpc>
                <a:spcPct val="120000"/>
              </a:lnSpc>
              <a:buFontTx/>
              <a:buAutoNum type="alphaLcPeriod"/>
            </a:pPr>
            <a:r>
              <a:rPr lang="en-US" sz="2000" b="1" u="none"/>
              <a:t>Mengakses dan/atau mengunduh data yang dikelola secara elektronik;</a:t>
            </a:r>
          </a:p>
          <a:p>
            <a:pPr marL="457200" indent="-457200" algn="l">
              <a:lnSpc>
                <a:spcPct val="120000"/>
              </a:lnSpc>
              <a:buFontTx/>
              <a:buAutoNum type="alphaLcPeriod"/>
            </a:pPr>
            <a:r>
              <a:rPr lang="en-US" sz="2000" b="1" u="none"/>
              <a:t>Memasuki dan memeriksa tempat atau ruang, barang bergerak dan/atau tidak bergerak yang diduga atau patut diduga digunakan untuk menyimpan buku atau catatan, dokumen yang menjadi dasar pembukuan atau pencatatan, dokumen lain, uang, dan/atau barang yang dapat memberi petunjuk tentang penghasilan yang diperoleh, kegiatan usaha, pekerjaan bebas Wajib Pajak, atau objek yang terutang pajak;</a:t>
            </a:r>
          </a:p>
        </p:txBody>
      </p:sp>
      <p:sp>
        <p:nvSpPr>
          <p:cNvPr id="330775" name="plant"/>
          <p:cNvSpPr>
            <a:spLocks noEditPoints="1" noChangeArrowheads="1"/>
          </p:cNvSpPr>
          <p:nvPr/>
        </p:nvSpPr>
        <p:spPr bwMode="auto">
          <a:xfrm>
            <a:off x="8172450" y="115888"/>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30754"/>
                                        </p:tgtEl>
                                        <p:attrNameLst>
                                          <p:attrName>style.visibility</p:attrName>
                                        </p:attrNameLst>
                                      </p:cBhvr>
                                      <p:to>
                                        <p:strVal val="visible"/>
                                      </p:to>
                                    </p:set>
                                    <p:animEffect transition="in" filter="box(in)">
                                      <p:cBhvr>
                                        <p:cTn id="7" dur="500"/>
                                        <p:tgtEl>
                                          <p:spTgt spid="33075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30758"/>
                                        </p:tgtEl>
                                        <p:attrNameLst>
                                          <p:attrName>style.visibility</p:attrName>
                                        </p:attrNameLst>
                                      </p:cBhvr>
                                      <p:to>
                                        <p:strVal val="visible"/>
                                      </p:to>
                                    </p:set>
                                    <p:animEffect transition="in" filter="checkerboard(across)">
                                      <p:cBhvr>
                                        <p:cTn id="12" dur="500"/>
                                        <p:tgtEl>
                                          <p:spTgt spid="33075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30765"/>
                                        </p:tgtEl>
                                        <p:attrNameLst>
                                          <p:attrName>style.visibility</p:attrName>
                                        </p:attrNameLst>
                                      </p:cBhvr>
                                      <p:to>
                                        <p:strVal val="visible"/>
                                      </p:to>
                                    </p:set>
                                    <p:animEffect transition="in" filter="checkerboard(across)">
                                      <p:cBhvr>
                                        <p:cTn id="17" dur="500"/>
                                        <p:tgtEl>
                                          <p:spTgt spid="330765"/>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grpId="0" nodeType="clickEffect">
                                  <p:stCondLst>
                                    <p:cond delay="0"/>
                                  </p:stCondLst>
                                  <p:childTnLst>
                                    <p:set>
                                      <p:cBhvr>
                                        <p:cTn id="21" dur="1" fill="hold">
                                          <p:stCondLst>
                                            <p:cond delay="0"/>
                                          </p:stCondLst>
                                        </p:cTn>
                                        <p:tgtEl>
                                          <p:spTgt spid="330766"/>
                                        </p:tgtEl>
                                        <p:attrNameLst>
                                          <p:attrName>style.visibility</p:attrName>
                                        </p:attrNameLst>
                                      </p:cBhvr>
                                      <p:to>
                                        <p:strVal val="visible"/>
                                      </p:to>
                                    </p:set>
                                    <p:anim calcmode="lin" valueType="num">
                                      <p:cBhvr>
                                        <p:cTn id="22" dur="500" fill="hold"/>
                                        <p:tgtEl>
                                          <p:spTgt spid="330766"/>
                                        </p:tgtEl>
                                        <p:attrNameLst>
                                          <p:attrName>ppt_w</p:attrName>
                                        </p:attrNameLst>
                                      </p:cBhvr>
                                      <p:tavLst>
                                        <p:tav tm="0">
                                          <p:val>
                                            <p:fltVal val="0"/>
                                          </p:val>
                                        </p:tav>
                                        <p:tav tm="100000">
                                          <p:val>
                                            <p:strVal val="#ppt_w"/>
                                          </p:val>
                                        </p:tav>
                                      </p:tavLst>
                                    </p:anim>
                                    <p:anim calcmode="lin" valueType="num">
                                      <p:cBhvr>
                                        <p:cTn id="23" dur="500" fill="hold"/>
                                        <p:tgtEl>
                                          <p:spTgt spid="33076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754" grpId="0" animBg="1"/>
      <p:bldP spid="330758" grpId="0" animBg="1"/>
      <p:bldP spid="330765" grpId="0" animBg="1"/>
      <p:bldP spid="330766" grpId="0"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3419475" y="44450"/>
            <a:ext cx="4465638" cy="431800"/>
          </a:xfrm>
          <a:ln w="28575">
            <a:solidFill>
              <a:schemeClr val="accent2"/>
            </a:solidFill>
          </a:ln>
        </p:spPr>
        <p:txBody>
          <a:bodyPr/>
          <a:lstStyle/>
          <a:p>
            <a:pPr eaLnBrk="1" hangingPunct="1"/>
            <a:r>
              <a:rPr lang="en-US" sz="2400" b="1" smtClean="0">
                <a:latin typeface="Lucida Console" pitchFamily="49" charset="0"/>
              </a:rPr>
              <a:t>KEWENANGAN PEMERIKSAAN</a:t>
            </a:r>
          </a:p>
        </p:txBody>
      </p:sp>
      <p:sp>
        <p:nvSpPr>
          <p:cNvPr id="120835" name="Rectangle 3"/>
          <p:cNvSpPr>
            <a:spLocks noChangeArrowheads="1"/>
          </p:cNvSpPr>
          <p:nvPr/>
        </p:nvSpPr>
        <p:spPr bwMode="auto">
          <a:xfrm>
            <a:off x="107950" y="44450"/>
            <a:ext cx="3240088" cy="369316"/>
          </a:xfrm>
          <a:prstGeom prst="rect">
            <a:avLst/>
          </a:prstGeom>
          <a:solidFill>
            <a:srgbClr val="CCECFF"/>
          </a:solidFill>
          <a:ln w="9525">
            <a:solidFill>
              <a:schemeClr val="accent2"/>
            </a:solidFill>
            <a:miter lim="800000"/>
            <a:headEnd/>
            <a:tailEnd/>
          </a:ln>
        </p:spPr>
        <p:txBody>
          <a:bodyPr lIns="91422" tIns="45712" rIns="91422" bIns="45712">
            <a:spAutoFit/>
          </a:bodyPr>
          <a:lstStyle/>
          <a:p>
            <a:r>
              <a:rPr lang="en-US" sz="1800" b="1" u="none" dirty="0" smtClean="0">
                <a:solidFill>
                  <a:srgbClr val="FF0000"/>
                </a:solidFill>
                <a:latin typeface="Tahoma" pitchFamily="34" charset="0"/>
              </a:rPr>
              <a:t>PMK No. 17/PMK.03/2013</a:t>
            </a:r>
          </a:p>
        </p:txBody>
      </p:sp>
      <p:sp>
        <p:nvSpPr>
          <p:cNvPr id="120836" name="Rectangle 4"/>
          <p:cNvSpPr>
            <a:spLocks noChangeArrowheads="1"/>
          </p:cNvSpPr>
          <p:nvPr/>
        </p:nvSpPr>
        <p:spPr bwMode="auto">
          <a:xfrm>
            <a:off x="71438" y="549275"/>
            <a:ext cx="8893175" cy="358775"/>
          </a:xfrm>
          <a:prstGeom prst="rect">
            <a:avLst/>
          </a:prstGeom>
          <a:noFill/>
          <a:ln w="19050">
            <a:solidFill>
              <a:srgbClr val="990000"/>
            </a:solidFill>
            <a:miter lim="800000"/>
            <a:headEnd/>
            <a:tailEnd/>
          </a:ln>
        </p:spPr>
        <p:txBody>
          <a:bodyPr lIns="91422" tIns="45712" rIns="91422" bIns="45712">
            <a:spAutoFit/>
          </a:bodyPr>
          <a:lstStyle/>
          <a:p>
            <a:pPr>
              <a:lnSpc>
                <a:spcPct val="90000"/>
              </a:lnSpc>
            </a:pPr>
            <a:r>
              <a:rPr lang="en-US" sz="1800" u="none">
                <a:latin typeface="Tahoma" pitchFamily="34" charset="0"/>
              </a:rPr>
              <a:t>Dalam PEMERIKSAAN LAPANGAN untuk menguji kepatuhan, pemeriksa berwenang:</a:t>
            </a:r>
          </a:p>
        </p:txBody>
      </p:sp>
      <p:sp>
        <p:nvSpPr>
          <p:cNvPr id="120837" name="AutoShape 5"/>
          <p:cNvSpPr>
            <a:spLocks noChangeArrowheads="1"/>
          </p:cNvSpPr>
          <p:nvPr/>
        </p:nvSpPr>
        <p:spPr bwMode="auto">
          <a:xfrm>
            <a:off x="8531225" y="836613"/>
            <a:ext cx="504825" cy="287337"/>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endParaRPr lang="en-US"/>
          </a:p>
        </p:txBody>
      </p:sp>
      <p:sp>
        <p:nvSpPr>
          <p:cNvPr id="331782" name="Rectangle 6"/>
          <p:cNvSpPr>
            <a:spLocks noChangeArrowheads="1"/>
          </p:cNvSpPr>
          <p:nvPr/>
        </p:nvSpPr>
        <p:spPr bwMode="auto">
          <a:xfrm>
            <a:off x="71438" y="981075"/>
            <a:ext cx="8893175" cy="5842000"/>
          </a:xfrm>
          <a:prstGeom prst="rect">
            <a:avLst/>
          </a:prstGeom>
          <a:noFill/>
          <a:ln w="19050">
            <a:solidFill>
              <a:srgbClr val="990000"/>
            </a:solidFill>
            <a:miter lim="800000"/>
            <a:headEnd/>
            <a:tailEnd/>
          </a:ln>
        </p:spPr>
        <p:txBody>
          <a:bodyPr lIns="91422" tIns="45712" rIns="91422" bIns="45712">
            <a:spAutoFit/>
          </a:bodyPr>
          <a:lstStyle/>
          <a:p>
            <a:pPr marL="457200" indent="-457200" algn="l">
              <a:lnSpc>
                <a:spcPct val="110000"/>
              </a:lnSpc>
              <a:buFontTx/>
              <a:buAutoNum type="alphaLcPeriod" startAt="4"/>
            </a:pPr>
            <a:r>
              <a:rPr lang="en-US" sz="1800" b="1" u="none"/>
              <a:t>Meminta kepada Wajib Pajak untuk memberi bantuan guna kelancaran Pemeriksaan, antara lain berupa:</a:t>
            </a:r>
          </a:p>
          <a:p>
            <a:pPr marL="914400" lvl="1" indent="-457200" algn="l">
              <a:lnSpc>
                <a:spcPct val="110000"/>
              </a:lnSpc>
              <a:buFontTx/>
              <a:buAutoNum type="arabicParenR"/>
            </a:pPr>
            <a:r>
              <a:rPr lang="en-US" sz="1800" b="1" u="none"/>
              <a:t>menyediakan tenaga dan/atau peralatan atas biaya Wajib Pajak apabila dalam mengakses data yang dikelola secara elektronik memerlukan peralatan dan/atau keahlian khusus;</a:t>
            </a:r>
          </a:p>
          <a:p>
            <a:pPr marL="914400" lvl="1" indent="-457200" algn="l">
              <a:lnSpc>
                <a:spcPct val="110000"/>
              </a:lnSpc>
              <a:buFontTx/>
              <a:buAutoNum type="arabicParenR"/>
            </a:pPr>
            <a:r>
              <a:rPr lang="en-US" sz="1800" b="1" u="none"/>
              <a:t>Memberi kesempatan kepada Pemeriksa Pajak untuk membuka barang bergerak dan/atau tidak bergerak; dan/atau</a:t>
            </a:r>
          </a:p>
          <a:p>
            <a:pPr marL="914400" lvl="1" indent="-457200" algn="l">
              <a:lnSpc>
                <a:spcPct val="110000"/>
              </a:lnSpc>
              <a:buFontTx/>
              <a:buAutoNum type="arabicParenR"/>
            </a:pPr>
            <a:r>
              <a:rPr lang="en-US" sz="1800" b="1" u="none"/>
              <a:t>Menyediakan ruangan khusus tempat dilakukannya Pemeriksaan Lapangan dalam hal jumlah buku, catatan, dan dokumen sangat banyak sehingga sulit untuk dibawa ke kantor Direktorat Jenderal Pajak;</a:t>
            </a:r>
          </a:p>
          <a:p>
            <a:pPr marL="457200" indent="-457200" algn="l">
              <a:lnSpc>
                <a:spcPct val="110000"/>
              </a:lnSpc>
              <a:buFontTx/>
              <a:buAutoNum type="alphaLcPeriod" startAt="5"/>
            </a:pPr>
            <a:r>
              <a:rPr lang="en-US" sz="1800" b="1" u="none"/>
              <a:t>Melakukan penyegelan tempat atau ruang tertentu serta barang bergerak dan/atau tidak bergerak;</a:t>
            </a:r>
          </a:p>
          <a:p>
            <a:pPr marL="457200" indent="-457200" algn="l">
              <a:lnSpc>
                <a:spcPct val="110000"/>
              </a:lnSpc>
              <a:buFontTx/>
              <a:buAutoNum type="alphaLcPeriod" startAt="5"/>
            </a:pPr>
            <a:r>
              <a:rPr lang="en-US" sz="1800" b="1" u="none"/>
              <a:t>Meminta keterangan lisan dan/atau tertulis dari Wajib Pajak; dan</a:t>
            </a:r>
          </a:p>
          <a:p>
            <a:pPr marL="457200" indent="-457200" algn="l">
              <a:lnSpc>
                <a:spcPct val="110000"/>
              </a:lnSpc>
              <a:buFontTx/>
              <a:buAutoNum type="alphaLcPeriod" startAt="5"/>
            </a:pPr>
            <a:r>
              <a:rPr lang="en-US" sz="1800" b="1" u="none"/>
              <a:t>Meminta keterangan dan/atau buku yang diperlukan dari pihak ketiga yang mempunyai hubungan dengan Wajib Pajak yang diperiksa melalui kepala unit pelaksana Pemeriksaan.</a:t>
            </a:r>
          </a:p>
        </p:txBody>
      </p:sp>
      <p:sp>
        <p:nvSpPr>
          <p:cNvPr id="331783" name="plant"/>
          <p:cNvSpPr>
            <a:spLocks noEditPoints="1" noChangeArrowheads="1"/>
          </p:cNvSpPr>
          <p:nvPr/>
        </p:nvSpPr>
        <p:spPr bwMode="auto">
          <a:xfrm>
            <a:off x="7956550" y="4445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31784" name="plant"/>
          <p:cNvSpPr>
            <a:spLocks noEditPoints="1" noChangeArrowheads="1"/>
          </p:cNvSpPr>
          <p:nvPr/>
        </p:nvSpPr>
        <p:spPr bwMode="auto">
          <a:xfrm>
            <a:off x="8461375" y="4445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31782"/>
                                        </p:tgtEl>
                                        <p:attrNameLst>
                                          <p:attrName>style.visibility</p:attrName>
                                        </p:attrNameLst>
                                      </p:cBhvr>
                                      <p:to>
                                        <p:strVal val="visible"/>
                                      </p:to>
                                    </p:set>
                                    <p:anim calcmode="lin" valueType="num">
                                      <p:cBhvr>
                                        <p:cTn id="7" dur="500" fill="hold"/>
                                        <p:tgtEl>
                                          <p:spTgt spid="331782"/>
                                        </p:tgtEl>
                                        <p:attrNameLst>
                                          <p:attrName>ppt_w</p:attrName>
                                        </p:attrNameLst>
                                      </p:cBhvr>
                                      <p:tavLst>
                                        <p:tav tm="0">
                                          <p:val>
                                            <p:fltVal val="0"/>
                                          </p:val>
                                        </p:tav>
                                        <p:tav tm="100000">
                                          <p:val>
                                            <p:strVal val="#ppt_w"/>
                                          </p:val>
                                        </p:tav>
                                      </p:tavLst>
                                    </p:anim>
                                    <p:anim calcmode="lin" valueType="num">
                                      <p:cBhvr>
                                        <p:cTn id="8" dur="500" fill="hold"/>
                                        <p:tgtEl>
                                          <p:spTgt spid="33178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82"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3419475" y="44450"/>
            <a:ext cx="4608513" cy="431800"/>
          </a:xfrm>
          <a:ln w="28575">
            <a:solidFill>
              <a:schemeClr val="accent2"/>
            </a:solidFill>
          </a:ln>
        </p:spPr>
        <p:txBody>
          <a:bodyPr/>
          <a:lstStyle/>
          <a:p>
            <a:pPr eaLnBrk="1" hangingPunct="1"/>
            <a:r>
              <a:rPr lang="en-US" sz="2400" b="1" smtClean="0">
                <a:latin typeface="Lucida Console" pitchFamily="49" charset="0"/>
              </a:rPr>
              <a:t>KEWENANGAN PEMERIKSAAN</a:t>
            </a:r>
          </a:p>
        </p:txBody>
      </p:sp>
      <p:sp>
        <p:nvSpPr>
          <p:cNvPr id="121859" name="Rectangle 3"/>
          <p:cNvSpPr>
            <a:spLocks noChangeArrowheads="1"/>
          </p:cNvSpPr>
          <p:nvPr/>
        </p:nvSpPr>
        <p:spPr bwMode="auto">
          <a:xfrm>
            <a:off x="107950" y="44450"/>
            <a:ext cx="3240088" cy="369316"/>
          </a:xfrm>
          <a:prstGeom prst="rect">
            <a:avLst/>
          </a:prstGeom>
          <a:solidFill>
            <a:srgbClr val="CCECFF"/>
          </a:solidFill>
          <a:ln w="9525">
            <a:solidFill>
              <a:schemeClr val="accent2"/>
            </a:solidFill>
            <a:miter lim="800000"/>
            <a:headEnd/>
            <a:tailEnd/>
          </a:ln>
        </p:spPr>
        <p:txBody>
          <a:bodyPr lIns="91422" tIns="45712" rIns="91422" bIns="45712">
            <a:spAutoFit/>
          </a:bodyPr>
          <a:lstStyle/>
          <a:p>
            <a:r>
              <a:rPr lang="en-US" sz="1800" b="1" u="none" dirty="0" smtClean="0">
                <a:solidFill>
                  <a:srgbClr val="FF0000"/>
                </a:solidFill>
                <a:latin typeface="Tahoma" pitchFamily="34" charset="0"/>
              </a:rPr>
              <a:t>PMK No. 17/PMK.03/2013</a:t>
            </a:r>
            <a:endParaRPr lang="en-US" sz="1800" b="1" u="none" dirty="0">
              <a:solidFill>
                <a:srgbClr val="FF0000"/>
              </a:solidFill>
              <a:latin typeface="Tahoma" pitchFamily="34" charset="0"/>
            </a:endParaRPr>
          </a:p>
        </p:txBody>
      </p:sp>
      <p:sp>
        <p:nvSpPr>
          <p:cNvPr id="121860" name="Rectangle 4"/>
          <p:cNvSpPr>
            <a:spLocks noChangeArrowheads="1"/>
          </p:cNvSpPr>
          <p:nvPr/>
        </p:nvSpPr>
        <p:spPr bwMode="auto">
          <a:xfrm>
            <a:off x="71438" y="620713"/>
            <a:ext cx="8893175" cy="358775"/>
          </a:xfrm>
          <a:prstGeom prst="rect">
            <a:avLst/>
          </a:prstGeom>
          <a:noFill/>
          <a:ln w="19050">
            <a:solidFill>
              <a:srgbClr val="990000"/>
            </a:solidFill>
            <a:miter lim="800000"/>
            <a:headEnd/>
            <a:tailEnd/>
          </a:ln>
        </p:spPr>
        <p:txBody>
          <a:bodyPr lIns="91422" tIns="45712" rIns="91422" bIns="45712">
            <a:spAutoFit/>
          </a:bodyPr>
          <a:lstStyle/>
          <a:p>
            <a:pPr>
              <a:lnSpc>
                <a:spcPct val="90000"/>
              </a:lnSpc>
            </a:pPr>
            <a:r>
              <a:rPr lang="en-US" sz="1800" u="none">
                <a:latin typeface="Tahoma" pitchFamily="34" charset="0"/>
              </a:rPr>
              <a:t>Dalam PEMERIKSAAN KANTOR untuk menguji kepatuhan, pemeriksa berwenang:</a:t>
            </a:r>
          </a:p>
        </p:txBody>
      </p:sp>
      <p:sp>
        <p:nvSpPr>
          <p:cNvPr id="121861" name="AutoShape 5"/>
          <p:cNvSpPr>
            <a:spLocks noChangeArrowheads="1"/>
          </p:cNvSpPr>
          <p:nvPr/>
        </p:nvSpPr>
        <p:spPr bwMode="auto">
          <a:xfrm>
            <a:off x="8531225" y="836613"/>
            <a:ext cx="504825" cy="287337"/>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endParaRPr lang="en-US"/>
          </a:p>
        </p:txBody>
      </p:sp>
      <p:sp>
        <p:nvSpPr>
          <p:cNvPr id="332806" name="Rectangle 6"/>
          <p:cNvSpPr>
            <a:spLocks noChangeArrowheads="1"/>
          </p:cNvSpPr>
          <p:nvPr/>
        </p:nvSpPr>
        <p:spPr bwMode="auto">
          <a:xfrm>
            <a:off x="71438" y="1127125"/>
            <a:ext cx="8893175" cy="5064125"/>
          </a:xfrm>
          <a:prstGeom prst="rect">
            <a:avLst/>
          </a:prstGeom>
          <a:noFill/>
          <a:ln w="19050">
            <a:solidFill>
              <a:srgbClr val="990000"/>
            </a:solidFill>
            <a:miter lim="800000"/>
            <a:headEnd/>
            <a:tailEnd/>
          </a:ln>
        </p:spPr>
        <p:txBody>
          <a:bodyPr lIns="91422" tIns="45712" rIns="91422" bIns="45712">
            <a:spAutoFit/>
          </a:bodyPr>
          <a:lstStyle/>
          <a:p>
            <a:pPr marL="457200" indent="-457200" algn="l">
              <a:lnSpc>
                <a:spcPct val="120000"/>
              </a:lnSpc>
              <a:buFontTx/>
              <a:buAutoNum type="alphaLcPeriod"/>
            </a:pPr>
            <a:r>
              <a:rPr lang="en-US" sz="1800" b="1" u="none"/>
              <a:t>Memanggil WP untuk datang ke kantor Direktorat Jenderal Pajak dengan menggunakan surat panggilan;</a:t>
            </a:r>
          </a:p>
          <a:p>
            <a:pPr marL="457200" indent="-457200" algn="l">
              <a:lnSpc>
                <a:spcPct val="120000"/>
              </a:lnSpc>
              <a:buFontTx/>
              <a:buAutoNum type="alphaLcPeriod"/>
            </a:pPr>
            <a:r>
              <a:rPr lang="en-US" sz="1800" b="1" u="none"/>
              <a:t>Melihat dan/atau meminjam buku atau catatan, dokumen yang menjadi dasar pembukuan atau pencatatan, termasuk data yang dikelola secara elektronik, yang berhubungan dengan penghasilan yang diperoleh, kegiatan usaha, pekerjaan bebas Wajib Pajak, atau objek yang terutang pajak;</a:t>
            </a:r>
          </a:p>
          <a:p>
            <a:pPr marL="457200" indent="-457200" algn="l">
              <a:lnSpc>
                <a:spcPct val="120000"/>
              </a:lnSpc>
              <a:buFontTx/>
              <a:buAutoNum type="alphaLcPeriod"/>
            </a:pPr>
            <a:r>
              <a:rPr lang="en-US" sz="1800" b="1" u="none"/>
              <a:t>Meminta kepada WP untuk memberi bantuan guna kelancaran Pemeriksaan;</a:t>
            </a:r>
          </a:p>
          <a:p>
            <a:pPr marL="457200" indent="-457200" algn="l">
              <a:lnSpc>
                <a:spcPct val="120000"/>
              </a:lnSpc>
              <a:buFontTx/>
              <a:buAutoNum type="alphaLcPeriod"/>
            </a:pPr>
            <a:r>
              <a:rPr lang="en-US" sz="1800" b="1" u="none"/>
              <a:t>Meminta keterangan lisan dan/atau tertulis dari Wajib Pajak;</a:t>
            </a:r>
          </a:p>
          <a:p>
            <a:pPr marL="457200" indent="-457200" algn="l">
              <a:lnSpc>
                <a:spcPct val="120000"/>
              </a:lnSpc>
              <a:buFontTx/>
              <a:buAutoNum type="alphaLcPeriod"/>
            </a:pPr>
            <a:r>
              <a:rPr lang="en-US" sz="1800" b="1" u="none"/>
              <a:t>Meminjam kertas kerja pemeriksaan yang dibuat oleh Akuntan Publik melalui WP; dan</a:t>
            </a:r>
          </a:p>
          <a:p>
            <a:pPr marL="457200" indent="-457200" algn="l">
              <a:lnSpc>
                <a:spcPct val="120000"/>
              </a:lnSpc>
              <a:buFontTx/>
              <a:buAutoNum type="alphaLcPeriod"/>
            </a:pPr>
            <a:r>
              <a:rPr lang="en-US" sz="1800" b="1" u="none"/>
              <a:t>Meminta keterangan dan/atau bukti yang diperlukan dari pihak ketiga yang mempunyai hubungan dengan WP yang diperiksa melalui kepala unit pelaksana Pemeriksaan.</a:t>
            </a:r>
          </a:p>
        </p:txBody>
      </p:sp>
      <p:sp>
        <p:nvSpPr>
          <p:cNvPr id="332807" name="plant"/>
          <p:cNvSpPr>
            <a:spLocks noEditPoints="1" noChangeArrowheads="1"/>
          </p:cNvSpPr>
          <p:nvPr/>
        </p:nvSpPr>
        <p:spPr bwMode="auto">
          <a:xfrm>
            <a:off x="8172450" y="4445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32808" name="plant"/>
          <p:cNvSpPr>
            <a:spLocks noEditPoints="1" noChangeArrowheads="1"/>
          </p:cNvSpPr>
          <p:nvPr/>
        </p:nvSpPr>
        <p:spPr bwMode="auto">
          <a:xfrm>
            <a:off x="8388350" y="26035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32809" name="plant"/>
          <p:cNvSpPr>
            <a:spLocks noEditPoints="1" noChangeArrowheads="1"/>
          </p:cNvSpPr>
          <p:nvPr/>
        </p:nvSpPr>
        <p:spPr bwMode="auto">
          <a:xfrm>
            <a:off x="8604250" y="4445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32806"/>
                                        </p:tgtEl>
                                        <p:attrNameLst>
                                          <p:attrName>style.visibility</p:attrName>
                                        </p:attrNameLst>
                                      </p:cBhvr>
                                      <p:to>
                                        <p:strVal val="visible"/>
                                      </p:to>
                                    </p:set>
                                    <p:anim calcmode="lin" valueType="num">
                                      <p:cBhvr>
                                        <p:cTn id="7" dur="500" fill="hold"/>
                                        <p:tgtEl>
                                          <p:spTgt spid="332806"/>
                                        </p:tgtEl>
                                        <p:attrNameLst>
                                          <p:attrName>ppt_w</p:attrName>
                                        </p:attrNameLst>
                                      </p:cBhvr>
                                      <p:tavLst>
                                        <p:tav tm="0">
                                          <p:val>
                                            <p:fltVal val="0"/>
                                          </p:val>
                                        </p:tav>
                                        <p:tav tm="100000">
                                          <p:val>
                                            <p:strVal val="#ppt_w"/>
                                          </p:val>
                                        </p:tav>
                                      </p:tavLst>
                                    </p:anim>
                                    <p:anim calcmode="lin" valueType="num">
                                      <p:cBhvr>
                                        <p:cTn id="8" dur="500" fill="hold"/>
                                        <p:tgtEl>
                                          <p:spTgt spid="33280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06"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682625" y="76200"/>
            <a:ext cx="7705725" cy="544513"/>
          </a:xfrm>
          <a:ln w="38100">
            <a:solidFill>
              <a:schemeClr val="accent2"/>
            </a:solidFill>
          </a:ln>
        </p:spPr>
        <p:txBody>
          <a:bodyPr/>
          <a:lstStyle/>
          <a:p>
            <a:pPr eaLnBrk="1" hangingPunct="1"/>
            <a:r>
              <a:rPr lang="en-US" sz="2800" b="1" smtClean="0">
                <a:latin typeface="Tahoma" pitchFamily="34" charset="0"/>
                <a:cs typeface="Times New Roman" pitchFamily="18" charset="0"/>
              </a:rPr>
              <a:t>KEWAJIBAN </a:t>
            </a:r>
            <a:r>
              <a:rPr lang="en-US" sz="2800" b="1" smtClean="0">
                <a:solidFill>
                  <a:schemeClr val="accent2"/>
                </a:solidFill>
                <a:latin typeface="Tahoma" pitchFamily="34" charset="0"/>
                <a:cs typeface="Times New Roman" pitchFamily="18" charset="0"/>
              </a:rPr>
              <a:t>MENDAFTARKAN DIRI</a:t>
            </a:r>
            <a:endParaRPr lang="en-US" sz="2800" b="1" smtClean="0">
              <a:solidFill>
                <a:srgbClr val="008000"/>
              </a:solidFill>
              <a:latin typeface="Tahoma" pitchFamily="34" charset="0"/>
            </a:endParaRPr>
          </a:p>
        </p:txBody>
      </p:sp>
      <p:sp>
        <p:nvSpPr>
          <p:cNvPr id="294915" name="Rectangle 3"/>
          <p:cNvSpPr>
            <a:spLocks noChangeArrowheads="1"/>
          </p:cNvSpPr>
          <p:nvPr/>
        </p:nvSpPr>
        <p:spPr bwMode="auto">
          <a:xfrm>
            <a:off x="107950" y="908050"/>
            <a:ext cx="8861425" cy="1958975"/>
          </a:xfrm>
          <a:prstGeom prst="rect">
            <a:avLst/>
          </a:prstGeom>
          <a:noFill/>
          <a:ln w="38100">
            <a:solidFill>
              <a:srgbClr val="FF33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Setiap </a:t>
            </a:r>
            <a:r>
              <a:rPr lang="en-US" sz="2000" b="1" u="none">
                <a:solidFill>
                  <a:schemeClr val="accent2"/>
                </a:solidFill>
                <a:latin typeface="Tahoma" pitchFamily="34" charset="0"/>
                <a:cs typeface="Times New Roman" pitchFamily="18" charset="0"/>
              </a:rPr>
              <a:t>Wajib Pajak</a:t>
            </a:r>
            <a:r>
              <a:rPr lang="en-US" sz="2000" u="none">
                <a:latin typeface="Tahoma" pitchFamily="34" charset="0"/>
                <a:cs typeface="Times New Roman" pitchFamily="18" charset="0"/>
              </a:rPr>
              <a:t> </a:t>
            </a:r>
            <a:r>
              <a:rPr lang="en-US" sz="2000" i="1" u="none">
                <a:latin typeface="Tahoma" pitchFamily="34" charset="0"/>
                <a:cs typeface="Times New Roman" pitchFamily="18" charset="0"/>
              </a:rPr>
              <a:t>yang telah memenuhi persyaratan </a:t>
            </a:r>
            <a:r>
              <a:rPr lang="en-US" sz="2000" i="1" u="none">
                <a:solidFill>
                  <a:schemeClr val="accent2"/>
                </a:solidFill>
                <a:latin typeface="Tahoma" pitchFamily="34" charset="0"/>
                <a:cs typeface="Times New Roman" pitchFamily="18" charset="0"/>
              </a:rPr>
              <a:t>subjektif </a:t>
            </a:r>
            <a:r>
              <a:rPr lang="en-US" sz="2000" i="1" u="none">
                <a:latin typeface="Tahoma" pitchFamily="34" charset="0"/>
                <a:cs typeface="Times New Roman" pitchFamily="18" charset="0"/>
              </a:rPr>
              <a:t>dan </a:t>
            </a:r>
            <a:r>
              <a:rPr lang="en-US" sz="2000" i="1" u="none">
                <a:solidFill>
                  <a:schemeClr val="accent2"/>
                </a:solidFill>
                <a:latin typeface="Tahoma" pitchFamily="34" charset="0"/>
                <a:cs typeface="Times New Roman" pitchFamily="18" charset="0"/>
              </a:rPr>
              <a:t>objektif  </a:t>
            </a:r>
            <a:r>
              <a:rPr lang="en-US" sz="2000" i="1" u="none">
                <a:latin typeface="Tahoma" pitchFamily="34" charset="0"/>
                <a:cs typeface="Times New Roman" pitchFamily="18" charset="0"/>
              </a:rPr>
              <a:t>sesuai dengan ketentuan peraturan perundang-undangan perpajakan </a:t>
            </a:r>
            <a:r>
              <a:rPr lang="en-US" sz="2000" u="none">
                <a:latin typeface="Tahoma" pitchFamily="34" charset="0"/>
                <a:cs typeface="Times New Roman" pitchFamily="18" charset="0"/>
              </a:rPr>
              <a:t>wajib </a:t>
            </a:r>
            <a:r>
              <a:rPr lang="en-US" sz="2000" b="1" u="none">
                <a:solidFill>
                  <a:schemeClr val="accent2"/>
                </a:solidFill>
                <a:latin typeface="Tahoma" pitchFamily="34" charset="0"/>
                <a:cs typeface="Times New Roman" pitchFamily="18" charset="0"/>
              </a:rPr>
              <a:t>mendaftarkan diri</a:t>
            </a:r>
            <a:r>
              <a:rPr lang="en-US" sz="2000" u="none">
                <a:latin typeface="Tahoma" pitchFamily="34" charset="0"/>
                <a:cs typeface="Times New Roman" pitchFamily="18" charset="0"/>
              </a:rPr>
              <a:t> pada kantor Direktorat Jenderal Pajak yang wilayah kerjanya meliputi tempat tinggal atau tempat kedudukan Wajib Pajak dan kepadanya </a:t>
            </a:r>
            <a:r>
              <a:rPr lang="en-US" sz="2000" b="1">
                <a:cs typeface="Times New Roman" pitchFamily="18" charset="0"/>
              </a:rPr>
              <a:t>diberikan Nomor Pokok Wajib Pajak</a:t>
            </a:r>
            <a:r>
              <a:rPr lang="en-US" sz="2000" u="none">
                <a:latin typeface="Tahoma" pitchFamily="34" charset="0"/>
                <a:cs typeface="Times New Roman" pitchFamily="18" charset="0"/>
              </a:rPr>
              <a:t>.</a:t>
            </a:r>
            <a:r>
              <a:rPr lang="en-GB" sz="2000" u="none">
                <a:latin typeface="Tahoma" pitchFamily="34" charset="0"/>
              </a:rPr>
              <a:t> </a:t>
            </a:r>
          </a:p>
          <a:p>
            <a:r>
              <a:rPr lang="en-GB" sz="2000" b="1" u="none">
                <a:solidFill>
                  <a:srgbClr val="990000"/>
                </a:solidFill>
                <a:latin typeface="Tempus Sans ITC" pitchFamily="82" charset="0"/>
              </a:rPr>
              <a:t>(Pasal 2 angka 1 UU KUP)</a:t>
            </a:r>
          </a:p>
        </p:txBody>
      </p:sp>
      <p:sp>
        <p:nvSpPr>
          <p:cNvPr id="294917" name="AutoShape 5"/>
          <p:cNvSpPr>
            <a:spLocks noChangeArrowheads="1"/>
          </p:cNvSpPr>
          <p:nvPr/>
        </p:nvSpPr>
        <p:spPr bwMode="auto">
          <a:xfrm>
            <a:off x="4106863" y="549275"/>
            <a:ext cx="609600" cy="431800"/>
          </a:xfrm>
          <a:prstGeom prst="downArrow">
            <a:avLst>
              <a:gd name="adj1" fmla="val 8333"/>
              <a:gd name="adj2" fmla="val 48528"/>
            </a:avLst>
          </a:prstGeom>
          <a:solidFill>
            <a:srgbClr val="FF3300"/>
          </a:solidFill>
          <a:ln w="9525">
            <a:solidFill>
              <a:schemeClr val="tx1"/>
            </a:solidFill>
            <a:miter lim="800000"/>
            <a:headEnd/>
            <a:tailEnd/>
          </a:ln>
        </p:spPr>
        <p:txBody>
          <a:bodyPr wrap="none" anchor="ctr"/>
          <a:lstStyle/>
          <a:p>
            <a:endParaRPr lang="en-US"/>
          </a:p>
        </p:txBody>
      </p:sp>
      <p:sp>
        <p:nvSpPr>
          <p:cNvPr id="294918" name="Line 6"/>
          <p:cNvSpPr>
            <a:spLocks noChangeShapeType="1"/>
          </p:cNvSpPr>
          <p:nvPr/>
        </p:nvSpPr>
        <p:spPr bwMode="auto">
          <a:xfrm flipH="1">
            <a:off x="684213" y="1268413"/>
            <a:ext cx="6551612" cy="1800225"/>
          </a:xfrm>
          <a:prstGeom prst="line">
            <a:avLst/>
          </a:prstGeom>
          <a:noFill/>
          <a:ln w="19050">
            <a:solidFill>
              <a:schemeClr val="tx1"/>
            </a:solidFill>
            <a:round/>
            <a:headEnd/>
            <a:tailEnd type="triangle" w="med" len="med"/>
          </a:ln>
        </p:spPr>
        <p:txBody>
          <a:bodyPr/>
          <a:lstStyle/>
          <a:p>
            <a:endParaRPr lang="en-US"/>
          </a:p>
        </p:txBody>
      </p:sp>
      <p:sp>
        <p:nvSpPr>
          <p:cNvPr id="294919" name="Rectangle 7"/>
          <p:cNvSpPr>
            <a:spLocks noChangeArrowheads="1"/>
          </p:cNvSpPr>
          <p:nvPr/>
        </p:nvSpPr>
        <p:spPr bwMode="auto">
          <a:xfrm>
            <a:off x="107950" y="2997200"/>
            <a:ext cx="4105275" cy="1330325"/>
          </a:xfrm>
          <a:prstGeom prst="rect">
            <a:avLst/>
          </a:prstGeom>
          <a:noFill/>
          <a:ln w="19050">
            <a:solidFill>
              <a:srgbClr val="0033CC"/>
            </a:solidFill>
            <a:miter lim="800000"/>
            <a:headEnd/>
            <a:tailEnd/>
          </a:ln>
        </p:spPr>
        <p:txBody>
          <a:bodyPr lIns="91422" tIns="45712" rIns="91422" bIns="45712">
            <a:spAutoFit/>
          </a:bodyPr>
          <a:lstStyle/>
          <a:p>
            <a:r>
              <a:rPr lang="en-GB" sz="2000" b="1" u="none"/>
              <a:t>Sesuai dengan ketentuan mengenai subjek pajak dalam UU PPh 1984 dan perubahannya.</a:t>
            </a:r>
          </a:p>
        </p:txBody>
      </p:sp>
      <p:sp>
        <p:nvSpPr>
          <p:cNvPr id="294920" name="Line 8"/>
          <p:cNvSpPr>
            <a:spLocks noChangeShapeType="1"/>
          </p:cNvSpPr>
          <p:nvPr/>
        </p:nvSpPr>
        <p:spPr bwMode="auto">
          <a:xfrm>
            <a:off x="1476375" y="1557338"/>
            <a:ext cx="5040313" cy="1441450"/>
          </a:xfrm>
          <a:prstGeom prst="line">
            <a:avLst/>
          </a:prstGeom>
          <a:noFill/>
          <a:ln w="19050">
            <a:solidFill>
              <a:schemeClr val="tx1"/>
            </a:solidFill>
            <a:round/>
            <a:headEnd/>
            <a:tailEnd type="triangle" w="med" len="med"/>
          </a:ln>
        </p:spPr>
        <p:txBody>
          <a:bodyPr/>
          <a:lstStyle/>
          <a:p>
            <a:endParaRPr lang="en-US"/>
          </a:p>
        </p:txBody>
      </p:sp>
      <p:sp>
        <p:nvSpPr>
          <p:cNvPr id="294921" name="Rectangle 9"/>
          <p:cNvSpPr>
            <a:spLocks noChangeArrowheads="1"/>
          </p:cNvSpPr>
          <p:nvPr/>
        </p:nvSpPr>
        <p:spPr bwMode="auto">
          <a:xfrm>
            <a:off x="4427538" y="2997200"/>
            <a:ext cx="4537075" cy="1333500"/>
          </a:xfrm>
          <a:prstGeom prst="rect">
            <a:avLst/>
          </a:prstGeom>
          <a:noFill/>
          <a:ln w="19050">
            <a:solidFill>
              <a:srgbClr val="0033CC"/>
            </a:solidFill>
            <a:miter lim="800000"/>
            <a:headEnd/>
            <a:tailEnd/>
          </a:ln>
        </p:spPr>
        <p:txBody>
          <a:bodyPr lIns="91422" tIns="45712" rIns="91422" bIns="45712">
            <a:spAutoFit/>
          </a:bodyPr>
          <a:lstStyle/>
          <a:p>
            <a:r>
              <a:rPr lang="en-GB" sz="1600" b="1" u="none">
                <a:latin typeface="Tahoma" pitchFamily="34" charset="0"/>
              </a:rPr>
              <a:t>Persyaratan bagi subjek pajak yang menerima atau memperoleh penghasilan atau diwajibkan untuk melakukan pemotongan/pemungutan sesuai UU PPh 1984 dan perubahannya</a:t>
            </a:r>
          </a:p>
        </p:txBody>
      </p:sp>
      <p:sp>
        <p:nvSpPr>
          <p:cNvPr id="294922" name="AutoShape 10"/>
          <p:cNvSpPr>
            <a:spLocks noChangeArrowheads="1"/>
          </p:cNvSpPr>
          <p:nvPr/>
        </p:nvSpPr>
        <p:spPr bwMode="auto">
          <a:xfrm>
            <a:off x="73025" y="2924175"/>
            <a:ext cx="250825"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294923" name="AutoShape 11"/>
          <p:cNvSpPr>
            <a:spLocks noChangeArrowheads="1"/>
          </p:cNvSpPr>
          <p:nvPr/>
        </p:nvSpPr>
        <p:spPr bwMode="auto">
          <a:xfrm>
            <a:off x="4356100" y="2925763"/>
            <a:ext cx="250825"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294924" name="Rectangle 12"/>
          <p:cNvSpPr>
            <a:spLocks noChangeArrowheads="1"/>
          </p:cNvSpPr>
          <p:nvPr/>
        </p:nvSpPr>
        <p:spPr bwMode="auto">
          <a:xfrm>
            <a:off x="250825" y="4519613"/>
            <a:ext cx="8642350" cy="925512"/>
          </a:xfrm>
          <a:prstGeom prst="rect">
            <a:avLst/>
          </a:prstGeom>
          <a:noFill/>
          <a:ln w="9525">
            <a:solidFill>
              <a:srgbClr val="0033CC"/>
            </a:solidFill>
            <a:miter lim="800000"/>
            <a:headEnd/>
            <a:tailEnd/>
          </a:ln>
        </p:spPr>
        <p:txBody>
          <a:bodyPr lIns="91422" tIns="45712" rIns="91422" bIns="45712" anchor="ctr">
            <a:spAutoFit/>
          </a:bodyPr>
          <a:lstStyle/>
          <a:p>
            <a:r>
              <a:rPr lang="id-ID" sz="1800" u="none">
                <a:latin typeface="Tahoma" pitchFamily="34" charset="0"/>
              </a:rPr>
              <a:t>Kewajiban mendaftarkan diri tsb berlaku pula thd wanita kawin yg dikenai pajak secara terpisah karena hidup terpisah berdasarkan keputusan hakim atau dikehendaki secara tertulis berdasarkan perjanjian pemisahan penghasilan </a:t>
            </a:r>
            <a:r>
              <a:rPr lang="en-US" sz="1800" u="none">
                <a:latin typeface="Tahoma" pitchFamily="34" charset="0"/>
              </a:rPr>
              <a:t>&amp;</a:t>
            </a:r>
            <a:r>
              <a:rPr lang="id-ID" sz="1800" u="none">
                <a:latin typeface="Tahoma" pitchFamily="34" charset="0"/>
              </a:rPr>
              <a:t> harta.</a:t>
            </a:r>
            <a:r>
              <a:rPr lang="en-US" sz="1800" u="none">
                <a:latin typeface="Tahoma" pitchFamily="34" charset="0"/>
              </a:rPr>
              <a:t> </a:t>
            </a:r>
          </a:p>
        </p:txBody>
      </p:sp>
      <p:sp>
        <p:nvSpPr>
          <p:cNvPr id="294926" name="Rectangle 14"/>
          <p:cNvSpPr>
            <a:spLocks noChangeArrowheads="1"/>
          </p:cNvSpPr>
          <p:nvPr/>
        </p:nvSpPr>
        <p:spPr bwMode="auto">
          <a:xfrm>
            <a:off x="250825" y="5599113"/>
            <a:ext cx="8642350" cy="925512"/>
          </a:xfrm>
          <a:prstGeom prst="rect">
            <a:avLst/>
          </a:prstGeom>
          <a:noFill/>
          <a:ln w="9525">
            <a:solidFill>
              <a:srgbClr val="0033CC"/>
            </a:solidFill>
            <a:miter lim="800000"/>
            <a:headEnd/>
            <a:tailEnd/>
          </a:ln>
        </p:spPr>
        <p:txBody>
          <a:bodyPr lIns="91422" tIns="45712" rIns="91422" bIns="45712" anchor="ctr">
            <a:spAutoFit/>
          </a:bodyPr>
          <a:lstStyle/>
          <a:p>
            <a:r>
              <a:rPr lang="id-ID" sz="1800" u="none">
                <a:latin typeface="Tahoma" pitchFamily="34" charset="0"/>
              </a:rPr>
              <a:t>Wanita kawin selain tsb di atas dapat mendaftarkan diri untuk memperoleh N</a:t>
            </a:r>
            <a:r>
              <a:rPr lang="en-US" sz="1800" u="none">
                <a:latin typeface="Tahoma" pitchFamily="34" charset="0"/>
              </a:rPr>
              <a:t>PWP</a:t>
            </a:r>
            <a:r>
              <a:rPr lang="id-ID" sz="1800" u="none">
                <a:latin typeface="Tahoma" pitchFamily="34" charset="0"/>
              </a:rPr>
              <a:t> atas namanya sendiri agar wanita kawin tsb dapat melaksanakan hak </a:t>
            </a:r>
            <a:r>
              <a:rPr lang="en-US" sz="1800" u="none">
                <a:latin typeface="Tahoma" pitchFamily="34" charset="0"/>
              </a:rPr>
              <a:t>&amp;</a:t>
            </a:r>
            <a:r>
              <a:rPr lang="id-ID" sz="1800" u="none">
                <a:latin typeface="Tahoma" pitchFamily="34" charset="0"/>
              </a:rPr>
              <a:t> memenuhi kewajiban perpajakannya terpisah dari hak </a:t>
            </a:r>
            <a:r>
              <a:rPr lang="en-US" sz="1800" u="none">
                <a:latin typeface="Tahoma" pitchFamily="34" charset="0"/>
              </a:rPr>
              <a:t>&amp;</a:t>
            </a:r>
            <a:r>
              <a:rPr lang="id-ID" sz="1800" u="none">
                <a:latin typeface="Tahoma" pitchFamily="34" charset="0"/>
              </a:rPr>
              <a:t> kewajiban perpajakan suaminya.</a:t>
            </a:r>
            <a:r>
              <a:rPr lang="en-US" sz="1800" u="none">
                <a:latin typeface="Tahoma" pitchFamily="34" charset="0"/>
              </a:rPr>
              <a:t> </a:t>
            </a:r>
          </a:p>
        </p:txBody>
      </p:sp>
      <p:sp>
        <p:nvSpPr>
          <p:cNvPr id="294927" name="AutoShape 15"/>
          <p:cNvSpPr>
            <a:spLocks noChangeArrowheads="1"/>
          </p:cNvSpPr>
          <p:nvPr/>
        </p:nvSpPr>
        <p:spPr bwMode="auto">
          <a:xfrm>
            <a:off x="179388" y="4437063"/>
            <a:ext cx="250825"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294928" name="AutoShape 16"/>
          <p:cNvSpPr>
            <a:spLocks noChangeArrowheads="1"/>
          </p:cNvSpPr>
          <p:nvPr/>
        </p:nvSpPr>
        <p:spPr bwMode="auto">
          <a:xfrm>
            <a:off x="179388" y="5516563"/>
            <a:ext cx="250825"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4914"/>
                                        </p:tgtEl>
                                        <p:attrNameLst>
                                          <p:attrName>style.visibility</p:attrName>
                                        </p:attrNameLst>
                                      </p:cBhvr>
                                      <p:to>
                                        <p:strVal val="visible"/>
                                      </p:to>
                                    </p:set>
                                    <p:anim calcmode="lin" valueType="num">
                                      <p:cBhvr additive="base">
                                        <p:cTn id="7" dur="500" fill="hold"/>
                                        <p:tgtEl>
                                          <p:spTgt spid="294914"/>
                                        </p:tgtEl>
                                        <p:attrNameLst>
                                          <p:attrName>ppt_x</p:attrName>
                                        </p:attrNameLst>
                                      </p:cBhvr>
                                      <p:tavLst>
                                        <p:tav tm="0">
                                          <p:val>
                                            <p:strVal val="0-#ppt_w/2"/>
                                          </p:val>
                                        </p:tav>
                                        <p:tav tm="100000">
                                          <p:val>
                                            <p:strVal val="#ppt_x"/>
                                          </p:val>
                                        </p:tav>
                                      </p:tavLst>
                                    </p:anim>
                                    <p:anim calcmode="lin" valueType="num">
                                      <p:cBhvr additive="base">
                                        <p:cTn id="8" dur="500" fill="hold"/>
                                        <p:tgtEl>
                                          <p:spTgt spid="2949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4917"/>
                                        </p:tgtEl>
                                        <p:attrNameLst>
                                          <p:attrName>style.visibility</p:attrName>
                                        </p:attrNameLst>
                                      </p:cBhvr>
                                      <p:to>
                                        <p:strVal val="visible"/>
                                      </p:to>
                                    </p:set>
                                    <p:anim calcmode="lin" valueType="num">
                                      <p:cBhvr additive="base">
                                        <p:cTn id="13" dur="500" fill="hold"/>
                                        <p:tgtEl>
                                          <p:spTgt spid="294917"/>
                                        </p:tgtEl>
                                        <p:attrNameLst>
                                          <p:attrName>ppt_x</p:attrName>
                                        </p:attrNameLst>
                                      </p:cBhvr>
                                      <p:tavLst>
                                        <p:tav tm="0">
                                          <p:val>
                                            <p:strVal val="0-#ppt_w/2"/>
                                          </p:val>
                                        </p:tav>
                                        <p:tav tm="100000">
                                          <p:val>
                                            <p:strVal val="#ppt_x"/>
                                          </p:val>
                                        </p:tav>
                                      </p:tavLst>
                                    </p:anim>
                                    <p:anim calcmode="lin" valueType="num">
                                      <p:cBhvr additive="base">
                                        <p:cTn id="14" dur="500" fill="hold"/>
                                        <p:tgtEl>
                                          <p:spTgt spid="29491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4915"/>
                                        </p:tgtEl>
                                        <p:attrNameLst>
                                          <p:attrName>style.visibility</p:attrName>
                                        </p:attrNameLst>
                                      </p:cBhvr>
                                      <p:to>
                                        <p:strVal val="visible"/>
                                      </p:to>
                                    </p:set>
                                    <p:anim calcmode="lin" valueType="num">
                                      <p:cBhvr additive="base">
                                        <p:cTn id="19" dur="500" fill="hold"/>
                                        <p:tgtEl>
                                          <p:spTgt spid="294915"/>
                                        </p:tgtEl>
                                        <p:attrNameLst>
                                          <p:attrName>ppt_x</p:attrName>
                                        </p:attrNameLst>
                                      </p:cBhvr>
                                      <p:tavLst>
                                        <p:tav tm="0">
                                          <p:val>
                                            <p:strVal val="0-#ppt_w/2"/>
                                          </p:val>
                                        </p:tav>
                                        <p:tav tm="100000">
                                          <p:val>
                                            <p:strVal val="#ppt_x"/>
                                          </p:val>
                                        </p:tav>
                                      </p:tavLst>
                                    </p:anim>
                                    <p:anim calcmode="lin" valueType="num">
                                      <p:cBhvr additive="base">
                                        <p:cTn id="20" dur="500" fill="hold"/>
                                        <p:tgtEl>
                                          <p:spTgt spid="29491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94918"/>
                                        </p:tgtEl>
                                        <p:attrNameLst>
                                          <p:attrName>style.visibility</p:attrName>
                                        </p:attrNameLst>
                                      </p:cBhvr>
                                      <p:to>
                                        <p:strVal val="visible"/>
                                      </p:to>
                                    </p:set>
                                    <p:animEffect transition="in" filter="blinds(horizontal)">
                                      <p:cBhvr>
                                        <p:cTn id="25" dur="500"/>
                                        <p:tgtEl>
                                          <p:spTgt spid="29491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294919"/>
                                        </p:tgtEl>
                                        <p:attrNameLst>
                                          <p:attrName>style.visibility</p:attrName>
                                        </p:attrNameLst>
                                      </p:cBhvr>
                                      <p:to>
                                        <p:strVal val="visible"/>
                                      </p:to>
                                    </p:set>
                                    <p:anim calcmode="lin" valueType="num">
                                      <p:cBhvr additive="base">
                                        <p:cTn id="30" dur="500" fill="hold"/>
                                        <p:tgtEl>
                                          <p:spTgt spid="294919"/>
                                        </p:tgtEl>
                                        <p:attrNameLst>
                                          <p:attrName>ppt_x</p:attrName>
                                        </p:attrNameLst>
                                      </p:cBhvr>
                                      <p:tavLst>
                                        <p:tav tm="0">
                                          <p:val>
                                            <p:strVal val="0-#ppt_w/2"/>
                                          </p:val>
                                        </p:tav>
                                        <p:tav tm="100000">
                                          <p:val>
                                            <p:strVal val="#ppt_x"/>
                                          </p:val>
                                        </p:tav>
                                      </p:tavLst>
                                    </p:anim>
                                    <p:anim calcmode="lin" valueType="num">
                                      <p:cBhvr additive="base">
                                        <p:cTn id="31" dur="500" fill="hold"/>
                                        <p:tgtEl>
                                          <p:spTgt spid="294919"/>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294922"/>
                                        </p:tgtEl>
                                        <p:attrNameLst>
                                          <p:attrName>style.visibility</p:attrName>
                                        </p:attrNameLst>
                                      </p:cBhvr>
                                      <p:to>
                                        <p:strVal val="visible"/>
                                      </p:to>
                                    </p:set>
                                    <p:animEffect transition="in" filter="blinds(horizontal)">
                                      <p:cBhvr>
                                        <p:cTn id="36" dur="500"/>
                                        <p:tgtEl>
                                          <p:spTgt spid="294922"/>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294920"/>
                                        </p:tgtEl>
                                        <p:attrNameLst>
                                          <p:attrName>style.visibility</p:attrName>
                                        </p:attrNameLst>
                                      </p:cBhvr>
                                      <p:to>
                                        <p:strVal val="visible"/>
                                      </p:to>
                                    </p:set>
                                    <p:animEffect transition="in" filter="blinds(horizontal)">
                                      <p:cBhvr>
                                        <p:cTn id="41" dur="500"/>
                                        <p:tgtEl>
                                          <p:spTgt spid="294920"/>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294921"/>
                                        </p:tgtEl>
                                        <p:attrNameLst>
                                          <p:attrName>style.visibility</p:attrName>
                                        </p:attrNameLst>
                                      </p:cBhvr>
                                      <p:to>
                                        <p:strVal val="visible"/>
                                      </p:to>
                                    </p:set>
                                    <p:anim calcmode="lin" valueType="num">
                                      <p:cBhvr additive="base">
                                        <p:cTn id="46" dur="500" fill="hold"/>
                                        <p:tgtEl>
                                          <p:spTgt spid="294921"/>
                                        </p:tgtEl>
                                        <p:attrNameLst>
                                          <p:attrName>ppt_x</p:attrName>
                                        </p:attrNameLst>
                                      </p:cBhvr>
                                      <p:tavLst>
                                        <p:tav tm="0">
                                          <p:val>
                                            <p:strVal val="0-#ppt_w/2"/>
                                          </p:val>
                                        </p:tav>
                                        <p:tav tm="100000">
                                          <p:val>
                                            <p:strVal val="#ppt_x"/>
                                          </p:val>
                                        </p:tav>
                                      </p:tavLst>
                                    </p:anim>
                                    <p:anim calcmode="lin" valueType="num">
                                      <p:cBhvr additive="base">
                                        <p:cTn id="47" dur="500" fill="hold"/>
                                        <p:tgtEl>
                                          <p:spTgt spid="294921"/>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94923"/>
                                        </p:tgtEl>
                                        <p:attrNameLst>
                                          <p:attrName>style.visibility</p:attrName>
                                        </p:attrNameLst>
                                      </p:cBhvr>
                                      <p:to>
                                        <p:strVal val="visible"/>
                                      </p:to>
                                    </p:set>
                                    <p:animEffect transition="in" filter="blinds(horizontal)">
                                      <p:cBhvr>
                                        <p:cTn id="52" dur="500"/>
                                        <p:tgtEl>
                                          <p:spTgt spid="294923"/>
                                        </p:tgtEl>
                                      </p:cBhvr>
                                    </p:animEffect>
                                  </p:childTnLst>
                                </p:cTn>
                              </p:par>
                            </p:childTnLst>
                          </p:cTn>
                        </p:par>
                      </p:childTnLst>
                    </p:cTn>
                  </p:par>
                  <p:par>
                    <p:cTn id="53" fill="hold">
                      <p:stCondLst>
                        <p:cond delay="indefinite"/>
                      </p:stCondLst>
                      <p:childTnLst>
                        <p:par>
                          <p:cTn id="54" fill="hold">
                            <p:stCondLst>
                              <p:cond delay="0"/>
                            </p:stCondLst>
                            <p:childTnLst>
                              <p:par>
                                <p:cTn id="55" presetID="55" presetClass="entr" presetSubtype="0" fill="hold" grpId="0" nodeType="clickEffect">
                                  <p:stCondLst>
                                    <p:cond delay="0"/>
                                  </p:stCondLst>
                                  <p:childTnLst>
                                    <p:set>
                                      <p:cBhvr>
                                        <p:cTn id="56" dur="1" fill="hold">
                                          <p:stCondLst>
                                            <p:cond delay="0"/>
                                          </p:stCondLst>
                                        </p:cTn>
                                        <p:tgtEl>
                                          <p:spTgt spid="294924"/>
                                        </p:tgtEl>
                                        <p:attrNameLst>
                                          <p:attrName>style.visibility</p:attrName>
                                        </p:attrNameLst>
                                      </p:cBhvr>
                                      <p:to>
                                        <p:strVal val="visible"/>
                                      </p:to>
                                    </p:set>
                                    <p:anim calcmode="lin" valueType="num">
                                      <p:cBhvr>
                                        <p:cTn id="57" dur="1000" fill="hold"/>
                                        <p:tgtEl>
                                          <p:spTgt spid="294924"/>
                                        </p:tgtEl>
                                        <p:attrNameLst>
                                          <p:attrName>ppt_w</p:attrName>
                                        </p:attrNameLst>
                                      </p:cBhvr>
                                      <p:tavLst>
                                        <p:tav tm="0">
                                          <p:val>
                                            <p:strVal val="#ppt_w*0.70"/>
                                          </p:val>
                                        </p:tav>
                                        <p:tav tm="100000">
                                          <p:val>
                                            <p:strVal val="#ppt_w"/>
                                          </p:val>
                                        </p:tav>
                                      </p:tavLst>
                                    </p:anim>
                                    <p:anim calcmode="lin" valueType="num">
                                      <p:cBhvr>
                                        <p:cTn id="58" dur="1000" fill="hold"/>
                                        <p:tgtEl>
                                          <p:spTgt spid="294924"/>
                                        </p:tgtEl>
                                        <p:attrNameLst>
                                          <p:attrName>ppt_h</p:attrName>
                                        </p:attrNameLst>
                                      </p:cBhvr>
                                      <p:tavLst>
                                        <p:tav tm="0">
                                          <p:val>
                                            <p:strVal val="#ppt_h"/>
                                          </p:val>
                                        </p:tav>
                                        <p:tav tm="100000">
                                          <p:val>
                                            <p:strVal val="#ppt_h"/>
                                          </p:val>
                                        </p:tav>
                                      </p:tavLst>
                                    </p:anim>
                                    <p:animEffect transition="in" filter="fade">
                                      <p:cBhvr>
                                        <p:cTn id="59" dur="1000"/>
                                        <p:tgtEl>
                                          <p:spTgt spid="294924"/>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294927"/>
                                        </p:tgtEl>
                                        <p:attrNameLst>
                                          <p:attrName>style.visibility</p:attrName>
                                        </p:attrNameLst>
                                      </p:cBhvr>
                                      <p:to>
                                        <p:strVal val="visible"/>
                                      </p:to>
                                    </p:set>
                                    <p:animEffect transition="in" filter="blinds(horizontal)">
                                      <p:cBhvr>
                                        <p:cTn id="64" dur="500"/>
                                        <p:tgtEl>
                                          <p:spTgt spid="294927"/>
                                        </p:tgtEl>
                                      </p:cBhvr>
                                    </p:animEffect>
                                  </p:childTnLst>
                                </p:cTn>
                              </p:par>
                            </p:childTnLst>
                          </p:cTn>
                        </p:par>
                      </p:childTnLst>
                    </p:cTn>
                  </p:par>
                  <p:par>
                    <p:cTn id="65" fill="hold">
                      <p:stCondLst>
                        <p:cond delay="indefinite"/>
                      </p:stCondLst>
                      <p:childTnLst>
                        <p:par>
                          <p:cTn id="66" fill="hold">
                            <p:stCondLst>
                              <p:cond delay="0"/>
                            </p:stCondLst>
                            <p:childTnLst>
                              <p:par>
                                <p:cTn id="67" presetID="55" presetClass="entr" presetSubtype="0" fill="hold" grpId="0" nodeType="clickEffect">
                                  <p:stCondLst>
                                    <p:cond delay="0"/>
                                  </p:stCondLst>
                                  <p:childTnLst>
                                    <p:set>
                                      <p:cBhvr>
                                        <p:cTn id="68" dur="1" fill="hold">
                                          <p:stCondLst>
                                            <p:cond delay="0"/>
                                          </p:stCondLst>
                                        </p:cTn>
                                        <p:tgtEl>
                                          <p:spTgt spid="294926"/>
                                        </p:tgtEl>
                                        <p:attrNameLst>
                                          <p:attrName>style.visibility</p:attrName>
                                        </p:attrNameLst>
                                      </p:cBhvr>
                                      <p:to>
                                        <p:strVal val="visible"/>
                                      </p:to>
                                    </p:set>
                                    <p:anim calcmode="lin" valueType="num">
                                      <p:cBhvr>
                                        <p:cTn id="69" dur="1000" fill="hold"/>
                                        <p:tgtEl>
                                          <p:spTgt spid="294926"/>
                                        </p:tgtEl>
                                        <p:attrNameLst>
                                          <p:attrName>ppt_w</p:attrName>
                                        </p:attrNameLst>
                                      </p:cBhvr>
                                      <p:tavLst>
                                        <p:tav tm="0">
                                          <p:val>
                                            <p:strVal val="#ppt_w*0.70"/>
                                          </p:val>
                                        </p:tav>
                                        <p:tav tm="100000">
                                          <p:val>
                                            <p:strVal val="#ppt_w"/>
                                          </p:val>
                                        </p:tav>
                                      </p:tavLst>
                                    </p:anim>
                                    <p:anim calcmode="lin" valueType="num">
                                      <p:cBhvr>
                                        <p:cTn id="70" dur="1000" fill="hold"/>
                                        <p:tgtEl>
                                          <p:spTgt spid="294926"/>
                                        </p:tgtEl>
                                        <p:attrNameLst>
                                          <p:attrName>ppt_h</p:attrName>
                                        </p:attrNameLst>
                                      </p:cBhvr>
                                      <p:tavLst>
                                        <p:tav tm="0">
                                          <p:val>
                                            <p:strVal val="#ppt_h"/>
                                          </p:val>
                                        </p:tav>
                                        <p:tav tm="100000">
                                          <p:val>
                                            <p:strVal val="#ppt_h"/>
                                          </p:val>
                                        </p:tav>
                                      </p:tavLst>
                                    </p:anim>
                                    <p:animEffect transition="in" filter="fade">
                                      <p:cBhvr>
                                        <p:cTn id="71" dur="1000"/>
                                        <p:tgtEl>
                                          <p:spTgt spid="294926"/>
                                        </p:tgtEl>
                                      </p:cBhvr>
                                    </p:animEffect>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294928"/>
                                        </p:tgtEl>
                                        <p:attrNameLst>
                                          <p:attrName>style.visibility</p:attrName>
                                        </p:attrNameLst>
                                      </p:cBhvr>
                                      <p:to>
                                        <p:strVal val="visible"/>
                                      </p:to>
                                    </p:set>
                                    <p:animEffect transition="in" filter="blinds(horizontal)">
                                      <p:cBhvr>
                                        <p:cTn id="76" dur="500"/>
                                        <p:tgtEl>
                                          <p:spTgt spid="2949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4" grpId="0" animBg="1" autoUpdateAnimBg="0"/>
      <p:bldP spid="294915" grpId="0" animBg="1" autoUpdateAnimBg="0"/>
      <p:bldP spid="294917" grpId="0" animBg="1"/>
      <p:bldP spid="294918" grpId="0" animBg="1"/>
      <p:bldP spid="294919" grpId="0" animBg="1" autoUpdateAnimBg="0"/>
      <p:bldP spid="294920" grpId="0" animBg="1"/>
      <p:bldP spid="294921" grpId="0" animBg="1" autoUpdateAnimBg="0"/>
      <p:bldP spid="294922" grpId="0" animBg="1"/>
      <p:bldP spid="294923" grpId="0" animBg="1"/>
      <p:bldP spid="294924" grpId="0" animBg="1"/>
      <p:bldP spid="294926" grpId="0" animBg="1"/>
      <p:bldP spid="294927" grpId="0" animBg="1"/>
      <p:bldP spid="294928"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a:xfrm>
            <a:off x="1187450" y="44450"/>
            <a:ext cx="6985000" cy="431800"/>
          </a:xfrm>
          <a:ln w="28575">
            <a:solidFill>
              <a:schemeClr val="accent2"/>
            </a:solidFill>
          </a:ln>
        </p:spPr>
        <p:txBody>
          <a:bodyPr/>
          <a:lstStyle/>
          <a:p>
            <a:pPr eaLnBrk="1" hangingPunct="1"/>
            <a:r>
              <a:rPr lang="en-US" sz="2400" b="1" smtClean="0">
                <a:latin typeface="Lucida Console" pitchFamily="49" charset="0"/>
              </a:rPr>
              <a:t>KEWAJIBAN WAJIB PAJAK YANG DIPERIKSA</a:t>
            </a:r>
          </a:p>
        </p:txBody>
      </p:sp>
      <p:sp>
        <p:nvSpPr>
          <p:cNvPr id="353284" name="Rectangle 4"/>
          <p:cNvSpPr>
            <a:spLocks noChangeArrowheads="1"/>
          </p:cNvSpPr>
          <p:nvPr/>
        </p:nvSpPr>
        <p:spPr bwMode="auto">
          <a:xfrm>
            <a:off x="2411413" y="549275"/>
            <a:ext cx="4392612" cy="385763"/>
          </a:xfrm>
          <a:prstGeom prst="rect">
            <a:avLst/>
          </a:prstGeom>
          <a:noFill/>
          <a:ln w="19050">
            <a:solidFill>
              <a:srgbClr val="990000"/>
            </a:solidFill>
            <a:miter lim="800000"/>
            <a:headEnd/>
            <a:tailEnd/>
          </a:ln>
        </p:spPr>
        <p:txBody>
          <a:bodyPr lIns="91422" tIns="45712" rIns="91422" bIns="45712">
            <a:spAutoFit/>
          </a:bodyPr>
          <a:lstStyle/>
          <a:p>
            <a:pPr>
              <a:lnSpc>
                <a:spcPct val="90000"/>
              </a:lnSpc>
            </a:pPr>
            <a:r>
              <a:rPr lang="en-US" sz="2000" u="none">
                <a:latin typeface="Tahoma" pitchFamily="34" charset="0"/>
              </a:rPr>
              <a:t>Wajib Pajak yang diperiksa wajib:</a:t>
            </a:r>
          </a:p>
        </p:txBody>
      </p:sp>
      <p:sp>
        <p:nvSpPr>
          <p:cNvPr id="353286" name="Rectangle 6"/>
          <p:cNvSpPr>
            <a:spLocks noChangeArrowheads="1"/>
          </p:cNvSpPr>
          <p:nvPr/>
        </p:nvSpPr>
        <p:spPr bwMode="auto">
          <a:xfrm>
            <a:off x="71438" y="1006475"/>
            <a:ext cx="8893175" cy="2339975"/>
          </a:xfrm>
          <a:prstGeom prst="rect">
            <a:avLst/>
          </a:prstGeom>
          <a:solidFill>
            <a:srgbClr val="FFFFCC"/>
          </a:solidFill>
          <a:ln w="19050">
            <a:solidFill>
              <a:srgbClr val="FF33CC"/>
            </a:solidFill>
            <a:miter lim="800000"/>
            <a:headEnd/>
            <a:tailEnd/>
          </a:ln>
        </p:spPr>
        <p:txBody>
          <a:bodyPr lIns="91422" tIns="45712" rIns="91422" bIns="45712">
            <a:spAutoFit/>
          </a:bodyPr>
          <a:lstStyle/>
          <a:p>
            <a:pPr marL="457200" indent="-457200" algn="l">
              <a:lnSpc>
                <a:spcPct val="90000"/>
              </a:lnSpc>
              <a:buFontTx/>
              <a:buAutoNum type="alphaLcPeriod"/>
            </a:pPr>
            <a:r>
              <a:rPr lang="id-ID" sz="1800" b="1" u="none"/>
              <a:t>memperlihatkan dan/atau meminjamkan buku atau catatan, dokumen yang menjadi dasarnya, dan dokumen lain yang berhubungan dengan penghasilan yang diperoleh, kegiatan usaha, pekerjaan bebas Wajib Pajak, atau objek yang terutang pajak;</a:t>
            </a:r>
            <a:r>
              <a:rPr lang="id-ID" sz="1800"/>
              <a:t> </a:t>
            </a:r>
            <a:endParaRPr lang="en-US" sz="1800"/>
          </a:p>
          <a:p>
            <a:pPr marL="457200" indent="-457200" algn="l">
              <a:lnSpc>
                <a:spcPct val="90000"/>
              </a:lnSpc>
              <a:buFontTx/>
              <a:buAutoNum type="alphaLcPeriod"/>
            </a:pPr>
            <a:r>
              <a:rPr lang="id-ID" sz="1800" b="1" u="none"/>
              <a:t>memberikan kesempatan untuk memasuki tempat atau ruang yang dipandang perlu dan memberi bantuan guna kelancaran pemeriksaan; dan/atau</a:t>
            </a:r>
            <a:r>
              <a:rPr lang="en-US" sz="1800" b="1" u="none"/>
              <a:t> </a:t>
            </a:r>
          </a:p>
          <a:p>
            <a:pPr marL="457200" indent="-457200" algn="l">
              <a:lnSpc>
                <a:spcPct val="90000"/>
              </a:lnSpc>
              <a:buFontTx/>
              <a:buAutoNum type="alphaLcPeriod"/>
            </a:pPr>
            <a:r>
              <a:rPr lang="id-ID" sz="1800" b="1" u="none"/>
              <a:t>memberikan keterangan lain yang diperlukan.</a:t>
            </a:r>
            <a:endParaRPr lang="en-US" sz="1800" b="1" u="none"/>
          </a:p>
        </p:txBody>
      </p:sp>
      <p:sp>
        <p:nvSpPr>
          <p:cNvPr id="353290" name="Rectangle 10"/>
          <p:cNvSpPr>
            <a:spLocks noChangeArrowheads="1"/>
          </p:cNvSpPr>
          <p:nvPr/>
        </p:nvSpPr>
        <p:spPr bwMode="auto">
          <a:xfrm>
            <a:off x="107950" y="3381375"/>
            <a:ext cx="8785225" cy="768350"/>
          </a:xfrm>
          <a:prstGeom prst="rect">
            <a:avLst/>
          </a:prstGeom>
          <a:noFill/>
          <a:ln w="19050">
            <a:solidFill>
              <a:srgbClr val="990000"/>
            </a:solidFill>
            <a:miter lim="800000"/>
            <a:headEnd/>
            <a:tailEnd/>
          </a:ln>
        </p:spPr>
        <p:txBody>
          <a:bodyPr lIns="91422" tIns="45712" rIns="91422" bIns="45712">
            <a:spAutoFit/>
          </a:bodyPr>
          <a:lstStyle/>
          <a:p>
            <a:pPr>
              <a:lnSpc>
                <a:spcPct val="80000"/>
              </a:lnSpc>
            </a:pPr>
            <a:r>
              <a:rPr lang="id-ID" sz="1800" b="1" u="none"/>
              <a:t>Buku, catatan, dan dokumen, serta data, informasi, dan keterangan lain </a:t>
            </a:r>
            <a:r>
              <a:rPr lang="en-US" sz="1800" b="1" u="none"/>
              <a:t>tersebut</a:t>
            </a:r>
            <a:r>
              <a:rPr lang="id-ID" sz="1800" b="1" u="none"/>
              <a:t> wajib dipenuhi oleh Wajib Pajak paling lama 1 (satu) bulan sejak permintaan disampaikan.</a:t>
            </a:r>
            <a:r>
              <a:rPr lang="en-US" sz="1800" b="1"/>
              <a:t> </a:t>
            </a:r>
          </a:p>
        </p:txBody>
      </p:sp>
      <p:sp>
        <p:nvSpPr>
          <p:cNvPr id="353291" name="Rectangle 11"/>
          <p:cNvSpPr>
            <a:spLocks noChangeArrowheads="1"/>
          </p:cNvSpPr>
          <p:nvPr/>
        </p:nvSpPr>
        <p:spPr bwMode="auto">
          <a:xfrm>
            <a:off x="107950" y="511175"/>
            <a:ext cx="2074863" cy="406400"/>
          </a:xfrm>
          <a:prstGeom prst="rect">
            <a:avLst/>
          </a:prstGeom>
          <a:noFill/>
          <a:ln w="9525">
            <a:solidFill>
              <a:srgbClr val="FF33CC"/>
            </a:solidFill>
            <a:miter lim="800000"/>
            <a:headEnd/>
            <a:tailEnd/>
          </a:ln>
        </p:spPr>
        <p:txBody>
          <a:bodyPr wrap="none" lIns="91422" tIns="45712" rIns="91422" bIns="45712">
            <a:spAutoFit/>
          </a:bodyPr>
          <a:lstStyle/>
          <a:p>
            <a:r>
              <a:rPr lang="en-US" sz="2000" u="none">
                <a:latin typeface="Tahoma" pitchFamily="34" charset="0"/>
              </a:rPr>
              <a:t>Pasal 29 UU KUP</a:t>
            </a:r>
          </a:p>
        </p:txBody>
      </p:sp>
      <p:sp>
        <p:nvSpPr>
          <p:cNvPr id="353292" name="Rectangle 12"/>
          <p:cNvSpPr>
            <a:spLocks noChangeArrowheads="1"/>
          </p:cNvSpPr>
          <p:nvPr/>
        </p:nvSpPr>
        <p:spPr bwMode="auto">
          <a:xfrm>
            <a:off x="107950" y="4221163"/>
            <a:ext cx="8856663" cy="987425"/>
          </a:xfrm>
          <a:prstGeom prst="rect">
            <a:avLst/>
          </a:prstGeom>
          <a:noFill/>
          <a:ln w="19050">
            <a:solidFill>
              <a:srgbClr val="990000"/>
            </a:solidFill>
            <a:miter lim="800000"/>
            <a:headEnd/>
            <a:tailEnd/>
          </a:ln>
        </p:spPr>
        <p:txBody>
          <a:bodyPr lIns="91422" tIns="45712" rIns="91422" bIns="45712">
            <a:spAutoFit/>
          </a:bodyPr>
          <a:lstStyle/>
          <a:p>
            <a:pPr>
              <a:lnSpc>
                <a:spcPct val="80000"/>
              </a:lnSpc>
            </a:pPr>
            <a:r>
              <a:rPr lang="id-ID" sz="1800" b="1" u="none"/>
              <a:t>Apabila dalam mengungkapkan pembukuan, pencatatan, atau dokumen serta keterangan yang diminta, W</a:t>
            </a:r>
            <a:r>
              <a:rPr lang="en-US" sz="1800" b="1" u="none"/>
              <a:t>P</a:t>
            </a:r>
            <a:r>
              <a:rPr lang="id-ID" sz="1800" b="1" u="none"/>
              <a:t> terikat oleh suatu kewajiban untuk merahasiakannya, maka kewajiban untuk merahasiakan itu ditiadakan oleh permintaan untuk keperluan pemeriksaan</a:t>
            </a:r>
            <a:r>
              <a:rPr lang="en-US" sz="1800" u="none"/>
              <a:t>.</a:t>
            </a:r>
          </a:p>
        </p:txBody>
      </p:sp>
      <p:sp>
        <p:nvSpPr>
          <p:cNvPr id="353293" name="Rectangle 13"/>
          <p:cNvSpPr>
            <a:spLocks noChangeArrowheads="1"/>
          </p:cNvSpPr>
          <p:nvPr/>
        </p:nvSpPr>
        <p:spPr bwMode="auto">
          <a:xfrm>
            <a:off x="177800" y="5300663"/>
            <a:ext cx="8786813" cy="1425575"/>
          </a:xfrm>
          <a:prstGeom prst="rect">
            <a:avLst/>
          </a:prstGeom>
          <a:noFill/>
          <a:ln w="19050">
            <a:solidFill>
              <a:srgbClr val="990000"/>
            </a:solidFill>
            <a:miter lim="800000"/>
            <a:headEnd/>
            <a:tailEnd/>
          </a:ln>
        </p:spPr>
        <p:txBody>
          <a:bodyPr lIns="91422" tIns="45712" rIns="91422" bIns="45712">
            <a:spAutoFit/>
          </a:bodyPr>
          <a:lstStyle/>
          <a:p>
            <a:pPr>
              <a:lnSpc>
                <a:spcPct val="80000"/>
              </a:lnSpc>
            </a:pPr>
            <a:r>
              <a:rPr lang="id-ID" sz="1800" b="1" u="none"/>
              <a:t>Dalam hal </a:t>
            </a:r>
            <a:r>
              <a:rPr lang="id-ID" sz="1800" b="1"/>
              <a:t>W</a:t>
            </a:r>
            <a:r>
              <a:rPr lang="en-US" sz="1800" b="1"/>
              <a:t>P</a:t>
            </a:r>
            <a:r>
              <a:rPr lang="id-ID" sz="1800" b="1"/>
              <a:t> orang pribadi yang melakukan kegiatan usaha atau pekerjaan bebas</a:t>
            </a:r>
            <a:r>
              <a:rPr lang="id-ID" sz="1800" b="1" u="none"/>
              <a:t> tidak memenuhi ketentuan </a:t>
            </a:r>
            <a:r>
              <a:rPr lang="en-US" sz="1800" b="1" u="none"/>
              <a:t>tersebut </a:t>
            </a:r>
            <a:r>
              <a:rPr lang="id-ID" sz="1800" b="1" u="none"/>
              <a:t>sehingga tidak dapat dihitung besarnya penghasilan kena pajak, penghasilan kena pajak tersebut dapat dihitung secara jabatan sesuai dengan ketentuan peraturan perundang-undangan perpajakan.</a:t>
            </a:r>
            <a:r>
              <a:rPr lang="en-US" sz="1800" b="1"/>
              <a:t> </a:t>
            </a:r>
          </a:p>
        </p:txBody>
      </p:sp>
      <p:sp>
        <p:nvSpPr>
          <p:cNvPr id="353294" name="AutoShape 14"/>
          <p:cNvSpPr>
            <a:spLocks noChangeArrowheads="1"/>
          </p:cNvSpPr>
          <p:nvPr/>
        </p:nvSpPr>
        <p:spPr bwMode="auto">
          <a:xfrm>
            <a:off x="6372225" y="836613"/>
            <a:ext cx="504825" cy="287337"/>
          </a:xfrm>
          <a:prstGeom prst="downArrow">
            <a:avLst>
              <a:gd name="adj1" fmla="val 50000"/>
              <a:gd name="adj2" fmla="val 25000"/>
            </a:avLst>
          </a:prstGeom>
          <a:solidFill>
            <a:srgbClr val="FF33CC"/>
          </a:solidFill>
          <a:ln w="9525">
            <a:solidFill>
              <a:schemeClr val="tx1"/>
            </a:solidFill>
            <a:miter lim="800000"/>
            <a:headEnd/>
            <a:tailEnd/>
          </a:ln>
        </p:spPr>
        <p:txBody>
          <a:bodyPr wrap="none" lIns="91422" tIns="45712" rIns="91422" bIns="45712"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53282"/>
                                        </p:tgtEl>
                                        <p:attrNameLst>
                                          <p:attrName>style.visibility</p:attrName>
                                        </p:attrNameLst>
                                      </p:cBhvr>
                                      <p:to>
                                        <p:strVal val="visible"/>
                                      </p:to>
                                    </p:set>
                                    <p:animEffect transition="in" filter="wipe(down)">
                                      <p:cBhvr>
                                        <p:cTn id="7" dur="500"/>
                                        <p:tgtEl>
                                          <p:spTgt spid="35328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53291"/>
                                        </p:tgtEl>
                                        <p:attrNameLst>
                                          <p:attrName>style.visibility</p:attrName>
                                        </p:attrNameLst>
                                      </p:cBhvr>
                                      <p:to>
                                        <p:strVal val="visible"/>
                                      </p:to>
                                    </p:set>
                                    <p:animEffect transition="in" filter="box(in)">
                                      <p:cBhvr>
                                        <p:cTn id="12" dur="500"/>
                                        <p:tgtEl>
                                          <p:spTgt spid="35329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53284"/>
                                        </p:tgtEl>
                                        <p:attrNameLst>
                                          <p:attrName>style.visibility</p:attrName>
                                        </p:attrNameLst>
                                      </p:cBhvr>
                                      <p:to>
                                        <p:strVal val="visible"/>
                                      </p:to>
                                    </p:set>
                                    <p:animEffect transition="in" filter="wipe(down)">
                                      <p:cBhvr>
                                        <p:cTn id="17" dur="500"/>
                                        <p:tgtEl>
                                          <p:spTgt spid="35328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53294"/>
                                        </p:tgtEl>
                                        <p:attrNameLst>
                                          <p:attrName>style.visibility</p:attrName>
                                        </p:attrNameLst>
                                      </p:cBhvr>
                                      <p:to>
                                        <p:strVal val="visible"/>
                                      </p:to>
                                    </p:set>
                                    <p:animEffect transition="in" filter="wipe(down)">
                                      <p:cBhvr>
                                        <p:cTn id="22" dur="500"/>
                                        <p:tgtEl>
                                          <p:spTgt spid="353294"/>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353286"/>
                                        </p:tgtEl>
                                        <p:attrNameLst>
                                          <p:attrName>style.visibility</p:attrName>
                                        </p:attrNameLst>
                                      </p:cBhvr>
                                      <p:to>
                                        <p:strVal val="visible"/>
                                      </p:to>
                                    </p:set>
                                    <p:anim calcmode="lin" valueType="num">
                                      <p:cBhvr>
                                        <p:cTn id="27" dur="500" fill="hold"/>
                                        <p:tgtEl>
                                          <p:spTgt spid="353286"/>
                                        </p:tgtEl>
                                        <p:attrNameLst>
                                          <p:attrName>ppt_w</p:attrName>
                                        </p:attrNameLst>
                                      </p:cBhvr>
                                      <p:tavLst>
                                        <p:tav tm="0">
                                          <p:val>
                                            <p:fltVal val="0"/>
                                          </p:val>
                                        </p:tav>
                                        <p:tav tm="100000">
                                          <p:val>
                                            <p:strVal val="#ppt_w"/>
                                          </p:val>
                                        </p:tav>
                                      </p:tavLst>
                                    </p:anim>
                                    <p:anim calcmode="lin" valueType="num">
                                      <p:cBhvr>
                                        <p:cTn id="28" dur="500" fill="hold"/>
                                        <p:tgtEl>
                                          <p:spTgt spid="353286"/>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353290"/>
                                        </p:tgtEl>
                                        <p:attrNameLst>
                                          <p:attrName>style.visibility</p:attrName>
                                        </p:attrNameLst>
                                      </p:cBhvr>
                                      <p:to>
                                        <p:strVal val="visible"/>
                                      </p:to>
                                    </p:set>
                                    <p:animEffect transition="in" filter="wipe(down)">
                                      <p:cBhvr>
                                        <p:cTn id="33" dur="500"/>
                                        <p:tgtEl>
                                          <p:spTgt spid="353290"/>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353292"/>
                                        </p:tgtEl>
                                        <p:attrNameLst>
                                          <p:attrName>style.visibility</p:attrName>
                                        </p:attrNameLst>
                                      </p:cBhvr>
                                      <p:to>
                                        <p:strVal val="visible"/>
                                      </p:to>
                                    </p:set>
                                    <p:animEffect transition="in" filter="wipe(down)">
                                      <p:cBhvr>
                                        <p:cTn id="38" dur="500"/>
                                        <p:tgtEl>
                                          <p:spTgt spid="35329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353293"/>
                                        </p:tgtEl>
                                        <p:attrNameLst>
                                          <p:attrName>style.visibility</p:attrName>
                                        </p:attrNameLst>
                                      </p:cBhvr>
                                      <p:to>
                                        <p:strVal val="visible"/>
                                      </p:to>
                                    </p:set>
                                    <p:animEffect transition="in" filter="wipe(down)">
                                      <p:cBhvr>
                                        <p:cTn id="43" dur="500"/>
                                        <p:tgtEl>
                                          <p:spTgt spid="353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82" grpId="0" animBg="1"/>
      <p:bldP spid="353284" grpId="0" animBg="1"/>
      <p:bldP spid="353286" grpId="0" animBg="1"/>
      <p:bldP spid="353290" grpId="0" animBg="1"/>
      <p:bldP spid="353291" grpId="0" animBg="1"/>
      <p:bldP spid="353292" grpId="0" animBg="1"/>
      <p:bldP spid="353293" grpId="0" animBg="1"/>
      <p:bldP spid="353294" grpId="0" animBg="1"/>
    </p:bld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1547813" y="115888"/>
            <a:ext cx="5616575" cy="504825"/>
          </a:xfrm>
          <a:ln w="38100">
            <a:solidFill>
              <a:srgbClr val="FF3300"/>
            </a:solidFill>
          </a:ln>
        </p:spPr>
        <p:txBody>
          <a:bodyPr/>
          <a:lstStyle/>
          <a:p>
            <a:pPr eaLnBrk="1" hangingPunct="1"/>
            <a:r>
              <a:rPr lang="en-US" sz="2800" smtClean="0">
                <a:latin typeface="Tahoma" pitchFamily="34" charset="0"/>
              </a:rPr>
              <a:t>Pemeriksaan untuk tujuan lain</a:t>
            </a:r>
            <a:endParaRPr lang="en-GB" sz="2800" smtClean="0">
              <a:latin typeface="Tahoma" pitchFamily="34" charset="0"/>
            </a:endParaRPr>
          </a:p>
        </p:txBody>
      </p:sp>
      <p:sp>
        <p:nvSpPr>
          <p:cNvPr id="150531" name="AutoShape 3"/>
          <p:cNvSpPr>
            <a:spLocks noChangeArrowheads="1"/>
          </p:cNvSpPr>
          <p:nvPr/>
        </p:nvSpPr>
        <p:spPr bwMode="auto">
          <a:xfrm>
            <a:off x="3962400" y="685800"/>
            <a:ext cx="609600" cy="457200"/>
          </a:xfrm>
          <a:prstGeom prst="downArrow">
            <a:avLst>
              <a:gd name="adj1" fmla="val 50000"/>
              <a:gd name="adj2" fmla="val 25000"/>
            </a:avLst>
          </a:prstGeom>
          <a:solidFill>
            <a:srgbClr val="FFFF66"/>
          </a:solidFill>
          <a:ln w="38100">
            <a:solidFill>
              <a:schemeClr val="tx1"/>
            </a:solidFill>
            <a:miter lim="800000"/>
            <a:headEnd/>
            <a:tailEnd/>
          </a:ln>
        </p:spPr>
        <p:txBody>
          <a:bodyPr wrap="none" anchor="ctr"/>
          <a:lstStyle/>
          <a:p>
            <a:endParaRPr lang="en-US"/>
          </a:p>
        </p:txBody>
      </p:sp>
      <p:sp>
        <p:nvSpPr>
          <p:cNvPr id="150532" name="Rectangle 4"/>
          <p:cNvSpPr>
            <a:spLocks noChangeArrowheads="1"/>
          </p:cNvSpPr>
          <p:nvPr/>
        </p:nvSpPr>
        <p:spPr bwMode="auto">
          <a:xfrm>
            <a:off x="152400" y="1146175"/>
            <a:ext cx="8812213" cy="914400"/>
          </a:xfrm>
          <a:prstGeom prst="rect">
            <a:avLst/>
          </a:prstGeom>
          <a:solidFill>
            <a:srgbClr val="FFFFCC"/>
          </a:solidFill>
          <a:ln w="12700">
            <a:solidFill>
              <a:srgbClr val="FF3300"/>
            </a:solidFill>
            <a:miter lim="800000"/>
            <a:headEnd/>
            <a:tailEnd/>
          </a:ln>
        </p:spPr>
        <p:txBody>
          <a:bodyPr lIns="91422" tIns="45712" rIns="91422" bIns="45712" anchor="ctr"/>
          <a:lstStyle/>
          <a:p>
            <a:r>
              <a:rPr lang="en-GB" sz="1800" u="none">
                <a:solidFill>
                  <a:schemeClr val="tx2"/>
                </a:solidFill>
                <a:latin typeface="Tahoma" pitchFamily="34" charset="0"/>
              </a:rPr>
              <a:t>Ruang lingkup Pemeriksaan untuk tujuan lain dalam rangka melaksanakan ketentuan peraturan perundang-undangan perpajakan dapat meliputi penentuan, pencocokan, atau pengumpulan materi yang berkaitan dengan tujuan pemeriksaan.</a:t>
            </a:r>
          </a:p>
        </p:txBody>
      </p:sp>
      <p:sp>
        <p:nvSpPr>
          <p:cNvPr id="150535" name="Rectangle 7"/>
          <p:cNvSpPr>
            <a:spLocks noChangeArrowheads="1"/>
          </p:cNvSpPr>
          <p:nvPr/>
        </p:nvSpPr>
        <p:spPr bwMode="auto">
          <a:xfrm>
            <a:off x="900113" y="2133600"/>
            <a:ext cx="7467600" cy="381000"/>
          </a:xfrm>
          <a:prstGeom prst="rect">
            <a:avLst/>
          </a:prstGeom>
          <a:noFill/>
          <a:ln w="38100">
            <a:solidFill>
              <a:schemeClr val="bg1"/>
            </a:solidFill>
            <a:miter lim="800000"/>
            <a:headEnd/>
            <a:tailEnd/>
          </a:ln>
        </p:spPr>
        <p:txBody>
          <a:bodyPr lIns="91422" tIns="45712" rIns="91422" bIns="45712" anchor="ctr"/>
          <a:lstStyle/>
          <a:p>
            <a:pPr algn="l"/>
            <a:r>
              <a:rPr lang="en-US" sz="2000" b="1" u="none">
                <a:solidFill>
                  <a:schemeClr val="tx2"/>
                </a:solidFill>
              </a:rPr>
              <a:t>Dilakukan dengan kriteria antara lain:</a:t>
            </a:r>
            <a:endParaRPr lang="en-GB" sz="2000" b="1" u="none">
              <a:solidFill>
                <a:schemeClr val="tx2"/>
              </a:solidFill>
            </a:endParaRPr>
          </a:p>
        </p:txBody>
      </p:sp>
      <p:sp>
        <p:nvSpPr>
          <p:cNvPr id="150537" name="Rectangle 9"/>
          <p:cNvSpPr>
            <a:spLocks noChangeArrowheads="1"/>
          </p:cNvSpPr>
          <p:nvPr/>
        </p:nvSpPr>
        <p:spPr bwMode="auto">
          <a:xfrm>
            <a:off x="107950" y="692150"/>
            <a:ext cx="3240088" cy="369316"/>
          </a:xfrm>
          <a:prstGeom prst="rect">
            <a:avLst/>
          </a:prstGeom>
          <a:solidFill>
            <a:srgbClr val="CCECFF"/>
          </a:solidFill>
          <a:ln w="9525">
            <a:solidFill>
              <a:schemeClr val="accent2"/>
            </a:solidFill>
            <a:miter lim="800000"/>
            <a:headEnd/>
            <a:tailEnd/>
          </a:ln>
        </p:spPr>
        <p:txBody>
          <a:bodyPr lIns="91422" tIns="45712" rIns="91422" bIns="45712">
            <a:spAutoFit/>
          </a:bodyPr>
          <a:lstStyle/>
          <a:p>
            <a:r>
              <a:rPr lang="en-US" sz="1800" b="1" u="none" dirty="0" smtClean="0">
                <a:solidFill>
                  <a:srgbClr val="FF0000"/>
                </a:solidFill>
                <a:latin typeface="Tahoma" pitchFamily="34" charset="0"/>
              </a:rPr>
              <a:t>PMK No. 17/PMK.03/2013</a:t>
            </a:r>
            <a:endParaRPr lang="en-US" sz="1800" b="1" u="none" dirty="0">
              <a:solidFill>
                <a:srgbClr val="FF0000"/>
              </a:solidFill>
              <a:latin typeface="Tahoma" pitchFamily="34" charset="0"/>
            </a:endParaRPr>
          </a:p>
        </p:txBody>
      </p:sp>
      <p:sp>
        <p:nvSpPr>
          <p:cNvPr id="150538" name="Rectangle 10"/>
          <p:cNvSpPr>
            <a:spLocks noChangeArrowheads="1"/>
          </p:cNvSpPr>
          <p:nvPr/>
        </p:nvSpPr>
        <p:spPr bwMode="auto">
          <a:xfrm>
            <a:off x="174625" y="2492375"/>
            <a:ext cx="8789988" cy="4324350"/>
          </a:xfrm>
          <a:prstGeom prst="rect">
            <a:avLst/>
          </a:prstGeom>
          <a:noFill/>
          <a:ln w="9525">
            <a:solidFill>
              <a:srgbClr val="FF33CC"/>
            </a:solidFill>
            <a:miter lim="800000"/>
            <a:headEnd/>
            <a:tailEnd/>
          </a:ln>
        </p:spPr>
        <p:txBody>
          <a:bodyPr lIns="91422" tIns="45712" rIns="91422" bIns="45712">
            <a:spAutoFit/>
          </a:bodyPr>
          <a:lstStyle/>
          <a:p>
            <a:pPr marL="457200" indent="-457200" algn="l">
              <a:lnSpc>
                <a:spcPct val="110000"/>
              </a:lnSpc>
              <a:buFontTx/>
              <a:buAutoNum type="alphaLcPeriod"/>
            </a:pPr>
            <a:r>
              <a:rPr lang="en-US" sz="1800" u="none">
                <a:solidFill>
                  <a:schemeClr val="tx2"/>
                </a:solidFill>
                <a:latin typeface="Tahoma" pitchFamily="34" charset="0"/>
              </a:rPr>
              <a:t>pemberian NPWP secara jabatan;</a:t>
            </a:r>
          </a:p>
          <a:p>
            <a:pPr marL="457200" indent="-457200" algn="l">
              <a:lnSpc>
                <a:spcPct val="110000"/>
              </a:lnSpc>
              <a:buFontTx/>
              <a:buAutoNum type="alphaLcPeriod"/>
            </a:pPr>
            <a:r>
              <a:rPr lang="en-US" sz="1800" u="none">
                <a:solidFill>
                  <a:schemeClr val="tx2"/>
                </a:solidFill>
                <a:latin typeface="Tahoma" pitchFamily="34" charset="0"/>
              </a:rPr>
              <a:t>Penghapusan NPWP;</a:t>
            </a:r>
          </a:p>
          <a:p>
            <a:pPr marL="457200" indent="-457200" algn="l">
              <a:lnSpc>
                <a:spcPct val="110000"/>
              </a:lnSpc>
              <a:buFontTx/>
              <a:buAutoNum type="alphaLcPeriod"/>
            </a:pPr>
            <a:r>
              <a:rPr lang="en-US" sz="1800" u="none">
                <a:solidFill>
                  <a:schemeClr val="tx2"/>
                </a:solidFill>
                <a:latin typeface="Tahoma" pitchFamily="34" charset="0"/>
              </a:rPr>
              <a:t>Pengukuhan atau pencabutan pengukuhan PKP;</a:t>
            </a:r>
          </a:p>
          <a:p>
            <a:pPr marL="457200" indent="-457200" algn="l">
              <a:lnSpc>
                <a:spcPct val="110000"/>
              </a:lnSpc>
              <a:buFontTx/>
              <a:buAutoNum type="alphaLcPeriod"/>
            </a:pPr>
            <a:r>
              <a:rPr lang="en-US" sz="1800" u="none">
                <a:solidFill>
                  <a:schemeClr val="tx2"/>
                </a:solidFill>
                <a:latin typeface="Tahoma" pitchFamily="34" charset="0"/>
              </a:rPr>
              <a:t>WP mengajukan keberatan;</a:t>
            </a:r>
          </a:p>
          <a:p>
            <a:pPr marL="457200" indent="-457200" algn="l">
              <a:lnSpc>
                <a:spcPct val="110000"/>
              </a:lnSpc>
              <a:buFontTx/>
              <a:buAutoNum type="alphaLcPeriod"/>
            </a:pPr>
            <a:r>
              <a:rPr lang="en-US" sz="1800" u="none">
                <a:solidFill>
                  <a:schemeClr val="tx2"/>
                </a:solidFill>
                <a:latin typeface="Tahoma" pitchFamily="34" charset="0"/>
              </a:rPr>
              <a:t>Pengumpulan bahan guna penyusunan Norma Penghitungan Penghasilan Neto;</a:t>
            </a:r>
          </a:p>
          <a:p>
            <a:pPr marL="457200" indent="-457200" algn="l">
              <a:lnSpc>
                <a:spcPct val="110000"/>
              </a:lnSpc>
              <a:buFontTx/>
              <a:buAutoNum type="alphaLcPeriod"/>
            </a:pPr>
            <a:r>
              <a:rPr lang="en-US" sz="1800" u="none">
                <a:solidFill>
                  <a:schemeClr val="tx2"/>
                </a:solidFill>
                <a:latin typeface="Tahoma" pitchFamily="34" charset="0"/>
              </a:rPr>
              <a:t>Pencocokan data dan/atau alat keterangan;</a:t>
            </a:r>
          </a:p>
          <a:p>
            <a:pPr marL="457200" indent="-457200" algn="l">
              <a:lnSpc>
                <a:spcPct val="110000"/>
              </a:lnSpc>
              <a:buFontTx/>
              <a:buAutoNum type="alphaLcPeriod"/>
            </a:pPr>
            <a:r>
              <a:rPr lang="en-US" sz="1800" u="none">
                <a:solidFill>
                  <a:schemeClr val="tx2"/>
                </a:solidFill>
                <a:latin typeface="Tahoma" pitchFamily="34" charset="0"/>
              </a:rPr>
              <a:t>Penentuan WP berlokasi di daerah terpencil;</a:t>
            </a:r>
          </a:p>
          <a:p>
            <a:pPr marL="457200" indent="-457200" algn="l">
              <a:lnSpc>
                <a:spcPct val="110000"/>
              </a:lnSpc>
              <a:buFontTx/>
              <a:buAutoNum type="alphaLcPeriod"/>
            </a:pPr>
            <a:r>
              <a:rPr lang="en-US" sz="1800" u="none">
                <a:solidFill>
                  <a:schemeClr val="tx2"/>
                </a:solidFill>
                <a:latin typeface="Tahoma" pitchFamily="34" charset="0"/>
              </a:rPr>
              <a:t>Penentuan satu atau lebih tempat terutang PPN;</a:t>
            </a:r>
          </a:p>
          <a:p>
            <a:pPr marL="457200" indent="-457200" algn="l">
              <a:lnSpc>
                <a:spcPct val="110000"/>
              </a:lnSpc>
              <a:buFontTx/>
              <a:buAutoNum type="alphaLcPeriod"/>
            </a:pPr>
            <a:r>
              <a:rPr lang="en-US" sz="1800" u="none">
                <a:solidFill>
                  <a:schemeClr val="tx2"/>
                </a:solidFill>
                <a:latin typeface="Tahoma" pitchFamily="34" charset="0"/>
              </a:rPr>
              <a:t>Pemeriksaan dalam rangka penagihan pajak;</a:t>
            </a:r>
          </a:p>
          <a:p>
            <a:pPr marL="457200" indent="-457200" algn="l">
              <a:lnSpc>
                <a:spcPct val="110000"/>
              </a:lnSpc>
              <a:buFontTx/>
              <a:buAutoNum type="alphaLcPeriod"/>
            </a:pPr>
            <a:r>
              <a:rPr lang="en-US" sz="1800" u="none">
                <a:solidFill>
                  <a:schemeClr val="tx2"/>
                </a:solidFill>
                <a:latin typeface="Tahoma" pitchFamily="34" charset="0"/>
              </a:rPr>
              <a:t>Penentuan saat produksi dimulai atau memperpanjang jangka waktu kompensasi kerugian sehubungan dengan pemberian fasilitas perpajakan; dan/ atau</a:t>
            </a:r>
          </a:p>
          <a:p>
            <a:pPr marL="457200" indent="-457200" algn="l">
              <a:lnSpc>
                <a:spcPct val="110000"/>
              </a:lnSpc>
              <a:buFontTx/>
              <a:buAutoNum type="alphaLcPeriod"/>
            </a:pPr>
            <a:r>
              <a:rPr lang="en-US" sz="1800" u="none">
                <a:solidFill>
                  <a:schemeClr val="tx2"/>
                </a:solidFill>
                <a:latin typeface="Tahoma" pitchFamily="34" charset="0"/>
              </a:rPr>
              <a:t>Memenuhi permintaan informasi dari negara mitra Perjanjian Penghindaran Pajak Berganda.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iterate type="wd">
                                    <p:tmPct val="100000"/>
                                  </p:iterate>
                                  <p:childTnLst>
                                    <p:set>
                                      <p:cBhvr>
                                        <p:cTn id="6" dur="1" fill="hold">
                                          <p:stCondLst>
                                            <p:cond delay="0"/>
                                          </p:stCondLst>
                                        </p:cTn>
                                        <p:tgtEl>
                                          <p:spTgt spid="150530"/>
                                        </p:tgtEl>
                                        <p:attrNameLst>
                                          <p:attrName>style.visibility</p:attrName>
                                        </p:attrNameLst>
                                      </p:cBhvr>
                                      <p:to>
                                        <p:strVal val="visible"/>
                                      </p:to>
                                    </p:set>
                                    <p:animEffect transition="in" filter="checkerboard(down)">
                                      <p:cBhvr>
                                        <p:cTn id="7" dur="300"/>
                                        <p:tgtEl>
                                          <p:spTgt spid="15053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50537"/>
                                        </p:tgtEl>
                                        <p:attrNameLst>
                                          <p:attrName>style.visibility</p:attrName>
                                        </p:attrNameLst>
                                      </p:cBhvr>
                                      <p:to>
                                        <p:strVal val="visible"/>
                                      </p:to>
                                    </p:set>
                                    <p:animEffect transition="in" filter="checkerboard(across)">
                                      <p:cBhvr>
                                        <p:cTn id="12" dur="500"/>
                                        <p:tgtEl>
                                          <p:spTgt spid="15053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0531"/>
                                        </p:tgtEl>
                                        <p:attrNameLst>
                                          <p:attrName>style.visibility</p:attrName>
                                        </p:attrNameLst>
                                      </p:cBhvr>
                                      <p:to>
                                        <p:strVal val="visible"/>
                                      </p:to>
                                    </p:set>
                                    <p:animEffect transition="in" filter="wipe(down)">
                                      <p:cBhvr>
                                        <p:cTn id="17" dur="500"/>
                                        <p:tgtEl>
                                          <p:spTgt spid="15053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0532"/>
                                        </p:tgtEl>
                                        <p:attrNameLst>
                                          <p:attrName>style.visibility</p:attrName>
                                        </p:attrNameLst>
                                      </p:cBhvr>
                                      <p:to>
                                        <p:strVal val="visible"/>
                                      </p:to>
                                    </p:set>
                                    <p:animEffect transition="in" filter="wipe(down)">
                                      <p:cBhvr>
                                        <p:cTn id="22" dur="500"/>
                                        <p:tgtEl>
                                          <p:spTgt spid="150532"/>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50535"/>
                                        </p:tgtEl>
                                        <p:attrNameLst>
                                          <p:attrName>style.visibility</p:attrName>
                                        </p:attrNameLst>
                                      </p:cBhvr>
                                      <p:to>
                                        <p:strVal val="visible"/>
                                      </p:to>
                                    </p:set>
                                    <p:animEffect transition="in" filter="checkerboard(across)">
                                      <p:cBhvr>
                                        <p:cTn id="27" dur="500"/>
                                        <p:tgtEl>
                                          <p:spTgt spid="150535"/>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150538"/>
                                        </p:tgtEl>
                                        <p:attrNameLst>
                                          <p:attrName>style.visibility</p:attrName>
                                        </p:attrNameLst>
                                      </p:cBhvr>
                                      <p:to>
                                        <p:strVal val="visible"/>
                                      </p:to>
                                    </p:set>
                                    <p:anim calcmode="lin" valueType="num">
                                      <p:cBhvr>
                                        <p:cTn id="32" dur="500" fill="hold"/>
                                        <p:tgtEl>
                                          <p:spTgt spid="150538"/>
                                        </p:tgtEl>
                                        <p:attrNameLst>
                                          <p:attrName>ppt_w</p:attrName>
                                        </p:attrNameLst>
                                      </p:cBhvr>
                                      <p:tavLst>
                                        <p:tav tm="0">
                                          <p:val>
                                            <p:fltVal val="0"/>
                                          </p:val>
                                        </p:tav>
                                        <p:tav tm="100000">
                                          <p:val>
                                            <p:strVal val="#ppt_w"/>
                                          </p:val>
                                        </p:tav>
                                      </p:tavLst>
                                    </p:anim>
                                    <p:anim calcmode="lin" valueType="num">
                                      <p:cBhvr>
                                        <p:cTn id="33" dur="500" fill="hold"/>
                                        <p:tgtEl>
                                          <p:spTgt spid="1505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animBg="1" autoUpdateAnimBg="0"/>
      <p:bldP spid="150531" grpId="0" animBg="1"/>
      <p:bldP spid="150532" grpId="0" animBg="1"/>
      <p:bldP spid="150535" grpId="0" animBg="1"/>
      <p:bldP spid="150537" grpId="0" animBg="1"/>
      <p:bldP spid="150538"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152400" y="2286000"/>
            <a:ext cx="2895600" cy="2057400"/>
          </a:xfrm>
          <a:solidFill>
            <a:srgbClr val="FFFF66"/>
          </a:solidFill>
          <a:ln w="28575">
            <a:solidFill>
              <a:srgbClr val="008000"/>
            </a:solidFill>
          </a:ln>
        </p:spPr>
        <p:txBody>
          <a:bodyPr/>
          <a:lstStyle/>
          <a:p>
            <a:pPr eaLnBrk="1" hangingPunct="1"/>
            <a:r>
              <a:rPr lang="en-GB" sz="2400" b="1" smtClean="0">
                <a:latin typeface="Courier New" pitchFamily="49" charset="0"/>
              </a:rPr>
              <a:t>Produk pemeriksaan untuk tujuan </a:t>
            </a:r>
            <a:r>
              <a:rPr lang="en-US" sz="2400" b="1" smtClean="0">
                <a:solidFill>
                  <a:schemeClr val="tx1"/>
                </a:solidFill>
                <a:latin typeface="Courier New" pitchFamily="49" charset="0"/>
              </a:rPr>
              <a:t>menguji kepatuhan</a:t>
            </a:r>
            <a:r>
              <a:rPr lang="en-GB" sz="2800" b="1" smtClean="0">
                <a:latin typeface="Tahoma" pitchFamily="34" charset="0"/>
              </a:rPr>
              <a:t> </a:t>
            </a:r>
          </a:p>
        </p:txBody>
      </p:sp>
      <p:sp>
        <p:nvSpPr>
          <p:cNvPr id="124931" name="Rectangle 3"/>
          <p:cNvSpPr>
            <a:spLocks noChangeArrowheads="1"/>
          </p:cNvSpPr>
          <p:nvPr/>
        </p:nvSpPr>
        <p:spPr bwMode="auto">
          <a:xfrm>
            <a:off x="3810000" y="533400"/>
            <a:ext cx="1676400" cy="533400"/>
          </a:xfrm>
          <a:prstGeom prst="rect">
            <a:avLst/>
          </a:prstGeom>
          <a:solidFill>
            <a:srgbClr val="FFCCFF"/>
          </a:solidFill>
          <a:ln w="28575">
            <a:solidFill>
              <a:schemeClr val="accent2"/>
            </a:solidFill>
            <a:miter lim="800000"/>
            <a:headEnd/>
            <a:tailEnd/>
          </a:ln>
        </p:spPr>
        <p:txBody>
          <a:bodyPr lIns="91422" tIns="45712" rIns="91422" bIns="45712" anchor="ctr"/>
          <a:lstStyle/>
          <a:p>
            <a:r>
              <a:rPr lang="en-US" sz="3200" b="1" u="none">
                <a:solidFill>
                  <a:schemeClr val="tx2"/>
                </a:solidFill>
                <a:latin typeface="Tahoma" pitchFamily="34" charset="0"/>
              </a:rPr>
              <a:t>SKPKB</a:t>
            </a:r>
            <a:endParaRPr lang="en-GB" sz="3200" b="1" u="none">
              <a:solidFill>
                <a:schemeClr val="tx2"/>
              </a:solidFill>
              <a:latin typeface="Tahoma" pitchFamily="34" charset="0"/>
            </a:endParaRPr>
          </a:p>
        </p:txBody>
      </p:sp>
      <p:sp>
        <p:nvSpPr>
          <p:cNvPr id="124932" name="Rectangle 4"/>
          <p:cNvSpPr>
            <a:spLocks noChangeArrowheads="1"/>
          </p:cNvSpPr>
          <p:nvPr/>
        </p:nvSpPr>
        <p:spPr bwMode="auto">
          <a:xfrm>
            <a:off x="6172200" y="228600"/>
            <a:ext cx="1905000" cy="1219200"/>
          </a:xfrm>
          <a:prstGeom prst="rect">
            <a:avLst/>
          </a:prstGeom>
          <a:noFill/>
          <a:ln w="28575">
            <a:solidFill>
              <a:schemeClr val="accent2"/>
            </a:solidFill>
            <a:miter lim="800000"/>
            <a:headEnd/>
            <a:tailEnd/>
          </a:ln>
        </p:spPr>
        <p:txBody>
          <a:bodyPr lIns="91422" tIns="45712" rIns="91422" bIns="45712" anchor="ctr"/>
          <a:lstStyle/>
          <a:p>
            <a:r>
              <a:rPr lang="en-US" u="none">
                <a:solidFill>
                  <a:schemeClr val="tx2"/>
                </a:solidFill>
                <a:latin typeface="Tahoma" pitchFamily="34" charset="0"/>
              </a:rPr>
              <a:t>Pokok Pajak</a:t>
            </a:r>
          </a:p>
          <a:p>
            <a:r>
              <a:rPr lang="en-US" sz="3200" b="1" u="none">
                <a:solidFill>
                  <a:schemeClr val="tx2"/>
                </a:solidFill>
                <a:latin typeface="Tahoma" pitchFamily="34" charset="0"/>
              </a:rPr>
              <a:t>&gt;</a:t>
            </a:r>
          </a:p>
          <a:p>
            <a:r>
              <a:rPr lang="en-US" u="none">
                <a:solidFill>
                  <a:schemeClr val="tx2"/>
                </a:solidFill>
                <a:latin typeface="Tahoma" pitchFamily="34" charset="0"/>
              </a:rPr>
              <a:t>Kredit Pajak</a:t>
            </a:r>
            <a:endParaRPr lang="en-GB" u="none">
              <a:solidFill>
                <a:schemeClr val="tx2"/>
              </a:solidFill>
              <a:latin typeface="Tahoma" pitchFamily="34" charset="0"/>
            </a:endParaRPr>
          </a:p>
        </p:txBody>
      </p:sp>
      <p:sp>
        <p:nvSpPr>
          <p:cNvPr id="124933" name="Rectangle 5"/>
          <p:cNvSpPr>
            <a:spLocks noChangeArrowheads="1"/>
          </p:cNvSpPr>
          <p:nvPr/>
        </p:nvSpPr>
        <p:spPr bwMode="auto">
          <a:xfrm>
            <a:off x="3810000" y="1905000"/>
            <a:ext cx="1676400" cy="533400"/>
          </a:xfrm>
          <a:prstGeom prst="rect">
            <a:avLst/>
          </a:prstGeom>
          <a:solidFill>
            <a:srgbClr val="FFCCFF"/>
          </a:solidFill>
          <a:ln w="28575">
            <a:solidFill>
              <a:schemeClr val="accent2"/>
            </a:solidFill>
            <a:miter lim="800000"/>
            <a:headEnd/>
            <a:tailEnd/>
          </a:ln>
        </p:spPr>
        <p:txBody>
          <a:bodyPr lIns="91422" tIns="45712" rIns="91422" bIns="45712" anchor="ctr"/>
          <a:lstStyle/>
          <a:p>
            <a:r>
              <a:rPr lang="en-US" sz="3200" b="1" u="none">
                <a:solidFill>
                  <a:schemeClr val="tx2"/>
                </a:solidFill>
                <a:latin typeface="Tahoma" pitchFamily="34" charset="0"/>
              </a:rPr>
              <a:t>SKPLB</a:t>
            </a:r>
            <a:endParaRPr lang="en-GB" sz="3200" b="1" u="none">
              <a:solidFill>
                <a:schemeClr val="tx2"/>
              </a:solidFill>
              <a:latin typeface="Tahoma" pitchFamily="34" charset="0"/>
            </a:endParaRPr>
          </a:p>
        </p:txBody>
      </p:sp>
      <p:sp>
        <p:nvSpPr>
          <p:cNvPr id="124934" name="Rectangle 6"/>
          <p:cNvSpPr>
            <a:spLocks noChangeArrowheads="1"/>
          </p:cNvSpPr>
          <p:nvPr/>
        </p:nvSpPr>
        <p:spPr bwMode="auto">
          <a:xfrm>
            <a:off x="6172200" y="1524000"/>
            <a:ext cx="1905000" cy="1219200"/>
          </a:xfrm>
          <a:prstGeom prst="rect">
            <a:avLst/>
          </a:prstGeom>
          <a:noFill/>
          <a:ln w="28575">
            <a:solidFill>
              <a:schemeClr val="accent2"/>
            </a:solidFill>
            <a:miter lim="800000"/>
            <a:headEnd/>
            <a:tailEnd/>
          </a:ln>
        </p:spPr>
        <p:txBody>
          <a:bodyPr lIns="91422" tIns="45712" rIns="91422" bIns="45712" anchor="ctr"/>
          <a:lstStyle/>
          <a:p>
            <a:r>
              <a:rPr lang="en-US" u="none">
                <a:solidFill>
                  <a:schemeClr val="tx2"/>
                </a:solidFill>
                <a:latin typeface="Tahoma" pitchFamily="34" charset="0"/>
              </a:rPr>
              <a:t>Pokok Pajak</a:t>
            </a:r>
          </a:p>
          <a:p>
            <a:r>
              <a:rPr lang="en-US" sz="3200" b="1" u="none">
                <a:solidFill>
                  <a:schemeClr val="tx2"/>
                </a:solidFill>
                <a:latin typeface="Tahoma" pitchFamily="34" charset="0"/>
              </a:rPr>
              <a:t>&lt;</a:t>
            </a:r>
          </a:p>
          <a:p>
            <a:r>
              <a:rPr lang="en-US" u="none">
                <a:solidFill>
                  <a:schemeClr val="tx2"/>
                </a:solidFill>
                <a:latin typeface="Tahoma" pitchFamily="34" charset="0"/>
              </a:rPr>
              <a:t>Kredit Pajak</a:t>
            </a:r>
            <a:endParaRPr lang="en-GB" u="none">
              <a:solidFill>
                <a:schemeClr val="tx2"/>
              </a:solidFill>
              <a:latin typeface="Tahoma" pitchFamily="34" charset="0"/>
            </a:endParaRPr>
          </a:p>
        </p:txBody>
      </p:sp>
      <p:sp>
        <p:nvSpPr>
          <p:cNvPr id="124935" name="Rectangle 7"/>
          <p:cNvSpPr>
            <a:spLocks noChangeArrowheads="1"/>
          </p:cNvSpPr>
          <p:nvPr/>
        </p:nvSpPr>
        <p:spPr bwMode="auto">
          <a:xfrm>
            <a:off x="3810000" y="3124200"/>
            <a:ext cx="1676400" cy="533400"/>
          </a:xfrm>
          <a:prstGeom prst="rect">
            <a:avLst/>
          </a:prstGeom>
          <a:solidFill>
            <a:srgbClr val="FFCCFF"/>
          </a:solidFill>
          <a:ln w="28575">
            <a:solidFill>
              <a:schemeClr val="accent2"/>
            </a:solidFill>
            <a:miter lim="800000"/>
            <a:headEnd/>
            <a:tailEnd/>
          </a:ln>
        </p:spPr>
        <p:txBody>
          <a:bodyPr lIns="91422" tIns="45712" rIns="91422" bIns="45712" anchor="ctr"/>
          <a:lstStyle/>
          <a:p>
            <a:r>
              <a:rPr lang="en-US" sz="3200" b="1" u="none">
                <a:solidFill>
                  <a:schemeClr val="tx2"/>
                </a:solidFill>
                <a:latin typeface="Tahoma" pitchFamily="34" charset="0"/>
              </a:rPr>
              <a:t>SKPN</a:t>
            </a:r>
            <a:endParaRPr lang="en-GB" sz="3200" b="1" u="none">
              <a:solidFill>
                <a:schemeClr val="tx2"/>
              </a:solidFill>
              <a:latin typeface="Tahoma" pitchFamily="34" charset="0"/>
            </a:endParaRPr>
          </a:p>
        </p:txBody>
      </p:sp>
      <p:sp>
        <p:nvSpPr>
          <p:cNvPr id="124936" name="Rectangle 8"/>
          <p:cNvSpPr>
            <a:spLocks noChangeArrowheads="1"/>
          </p:cNvSpPr>
          <p:nvPr/>
        </p:nvSpPr>
        <p:spPr bwMode="auto">
          <a:xfrm>
            <a:off x="6172200" y="2819400"/>
            <a:ext cx="1905000" cy="1219200"/>
          </a:xfrm>
          <a:prstGeom prst="rect">
            <a:avLst/>
          </a:prstGeom>
          <a:noFill/>
          <a:ln w="28575">
            <a:solidFill>
              <a:schemeClr val="accent2"/>
            </a:solidFill>
            <a:miter lim="800000"/>
            <a:headEnd/>
            <a:tailEnd/>
          </a:ln>
        </p:spPr>
        <p:txBody>
          <a:bodyPr lIns="91422" tIns="45712" rIns="91422" bIns="45712" anchor="ctr"/>
          <a:lstStyle/>
          <a:p>
            <a:r>
              <a:rPr lang="en-US" u="none">
                <a:solidFill>
                  <a:schemeClr val="tx2"/>
                </a:solidFill>
                <a:latin typeface="Tahoma" pitchFamily="34" charset="0"/>
              </a:rPr>
              <a:t>Pokok Pajak</a:t>
            </a:r>
          </a:p>
          <a:p>
            <a:r>
              <a:rPr lang="en-US" sz="3200" b="1" u="none">
                <a:solidFill>
                  <a:schemeClr val="tx2"/>
                </a:solidFill>
                <a:latin typeface="Tahoma" pitchFamily="34" charset="0"/>
              </a:rPr>
              <a:t>=</a:t>
            </a:r>
          </a:p>
          <a:p>
            <a:r>
              <a:rPr lang="en-US" u="none">
                <a:solidFill>
                  <a:schemeClr val="tx2"/>
                </a:solidFill>
                <a:latin typeface="Tahoma" pitchFamily="34" charset="0"/>
              </a:rPr>
              <a:t>Kredit Pajak</a:t>
            </a:r>
            <a:endParaRPr lang="en-GB" u="none">
              <a:solidFill>
                <a:schemeClr val="tx2"/>
              </a:solidFill>
              <a:latin typeface="Tahoma" pitchFamily="34" charset="0"/>
            </a:endParaRPr>
          </a:p>
        </p:txBody>
      </p:sp>
      <p:sp>
        <p:nvSpPr>
          <p:cNvPr id="124937" name="Rectangle 9"/>
          <p:cNvSpPr>
            <a:spLocks noChangeArrowheads="1"/>
          </p:cNvSpPr>
          <p:nvPr/>
        </p:nvSpPr>
        <p:spPr bwMode="auto">
          <a:xfrm>
            <a:off x="3886200" y="4495800"/>
            <a:ext cx="1752600" cy="533400"/>
          </a:xfrm>
          <a:prstGeom prst="rect">
            <a:avLst/>
          </a:prstGeom>
          <a:solidFill>
            <a:srgbClr val="FFCCFF"/>
          </a:solidFill>
          <a:ln w="28575">
            <a:solidFill>
              <a:schemeClr val="accent2"/>
            </a:solidFill>
            <a:miter lim="800000"/>
            <a:headEnd/>
            <a:tailEnd/>
          </a:ln>
        </p:spPr>
        <p:txBody>
          <a:bodyPr lIns="91422" tIns="45712" rIns="91422" bIns="45712" anchor="ctr"/>
          <a:lstStyle/>
          <a:p>
            <a:r>
              <a:rPr lang="en-US" sz="3200" u="none">
                <a:solidFill>
                  <a:schemeClr val="tx2"/>
                </a:solidFill>
                <a:latin typeface="Tahoma" pitchFamily="34" charset="0"/>
              </a:rPr>
              <a:t>SKPKBT</a:t>
            </a:r>
            <a:endParaRPr lang="en-GB" sz="3200" u="none">
              <a:solidFill>
                <a:schemeClr val="tx2"/>
              </a:solidFill>
              <a:latin typeface="Tahoma" pitchFamily="34" charset="0"/>
            </a:endParaRPr>
          </a:p>
        </p:txBody>
      </p:sp>
      <p:sp>
        <p:nvSpPr>
          <p:cNvPr id="124938" name="Rectangle 10"/>
          <p:cNvSpPr>
            <a:spLocks noChangeArrowheads="1"/>
          </p:cNvSpPr>
          <p:nvPr/>
        </p:nvSpPr>
        <p:spPr bwMode="auto">
          <a:xfrm>
            <a:off x="6172200" y="4114800"/>
            <a:ext cx="1905000" cy="1219200"/>
          </a:xfrm>
          <a:prstGeom prst="rect">
            <a:avLst/>
          </a:prstGeom>
          <a:noFill/>
          <a:ln w="28575">
            <a:solidFill>
              <a:schemeClr val="accent2"/>
            </a:solidFill>
            <a:miter lim="800000"/>
            <a:headEnd/>
            <a:tailEnd/>
          </a:ln>
        </p:spPr>
        <p:txBody>
          <a:bodyPr lIns="91422" tIns="45712" rIns="91422" bIns="45712" anchor="ctr"/>
          <a:lstStyle/>
          <a:p>
            <a:r>
              <a:rPr lang="en-US" u="none">
                <a:solidFill>
                  <a:schemeClr val="tx2"/>
                </a:solidFill>
                <a:latin typeface="Tahoma" pitchFamily="34" charset="0"/>
              </a:rPr>
              <a:t>Ada data baru &amp; utang pajak</a:t>
            </a:r>
            <a:endParaRPr lang="en-GB" u="none">
              <a:solidFill>
                <a:schemeClr val="tx2"/>
              </a:solidFill>
              <a:latin typeface="Tahoma" pitchFamily="34" charset="0"/>
            </a:endParaRPr>
          </a:p>
        </p:txBody>
      </p:sp>
      <p:sp>
        <p:nvSpPr>
          <p:cNvPr id="124939" name="Rectangle 11"/>
          <p:cNvSpPr>
            <a:spLocks noChangeArrowheads="1"/>
          </p:cNvSpPr>
          <p:nvPr/>
        </p:nvSpPr>
        <p:spPr bwMode="auto">
          <a:xfrm>
            <a:off x="3810000" y="5410200"/>
            <a:ext cx="1676400" cy="533400"/>
          </a:xfrm>
          <a:prstGeom prst="rect">
            <a:avLst/>
          </a:prstGeom>
          <a:solidFill>
            <a:srgbClr val="99FFCC"/>
          </a:solidFill>
          <a:ln w="28575">
            <a:solidFill>
              <a:schemeClr val="accent2"/>
            </a:solidFill>
            <a:miter lim="800000"/>
            <a:headEnd/>
            <a:tailEnd/>
          </a:ln>
        </p:spPr>
        <p:txBody>
          <a:bodyPr lIns="91422" tIns="45712" rIns="91422" bIns="45712" anchor="ctr"/>
          <a:lstStyle/>
          <a:p>
            <a:r>
              <a:rPr lang="en-US" sz="3200" b="1" u="none">
                <a:solidFill>
                  <a:schemeClr val="tx2"/>
                </a:solidFill>
                <a:latin typeface="Tahoma" pitchFamily="34" charset="0"/>
              </a:rPr>
              <a:t>STP</a:t>
            </a:r>
            <a:endParaRPr lang="en-GB" sz="3200" b="1" u="none">
              <a:solidFill>
                <a:schemeClr val="tx2"/>
              </a:solidFill>
              <a:latin typeface="Tahoma" pitchFamily="34" charset="0"/>
            </a:endParaRPr>
          </a:p>
        </p:txBody>
      </p:sp>
      <p:sp>
        <p:nvSpPr>
          <p:cNvPr id="124940" name="Rectangle 12"/>
          <p:cNvSpPr>
            <a:spLocks noChangeArrowheads="1"/>
          </p:cNvSpPr>
          <p:nvPr/>
        </p:nvSpPr>
        <p:spPr bwMode="auto">
          <a:xfrm>
            <a:off x="6172200" y="5410200"/>
            <a:ext cx="2209800" cy="533400"/>
          </a:xfrm>
          <a:prstGeom prst="rect">
            <a:avLst/>
          </a:prstGeom>
          <a:noFill/>
          <a:ln w="28575">
            <a:solidFill>
              <a:schemeClr val="accent2"/>
            </a:solidFill>
            <a:miter lim="800000"/>
            <a:headEnd/>
            <a:tailEnd/>
          </a:ln>
        </p:spPr>
        <p:txBody>
          <a:bodyPr lIns="91422" tIns="45712" rIns="91422" bIns="45712" anchor="ctr"/>
          <a:lstStyle/>
          <a:p>
            <a:r>
              <a:rPr lang="en-US" u="none">
                <a:solidFill>
                  <a:schemeClr val="tx2"/>
                </a:solidFill>
                <a:latin typeface="Tahoma" pitchFamily="34" charset="0"/>
              </a:rPr>
              <a:t>Sanksi adm.</a:t>
            </a:r>
            <a:endParaRPr lang="en-GB" u="none">
              <a:solidFill>
                <a:schemeClr val="tx2"/>
              </a:solidFill>
              <a:latin typeface="Tahoma" pitchFamily="34" charset="0"/>
            </a:endParaRPr>
          </a:p>
        </p:txBody>
      </p:sp>
      <p:sp>
        <p:nvSpPr>
          <p:cNvPr id="124941" name="Rectangle 13"/>
          <p:cNvSpPr>
            <a:spLocks noChangeArrowheads="1"/>
          </p:cNvSpPr>
          <p:nvPr/>
        </p:nvSpPr>
        <p:spPr bwMode="auto">
          <a:xfrm>
            <a:off x="3810000" y="6096000"/>
            <a:ext cx="4419600" cy="533400"/>
          </a:xfrm>
          <a:prstGeom prst="rect">
            <a:avLst/>
          </a:prstGeom>
          <a:solidFill>
            <a:schemeClr val="hlink"/>
          </a:solidFill>
          <a:ln w="28575">
            <a:solidFill>
              <a:schemeClr val="accent2"/>
            </a:solidFill>
            <a:miter lim="800000"/>
            <a:headEnd/>
            <a:tailEnd/>
          </a:ln>
        </p:spPr>
        <p:txBody>
          <a:bodyPr lIns="91422" tIns="45712" rIns="91422" bIns="45712" anchor="ctr"/>
          <a:lstStyle/>
          <a:p>
            <a:r>
              <a:rPr lang="en-US" b="1" u="none">
                <a:solidFill>
                  <a:schemeClr val="tx2"/>
                </a:solidFill>
                <a:latin typeface="Tahoma" pitchFamily="34" charset="0"/>
              </a:rPr>
              <a:t>BUKTI PERMULAAN</a:t>
            </a:r>
            <a:endParaRPr lang="en-GB" b="1" u="none">
              <a:solidFill>
                <a:schemeClr val="tx2"/>
              </a:solidFill>
              <a:latin typeface="Tahoma" pitchFamily="34" charset="0"/>
            </a:endParaRPr>
          </a:p>
        </p:txBody>
      </p:sp>
      <p:sp>
        <p:nvSpPr>
          <p:cNvPr id="124942" name="Line 14"/>
          <p:cNvSpPr>
            <a:spLocks noChangeShapeType="1"/>
          </p:cNvSpPr>
          <p:nvPr/>
        </p:nvSpPr>
        <p:spPr bwMode="auto">
          <a:xfrm flipV="1">
            <a:off x="3124200" y="990600"/>
            <a:ext cx="533400" cy="2057400"/>
          </a:xfrm>
          <a:prstGeom prst="line">
            <a:avLst/>
          </a:prstGeom>
          <a:noFill/>
          <a:ln w="76200">
            <a:solidFill>
              <a:schemeClr val="tx1"/>
            </a:solidFill>
            <a:round/>
            <a:headEnd/>
            <a:tailEnd type="triangle" w="med" len="med"/>
          </a:ln>
        </p:spPr>
        <p:txBody>
          <a:bodyPr/>
          <a:lstStyle/>
          <a:p>
            <a:endParaRPr lang="en-US"/>
          </a:p>
        </p:txBody>
      </p:sp>
      <p:sp>
        <p:nvSpPr>
          <p:cNvPr id="124943" name="Line 15"/>
          <p:cNvSpPr>
            <a:spLocks noChangeShapeType="1"/>
          </p:cNvSpPr>
          <p:nvPr/>
        </p:nvSpPr>
        <p:spPr bwMode="auto">
          <a:xfrm flipV="1">
            <a:off x="3124200" y="2209800"/>
            <a:ext cx="609600" cy="914400"/>
          </a:xfrm>
          <a:prstGeom prst="line">
            <a:avLst/>
          </a:prstGeom>
          <a:noFill/>
          <a:ln w="76200">
            <a:solidFill>
              <a:schemeClr val="tx1"/>
            </a:solidFill>
            <a:round/>
            <a:headEnd/>
            <a:tailEnd type="triangle" w="med" len="med"/>
          </a:ln>
        </p:spPr>
        <p:txBody>
          <a:bodyPr/>
          <a:lstStyle/>
          <a:p>
            <a:endParaRPr lang="en-US"/>
          </a:p>
        </p:txBody>
      </p:sp>
      <p:sp>
        <p:nvSpPr>
          <p:cNvPr id="124944" name="Line 16"/>
          <p:cNvSpPr>
            <a:spLocks noChangeShapeType="1"/>
          </p:cNvSpPr>
          <p:nvPr/>
        </p:nvSpPr>
        <p:spPr bwMode="auto">
          <a:xfrm>
            <a:off x="3124200" y="3124200"/>
            <a:ext cx="533400" cy="381000"/>
          </a:xfrm>
          <a:prstGeom prst="line">
            <a:avLst/>
          </a:prstGeom>
          <a:noFill/>
          <a:ln w="76200">
            <a:solidFill>
              <a:schemeClr val="tx1"/>
            </a:solidFill>
            <a:round/>
            <a:headEnd/>
            <a:tailEnd type="triangle" w="med" len="med"/>
          </a:ln>
        </p:spPr>
        <p:txBody>
          <a:bodyPr/>
          <a:lstStyle/>
          <a:p>
            <a:endParaRPr lang="en-US"/>
          </a:p>
        </p:txBody>
      </p:sp>
      <p:sp>
        <p:nvSpPr>
          <p:cNvPr id="124945" name="Line 17"/>
          <p:cNvSpPr>
            <a:spLocks noChangeShapeType="1"/>
          </p:cNvSpPr>
          <p:nvPr/>
        </p:nvSpPr>
        <p:spPr bwMode="auto">
          <a:xfrm>
            <a:off x="3124200" y="3200400"/>
            <a:ext cx="609600" cy="1600200"/>
          </a:xfrm>
          <a:prstGeom prst="line">
            <a:avLst/>
          </a:prstGeom>
          <a:noFill/>
          <a:ln w="76200">
            <a:solidFill>
              <a:schemeClr val="tx1"/>
            </a:solidFill>
            <a:round/>
            <a:headEnd/>
            <a:tailEnd type="triangle" w="med" len="med"/>
          </a:ln>
        </p:spPr>
        <p:txBody>
          <a:bodyPr/>
          <a:lstStyle/>
          <a:p>
            <a:endParaRPr lang="en-US"/>
          </a:p>
        </p:txBody>
      </p:sp>
      <p:sp>
        <p:nvSpPr>
          <p:cNvPr id="124946" name="Line 18"/>
          <p:cNvSpPr>
            <a:spLocks noChangeShapeType="1"/>
          </p:cNvSpPr>
          <p:nvPr/>
        </p:nvSpPr>
        <p:spPr bwMode="auto">
          <a:xfrm>
            <a:off x="3124200" y="3276600"/>
            <a:ext cx="609600" cy="2362200"/>
          </a:xfrm>
          <a:prstGeom prst="line">
            <a:avLst/>
          </a:prstGeom>
          <a:noFill/>
          <a:ln w="76200">
            <a:solidFill>
              <a:schemeClr val="tx1"/>
            </a:solidFill>
            <a:round/>
            <a:headEnd/>
            <a:tailEnd type="triangle" w="med" len="med"/>
          </a:ln>
        </p:spPr>
        <p:txBody>
          <a:bodyPr/>
          <a:lstStyle/>
          <a:p>
            <a:endParaRPr lang="en-US"/>
          </a:p>
        </p:txBody>
      </p:sp>
      <p:sp>
        <p:nvSpPr>
          <p:cNvPr id="124947" name="Line 19"/>
          <p:cNvSpPr>
            <a:spLocks noChangeShapeType="1"/>
          </p:cNvSpPr>
          <p:nvPr/>
        </p:nvSpPr>
        <p:spPr bwMode="auto">
          <a:xfrm>
            <a:off x="3124200" y="3352800"/>
            <a:ext cx="533400" cy="2971800"/>
          </a:xfrm>
          <a:prstGeom prst="line">
            <a:avLst/>
          </a:prstGeom>
          <a:noFill/>
          <a:ln w="76200">
            <a:solidFill>
              <a:schemeClr val="tx1"/>
            </a:solidFill>
            <a:round/>
            <a:headEnd/>
            <a:tailEnd type="triangle" w="med" len="med"/>
          </a:ln>
        </p:spPr>
        <p:txBody>
          <a:bodyPr/>
          <a:lstStyle/>
          <a:p>
            <a:endParaRPr lang="en-US"/>
          </a:p>
        </p:txBody>
      </p:sp>
      <p:sp>
        <p:nvSpPr>
          <p:cNvPr id="124948" name="AutoShape 20"/>
          <p:cNvSpPr>
            <a:spLocks noChangeArrowheads="1"/>
          </p:cNvSpPr>
          <p:nvPr/>
        </p:nvSpPr>
        <p:spPr bwMode="auto">
          <a:xfrm>
            <a:off x="5562600" y="609600"/>
            <a:ext cx="457200" cy="381000"/>
          </a:xfrm>
          <a:prstGeom prst="rightArrow">
            <a:avLst>
              <a:gd name="adj1" fmla="val 50000"/>
              <a:gd name="adj2" fmla="val 30000"/>
            </a:avLst>
          </a:prstGeom>
          <a:solidFill>
            <a:schemeClr val="accent1"/>
          </a:solidFill>
          <a:ln w="9525">
            <a:solidFill>
              <a:schemeClr val="tx1"/>
            </a:solidFill>
            <a:miter lim="800000"/>
            <a:headEnd/>
            <a:tailEnd/>
          </a:ln>
        </p:spPr>
        <p:txBody>
          <a:bodyPr wrap="none" lIns="91422" tIns="45712" rIns="91422" bIns="45712" anchor="ctr"/>
          <a:lstStyle/>
          <a:p>
            <a:endParaRPr lang="en-US" u="none">
              <a:latin typeface="Tahoma" pitchFamily="34" charset="0"/>
            </a:endParaRPr>
          </a:p>
        </p:txBody>
      </p:sp>
      <p:sp>
        <p:nvSpPr>
          <p:cNvPr id="124949" name="AutoShape 21"/>
          <p:cNvSpPr>
            <a:spLocks noChangeArrowheads="1"/>
          </p:cNvSpPr>
          <p:nvPr/>
        </p:nvSpPr>
        <p:spPr bwMode="auto">
          <a:xfrm>
            <a:off x="5562600" y="1981200"/>
            <a:ext cx="457200" cy="381000"/>
          </a:xfrm>
          <a:prstGeom prst="rightArrow">
            <a:avLst>
              <a:gd name="adj1" fmla="val 50000"/>
              <a:gd name="adj2" fmla="val 30000"/>
            </a:avLst>
          </a:prstGeom>
          <a:solidFill>
            <a:schemeClr val="accent1"/>
          </a:solidFill>
          <a:ln w="9525">
            <a:solidFill>
              <a:schemeClr val="tx1"/>
            </a:solidFill>
            <a:miter lim="800000"/>
            <a:headEnd/>
            <a:tailEnd/>
          </a:ln>
        </p:spPr>
        <p:txBody>
          <a:bodyPr wrap="none" lIns="91422" tIns="45712" rIns="91422" bIns="45712" anchor="ctr"/>
          <a:lstStyle/>
          <a:p>
            <a:endParaRPr lang="en-US" u="none">
              <a:latin typeface="Tahoma" pitchFamily="34" charset="0"/>
            </a:endParaRPr>
          </a:p>
        </p:txBody>
      </p:sp>
      <p:sp>
        <p:nvSpPr>
          <p:cNvPr id="124950" name="AutoShape 22"/>
          <p:cNvSpPr>
            <a:spLocks noChangeArrowheads="1"/>
          </p:cNvSpPr>
          <p:nvPr/>
        </p:nvSpPr>
        <p:spPr bwMode="auto">
          <a:xfrm>
            <a:off x="5638800" y="3200400"/>
            <a:ext cx="457200" cy="381000"/>
          </a:xfrm>
          <a:prstGeom prst="rightArrow">
            <a:avLst>
              <a:gd name="adj1" fmla="val 50000"/>
              <a:gd name="adj2" fmla="val 30000"/>
            </a:avLst>
          </a:prstGeom>
          <a:solidFill>
            <a:schemeClr val="accent1"/>
          </a:solidFill>
          <a:ln w="9525">
            <a:solidFill>
              <a:schemeClr val="tx1"/>
            </a:solidFill>
            <a:miter lim="800000"/>
            <a:headEnd/>
            <a:tailEnd/>
          </a:ln>
        </p:spPr>
        <p:txBody>
          <a:bodyPr wrap="none" lIns="91422" tIns="45712" rIns="91422" bIns="45712" anchor="ctr"/>
          <a:lstStyle/>
          <a:p>
            <a:endParaRPr lang="en-US" u="none">
              <a:latin typeface="Tahoma" pitchFamily="34" charset="0"/>
            </a:endParaRPr>
          </a:p>
        </p:txBody>
      </p:sp>
      <p:sp>
        <p:nvSpPr>
          <p:cNvPr id="124951" name="AutoShape 23"/>
          <p:cNvSpPr>
            <a:spLocks noChangeArrowheads="1"/>
          </p:cNvSpPr>
          <p:nvPr/>
        </p:nvSpPr>
        <p:spPr bwMode="auto">
          <a:xfrm>
            <a:off x="5715000" y="4572000"/>
            <a:ext cx="457200" cy="381000"/>
          </a:xfrm>
          <a:prstGeom prst="rightArrow">
            <a:avLst>
              <a:gd name="adj1" fmla="val 50000"/>
              <a:gd name="adj2" fmla="val 30000"/>
            </a:avLst>
          </a:prstGeom>
          <a:solidFill>
            <a:schemeClr val="accent1"/>
          </a:solidFill>
          <a:ln w="9525">
            <a:solidFill>
              <a:schemeClr val="tx1"/>
            </a:solidFill>
            <a:miter lim="800000"/>
            <a:headEnd/>
            <a:tailEnd/>
          </a:ln>
        </p:spPr>
        <p:txBody>
          <a:bodyPr wrap="none" lIns="91422" tIns="45712" rIns="91422" bIns="45712" anchor="ctr"/>
          <a:lstStyle/>
          <a:p>
            <a:endParaRPr lang="en-US" u="none">
              <a:latin typeface="Tahoma" pitchFamily="34" charset="0"/>
            </a:endParaRPr>
          </a:p>
        </p:txBody>
      </p:sp>
      <p:sp>
        <p:nvSpPr>
          <p:cNvPr id="124952" name="AutoShape 24"/>
          <p:cNvSpPr>
            <a:spLocks noChangeArrowheads="1"/>
          </p:cNvSpPr>
          <p:nvPr/>
        </p:nvSpPr>
        <p:spPr bwMode="auto">
          <a:xfrm>
            <a:off x="5638800" y="5486400"/>
            <a:ext cx="457200" cy="381000"/>
          </a:xfrm>
          <a:prstGeom prst="rightArrow">
            <a:avLst>
              <a:gd name="adj1" fmla="val 50000"/>
              <a:gd name="adj2" fmla="val 30000"/>
            </a:avLst>
          </a:prstGeom>
          <a:solidFill>
            <a:schemeClr val="accent1"/>
          </a:solidFill>
          <a:ln w="9525">
            <a:solidFill>
              <a:schemeClr val="tx1"/>
            </a:solidFill>
            <a:miter lim="800000"/>
            <a:headEnd/>
            <a:tailEnd/>
          </a:ln>
        </p:spPr>
        <p:txBody>
          <a:bodyPr wrap="none" lIns="91422" tIns="45712" rIns="91422" bIns="45712" anchor="ctr"/>
          <a:lstStyle/>
          <a:p>
            <a:endParaRPr lang="en-US" u="none">
              <a:latin typeface="Tahoma" pitchFamily="34" charset="0"/>
            </a:endParaRPr>
          </a:p>
        </p:txBody>
      </p:sp>
      <p:sp>
        <p:nvSpPr>
          <p:cNvPr id="124953" name="AutoShape 25"/>
          <p:cNvSpPr>
            <a:spLocks/>
          </p:cNvSpPr>
          <p:nvPr/>
        </p:nvSpPr>
        <p:spPr bwMode="auto">
          <a:xfrm>
            <a:off x="8153400" y="533400"/>
            <a:ext cx="228600" cy="4343400"/>
          </a:xfrm>
          <a:prstGeom prst="rightBrace">
            <a:avLst>
              <a:gd name="adj1" fmla="val 158333"/>
              <a:gd name="adj2" fmla="val 50000"/>
            </a:avLst>
          </a:prstGeom>
          <a:noFill/>
          <a:ln w="38100">
            <a:solidFill>
              <a:schemeClr val="tx1"/>
            </a:solidFill>
            <a:round/>
            <a:headEnd/>
            <a:tailEnd/>
          </a:ln>
        </p:spPr>
        <p:txBody>
          <a:bodyPr wrap="none" anchor="ctr"/>
          <a:lstStyle/>
          <a:p>
            <a:endParaRPr lang="en-US"/>
          </a:p>
        </p:txBody>
      </p:sp>
      <p:sp>
        <p:nvSpPr>
          <p:cNvPr id="124954" name="Rectangle 26"/>
          <p:cNvSpPr>
            <a:spLocks noChangeArrowheads="1"/>
          </p:cNvSpPr>
          <p:nvPr/>
        </p:nvSpPr>
        <p:spPr bwMode="auto">
          <a:xfrm flipH="1">
            <a:off x="8534400" y="762000"/>
            <a:ext cx="381000" cy="3886200"/>
          </a:xfrm>
          <a:prstGeom prst="rect">
            <a:avLst/>
          </a:prstGeom>
          <a:solidFill>
            <a:srgbClr val="FFCCFF"/>
          </a:solidFill>
          <a:ln w="28575">
            <a:solidFill>
              <a:schemeClr val="accent2"/>
            </a:solidFill>
            <a:miter lim="800000"/>
            <a:headEnd/>
            <a:tailEnd/>
          </a:ln>
        </p:spPr>
        <p:txBody>
          <a:bodyPr lIns="91422" tIns="45712" rIns="91422" bIns="45712" anchor="ctr"/>
          <a:lstStyle/>
          <a:p>
            <a:r>
              <a:rPr lang="en-US" b="1" u="none">
                <a:solidFill>
                  <a:schemeClr val="tx2"/>
                </a:solidFill>
                <a:latin typeface="Tahoma" pitchFamily="34" charset="0"/>
              </a:rPr>
              <a:t>KETETAPAN</a:t>
            </a:r>
            <a:endParaRPr lang="en-GB" b="1" u="none">
              <a:solidFill>
                <a:schemeClr val="tx2"/>
              </a:solidFill>
              <a:latin typeface="Tahoma" pitchFamily="34" charset="0"/>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539750" y="115888"/>
            <a:ext cx="8135938" cy="504825"/>
          </a:xfrm>
          <a:solidFill>
            <a:srgbClr val="FFFFCC"/>
          </a:solidFill>
          <a:ln w="19050">
            <a:solidFill>
              <a:schemeClr val="accent2"/>
            </a:solidFill>
          </a:ln>
        </p:spPr>
        <p:txBody>
          <a:bodyPr/>
          <a:lstStyle/>
          <a:p>
            <a:pPr eaLnBrk="1" hangingPunct="1"/>
            <a:r>
              <a:rPr lang="en-GB" sz="2000" smtClean="0">
                <a:latin typeface="Verdana" pitchFamily="34" charset="0"/>
              </a:rPr>
              <a:t>SANKSI ADMINISTRASI BERKAITAN DENGAN PEMERIKSAAN</a:t>
            </a:r>
          </a:p>
        </p:txBody>
      </p:sp>
      <p:sp>
        <p:nvSpPr>
          <p:cNvPr id="158723" name="Rectangle 3"/>
          <p:cNvSpPr>
            <a:spLocks noChangeArrowheads="1"/>
          </p:cNvSpPr>
          <p:nvPr/>
        </p:nvSpPr>
        <p:spPr bwMode="auto">
          <a:xfrm>
            <a:off x="304800" y="836613"/>
            <a:ext cx="8610600" cy="1635125"/>
          </a:xfrm>
          <a:prstGeom prst="rect">
            <a:avLst/>
          </a:prstGeom>
          <a:noFill/>
          <a:ln w="9525">
            <a:solidFill>
              <a:schemeClr val="accent2"/>
            </a:solidFill>
            <a:miter lim="800000"/>
            <a:headEnd/>
            <a:tailEnd/>
          </a:ln>
        </p:spPr>
        <p:txBody>
          <a:bodyPr lIns="91422" tIns="45712" rIns="91422" bIns="45712">
            <a:spAutoFit/>
          </a:bodyPr>
          <a:lstStyle/>
          <a:p>
            <a:pPr>
              <a:lnSpc>
                <a:spcPct val="80000"/>
              </a:lnSpc>
            </a:pPr>
            <a:r>
              <a:rPr lang="id-ID" sz="1800" b="1" u="none"/>
              <a:t>apabila </a:t>
            </a:r>
            <a:r>
              <a:rPr lang="id-ID" sz="1800" b="1"/>
              <a:t>berdasarkan hasil pemeriksaan</a:t>
            </a:r>
            <a:r>
              <a:rPr lang="id-ID" sz="1800" b="1" u="none"/>
              <a:t> atau keterangan lain</a:t>
            </a:r>
            <a:r>
              <a:rPr lang="en-US" sz="1800" b="1" u="none"/>
              <a:t>, atas j</a:t>
            </a:r>
            <a:r>
              <a:rPr lang="id-ID" sz="1800" b="1" u="none"/>
              <a:t>umlah kekurangan pajak yang terutang dalam S</a:t>
            </a:r>
            <a:r>
              <a:rPr lang="en-US" sz="1800" b="1" u="none"/>
              <a:t>KPKB </a:t>
            </a:r>
            <a:r>
              <a:rPr lang="id-ID" sz="1800" b="1"/>
              <a:t>ditambah dengan sanksi administrasi berupa bunga</a:t>
            </a:r>
            <a:r>
              <a:rPr lang="id-ID" sz="1800" b="1" u="none"/>
              <a:t> sebesar 2% (dua persen) per bulan paling lama 24 (dua puluh empat) bulan, dihitung sejak saat terutangnya pajak atau berakhirnya Masa Pajak, bagian Tahun Pajak, atau Tahun Pajak sampai dengan diterbitkannya S</a:t>
            </a:r>
            <a:r>
              <a:rPr lang="en-US" sz="1800" b="1" u="none"/>
              <a:t>KPKB</a:t>
            </a:r>
            <a:r>
              <a:rPr lang="id-ID" sz="1800" b="1" u="none"/>
              <a:t>.</a:t>
            </a:r>
            <a:r>
              <a:rPr lang="en-US" sz="1800" b="1" u="none"/>
              <a:t> (Pasal 13 ayat 2 UU KUP)</a:t>
            </a:r>
            <a:endParaRPr lang="en-GB" sz="1800" b="1" u="none"/>
          </a:p>
        </p:txBody>
      </p:sp>
      <p:sp>
        <p:nvSpPr>
          <p:cNvPr id="158724" name="Rectangle 4"/>
          <p:cNvSpPr>
            <a:spLocks noChangeArrowheads="1"/>
          </p:cNvSpPr>
          <p:nvPr/>
        </p:nvSpPr>
        <p:spPr bwMode="auto">
          <a:xfrm>
            <a:off x="323850" y="2589213"/>
            <a:ext cx="8591550" cy="1416050"/>
          </a:xfrm>
          <a:prstGeom prst="rect">
            <a:avLst/>
          </a:prstGeom>
          <a:noFill/>
          <a:ln w="9525">
            <a:solidFill>
              <a:schemeClr val="accent2"/>
            </a:solidFill>
            <a:miter lim="800000"/>
            <a:headEnd/>
            <a:tailEnd/>
          </a:ln>
        </p:spPr>
        <p:txBody>
          <a:bodyPr lIns="91422" tIns="45712" rIns="91422" bIns="45712">
            <a:spAutoFit/>
          </a:bodyPr>
          <a:lstStyle/>
          <a:p>
            <a:pPr>
              <a:lnSpc>
                <a:spcPct val="80000"/>
              </a:lnSpc>
            </a:pPr>
            <a:r>
              <a:rPr lang="id-ID" sz="1800" b="1" u="none"/>
              <a:t>apabila </a:t>
            </a:r>
            <a:r>
              <a:rPr lang="id-ID" sz="1800" b="1"/>
              <a:t>berdasarkan hasil pemeriksaan</a:t>
            </a:r>
            <a:r>
              <a:rPr lang="id-ID" sz="1800" b="1" u="none"/>
              <a:t> atau keterangan lain </a:t>
            </a:r>
            <a:r>
              <a:rPr lang="id-ID" sz="1800" b="1"/>
              <a:t>mengenai P</a:t>
            </a:r>
            <a:r>
              <a:rPr lang="en-US" sz="1800" b="1"/>
              <a:t>PN</a:t>
            </a:r>
            <a:r>
              <a:rPr lang="id-ID" sz="1800" b="1"/>
              <a:t> dan P</a:t>
            </a:r>
            <a:r>
              <a:rPr lang="en-US" sz="1800" b="1"/>
              <a:t>PnBM</a:t>
            </a:r>
            <a:r>
              <a:rPr lang="id-ID" sz="1800" b="1" u="none"/>
              <a:t> ternyata tidak seharusnya dikompensasikan selisih lebih pajak atau tidak seharusnya dikenai tarif 0% (nol persen)</a:t>
            </a:r>
            <a:r>
              <a:rPr lang="en-US" sz="1800" b="1" u="none"/>
              <a:t> atas jumlah kekurangan pembayaran pajak dalam SKPKB ditambah </a:t>
            </a:r>
            <a:r>
              <a:rPr lang="pt-BR" sz="1800" b="1">
                <a:cs typeface="Times New Roman" pitchFamily="18" charset="0"/>
              </a:rPr>
              <a:t>sanksi administrasi berupa kenaikan sebesar 100%</a:t>
            </a:r>
            <a:r>
              <a:rPr lang="pt-BR" sz="1800" b="1" u="none">
                <a:cs typeface="Times New Roman" pitchFamily="18" charset="0"/>
              </a:rPr>
              <a:t>.</a:t>
            </a:r>
            <a:r>
              <a:rPr lang="en-GB" sz="1800" b="1" u="none"/>
              <a:t> </a:t>
            </a:r>
            <a:r>
              <a:rPr lang="en-US" sz="1800" b="1" u="none"/>
              <a:t>(Pasal 13 ayat 3 UU KUP)</a:t>
            </a:r>
            <a:endParaRPr lang="en-GB" sz="1800" b="1" u="none"/>
          </a:p>
        </p:txBody>
      </p:sp>
      <p:sp>
        <p:nvSpPr>
          <p:cNvPr id="158725" name="Rectangle 5"/>
          <p:cNvSpPr>
            <a:spLocks noChangeArrowheads="1"/>
          </p:cNvSpPr>
          <p:nvPr/>
        </p:nvSpPr>
        <p:spPr bwMode="auto">
          <a:xfrm>
            <a:off x="323850" y="4246563"/>
            <a:ext cx="8591550" cy="2578100"/>
          </a:xfrm>
          <a:prstGeom prst="rect">
            <a:avLst/>
          </a:prstGeom>
          <a:noFill/>
          <a:ln w="9525">
            <a:solidFill>
              <a:schemeClr val="accent2"/>
            </a:solidFill>
            <a:miter lim="800000"/>
            <a:headEnd/>
            <a:tailEnd/>
          </a:ln>
        </p:spPr>
        <p:txBody>
          <a:bodyPr lIns="91422" tIns="45712" rIns="91422" bIns="45712">
            <a:spAutoFit/>
          </a:bodyPr>
          <a:lstStyle/>
          <a:p>
            <a:pPr>
              <a:lnSpc>
                <a:spcPct val="90000"/>
              </a:lnSpc>
            </a:pPr>
            <a:r>
              <a:rPr lang="id-ID" sz="1800" b="1" u="none"/>
              <a:t>apabila kewajiban sebagaimana dimaksud dalam Pasal 28 atau </a:t>
            </a:r>
            <a:r>
              <a:rPr lang="id-ID" sz="1800" b="1"/>
              <a:t>Pasal 29</a:t>
            </a:r>
            <a:r>
              <a:rPr lang="id-ID" sz="1800" b="1" u="none"/>
              <a:t> tidak dipenuhi sehingga tidak dapat diketahui besarnya pajak yang terutang</a:t>
            </a:r>
            <a:r>
              <a:rPr lang="en-US" sz="1800" b="1" u="none"/>
              <a:t>, atas j</a:t>
            </a:r>
            <a:r>
              <a:rPr lang="id-ID" sz="1800" b="1" u="none"/>
              <a:t>umlah pajak dalam S</a:t>
            </a:r>
            <a:r>
              <a:rPr lang="en-US" sz="1800" b="1" u="none"/>
              <a:t>KPKB</a:t>
            </a:r>
            <a:r>
              <a:rPr lang="id-ID" sz="1800" b="1" u="none"/>
              <a:t> ditambah dengan </a:t>
            </a:r>
            <a:r>
              <a:rPr lang="id-ID" sz="1800" b="1"/>
              <a:t>sanksi administrasi berupa kenaikan</a:t>
            </a:r>
            <a:r>
              <a:rPr lang="id-ID" sz="1800" b="1" u="none"/>
              <a:t> sebesar:</a:t>
            </a:r>
            <a:r>
              <a:rPr lang="en-US" sz="1800" b="1" u="none"/>
              <a:t> </a:t>
            </a:r>
            <a:r>
              <a:rPr lang="id-ID" sz="1800" b="1" u="none"/>
              <a:t>a.</a:t>
            </a:r>
            <a:r>
              <a:rPr lang="en-US" sz="1800" b="1" u="none"/>
              <a:t> </a:t>
            </a:r>
            <a:r>
              <a:rPr lang="id-ID" sz="1800" b="1" u="none"/>
              <a:t>50% (dari P</a:t>
            </a:r>
            <a:r>
              <a:rPr lang="en-US" sz="1800" b="1" u="none"/>
              <a:t>Ph</a:t>
            </a:r>
            <a:r>
              <a:rPr lang="id-ID" sz="1800" b="1" u="none"/>
              <a:t> yang tidak atau kurang dibayar dalam satu Tahun Pajak; b.</a:t>
            </a:r>
            <a:r>
              <a:rPr lang="en-US" sz="1800" b="1" u="none"/>
              <a:t> </a:t>
            </a:r>
            <a:r>
              <a:rPr lang="id-ID" sz="1800" b="1" u="none"/>
              <a:t>100% dari P</a:t>
            </a:r>
            <a:r>
              <a:rPr lang="en-US" sz="1800" b="1" u="none"/>
              <a:t>Ph</a:t>
            </a:r>
            <a:r>
              <a:rPr lang="id-ID" sz="1800" b="1" u="none"/>
              <a:t> yang tidak atau kurang dipotong, tidak atau kurang dipungut, tidak atau kurang disetor, dan dipotong atau dipungut tetapi tidak atau kurang disetor; atau</a:t>
            </a:r>
            <a:r>
              <a:rPr lang="en-US" sz="1800" b="1" u="none"/>
              <a:t> </a:t>
            </a:r>
            <a:r>
              <a:rPr lang="id-ID" sz="1800" b="1" u="none"/>
              <a:t>c.</a:t>
            </a:r>
            <a:r>
              <a:rPr lang="en-US" sz="1800" b="1" u="none"/>
              <a:t> </a:t>
            </a:r>
            <a:r>
              <a:rPr lang="id-ID" sz="1800" b="1" u="none"/>
              <a:t>100% dari P</a:t>
            </a:r>
            <a:r>
              <a:rPr lang="en-US" sz="1800" b="1" u="none"/>
              <a:t>PN</a:t>
            </a:r>
            <a:r>
              <a:rPr lang="id-ID" sz="1800" b="1" u="none"/>
              <a:t> Barang dan Jasa dan P</a:t>
            </a:r>
            <a:r>
              <a:rPr lang="en-US" sz="1800" b="1" u="none"/>
              <a:t>PnBM</a:t>
            </a:r>
            <a:r>
              <a:rPr lang="id-ID" sz="1800" b="1" u="none"/>
              <a:t> yang tidak atau kurang dibayar.</a:t>
            </a:r>
            <a:r>
              <a:rPr lang="en-US" sz="1800" b="1" u="none"/>
              <a:t> (Pasal 13 ayat 3 UU KUP)</a:t>
            </a:r>
            <a:endParaRPr lang="en-GB" sz="1800" b="1" u="none"/>
          </a:p>
        </p:txBody>
      </p:sp>
      <p:sp>
        <p:nvSpPr>
          <p:cNvPr id="158726" name="AutoShape 6"/>
          <p:cNvSpPr>
            <a:spLocks noChangeArrowheads="1"/>
          </p:cNvSpPr>
          <p:nvPr/>
        </p:nvSpPr>
        <p:spPr bwMode="auto">
          <a:xfrm>
            <a:off x="4110038" y="527050"/>
            <a:ext cx="5334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25959" name="AutoShape 8"/>
          <p:cNvSpPr>
            <a:spLocks noChangeArrowheads="1"/>
          </p:cNvSpPr>
          <p:nvPr/>
        </p:nvSpPr>
        <p:spPr bwMode="auto">
          <a:xfrm>
            <a:off x="71438" y="188913"/>
            <a:ext cx="323850"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8722"/>
                                        </p:tgtEl>
                                        <p:attrNameLst>
                                          <p:attrName>style.visibility</p:attrName>
                                        </p:attrNameLst>
                                      </p:cBhvr>
                                      <p:to>
                                        <p:strVal val="visible"/>
                                      </p:to>
                                    </p:set>
                                    <p:anim calcmode="lin" valueType="num">
                                      <p:cBhvr additive="base">
                                        <p:cTn id="7" dur="500" fill="hold"/>
                                        <p:tgtEl>
                                          <p:spTgt spid="158722"/>
                                        </p:tgtEl>
                                        <p:attrNameLst>
                                          <p:attrName>ppt_x</p:attrName>
                                        </p:attrNameLst>
                                      </p:cBhvr>
                                      <p:tavLst>
                                        <p:tav tm="0">
                                          <p:val>
                                            <p:strVal val="0-#ppt_w/2"/>
                                          </p:val>
                                        </p:tav>
                                        <p:tav tm="100000">
                                          <p:val>
                                            <p:strVal val="#ppt_x"/>
                                          </p:val>
                                        </p:tav>
                                      </p:tavLst>
                                    </p:anim>
                                    <p:anim calcmode="lin" valueType="num">
                                      <p:cBhvr additive="base">
                                        <p:cTn id="8" dur="500" fill="hold"/>
                                        <p:tgtEl>
                                          <p:spTgt spid="1587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8726"/>
                                        </p:tgtEl>
                                        <p:attrNameLst>
                                          <p:attrName>style.visibility</p:attrName>
                                        </p:attrNameLst>
                                      </p:cBhvr>
                                      <p:to>
                                        <p:strVal val="visible"/>
                                      </p:to>
                                    </p:set>
                                    <p:anim calcmode="lin" valueType="num">
                                      <p:cBhvr additive="base">
                                        <p:cTn id="13" dur="500" fill="hold"/>
                                        <p:tgtEl>
                                          <p:spTgt spid="158726"/>
                                        </p:tgtEl>
                                        <p:attrNameLst>
                                          <p:attrName>ppt_x</p:attrName>
                                        </p:attrNameLst>
                                      </p:cBhvr>
                                      <p:tavLst>
                                        <p:tav tm="0">
                                          <p:val>
                                            <p:strVal val="0-#ppt_w/2"/>
                                          </p:val>
                                        </p:tav>
                                        <p:tav tm="100000">
                                          <p:val>
                                            <p:strVal val="#ppt_x"/>
                                          </p:val>
                                        </p:tav>
                                      </p:tavLst>
                                    </p:anim>
                                    <p:anim calcmode="lin" valueType="num">
                                      <p:cBhvr additive="base">
                                        <p:cTn id="14" dur="500" fill="hold"/>
                                        <p:tgtEl>
                                          <p:spTgt spid="1587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8723"/>
                                        </p:tgtEl>
                                        <p:attrNameLst>
                                          <p:attrName>style.visibility</p:attrName>
                                        </p:attrNameLst>
                                      </p:cBhvr>
                                      <p:to>
                                        <p:strVal val="visible"/>
                                      </p:to>
                                    </p:set>
                                    <p:anim calcmode="lin" valueType="num">
                                      <p:cBhvr additive="base">
                                        <p:cTn id="19" dur="500" fill="hold"/>
                                        <p:tgtEl>
                                          <p:spTgt spid="158723"/>
                                        </p:tgtEl>
                                        <p:attrNameLst>
                                          <p:attrName>ppt_x</p:attrName>
                                        </p:attrNameLst>
                                      </p:cBhvr>
                                      <p:tavLst>
                                        <p:tav tm="0">
                                          <p:val>
                                            <p:strVal val="0-#ppt_w/2"/>
                                          </p:val>
                                        </p:tav>
                                        <p:tav tm="100000">
                                          <p:val>
                                            <p:strVal val="#ppt_x"/>
                                          </p:val>
                                        </p:tav>
                                      </p:tavLst>
                                    </p:anim>
                                    <p:anim calcmode="lin" valueType="num">
                                      <p:cBhvr additive="base">
                                        <p:cTn id="20" dur="500" fill="hold"/>
                                        <p:tgtEl>
                                          <p:spTgt spid="15872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8724"/>
                                        </p:tgtEl>
                                        <p:attrNameLst>
                                          <p:attrName>style.visibility</p:attrName>
                                        </p:attrNameLst>
                                      </p:cBhvr>
                                      <p:to>
                                        <p:strVal val="visible"/>
                                      </p:to>
                                    </p:set>
                                    <p:anim calcmode="lin" valueType="num">
                                      <p:cBhvr additive="base">
                                        <p:cTn id="25" dur="500" fill="hold"/>
                                        <p:tgtEl>
                                          <p:spTgt spid="158724"/>
                                        </p:tgtEl>
                                        <p:attrNameLst>
                                          <p:attrName>ppt_x</p:attrName>
                                        </p:attrNameLst>
                                      </p:cBhvr>
                                      <p:tavLst>
                                        <p:tav tm="0">
                                          <p:val>
                                            <p:strVal val="0-#ppt_w/2"/>
                                          </p:val>
                                        </p:tav>
                                        <p:tav tm="100000">
                                          <p:val>
                                            <p:strVal val="#ppt_x"/>
                                          </p:val>
                                        </p:tav>
                                      </p:tavLst>
                                    </p:anim>
                                    <p:anim calcmode="lin" valueType="num">
                                      <p:cBhvr additive="base">
                                        <p:cTn id="26" dur="500" fill="hold"/>
                                        <p:tgtEl>
                                          <p:spTgt spid="15872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8725"/>
                                        </p:tgtEl>
                                        <p:attrNameLst>
                                          <p:attrName>style.visibility</p:attrName>
                                        </p:attrNameLst>
                                      </p:cBhvr>
                                      <p:to>
                                        <p:strVal val="visible"/>
                                      </p:to>
                                    </p:set>
                                    <p:anim calcmode="lin" valueType="num">
                                      <p:cBhvr additive="base">
                                        <p:cTn id="31" dur="500" fill="hold"/>
                                        <p:tgtEl>
                                          <p:spTgt spid="158725"/>
                                        </p:tgtEl>
                                        <p:attrNameLst>
                                          <p:attrName>ppt_x</p:attrName>
                                        </p:attrNameLst>
                                      </p:cBhvr>
                                      <p:tavLst>
                                        <p:tav tm="0">
                                          <p:val>
                                            <p:strVal val="0-#ppt_w/2"/>
                                          </p:val>
                                        </p:tav>
                                        <p:tav tm="100000">
                                          <p:val>
                                            <p:strVal val="#ppt_x"/>
                                          </p:val>
                                        </p:tav>
                                      </p:tavLst>
                                    </p:anim>
                                    <p:anim calcmode="lin" valueType="num">
                                      <p:cBhvr additive="base">
                                        <p:cTn id="32" dur="500" fill="hold"/>
                                        <p:tgtEl>
                                          <p:spTgt spid="1587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animBg="1" autoUpdateAnimBg="0"/>
      <p:bldP spid="158723" grpId="0" animBg="1" autoUpdateAnimBg="0"/>
      <p:bldP spid="158724" grpId="0" animBg="1" autoUpdateAnimBg="0"/>
      <p:bldP spid="158725" grpId="0" animBg="1" autoUpdateAnimBg="0"/>
      <p:bldP spid="158726" grpId="0" animBg="1"/>
    </p:bld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1295400" y="115888"/>
            <a:ext cx="6948488" cy="417512"/>
          </a:xfrm>
          <a:ln>
            <a:solidFill>
              <a:schemeClr val="accent2"/>
            </a:solidFill>
          </a:ln>
        </p:spPr>
        <p:txBody>
          <a:bodyPr/>
          <a:lstStyle/>
          <a:p>
            <a:pPr eaLnBrk="1" hangingPunct="1"/>
            <a:r>
              <a:rPr lang="en-US" sz="2000" b="1" smtClean="0">
                <a:latin typeface="Kristen ITC" pitchFamily="66" charset="0"/>
              </a:rPr>
              <a:t>SANKSI WP MENOLAK DILAKUKAN PEMERIKSAAN</a:t>
            </a:r>
          </a:p>
        </p:txBody>
      </p:sp>
      <p:sp>
        <p:nvSpPr>
          <p:cNvPr id="163843" name="Line 3"/>
          <p:cNvSpPr>
            <a:spLocks noChangeShapeType="1"/>
          </p:cNvSpPr>
          <p:nvPr/>
        </p:nvSpPr>
        <p:spPr bwMode="auto">
          <a:xfrm flipH="1">
            <a:off x="1066800" y="533400"/>
            <a:ext cx="3159125" cy="152400"/>
          </a:xfrm>
          <a:prstGeom prst="line">
            <a:avLst/>
          </a:prstGeom>
          <a:noFill/>
          <a:ln w="57150">
            <a:solidFill>
              <a:schemeClr val="tx1"/>
            </a:solidFill>
            <a:round/>
            <a:headEnd/>
            <a:tailEnd type="triangle" w="med" len="med"/>
          </a:ln>
        </p:spPr>
        <p:txBody>
          <a:bodyPr/>
          <a:lstStyle/>
          <a:p>
            <a:endParaRPr lang="en-US"/>
          </a:p>
        </p:txBody>
      </p:sp>
      <p:sp>
        <p:nvSpPr>
          <p:cNvPr id="163844" name="Line 4"/>
          <p:cNvSpPr>
            <a:spLocks noChangeShapeType="1"/>
          </p:cNvSpPr>
          <p:nvPr/>
        </p:nvSpPr>
        <p:spPr bwMode="auto">
          <a:xfrm>
            <a:off x="4364038" y="533400"/>
            <a:ext cx="3179762" cy="152400"/>
          </a:xfrm>
          <a:prstGeom prst="line">
            <a:avLst/>
          </a:prstGeom>
          <a:noFill/>
          <a:ln w="57150">
            <a:solidFill>
              <a:schemeClr val="tx1"/>
            </a:solidFill>
            <a:round/>
            <a:headEnd/>
            <a:tailEnd type="triangle" w="med" len="med"/>
          </a:ln>
        </p:spPr>
        <p:txBody>
          <a:bodyPr/>
          <a:lstStyle/>
          <a:p>
            <a:endParaRPr lang="en-US"/>
          </a:p>
        </p:txBody>
      </p:sp>
      <p:sp>
        <p:nvSpPr>
          <p:cNvPr id="163845" name="Rectangle 5"/>
          <p:cNvSpPr>
            <a:spLocks noChangeArrowheads="1"/>
          </p:cNvSpPr>
          <p:nvPr/>
        </p:nvSpPr>
        <p:spPr bwMode="auto">
          <a:xfrm>
            <a:off x="309563" y="2060575"/>
            <a:ext cx="3975100" cy="431800"/>
          </a:xfrm>
          <a:prstGeom prst="rect">
            <a:avLst/>
          </a:prstGeom>
          <a:solidFill>
            <a:srgbClr val="D2F0D7"/>
          </a:solidFill>
          <a:ln w="9525">
            <a:solidFill>
              <a:schemeClr val="accent2"/>
            </a:solidFill>
            <a:miter lim="800000"/>
            <a:headEnd/>
            <a:tailEnd/>
          </a:ln>
        </p:spPr>
        <p:txBody>
          <a:bodyPr lIns="86469" tIns="43235" rIns="86469" bIns="43235" anchor="ctr"/>
          <a:lstStyle/>
          <a:p>
            <a:pPr defTabSz="865188"/>
            <a:r>
              <a:rPr lang="en-US" b="1" u="none">
                <a:solidFill>
                  <a:schemeClr val="tx2"/>
                </a:solidFill>
                <a:latin typeface="Tahoma" pitchFamily="34" charset="0"/>
              </a:rPr>
              <a:t>SANKSI ADMINISTRASI</a:t>
            </a:r>
          </a:p>
        </p:txBody>
      </p:sp>
      <p:sp>
        <p:nvSpPr>
          <p:cNvPr id="163846" name="AutoShape 6"/>
          <p:cNvSpPr>
            <a:spLocks noChangeArrowheads="1"/>
          </p:cNvSpPr>
          <p:nvPr/>
        </p:nvSpPr>
        <p:spPr bwMode="auto">
          <a:xfrm>
            <a:off x="1801813" y="1844675"/>
            <a:ext cx="466725" cy="2159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3862" name="Rectangle 22"/>
          <p:cNvSpPr>
            <a:spLocks noChangeArrowheads="1"/>
          </p:cNvSpPr>
          <p:nvPr/>
        </p:nvSpPr>
        <p:spPr bwMode="auto">
          <a:xfrm>
            <a:off x="107950" y="692150"/>
            <a:ext cx="4478338" cy="650875"/>
          </a:xfrm>
          <a:prstGeom prst="rect">
            <a:avLst/>
          </a:prstGeom>
          <a:noFill/>
          <a:ln w="9525">
            <a:solidFill>
              <a:srgbClr val="00CC00"/>
            </a:solidFill>
            <a:miter lim="800000"/>
            <a:headEnd/>
            <a:tailEnd/>
          </a:ln>
        </p:spPr>
        <p:txBody>
          <a:bodyPr lIns="91422" tIns="45712" rIns="91422" bIns="45712">
            <a:spAutoFit/>
          </a:bodyPr>
          <a:lstStyle/>
          <a:p>
            <a:r>
              <a:rPr lang="en-US" sz="1800" u="none">
                <a:latin typeface="Tahoma" pitchFamily="34" charset="0"/>
              </a:rPr>
              <a:t>sehingga tidak dapat diketahui besarnya pajak yang terutang</a:t>
            </a:r>
          </a:p>
        </p:txBody>
      </p:sp>
      <p:sp>
        <p:nvSpPr>
          <p:cNvPr id="163863" name="Rectangle 23"/>
          <p:cNvSpPr>
            <a:spLocks noChangeArrowheads="1"/>
          </p:cNvSpPr>
          <p:nvPr/>
        </p:nvSpPr>
        <p:spPr bwMode="auto">
          <a:xfrm>
            <a:off x="107950" y="1412875"/>
            <a:ext cx="4406900" cy="381000"/>
          </a:xfrm>
          <a:prstGeom prst="rect">
            <a:avLst/>
          </a:prstGeom>
          <a:noFill/>
          <a:ln w="9525">
            <a:solidFill>
              <a:schemeClr val="accent2"/>
            </a:solidFill>
            <a:miter lim="800000"/>
            <a:headEnd/>
            <a:tailEnd/>
          </a:ln>
        </p:spPr>
        <p:txBody>
          <a:bodyPr lIns="98822" tIns="49410" rIns="98822" bIns="49410" anchor="ctr"/>
          <a:lstStyle/>
          <a:p>
            <a:pPr defTabSz="989013"/>
            <a:r>
              <a:rPr lang="en-US" sz="1800" u="none">
                <a:solidFill>
                  <a:schemeClr val="tx2"/>
                </a:solidFill>
                <a:latin typeface="Tahoma" pitchFamily="34" charset="0"/>
              </a:rPr>
              <a:t>Atas pajak yang kurang bayar, dikenakan</a:t>
            </a:r>
          </a:p>
        </p:txBody>
      </p:sp>
      <p:sp>
        <p:nvSpPr>
          <p:cNvPr id="163864" name="Rectangle 24"/>
          <p:cNvSpPr>
            <a:spLocks noChangeArrowheads="1"/>
          </p:cNvSpPr>
          <p:nvPr/>
        </p:nvSpPr>
        <p:spPr bwMode="auto">
          <a:xfrm>
            <a:off x="76200" y="2565400"/>
            <a:ext cx="4351338" cy="3330575"/>
          </a:xfrm>
          <a:prstGeom prst="rect">
            <a:avLst/>
          </a:prstGeom>
          <a:noFill/>
          <a:ln w="38100">
            <a:solidFill>
              <a:srgbClr val="00CC00"/>
            </a:solidFill>
            <a:miter lim="800000"/>
            <a:headEnd/>
            <a:tailEnd/>
          </a:ln>
        </p:spPr>
        <p:txBody>
          <a:bodyPr lIns="91422" tIns="45712" rIns="91422" bIns="45712">
            <a:spAutoFit/>
          </a:bodyPr>
          <a:lstStyle/>
          <a:p>
            <a:pPr algn="l">
              <a:spcBef>
                <a:spcPct val="50000"/>
              </a:spcBef>
            </a:pPr>
            <a:r>
              <a:rPr lang="en-US" sz="2000" u="none">
                <a:latin typeface="Tahoma" pitchFamily="34" charset="0"/>
              </a:rPr>
              <a:t>berupa kenaikan sebesar :</a:t>
            </a:r>
          </a:p>
          <a:p>
            <a:pPr algn="l">
              <a:spcBef>
                <a:spcPct val="50000"/>
              </a:spcBef>
            </a:pPr>
            <a:r>
              <a:rPr lang="en-US" sz="2000" u="none">
                <a:latin typeface="Tahoma" pitchFamily="34" charset="0"/>
              </a:rPr>
              <a:t>a. </a:t>
            </a:r>
            <a:r>
              <a:rPr lang="en-US" sz="2000" b="1" u="none">
                <a:solidFill>
                  <a:schemeClr val="accent2"/>
                </a:solidFill>
                <a:latin typeface="Tahoma" pitchFamily="34" charset="0"/>
              </a:rPr>
              <a:t>50 % </a:t>
            </a:r>
            <a:r>
              <a:rPr lang="en-US" sz="2000" u="none">
                <a:solidFill>
                  <a:schemeClr val="accent2"/>
                </a:solidFill>
                <a:latin typeface="Tahoma" pitchFamily="34" charset="0"/>
              </a:rPr>
              <a:t>dari PPh yg tidak/kurang dibayar dlm satu Tahun Pajak</a:t>
            </a:r>
            <a:r>
              <a:rPr lang="en-US" sz="2000" u="none">
                <a:latin typeface="Tahoma" pitchFamily="34" charset="0"/>
              </a:rPr>
              <a:t>; b. </a:t>
            </a:r>
            <a:r>
              <a:rPr lang="en-US" sz="2000" b="1" u="none">
                <a:solidFill>
                  <a:srgbClr val="008000"/>
                </a:solidFill>
                <a:latin typeface="Tahoma" pitchFamily="34" charset="0"/>
              </a:rPr>
              <a:t>100 % </a:t>
            </a:r>
            <a:r>
              <a:rPr lang="en-US" sz="2000" u="none">
                <a:solidFill>
                  <a:srgbClr val="008000"/>
                </a:solidFill>
                <a:latin typeface="Tahoma" pitchFamily="34" charset="0"/>
              </a:rPr>
              <a:t>dari PPh yg tidak/kurang dipotong, tidak/kurang dipungut, tidak/kurang disetorkan, dan dipotong/ dipungut tetapi tidak/kurang disetorkan</a:t>
            </a:r>
            <a:r>
              <a:rPr lang="en-US" sz="2000" u="none">
                <a:latin typeface="Tahoma" pitchFamily="34" charset="0"/>
              </a:rPr>
              <a:t>; c. </a:t>
            </a:r>
            <a:r>
              <a:rPr lang="en-US" sz="2000" b="1" u="none">
                <a:solidFill>
                  <a:srgbClr val="990000"/>
                </a:solidFill>
                <a:latin typeface="Tahoma" pitchFamily="34" charset="0"/>
              </a:rPr>
              <a:t>100 %</a:t>
            </a:r>
            <a:r>
              <a:rPr lang="en-US" sz="2000" u="none">
                <a:latin typeface="Tahoma" pitchFamily="34" charset="0"/>
              </a:rPr>
              <a:t> </a:t>
            </a:r>
            <a:r>
              <a:rPr lang="en-US" sz="2000" u="none">
                <a:solidFill>
                  <a:srgbClr val="990000"/>
                </a:solidFill>
                <a:latin typeface="Tahoma" pitchFamily="34" charset="0"/>
              </a:rPr>
              <a:t>dari PPN dan PPnBM yang tidak atau kurang dibayar</a:t>
            </a:r>
            <a:r>
              <a:rPr lang="en-US" sz="2000" u="none">
                <a:latin typeface="Tahoma" pitchFamily="34" charset="0"/>
              </a:rPr>
              <a:t>. {Pasal 13 (3)}</a:t>
            </a:r>
          </a:p>
        </p:txBody>
      </p:sp>
      <p:sp>
        <p:nvSpPr>
          <p:cNvPr id="163865" name="Rectangle 25"/>
          <p:cNvSpPr>
            <a:spLocks noChangeArrowheads="1"/>
          </p:cNvSpPr>
          <p:nvPr/>
        </p:nvSpPr>
        <p:spPr bwMode="auto">
          <a:xfrm>
            <a:off x="5791200" y="692150"/>
            <a:ext cx="2971800" cy="466725"/>
          </a:xfrm>
          <a:prstGeom prst="rect">
            <a:avLst/>
          </a:prstGeom>
          <a:noFill/>
          <a:ln w="9525">
            <a:solidFill>
              <a:srgbClr val="00CC00"/>
            </a:solidFill>
            <a:miter lim="800000"/>
            <a:headEnd/>
            <a:tailEnd/>
          </a:ln>
        </p:spPr>
        <p:txBody>
          <a:bodyPr lIns="91422" tIns="45712" rIns="91422" bIns="45712">
            <a:spAutoFit/>
          </a:bodyPr>
          <a:lstStyle/>
          <a:p>
            <a:r>
              <a:rPr lang="en-US" b="1" u="none">
                <a:latin typeface="Lucida Console" pitchFamily="49" charset="0"/>
              </a:rPr>
              <a:t>sengaja</a:t>
            </a:r>
          </a:p>
        </p:txBody>
      </p:sp>
      <p:sp>
        <p:nvSpPr>
          <p:cNvPr id="163866" name="Rectangle 26"/>
          <p:cNvSpPr>
            <a:spLocks noChangeArrowheads="1"/>
          </p:cNvSpPr>
          <p:nvPr/>
        </p:nvSpPr>
        <p:spPr bwMode="auto">
          <a:xfrm>
            <a:off x="4932363" y="1268413"/>
            <a:ext cx="4059237" cy="647700"/>
          </a:xfrm>
          <a:prstGeom prst="rect">
            <a:avLst/>
          </a:prstGeom>
          <a:noFill/>
          <a:ln w="9525">
            <a:solidFill>
              <a:schemeClr val="accent2"/>
            </a:solidFill>
            <a:miter lim="800000"/>
            <a:headEnd/>
            <a:tailEnd/>
          </a:ln>
        </p:spPr>
        <p:txBody>
          <a:bodyPr lIns="98822" tIns="49410" rIns="98822" bIns="49410" anchor="ctr"/>
          <a:lstStyle/>
          <a:p>
            <a:pPr defTabSz="989013"/>
            <a:r>
              <a:rPr lang="en-US" sz="1800" u="none">
                <a:solidFill>
                  <a:schemeClr val="tx2"/>
                </a:solidFill>
                <a:latin typeface="Lucida Console" pitchFamily="49" charset="0"/>
              </a:rPr>
              <a:t>Menimbulkan kerugian pada pendapatan negara</a:t>
            </a:r>
          </a:p>
        </p:txBody>
      </p:sp>
      <p:sp>
        <p:nvSpPr>
          <p:cNvPr id="163867" name="AutoShape 27"/>
          <p:cNvSpPr>
            <a:spLocks noChangeArrowheads="1"/>
          </p:cNvSpPr>
          <p:nvPr/>
        </p:nvSpPr>
        <p:spPr bwMode="auto">
          <a:xfrm>
            <a:off x="6934200" y="1108075"/>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3868" name="Rectangle 28"/>
          <p:cNvSpPr>
            <a:spLocks noChangeArrowheads="1"/>
          </p:cNvSpPr>
          <p:nvPr/>
        </p:nvSpPr>
        <p:spPr bwMode="auto">
          <a:xfrm>
            <a:off x="4932363" y="1947863"/>
            <a:ext cx="4032250" cy="473075"/>
          </a:xfrm>
          <a:prstGeom prst="rect">
            <a:avLst/>
          </a:prstGeom>
          <a:solidFill>
            <a:srgbClr val="D2F0D7"/>
          </a:solidFill>
          <a:ln w="9525">
            <a:solidFill>
              <a:schemeClr val="accent2"/>
            </a:solidFill>
            <a:miter lim="800000"/>
            <a:headEnd/>
            <a:tailEnd/>
          </a:ln>
        </p:spPr>
        <p:txBody>
          <a:bodyPr lIns="98822" tIns="49410" rIns="98822" bIns="49410" anchor="ctr"/>
          <a:lstStyle/>
          <a:p>
            <a:pPr defTabSz="989013"/>
            <a:r>
              <a:rPr lang="en-US" b="1" u="none">
                <a:solidFill>
                  <a:schemeClr val="tx2"/>
                </a:solidFill>
                <a:latin typeface="Tahoma" pitchFamily="34" charset="0"/>
              </a:rPr>
              <a:t>SANKSI PIDANA</a:t>
            </a:r>
          </a:p>
        </p:txBody>
      </p:sp>
      <p:sp>
        <p:nvSpPr>
          <p:cNvPr id="163869" name="Rectangle 29"/>
          <p:cNvSpPr>
            <a:spLocks noChangeArrowheads="1"/>
          </p:cNvSpPr>
          <p:nvPr/>
        </p:nvSpPr>
        <p:spPr bwMode="auto">
          <a:xfrm>
            <a:off x="4643438" y="2940050"/>
            <a:ext cx="4424362" cy="1784350"/>
          </a:xfrm>
          <a:prstGeom prst="rect">
            <a:avLst/>
          </a:prstGeom>
          <a:noFill/>
          <a:ln w="38100">
            <a:solidFill>
              <a:schemeClr val="accent2"/>
            </a:solidFill>
            <a:miter lim="800000"/>
            <a:headEnd/>
            <a:tailEnd/>
          </a:ln>
        </p:spPr>
        <p:txBody>
          <a:bodyPr lIns="98822" tIns="49410" rIns="98822" bIns="49410">
            <a:spAutoFit/>
          </a:bodyPr>
          <a:lstStyle/>
          <a:p>
            <a:pPr defTabSz="989013"/>
            <a:r>
              <a:rPr lang="fi-FI" sz="1800" b="1" u="none">
                <a:latin typeface="Arial Narrow" pitchFamily="34" charset="0"/>
              </a:rPr>
              <a:t>dipidana dengan pidana penjara paling singkat 6 (enam) bulan dan paling lama 6 (enam) tahun dan denda paling sedikit 2 (dua) kali jumlah pajak terutang yang tidak atau kurang dibayar dan paling banyak 4 (empat) kali jumlah pajak terutang yang tidak atau kurang dibayar.</a:t>
            </a:r>
            <a:r>
              <a:rPr lang="en-US" sz="1800" b="1">
                <a:latin typeface="Arial Narrow" pitchFamily="34" charset="0"/>
              </a:rPr>
              <a:t> </a:t>
            </a:r>
          </a:p>
        </p:txBody>
      </p:sp>
      <p:sp>
        <p:nvSpPr>
          <p:cNvPr id="163871" name="Rectangle 31"/>
          <p:cNvSpPr>
            <a:spLocks noChangeArrowheads="1"/>
          </p:cNvSpPr>
          <p:nvPr/>
        </p:nvSpPr>
        <p:spPr bwMode="auto">
          <a:xfrm>
            <a:off x="152400" y="6030913"/>
            <a:ext cx="3843338" cy="711200"/>
          </a:xfrm>
          <a:prstGeom prst="rect">
            <a:avLst/>
          </a:prstGeom>
          <a:noFill/>
          <a:ln w="9525">
            <a:solidFill>
              <a:srgbClr val="FF33CC"/>
            </a:solidFill>
            <a:miter lim="800000"/>
            <a:headEnd/>
            <a:tailEnd/>
          </a:ln>
        </p:spPr>
        <p:txBody>
          <a:bodyPr lIns="91422" tIns="45712" rIns="91422" bIns="45712">
            <a:spAutoFit/>
          </a:bodyPr>
          <a:lstStyle/>
          <a:p>
            <a:r>
              <a:rPr lang="en-US" sz="2000" i="1" u="none">
                <a:solidFill>
                  <a:schemeClr val="tx2"/>
                </a:solidFill>
                <a:latin typeface="Tahoma" pitchFamily="34" charset="0"/>
              </a:rPr>
              <a:t>Penghitungan penghasilan kena pajak dilakukan secara jabatan.</a:t>
            </a:r>
          </a:p>
        </p:txBody>
      </p:sp>
      <p:sp>
        <p:nvSpPr>
          <p:cNvPr id="163874" name="Rectangle 34"/>
          <p:cNvSpPr>
            <a:spLocks noChangeArrowheads="1"/>
          </p:cNvSpPr>
          <p:nvPr/>
        </p:nvSpPr>
        <p:spPr bwMode="auto">
          <a:xfrm>
            <a:off x="4659313" y="4797425"/>
            <a:ext cx="4376737" cy="1784350"/>
          </a:xfrm>
          <a:prstGeom prst="rect">
            <a:avLst/>
          </a:prstGeom>
          <a:noFill/>
          <a:ln w="38100">
            <a:solidFill>
              <a:schemeClr val="accent2"/>
            </a:solidFill>
            <a:miter lim="800000"/>
            <a:headEnd/>
            <a:tailEnd/>
          </a:ln>
        </p:spPr>
        <p:txBody>
          <a:bodyPr lIns="98822" tIns="49410" rIns="98822" bIns="49410">
            <a:spAutoFit/>
          </a:bodyPr>
          <a:lstStyle/>
          <a:p>
            <a:pPr defTabSz="989013"/>
            <a:r>
              <a:rPr lang="fi-FI" sz="1800" b="1" u="none">
                <a:latin typeface="Arial Narrow" pitchFamily="34" charset="0"/>
              </a:rPr>
              <a:t>Pidana ditambahkan 1 (satu) kali menjadi 2 (dua) kali sanksi pidana apabila seseorang melakukan lagi tindak pidana di bidang perpajakan sebelum lewat 1 (satu) tahun, terhitung sejak selesainya menjalani pidana penjara yang dijatuhkan.</a:t>
            </a:r>
            <a:r>
              <a:rPr lang="fi-FI" sz="1800" u="none">
                <a:latin typeface="Arial Narrow" pitchFamily="34" charset="0"/>
              </a:rPr>
              <a:t> </a:t>
            </a:r>
            <a:endParaRPr lang="en-US" sz="1800" u="none">
              <a:latin typeface="Arial Narrow" pitchFamily="34" charset="0"/>
            </a:endParaRPr>
          </a:p>
        </p:txBody>
      </p:sp>
      <p:sp>
        <p:nvSpPr>
          <p:cNvPr id="163875" name="Rectangle 35"/>
          <p:cNvSpPr>
            <a:spLocks noChangeArrowheads="1"/>
          </p:cNvSpPr>
          <p:nvPr/>
        </p:nvSpPr>
        <p:spPr bwMode="auto">
          <a:xfrm>
            <a:off x="5580063" y="2457450"/>
            <a:ext cx="2971800" cy="466725"/>
          </a:xfrm>
          <a:prstGeom prst="rect">
            <a:avLst/>
          </a:prstGeom>
          <a:noFill/>
          <a:ln w="9525">
            <a:solidFill>
              <a:srgbClr val="00CC00"/>
            </a:solidFill>
            <a:miter lim="800000"/>
            <a:headEnd/>
            <a:tailEnd/>
          </a:ln>
        </p:spPr>
        <p:txBody>
          <a:bodyPr lIns="91422" tIns="45712" rIns="91422" bIns="45712">
            <a:spAutoFit/>
          </a:bodyPr>
          <a:lstStyle/>
          <a:p>
            <a:r>
              <a:rPr lang="en-US" b="1" u="none">
                <a:latin typeface="Lucida Console" pitchFamily="49" charset="0"/>
              </a:rPr>
              <a:t>Pasal 39 UU KUP</a:t>
            </a:r>
          </a:p>
        </p:txBody>
      </p:sp>
      <p:sp>
        <p:nvSpPr>
          <p:cNvPr id="126994" name="AutoShape 36"/>
          <p:cNvSpPr>
            <a:spLocks noChangeArrowheads="1"/>
          </p:cNvSpPr>
          <p:nvPr/>
        </p:nvSpPr>
        <p:spPr bwMode="auto">
          <a:xfrm>
            <a:off x="71438" y="188913"/>
            <a:ext cx="323850"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42"/>
                                        </p:tgtEl>
                                        <p:attrNameLst>
                                          <p:attrName>style.visibility</p:attrName>
                                        </p:attrNameLst>
                                      </p:cBhvr>
                                      <p:to>
                                        <p:strVal val="visible"/>
                                      </p:to>
                                    </p:set>
                                    <p:anim calcmode="lin" valueType="num">
                                      <p:cBhvr additive="base">
                                        <p:cTn id="7" dur="500" fill="hold"/>
                                        <p:tgtEl>
                                          <p:spTgt spid="163842"/>
                                        </p:tgtEl>
                                        <p:attrNameLst>
                                          <p:attrName>ppt_x</p:attrName>
                                        </p:attrNameLst>
                                      </p:cBhvr>
                                      <p:tavLst>
                                        <p:tav tm="0">
                                          <p:val>
                                            <p:strVal val="0-#ppt_w/2"/>
                                          </p:val>
                                        </p:tav>
                                        <p:tav tm="100000">
                                          <p:val>
                                            <p:strVal val="#ppt_x"/>
                                          </p:val>
                                        </p:tav>
                                      </p:tavLst>
                                    </p:anim>
                                    <p:anim calcmode="lin" valueType="num">
                                      <p:cBhvr additive="base">
                                        <p:cTn id="8" dur="500" fill="hold"/>
                                        <p:tgtEl>
                                          <p:spTgt spid="1638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43"/>
                                        </p:tgtEl>
                                        <p:attrNameLst>
                                          <p:attrName>style.visibility</p:attrName>
                                        </p:attrNameLst>
                                      </p:cBhvr>
                                      <p:to>
                                        <p:strVal val="visible"/>
                                      </p:to>
                                    </p:set>
                                    <p:anim calcmode="lin" valueType="num">
                                      <p:cBhvr additive="base">
                                        <p:cTn id="13" dur="500" fill="hold"/>
                                        <p:tgtEl>
                                          <p:spTgt spid="163843"/>
                                        </p:tgtEl>
                                        <p:attrNameLst>
                                          <p:attrName>ppt_x</p:attrName>
                                        </p:attrNameLst>
                                      </p:cBhvr>
                                      <p:tavLst>
                                        <p:tav tm="0">
                                          <p:val>
                                            <p:strVal val="0-#ppt_w/2"/>
                                          </p:val>
                                        </p:tav>
                                        <p:tav tm="100000">
                                          <p:val>
                                            <p:strVal val="#ppt_x"/>
                                          </p:val>
                                        </p:tav>
                                      </p:tavLst>
                                    </p:anim>
                                    <p:anim calcmode="lin" valueType="num">
                                      <p:cBhvr additive="base">
                                        <p:cTn id="14" dur="500" fill="hold"/>
                                        <p:tgtEl>
                                          <p:spTgt spid="1638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62"/>
                                        </p:tgtEl>
                                        <p:attrNameLst>
                                          <p:attrName>style.visibility</p:attrName>
                                        </p:attrNameLst>
                                      </p:cBhvr>
                                      <p:to>
                                        <p:strVal val="visible"/>
                                      </p:to>
                                    </p:set>
                                    <p:anim calcmode="lin" valueType="num">
                                      <p:cBhvr additive="base">
                                        <p:cTn id="19" dur="500" fill="hold"/>
                                        <p:tgtEl>
                                          <p:spTgt spid="163862"/>
                                        </p:tgtEl>
                                        <p:attrNameLst>
                                          <p:attrName>ppt_x</p:attrName>
                                        </p:attrNameLst>
                                      </p:cBhvr>
                                      <p:tavLst>
                                        <p:tav tm="0">
                                          <p:val>
                                            <p:strVal val="0-#ppt_w/2"/>
                                          </p:val>
                                        </p:tav>
                                        <p:tav tm="100000">
                                          <p:val>
                                            <p:strVal val="#ppt_x"/>
                                          </p:val>
                                        </p:tav>
                                      </p:tavLst>
                                    </p:anim>
                                    <p:anim calcmode="lin" valueType="num">
                                      <p:cBhvr additive="base">
                                        <p:cTn id="20" dur="500" fill="hold"/>
                                        <p:tgtEl>
                                          <p:spTgt spid="16386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863"/>
                                        </p:tgtEl>
                                        <p:attrNameLst>
                                          <p:attrName>style.visibility</p:attrName>
                                        </p:attrNameLst>
                                      </p:cBhvr>
                                      <p:to>
                                        <p:strVal val="visible"/>
                                      </p:to>
                                    </p:set>
                                    <p:anim calcmode="lin" valueType="num">
                                      <p:cBhvr additive="base">
                                        <p:cTn id="25" dur="500" fill="hold"/>
                                        <p:tgtEl>
                                          <p:spTgt spid="163863"/>
                                        </p:tgtEl>
                                        <p:attrNameLst>
                                          <p:attrName>ppt_x</p:attrName>
                                        </p:attrNameLst>
                                      </p:cBhvr>
                                      <p:tavLst>
                                        <p:tav tm="0">
                                          <p:val>
                                            <p:strVal val="0-#ppt_w/2"/>
                                          </p:val>
                                        </p:tav>
                                        <p:tav tm="100000">
                                          <p:val>
                                            <p:strVal val="#ppt_x"/>
                                          </p:val>
                                        </p:tav>
                                      </p:tavLst>
                                    </p:anim>
                                    <p:anim calcmode="lin" valueType="num">
                                      <p:cBhvr additive="base">
                                        <p:cTn id="26" dur="500" fill="hold"/>
                                        <p:tgtEl>
                                          <p:spTgt spid="16386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3846"/>
                                        </p:tgtEl>
                                        <p:attrNameLst>
                                          <p:attrName>style.visibility</p:attrName>
                                        </p:attrNameLst>
                                      </p:cBhvr>
                                      <p:to>
                                        <p:strVal val="visible"/>
                                      </p:to>
                                    </p:set>
                                    <p:anim calcmode="lin" valueType="num">
                                      <p:cBhvr additive="base">
                                        <p:cTn id="31" dur="500" fill="hold"/>
                                        <p:tgtEl>
                                          <p:spTgt spid="163846"/>
                                        </p:tgtEl>
                                        <p:attrNameLst>
                                          <p:attrName>ppt_x</p:attrName>
                                        </p:attrNameLst>
                                      </p:cBhvr>
                                      <p:tavLst>
                                        <p:tav tm="0">
                                          <p:val>
                                            <p:strVal val="0-#ppt_w/2"/>
                                          </p:val>
                                        </p:tav>
                                        <p:tav tm="100000">
                                          <p:val>
                                            <p:strVal val="#ppt_x"/>
                                          </p:val>
                                        </p:tav>
                                      </p:tavLst>
                                    </p:anim>
                                    <p:anim calcmode="lin" valueType="num">
                                      <p:cBhvr additive="base">
                                        <p:cTn id="32" dur="500" fill="hold"/>
                                        <p:tgtEl>
                                          <p:spTgt spid="16384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63845"/>
                                        </p:tgtEl>
                                        <p:attrNameLst>
                                          <p:attrName>style.visibility</p:attrName>
                                        </p:attrNameLst>
                                      </p:cBhvr>
                                      <p:to>
                                        <p:strVal val="visible"/>
                                      </p:to>
                                    </p:set>
                                    <p:anim calcmode="lin" valueType="num">
                                      <p:cBhvr>
                                        <p:cTn id="37" dur="500" fill="hold"/>
                                        <p:tgtEl>
                                          <p:spTgt spid="163845"/>
                                        </p:tgtEl>
                                        <p:attrNameLst>
                                          <p:attrName>ppt_w</p:attrName>
                                        </p:attrNameLst>
                                      </p:cBhvr>
                                      <p:tavLst>
                                        <p:tav tm="0">
                                          <p:val>
                                            <p:fltVal val="0"/>
                                          </p:val>
                                        </p:tav>
                                        <p:tav tm="100000">
                                          <p:val>
                                            <p:strVal val="#ppt_w"/>
                                          </p:val>
                                        </p:tav>
                                      </p:tavLst>
                                    </p:anim>
                                    <p:anim calcmode="lin" valueType="num">
                                      <p:cBhvr>
                                        <p:cTn id="38" dur="500" fill="hold"/>
                                        <p:tgtEl>
                                          <p:spTgt spid="163845"/>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3864"/>
                                        </p:tgtEl>
                                        <p:attrNameLst>
                                          <p:attrName>style.visibility</p:attrName>
                                        </p:attrNameLst>
                                      </p:cBhvr>
                                      <p:to>
                                        <p:strVal val="visible"/>
                                      </p:to>
                                    </p:set>
                                    <p:anim calcmode="lin" valueType="num">
                                      <p:cBhvr additive="base">
                                        <p:cTn id="43" dur="500" fill="hold"/>
                                        <p:tgtEl>
                                          <p:spTgt spid="163864"/>
                                        </p:tgtEl>
                                        <p:attrNameLst>
                                          <p:attrName>ppt_x</p:attrName>
                                        </p:attrNameLst>
                                      </p:cBhvr>
                                      <p:tavLst>
                                        <p:tav tm="0">
                                          <p:val>
                                            <p:strVal val="0-#ppt_w/2"/>
                                          </p:val>
                                        </p:tav>
                                        <p:tav tm="100000">
                                          <p:val>
                                            <p:strVal val="#ppt_x"/>
                                          </p:val>
                                        </p:tav>
                                      </p:tavLst>
                                    </p:anim>
                                    <p:anim calcmode="lin" valueType="num">
                                      <p:cBhvr additive="base">
                                        <p:cTn id="44" dur="500" fill="hold"/>
                                        <p:tgtEl>
                                          <p:spTgt spid="16386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3871"/>
                                        </p:tgtEl>
                                        <p:attrNameLst>
                                          <p:attrName>style.visibility</p:attrName>
                                        </p:attrNameLst>
                                      </p:cBhvr>
                                      <p:to>
                                        <p:strVal val="visible"/>
                                      </p:to>
                                    </p:set>
                                    <p:anim calcmode="lin" valueType="num">
                                      <p:cBhvr additive="base">
                                        <p:cTn id="49" dur="500" fill="hold"/>
                                        <p:tgtEl>
                                          <p:spTgt spid="163871"/>
                                        </p:tgtEl>
                                        <p:attrNameLst>
                                          <p:attrName>ppt_x</p:attrName>
                                        </p:attrNameLst>
                                      </p:cBhvr>
                                      <p:tavLst>
                                        <p:tav tm="0">
                                          <p:val>
                                            <p:strVal val="0-#ppt_w/2"/>
                                          </p:val>
                                        </p:tav>
                                        <p:tav tm="100000">
                                          <p:val>
                                            <p:strVal val="#ppt_x"/>
                                          </p:val>
                                        </p:tav>
                                      </p:tavLst>
                                    </p:anim>
                                    <p:anim calcmode="lin" valueType="num">
                                      <p:cBhvr additive="base">
                                        <p:cTn id="50" dur="500" fill="hold"/>
                                        <p:tgtEl>
                                          <p:spTgt spid="16387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63844"/>
                                        </p:tgtEl>
                                        <p:attrNameLst>
                                          <p:attrName>style.visibility</p:attrName>
                                        </p:attrNameLst>
                                      </p:cBhvr>
                                      <p:to>
                                        <p:strVal val="visible"/>
                                      </p:to>
                                    </p:set>
                                    <p:anim calcmode="lin" valueType="num">
                                      <p:cBhvr additive="base">
                                        <p:cTn id="55" dur="500" fill="hold"/>
                                        <p:tgtEl>
                                          <p:spTgt spid="163844"/>
                                        </p:tgtEl>
                                        <p:attrNameLst>
                                          <p:attrName>ppt_x</p:attrName>
                                        </p:attrNameLst>
                                      </p:cBhvr>
                                      <p:tavLst>
                                        <p:tav tm="0">
                                          <p:val>
                                            <p:strVal val="0-#ppt_w/2"/>
                                          </p:val>
                                        </p:tav>
                                        <p:tav tm="100000">
                                          <p:val>
                                            <p:strVal val="#ppt_x"/>
                                          </p:val>
                                        </p:tav>
                                      </p:tavLst>
                                    </p:anim>
                                    <p:anim calcmode="lin" valueType="num">
                                      <p:cBhvr additive="base">
                                        <p:cTn id="56" dur="500" fill="hold"/>
                                        <p:tgtEl>
                                          <p:spTgt spid="163844"/>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63865"/>
                                        </p:tgtEl>
                                        <p:attrNameLst>
                                          <p:attrName>style.visibility</p:attrName>
                                        </p:attrNameLst>
                                      </p:cBhvr>
                                      <p:to>
                                        <p:strVal val="visible"/>
                                      </p:to>
                                    </p:set>
                                    <p:anim calcmode="lin" valueType="num">
                                      <p:cBhvr additive="base">
                                        <p:cTn id="61" dur="500" fill="hold"/>
                                        <p:tgtEl>
                                          <p:spTgt spid="163865"/>
                                        </p:tgtEl>
                                        <p:attrNameLst>
                                          <p:attrName>ppt_x</p:attrName>
                                        </p:attrNameLst>
                                      </p:cBhvr>
                                      <p:tavLst>
                                        <p:tav tm="0">
                                          <p:val>
                                            <p:strVal val="0-#ppt_w/2"/>
                                          </p:val>
                                        </p:tav>
                                        <p:tav tm="100000">
                                          <p:val>
                                            <p:strVal val="#ppt_x"/>
                                          </p:val>
                                        </p:tav>
                                      </p:tavLst>
                                    </p:anim>
                                    <p:anim calcmode="lin" valueType="num">
                                      <p:cBhvr additive="base">
                                        <p:cTn id="62" dur="500" fill="hold"/>
                                        <p:tgtEl>
                                          <p:spTgt spid="163865"/>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63867"/>
                                        </p:tgtEl>
                                        <p:attrNameLst>
                                          <p:attrName>style.visibility</p:attrName>
                                        </p:attrNameLst>
                                      </p:cBhvr>
                                      <p:to>
                                        <p:strVal val="visible"/>
                                      </p:to>
                                    </p:set>
                                    <p:anim calcmode="lin" valueType="num">
                                      <p:cBhvr additive="base">
                                        <p:cTn id="67" dur="500" fill="hold"/>
                                        <p:tgtEl>
                                          <p:spTgt spid="163867"/>
                                        </p:tgtEl>
                                        <p:attrNameLst>
                                          <p:attrName>ppt_x</p:attrName>
                                        </p:attrNameLst>
                                      </p:cBhvr>
                                      <p:tavLst>
                                        <p:tav tm="0">
                                          <p:val>
                                            <p:strVal val="0-#ppt_w/2"/>
                                          </p:val>
                                        </p:tav>
                                        <p:tav tm="100000">
                                          <p:val>
                                            <p:strVal val="#ppt_x"/>
                                          </p:val>
                                        </p:tav>
                                      </p:tavLst>
                                    </p:anim>
                                    <p:anim calcmode="lin" valueType="num">
                                      <p:cBhvr additive="base">
                                        <p:cTn id="68" dur="500" fill="hold"/>
                                        <p:tgtEl>
                                          <p:spTgt spid="163867"/>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63866"/>
                                        </p:tgtEl>
                                        <p:attrNameLst>
                                          <p:attrName>style.visibility</p:attrName>
                                        </p:attrNameLst>
                                      </p:cBhvr>
                                      <p:to>
                                        <p:strVal val="visible"/>
                                      </p:to>
                                    </p:set>
                                    <p:anim calcmode="lin" valueType="num">
                                      <p:cBhvr additive="base">
                                        <p:cTn id="73" dur="500" fill="hold"/>
                                        <p:tgtEl>
                                          <p:spTgt spid="163866"/>
                                        </p:tgtEl>
                                        <p:attrNameLst>
                                          <p:attrName>ppt_x</p:attrName>
                                        </p:attrNameLst>
                                      </p:cBhvr>
                                      <p:tavLst>
                                        <p:tav tm="0">
                                          <p:val>
                                            <p:strVal val="0-#ppt_w/2"/>
                                          </p:val>
                                        </p:tav>
                                        <p:tav tm="100000">
                                          <p:val>
                                            <p:strVal val="#ppt_x"/>
                                          </p:val>
                                        </p:tav>
                                      </p:tavLst>
                                    </p:anim>
                                    <p:anim calcmode="lin" valueType="num">
                                      <p:cBhvr additive="base">
                                        <p:cTn id="74" dur="500" fill="hold"/>
                                        <p:tgtEl>
                                          <p:spTgt spid="163866"/>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163868"/>
                                        </p:tgtEl>
                                        <p:attrNameLst>
                                          <p:attrName>style.visibility</p:attrName>
                                        </p:attrNameLst>
                                      </p:cBhvr>
                                      <p:to>
                                        <p:strVal val="visible"/>
                                      </p:to>
                                    </p:set>
                                    <p:anim calcmode="lin" valueType="num">
                                      <p:cBhvr>
                                        <p:cTn id="79" dur="500" fill="hold"/>
                                        <p:tgtEl>
                                          <p:spTgt spid="163868"/>
                                        </p:tgtEl>
                                        <p:attrNameLst>
                                          <p:attrName>ppt_w</p:attrName>
                                        </p:attrNameLst>
                                      </p:cBhvr>
                                      <p:tavLst>
                                        <p:tav tm="0">
                                          <p:val>
                                            <p:fltVal val="0"/>
                                          </p:val>
                                        </p:tav>
                                        <p:tav tm="100000">
                                          <p:val>
                                            <p:strVal val="#ppt_w"/>
                                          </p:val>
                                        </p:tav>
                                      </p:tavLst>
                                    </p:anim>
                                    <p:anim calcmode="lin" valueType="num">
                                      <p:cBhvr>
                                        <p:cTn id="80" dur="500" fill="hold"/>
                                        <p:tgtEl>
                                          <p:spTgt spid="163868"/>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63875"/>
                                        </p:tgtEl>
                                        <p:attrNameLst>
                                          <p:attrName>style.visibility</p:attrName>
                                        </p:attrNameLst>
                                      </p:cBhvr>
                                      <p:to>
                                        <p:strVal val="visible"/>
                                      </p:to>
                                    </p:set>
                                    <p:anim calcmode="lin" valueType="num">
                                      <p:cBhvr additive="base">
                                        <p:cTn id="85" dur="500" fill="hold"/>
                                        <p:tgtEl>
                                          <p:spTgt spid="163875"/>
                                        </p:tgtEl>
                                        <p:attrNameLst>
                                          <p:attrName>ppt_x</p:attrName>
                                        </p:attrNameLst>
                                      </p:cBhvr>
                                      <p:tavLst>
                                        <p:tav tm="0">
                                          <p:val>
                                            <p:strVal val="0-#ppt_w/2"/>
                                          </p:val>
                                        </p:tav>
                                        <p:tav tm="100000">
                                          <p:val>
                                            <p:strVal val="#ppt_x"/>
                                          </p:val>
                                        </p:tav>
                                      </p:tavLst>
                                    </p:anim>
                                    <p:anim calcmode="lin" valueType="num">
                                      <p:cBhvr additive="base">
                                        <p:cTn id="86" dur="500" fill="hold"/>
                                        <p:tgtEl>
                                          <p:spTgt spid="163875"/>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63874"/>
                                        </p:tgtEl>
                                        <p:attrNameLst>
                                          <p:attrName>style.visibility</p:attrName>
                                        </p:attrNameLst>
                                      </p:cBhvr>
                                      <p:to>
                                        <p:strVal val="visible"/>
                                      </p:to>
                                    </p:set>
                                    <p:anim calcmode="lin" valueType="num">
                                      <p:cBhvr additive="base">
                                        <p:cTn id="91" dur="500" fill="hold"/>
                                        <p:tgtEl>
                                          <p:spTgt spid="163874"/>
                                        </p:tgtEl>
                                        <p:attrNameLst>
                                          <p:attrName>ppt_x</p:attrName>
                                        </p:attrNameLst>
                                      </p:cBhvr>
                                      <p:tavLst>
                                        <p:tav tm="0">
                                          <p:val>
                                            <p:strVal val="0-#ppt_w/2"/>
                                          </p:val>
                                        </p:tav>
                                        <p:tav tm="100000">
                                          <p:val>
                                            <p:strVal val="#ppt_x"/>
                                          </p:val>
                                        </p:tav>
                                      </p:tavLst>
                                    </p:anim>
                                    <p:anim calcmode="lin" valueType="num">
                                      <p:cBhvr additive="base">
                                        <p:cTn id="92" dur="500" fill="hold"/>
                                        <p:tgtEl>
                                          <p:spTgt spid="163874"/>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163869"/>
                                        </p:tgtEl>
                                        <p:attrNameLst>
                                          <p:attrName>style.visibility</p:attrName>
                                        </p:attrNameLst>
                                      </p:cBhvr>
                                      <p:to>
                                        <p:strVal val="visible"/>
                                      </p:to>
                                    </p:set>
                                    <p:anim calcmode="lin" valueType="num">
                                      <p:cBhvr additive="base">
                                        <p:cTn id="97" dur="500" fill="hold"/>
                                        <p:tgtEl>
                                          <p:spTgt spid="163869"/>
                                        </p:tgtEl>
                                        <p:attrNameLst>
                                          <p:attrName>ppt_x</p:attrName>
                                        </p:attrNameLst>
                                      </p:cBhvr>
                                      <p:tavLst>
                                        <p:tav tm="0">
                                          <p:val>
                                            <p:strVal val="0-#ppt_w/2"/>
                                          </p:val>
                                        </p:tav>
                                        <p:tav tm="100000">
                                          <p:val>
                                            <p:strVal val="#ppt_x"/>
                                          </p:val>
                                        </p:tav>
                                      </p:tavLst>
                                    </p:anim>
                                    <p:anim calcmode="lin" valueType="num">
                                      <p:cBhvr additive="base">
                                        <p:cTn id="98" dur="500" fill="hold"/>
                                        <p:tgtEl>
                                          <p:spTgt spid="1638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2" grpId="0" animBg="1" autoUpdateAnimBg="0"/>
      <p:bldP spid="163843" grpId="0" animBg="1"/>
      <p:bldP spid="163844" grpId="0" animBg="1"/>
      <p:bldP spid="163845" grpId="0" animBg="1" autoUpdateAnimBg="0"/>
      <p:bldP spid="163846" grpId="0" animBg="1"/>
      <p:bldP spid="163862" grpId="0" animBg="1" autoUpdateAnimBg="0"/>
      <p:bldP spid="163863" grpId="0" animBg="1" autoUpdateAnimBg="0"/>
      <p:bldP spid="163864" grpId="0" animBg="1" autoUpdateAnimBg="0"/>
      <p:bldP spid="163865" grpId="0" animBg="1" autoUpdateAnimBg="0"/>
      <p:bldP spid="163866" grpId="0" animBg="1" autoUpdateAnimBg="0"/>
      <p:bldP spid="163867" grpId="0" animBg="1"/>
      <p:bldP spid="163868" grpId="0" animBg="1" autoUpdateAnimBg="0"/>
      <p:bldP spid="163869" grpId="0" animBg="1" autoUpdateAnimBg="0"/>
      <p:bldP spid="163871" grpId="0" animBg="1" autoUpdateAnimBg="0"/>
      <p:bldP spid="163874" grpId="0" animBg="1" autoUpdateAnimBg="0"/>
      <p:bldP spid="163875" grpId="0" animBg="1" autoUpdateAnimBg="0"/>
    </p:bld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762000" y="76200"/>
            <a:ext cx="7772400" cy="762000"/>
          </a:xfrm>
          <a:ln w="28575">
            <a:solidFill>
              <a:srgbClr val="0033CC"/>
            </a:solidFill>
          </a:ln>
        </p:spPr>
        <p:txBody>
          <a:bodyPr/>
          <a:lstStyle/>
          <a:p>
            <a:pPr eaLnBrk="1" hangingPunct="1">
              <a:lnSpc>
                <a:spcPct val="90000"/>
              </a:lnSpc>
            </a:pPr>
            <a:r>
              <a:rPr lang="en-US" sz="2400" smtClean="0">
                <a:latin typeface="Kristen ITC" pitchFamily="66" charset="0"/>
              </a:rPr>
              <a:t>Sanksi akibat WP tidak memenuhi kewajiban ketika dilakukan pemeriksaan</a:t>
            </a:r>
          </a:p>
        </p:txBody>
      </p:sp>
      <p:sp>
        <p:nvSpPr>
          <p:cNvPr id="159747" name="Rectangle 3"/>
          <p:cNvSpPr>
            <a:spLocks noChangeArrowheads="1"/>
          </p:cNvSpPr>
          <p:nvPr/>
        </p:nvSpPr>
        <p:spPr bwMode="auto">
          <a:xfrm>
            <a:off x="395288" y="876300"/>
            <a:ext cx="8382000" cy="495300"/>
          </a:xfrm>
          <a:prstGeom prst="rect">
            <a:avLst/>
          </a:prstGeom>
          <a:noFill/>
          <a:ln w="38100">
            <a:solidFill>
              <a:srgbClr val="FF33CC"/>
            </a:solidFill>
            <a:miter lim="800000"/>
            <a:headEnd/>
            <a:tailEnd/>
          </a:ln>
        </p:spPr>
        <p:txBody>
          <a:bodyPr wrap="none" lIns="91422" tIns="45712" rIns="91422" bIns="45712">
            <a:spAutoFit/>
          </a:bodyPr>
          <a:lstStyle/>
          <a:p>
            <a:pPr algn="l"/>
            <a:r>
              <a:rPr lang="en-US" b="1" u="none">
                <a:solidFill>
                  <a:schemeClr val="tx2"/>
                </a:solidFill>
                <a:latin typeface="Tahoma" pitchFamily="34" charset="0"/>
              </a:rPr>
              <a:t>WP TIDAK MEMPERLIHATKAN/MEMINJAMKAN BUKU</a:t>
            </a:r>
          </a:p>
        </p:txBody>
      </p:sp>
      <p:sp>
        <p:nvSpPr>
          <p:cNvPr id="159748" name="Line 4"/>
          <p:cNvSpPr>
            <a:spLocks noChangeShapeType="1"/>
          </p:cNvSpPr>
          <p:nvPr/>
        </p:nvSpPr>
        <p:spPr bwMode="auto">
          <a:xfrm flipH="1">
            <a:off x="1143000" y="1371600"/>
            <a:ext cx="2667000" cy="152400"/>
          </a:xfrm>
          <a:prstGeom prst="line">
            <a:avLst/>
          </a:prstGeom>
          <a:noFill/>
          <a:ln w="76200">
            <a:solidFill>
              <a:srgbClr val="00CC00"/>
            </a:solidFill>
            <a:round/>
            <a:headEnd/>
            <a:tailEnd type="triangle" w="med" len="med"/>
          </a:ln>
        </p:spPr>
        <p:txBody>
          <a:bodyPr/>
          <a:lstStyle/>
          <a:p>
            <a:endParaRPr lang="en-US"/>
          </a:p>
        </p:txBody>
      </p:sp>
      <p:sp>
        <p:nvSpPr>
          <p:cNvPr id="159749" name="Rectangle 5"/>
          <p:cNvSpPr>
            <a:spLocks noChangeArrowheads="1"/>
          </p:cNvSpPr>
          <p:nvPr/>
        </p:nvSpPr>
        <p:spPr bwMode="auto">
          <a:xfrm>
            <a:off x="762000" y="1524000"/>
            <a:ext cx="3657600" cy="711200"/>
          </a:xfrm>
          <a:prstGeom prst="rect">
            <a:avLst/>
          </a:prstGeom>
          <a:noFill/>
          <a:ln w="9525">
            <a:solidFill>
              <a:srgbClr val="00CC00"/>
            </a:solidFill>
            <a:miter lim="800000"/>
            <a:headEnd/>
            <a:tailEnd/>
          </a:ln>
        </p:spPr>
        <p:txBody>
          <a:bodyPr lIns="91422" tIns="45712" rIns="91422" bIns="45712">
            <a:spAutoFit/>
          </a:bodyPr>
          <a:lstStyle/>
          <a:p>
            <a:pPr algn="l"/>
            <a:r>
              <a:rPr lang="en-US" sz="2000" u="none">
                <a:latin typeface="Tahoma" pitchFamily="34" charset="0"/>
              </a:rPr>
              <a:t>sehingga tidak dapat diketahui besarnya pajak yang terutang</a:t>
            </a:r>
          </a:p>
        </p:txBody>
      </p:sp>
      <p:sp>
        <p:nvSpPr>
          <p:cNvPr id="159751" name="Rectangle 7"/>
          <p:cNvSpPr>
            <a:spLocks noChangeArrowheads="1"/>
          </p:cNvSpPr>
          <p:nvPr/>
        </p:nvSpPr>
        <p:spPr bwMode="auto">
          <a:xfrm>
            <a:off x="609600" y="3632200"/>
            <a:ext cx="3657600" cy="406400"/>
          </a:xfrm>
          <a:prstGeom prst="rect">
            <a:avLst/>
          </a:prstGeom>
          <a:solidFill>
            <a:srgbClr val="D2F0D7"/>
          </a:solidFill>
          <a:ln w="9525">
            <a:solidFill>
              <a:srgbClr val="000099"/>
            </a:solidFill>
            <a:miter lim="800000"/>
            <a:headEnd/>
            <a:tailEnd/>
          </a:ln>
        </p:spPr>
        <p:txBody>
          <a:bodyPr lIns="91422" tIns="45712" rIns="91422" bIns="45712">
            <a:spAutoFit/>
          </a:bodyPr>
          <a:lstStyle/>
          <a:p>
            <a:r>
              <a:rPr lang="en-US" sz="2000" b="1" u="none">
                <a:latin typeface="Tahoma" pitchFamily="34" charset="0"/>
              </a:rPr>
              <a:t>SANKSI ADMINISTRASI</a:t>
            </a:r>
          </a:p>
        </p:txBody>
      </p:sp>
      <p:sp>
        <p:nvSpPr>
          <p:cNvPr id="159752" name="Rectangle 8"/>
          <p:cNvSpPr>
            <a:spLocks noChangeArrowheads="1"/>
          </p:cNvSpPr>
          <p:nvPr/>
        </p:nvSpPr>
        <p:spPr bwMode="auto">
          <a:xfrm>
            <a:off x="76200" y="4089400"/>
            <a:ext cx="4495800" cy="2711450"/>
          </a:xfrm>
          <a:prstGeom prst="rect">
            <a:avLst/>
          </a:prstGeom>
          <a:noFill/>
          <a:ln w="9525">
            <a:solidFill>
              <a:srgbClr val="00CC00"/>
            </a:solidFill>
            <a:miter lim="800000"/>
            <a:headEnd/>
            <a:tailEnd/>
          </a:ln>
        </p:spPr>
        <p:txBody>
          <a:bodyPr lIns="91422" tIns="45712" rIns="91422" bIns="45712">
            <a:spAutoFit/>
          </a:bodyPr>
          <a:lstStyle/>
          <a:p>
            <a:pPr algn="l">
              <a:spcBef>
                <a:spcPct val="50000"/>
              </a:spcBef>
            </a:pPr>
            <a:r>
              <a:rPr lang="en-US" sz="1800" u="none">
                <a:latin typeface="Tahoma" pitchFamily="34" charset="0"/>
              </a:rPr>
              <a:t>berupa kenaikan sebesar :</a:t>
            </a:r>
          </a:p>
          <a:p>
            <a:pPr algn="l">
              <a:spcBef>
                <a:spcPct val="50000"/>
              </a:spcBef>
            </a:pPr>
            <a:r>
              <a:rPr lang="en-US" sz="1800" u="none">
                <a:latin typeface="Tahoma" pitchFamily="34" charset="0"/>
              </a:rPr>
              <a:t>a. </a:t>
            </a:r>
            <a:r>
              <a:rPr lang="en-US" sz="1800" b="1" u="none">
                <a:solidFill>
                  <a:schemeClr val="accent2"/>
                </a:solidFill>
                <a:latin typeface="Tahoma" pitchFamily="34" charset="0"/>
              </a:rPr>
              <a:t>50 % </a:t>
            </a:r>
            <a:r>
              <a:rPr lang="en-US" sz="1800" u="none">
                <a:solidFill>
                  <a:schemeClr val="accent2"/>
                </a:solidFill>
                <a:latin typeface="Tahoma" pitchFamily="34" charset="0"/>
              </a:rPr>
              <a:t>dari PPh yg tidak/kurang dibayar dlm satu Tahun Pajak</a:t>
            </a:r>
            <a:r>
              <a:rPr lang="en-US" sz="1800" u="none">
                <a:latin typeface="Tahoma" pitchFamily="34" charset="0"/>
              </a:rPr>
              <a:t>; b. </a:t>
            </a:r>
            <a:r>
              <a:rPr lang="en-US" sz="1800" b="1" u="none">
                <a:solidFill>
                  <a:srgbClr val="008000"/>
                </a:solidFill>
                <a:latin typeface="Tahoma" pitchFamily="34" charset="0"/>
              </a:rPr>
              <a:t>100 % </a:t>
            </a:r>
            <a:r>
              <a:rPr lang="en-US" sz="1800" u="none">
                <a:solidFill>
                  <a:srgbClr val="008000"/>
                </a:solidFill>
                <a:latin typeface="Tahoma" pitchFamily="34" charset="0"/>
              </a:rPr>
              <a:t>dari PPh yg tidak/kurang dipotong, tidak/kurang dipungut, tidak/kurang disetorkan, dan dipotong/ dipungut tetapi tidak/kurang disetorkan</a:t>
            </a:r>
            <a:r>
              <a:rPr lang="en-US" sz="1800" u="none">
                <a:latin typeface="Tahoma" pitchFamily="34" charset="0"/>
              </a:rPr>
              <a:t>; c. </a:t>
            </a:r>
            <a:r>
              <a:rPr lang="en-US" sz="1800" b="1" u="none">
                <a:solidFill>
                  <a:srgbClr val="990000"/>
                </a:solidFill>
                <a:latin typeface="Tahoma" pitchFamily="34" charset="0"/>
              </a:rPr>
              <a:t>100 %</a:t>
            </a:r>
            <a:r>
              <a:rPr lang="en-US" sz="1800" u="none">
                <a:latin typeface="Tahoma" pitchFamily="34" charset="0"/>
              </a:rPr>
              <a:t> </a:t>
            </a:r>
            <a:r>
              <a:rPr lang="en-US" sz="1800" u="none">
                <a:solidFill>
                  <a:srgbClr val="990000"/>
                </a:solidFill>
                <a:latin typeface="Tahoma" pitchFamily="34" charset="0"/>
              </a:rPr>
              <a:t>dari PPN dan PPnBM yang tidak atau kurang dibayar</a:t>
            </a:r>
            <a:r>
              <a:rPr lang="en-US" sz="1800" u="none">
                <a:latin typeface="Tahoma" pitchFamily="34" charset="0"/>
              </a:rPr>
              <a:t>. {Pasal 13 (3) UU KUP}</a:t>
            </a:r>
          </a:p>
        </p:txBody>
      </p:sp>
      <p:sp>
        <p:nvSpPr>
          <p:cNvPr id="159753" name="Line 9"/>
          <p:cNvSpPr>
            <a:spLocks noChangeShapeType="1"/>
          </p:cNvSpPr>
          <p:nvPr/>
        </p:nvSpPr>
        <p:spPr bwMode="auto">
          <a:xfrm>
            <a:off x="4724400" y="1371600"/>
            <a:ext cx="2667000" cy="152400"/>
          </a:xfrm>
          <a:prstGeom prst="line">
            <a:avLst/>
          </a:prstGeom>
          <a:noFill/>
          <a:ln w="76200">
            <a:solidFill>
              <a:srgbClr val="51EB1B"/>
            </a:solidFill>
            <a:round/>
            <a:headEnd/>
            <a:tailEnd type="triangle" w="med" len="med"/>
          </a:ln>
        </p:spPr>
        <p:txBody>
          <a:bodyPr/>
          <a:lstStyle/>
          <a:p>
            <a:endParaRPr lang="en-US"/>
          </a:p>
        </p:txBody>
      </p:sp>
      <p:sp>
        <p:nvSpPr>
          <p:cNvPr id="159754" name="Rectangle 10"/>
          <p:cNvSpPr>
            <a:spLocks noChangeArrowheads="1"/>
          </p:cNvSpPr>
          <p:nvPr/>
        </p:nvSpPr>
        <p:spPr bwMode="auto">
          <a:xfrm>
            <a:off x="6011863" y="1412875"/>
            <a:ext cx="2592387" cy="466725"/>
          </a:xfrm>
          <a:prstGeom prst="rect">
            <a:avLst/>
          </a:prstGeom>
          <a:noFill/>
          <a:ln w="9525">
            <a:solidFill>
              <a:srgbClr val="00CC00"/>
            </a:solidFill>
            <a:miter lim="800000"/>
            <a:headEnd/>
            <a:tailEnd/>
          </a:ln>
        </p:spPr>
        <p:txBody>
          <a:bodyPr lIns="91422" tIns="45712" rIns="91422" bIns="45712">
            <a:spAutoFit/>
          </a:bodyPr>
          <a:lstStyle/>
          <a:p>
            <a:r>
              <a:rPr lang="en-US" b="1" u="none">
                <a:latin typeface="Lucida Console" pitchFamily="49" charset="0"/>
              </a:rPr>
              <a:t>sengaja</a:t>
            </a:r>
          </a:p>
        </p:txBody>
      </p:sp>
      <p:sp>
        <p:nvSpPr>
          <p:cNvPr id="159760" name="Rectangle 16"/>
          <p:cNvSpPr>
            <a:spLocks noChangeArrowheads="1"/>
          </p:cNvSpPr>
          <p:nvPr/>
        </p:nvSpPr>
        <p:spPr bwMode="auto">
          <a:xfrm>
            <a:off x="609600" y="3048000"/>
            <a:ext cx="3657600" cy="381000"/>
          </a:xfrm>
          <a:prstGeom prst="rect">
            <a:avLst/>
          </a:prstGeom>
          <a:noFill/>
          <a:ln w="9525">
            <a:solidFill>
              <a:schemeClr val="accent2"/>
            </a:solidFill>
            <a:miter lim="800000"/>
            <a:headEnd/>
            <a:tailEnd/>
          </a:ln>
        </p:spPr>
        <p:txBody>
          <a:bodyPr lIns="98822" tIns="49410" rIns="98822" bIns="49410" anchor="ctr"/>
          <a:lstStyle/>
          <a:p>
            <a:pPr defTabSz="989013"/>
            <a:r>
              <a:rPr lang="en-US" sz="2000" u="none">
                <a:solidFill>
                  <a:schemeClr val="tx2"/>
                </a:solidFill>
                <a:latin typeface="Tahoma" pitchFamily="34" charset="0"/>
              </a:rPr>
              <a:t>Atas pajak yang kurang bayar</a:t>
            </a:r>
          </a:p>
        </p:txBody>
      </p:sp>
      <p:sp>
        <p:nvSpPr>
          <p:cNvPr id="159761" name="Rectangle 17"/>
          <p:cNvSpPr>
            <a:spLocks noChangeArrowheads="1"/>
          </p:cNvSpPr>
          <p:nvPr/>
        </p:nvSpPr>
        <p:spPr bwMode="auto">
          <a:xfrm>
            <a:off x="381000" y="2260600"/>
            <a:ext cx="4419600" cy="711200"/>
          </a:xfrm>
          <a:prstGeom prst="rect">
            <a:avLst/>
          </a:prstGeom>
          <a:noFill/>
          <a:ln w="9525">
            <a:solidFill>
              <a:srgbClr val="FF33CC"/>
            </a:solidFill>
            <a:miter lim="800000"/>
            <a:headEnd/>
            <a:tailEnd/>
          </a:ln>
        </p:spPr>
        <p:txBody>
          <a:bodyPr lIns="91422" tIns="45712" rIns="91422" bIns="45712">
            <a:spAutoFit/>
          </a:bodyPr>
          <a:lstStyle/>
          <a:p>
            <a:r>
              <a:rPr lang="en-US" sz="2000" b="1" u="none">
                <a:solidFill>
                  <a:schemeClr val="tx2"/>
                </a:solidFill>
                <a:latin typeface="Arial Narrow" pitchFamily="34" charset="0"/>
              </a:rPr>
              <a:t>Penghitungan penghasilan kena pajak dilakukan secara jabatan.</a:t>
            </a:r>
          </a:p>
        </p:txBody>
      </p:sp>
      <p:sp>
        <p:nvSpPr>
          <p:cNvPr id="159765" name="Rectangle 21"/>
          <p:cNvSpPr>
            <a:spLocks noChangeArrowheads="1"/>
          </p:cNvSpPr>
          <p:nvPr/>
        </p:nvSpPr>
        <p:spPr bwMode="auto">
          <a:xfrm>
            <a:off x="5076825" y="2492375"/>
            <a:ext cx="4032250" cy="473075"/>
          </a:xfrm>
          <a:prstGeom prst="rect">
            <a:avLst/>
          </a:prstGeom>
          <a:solidFill>
            <a:srgbClr val="D2F0D7"/>
          </a:solidFill>
          <a:ln w="9525">
            <a:solidFill>
              <a:schemeClr val="accent2"/>
            </a:solidFill>
            <a:miter lim="800000"/>
            <a:headEnd/>
            <a:tailEnd/>
          </a:ln>
        </p:spPr>
        <p:txBody>
          <a:bodyPr lIns="98822" tIns="49410" rIns="98822" bIns="49410" anchor="ctr"/>
          <a:lstStyle/>
          <a:p>
            <a:pPr defTabSz="989013"/>
            <a:r>
              <a:rPr lang="en-US" b="1" u="none">
                <a:solidFill>
                  <a:schemeClr val="tx2"/>
                </a:solidFill>
                <a:latin typeface="Tahoma" pitchFamily="34" charset="0"/>
              </a:rPr>
              <a:t>SANKSI PIDANA</a:t>
            </a:r>
          </a:p>
        </p:txBody>
      </p:sp>
      <p:sp>
        <p:nvSpPr>
          <p:cNvPr id="159766" name="Rectangle 22"/>
          <p:cNvSpPr>
            <a:spLocks noChangeArrowheads="1"/>
          </p:cNvSpPr>
          <p:nvPr/>
        </p:nvSpPr>
        <p:spPr bwMode="auto">
          <a:xfrm>
            <a:off x="5049838" y="1844675"/>
            <a:ext cx="4059237" cy="647700"/>
          </a:xfrm>
          <a:prstGeom prst="rect">
            <a:avLst/>
          </a:prstGeom>
          <a:noFill/>
          <a:ln w="9525">
            <a:solidFill>
              <a:schemeClr val="accent2"/>
            </a:solidFill>
            <a:miter lim="800000"/>
            <a:headEnd/>
            <a:tailEnd/>
          </a:ln>
        </p:spPr>
        <p:txBody>
          <a:bodyPr lIns="98822" tIns="49410" rIns="98822" bIns="49410" anchor="ctr"/>
          <a:lstStyle/>
          <a:p>
            <a:pPr defTabSz="989013"/>
            <a:r>
              <a:rPr lang="en-US" sz="1800" u="none">
                <a:solidFill>
                  <a:schemeClr val="tx2"/>
                </a:solidFill>
                <a:latin typeface="Lucida Console" pitchFamily="49" charset="0"/>
              </a:rPr>
              <a:t>Menimbulkan kerugian pada pendapatan negara</a:t>
            </a:r>
          </a:p>
        </p:txBody>
      </p:sp>
      <p:sp>
        <p:nvSpPr>
          <p:cNvPr id="159768" name="Rectangle 24"/>
          <p:cNvSpPr>
            <a:spLocks noChangeArrowheads="1"/>
          </p:cNvSpPr>
          <p:nvPr/>
        </p:nvSpPr>
        <p:spPr bwMode="auto">
          <a:xfrm>
            <a:off x="4684713" y="3481388"/>
            <a:ext cx="4424362" cy="1603375"/>
          </a:xfrm>
          <a:prstGeom prst="rect">
            <a:avLst/>
          </a:prstGeom>
          <a:noFill/>
          <a:ln w="19050">
            <a:solidFill>
              <a:schemeClr val="accent2"/>
            </a:solidFill>
            <a:miter lim="800000"/>
            <a:headEnd/>
            <a:tailEnd/>
          </a:ln>
        </p:spPr>
        <p:txBody>
          <a:bodyPr lIns="98822" tIns="49410" rIns="98822" bIns="49410">
            <a:spAutoFit/>
          </a:bodyPr>
          <a:lstStyle/>
          <a:p>
            <a:pPr defTabSz="989013">
              <a:lnSpc>
                <a:spcPct val="90000"/>
              </a:lnSpc>
            </a:pPr>
            <a:r>
              <a:rPr lang="fi-FI" sz="1800" b="1" u="none">
                <a:latin typeface="Arial Narrow" pitchFamily="34" charset="0"/>
              </a:rPr>
              <a:t>dipidana dengan pidana penjara paling singkat 6 (enam) bulan dan paling lama 6 (enam) tahun dan denda paling sedikit 2 (dua) kali jumlah pajak terutang yang tidak atau kurang dibayar dan paling banyak 4 (empat) kali jumlah pajak terutang yang tidak atau kurang dibayar.</a:t>
            </a:r>
            <a:r>
              <a:rPr lang="en-US" sz="1800" b="1">
                <a:latin typeface="Arial Narrow" pitchFamily="34" charset="0"/>
              </a:rPr>
              <a:t> </a:t>
            </a:r>
          </a:p>
        </p:txBody>
      </p:sp>
      <p:sp>
        <p:nvSpPr>
          <p:cNvPr id="159769" name="Rectangle 25"/>
          <p:cNvSpPr>
            <a:spLocks noChangeArrowheads="1"/>
          </p:cNvSpPr>
          <p:nvPr/>
        </p:nvSpPr>
        <p:spPr bwMode="auto">
          <a:xfrm>
            <a:off x="4716463" y="5138738"/>
            <a:ext cx="4392612" cy="1603375"/>
          </a:xfrm>
          <a:prstGeom prst="rect">
            <a:avLst/>
          </a:prstGeom>
          <a:noFill/>
          <a:ln w="19050">
            <a:solidFill>
              <a:schemeClr val="accent2"/>
            </a:solidFill>
            <a:miter lim="800000"/>
            <a:headEnd/>
            <a:tailEnd/>
          </a:ln>
        </p:spPr>
        <p:txBody>
          <a:bodyPr lIns="98822" tIns="49410" rIns="98822" bIns="49410">
            <a:spAutoFit/>
          </a:bodyPr>
          <a:lstStyle/>
          <a:p>
            <a:pPr defTabSz="989013">
              <a:lnSpc>
                <a:spcPct val="90000"/>
              </a:lnSpc>
            </a:pPr>
            <a:r>
              <a:rPr lang="fi-FI" sz="1800" b="1" u="none">
                <a:latin typeface="Arial Narrow" pitchFamily="34" charset="0"/>
              </a:rPr>
              <a:t>Pidana ditambahkan 1 (satu) kali menjadi 2 (dua) kali sanksi pidana apabila seseorang melakukan lagi tindak pidana di bidang perpajakan sebelum lewat 1 (satu) tahun, terhitung sejak selesainya menjalani pidana penjara yang dijatuhkan.</a:t>
            </a:r>
            <a:r>
              <a:rPr lang="fi-FI" sz="1800" u="none">
                <a:latin typeface="Arial Narrow" pitchFamily="34" charset="0"/>
              </a:rPr>
              <a:t> </a:t>
            </a:r>
            <a:endParaRPr lang="en-US" sz="1800" u="none">
              <a:latin typeface="Arial Narrow" pitchFamily="34" charset="0"/>
            </a:endParaRPr>
          </a:p>
        </p:txBody>
      </p:sp>
      <p:sp>
        <p:nvSpPr>
          <p:cNvPr id="159770" name="Rectangle 26"/>
          <p:cNvSpPr>
            <a:spLocks noChangeArrowheads="1"/>
          </p:cNvSpPr>
          <p:nvPr/>
        </p:nvSpPr>
        <p:spPr bwMode="auto">
          <a:xfrm>
            <a:off x="5580063" y="3022600"/>
            <a:ext cx="2971800" cy="406400"/>
          </a:xfrm>
          <a:prstGeom prst="rect">
            <a:avLst/>
          </a:prstGeom>
          <a:noFill/>
          <a:ln w="9525">
            <a:solidFill>
              <a:srgbClr val="00CC00"/>
            </a:solidFill>
            <a:miter lim="800000"/>
            <a:headEnd/>
            <a:tailEnd/>
          </a:ln>
        </p:spPr>
        <p:txBody>
          <a:bodyPr lIns="91422" tIns="45712" rIns="91422" bIns="45712">
            <a:spAutoFit/>
          </a:bodyPr>
          <a:lstStyle/>
          <a:p>
            <a:r>
              <a:rPr lang="en-US" sz="2000" b="1" u="none">
                <a:latin typeface="Lucida Console" pitchFamily="49" charset="0"/>
              </a:rPr>
              <a:t>Pasal 39 UU KUP</a:t>
            </a:r>
          </a:p>
        </p:txBody>
      </p:sp>
      <p:sp>
        <p:nvSpPr>
          <p:cNvPr id="159771" name="AutoShape 27"/>
          <p:cNvSpPr>
            <a:spLocks noChangeArrowheads="1"/>
          </p:cNvSpPr>
          <p:nvPr/>
        </p:nvSpPr>
        <p:spPr bwMode="auto">
          <a:xfrm>
            <a:off x="2197100" y="3357563"/>
            <a:ext cx="358775"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28018" name="AutoShape 28"/>
          <p:cNvSpPr>
            <a:spLocks noChangeArrowheads="1"/>
          </p:cNvSpPr>
          <p:nvPr/>
        </p:nvSpPr>
        <p:spPr bwMode="auto">
          <a:xfrm>
            <a:off x="71438" y="188913"/>
            <a:ext cx="323850"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9746"/>
                                        </p:tgtEl>
                                        <p:attrNameLst>
                                          <p:attrName>style.visibility</p:attrName>
                                        </p:attrNameLst>
                                      </p:cBhvr>
                                      <p:to>
                                        <p:strVal val="visible"/>
                                      </p:to>
                                    </p:set>
                                    <p:anim calcmode="lin" valueType="num">
                                      <p:cBhvr additive="base">
                                        <p:cTn id="7" dur="500" fill="hold"/>
                                        <p:tgtEl>
                                          <p:spTgt spid="159746"/>
                                        </p:tgtEl>
                                        <p:attrNameLst>
                                          <p:attrName>ppt_x</p:attrName>
                                        </p:attrNameLst>
                                      </p:cBhvr>
                                      <p:tavLst>
                                        <p:tav tm="0">
                                          <p:val>
                                            <p:strVal val="0-#ppt_w/2"/>
                                          </p:val>
                                        </p:tav>
                                        <p:tav tm="100000">
                                          <p:val>
                                            <p:strVal val="#ppt_x"/>
                                          </p:val>
                                        </p:tav>
                                      </p:tavLst>
                                    </p:anim>
                                    <p:anim calcmode="lin" valueType="num">
                                      <p:cBhvr additive="base">
                                        <p:cTn id="8" dur="500" fill="hold"/>
                                        <p:tgtEl>
                                          <p:spTgt spid="1597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wd">
                                    <p:tmPct val="100000"/>
                                  </p:iterate>
                                  <p:childTnLst>
                                    <p:set>
                                      <p:cBhvr>
                                        <p:cTn id="12" dur="1" fill="hold">
                                          <p:stCondLst>
                                            <p:cond delay="0"/>
                                          </p:stCondLst>
                                        </p:cTn>
                                        <p:tgtEl>
                                          <p:spTgt spid="159747"/>
                                        </p:tgtEl>
                                        <p:attrNameLst>
                                          <p:attrName>style.visibility</p:attrName>
                                        </p:attrNameLst>
                                      </p:cBhvr>
                                      <p:to>
                                        <p:strVal val="visible"/>
                                      </p:to>
                                    </p:set>
                                    <p:anim calcmode="lin" valueType="num">
                                      <p:cBhvr additive="base">
                                        <p:cTn id="13" dur="300" fill="hold"/>
                                        <p:tgtEl>
                                          <p:spTgt spid="159747"/>
                                        </p:tgtEl>
                                        <p:attrNameLst>
                                          <p:attrName>ppt_x</p:attrName>
                                        </p:attrNameLst>
                                      </p:cBhvr>
                                      <p:tavLst>
                                        <p:tav tm="0">
                                          <p:val>
                                            <p:strVal val="0-#ppt_w/2"/>
                                          </p:val>
                                        </p:tav>
                                        <p:tav tm="100000">
                                          <p:val>
                                            <p:strVal val="#ppt_x"/>
                                          </p:val>
                                        </p:tav>
                                      </p:tavLst>
                                    </p:anim>
                                    <p:anim calcmode="lin" valueType="num">
                                      <p:cBhvr additive="base">
                                        <p:cTn id="14" dur="300" fill="hold"/>
                                        <p:tgtEl>
                                          <p:spTgt spid="15974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9748"/>
                                        </p:tgtEl>
                                        <p:attrNameLst>
                                          <p:attrName>style.visibility</p:attrName>
                                        </p:attrNameLst>
                                      </p:cBhvr>
                                      <p:to>
                                        <p:strVal val="visible"/>
                                      </p:to>
                                    </p:set>
                                    <p:anim calcmode="lin" valueType="num">
                                      <p:cBhvr additive="base">
                                        <p:cTn id="19" dur="500" fill="hold"/>
                                        <p:tgtEl>
                                          <p:spTgt spid="159748"/>
                                        </p:tgtEl>
                                        <p:attrNameLst>
                                          <p:attrName>ppt_x</p:attrName>
                                        </p:attrNameLst>
                                      </p:cBhvr>
                                      <p:tavLst>
                                        <p:tav tm="0">
                                          <p:val>
                                            <p:strVal val="0-#ppt_w/2"/>
                                          </p:val>
                                        </p:tav>
                                        <p:tav tm="100000">
                                          <p:val>
                                            <p:strVal val="#ppt_x"/>
                                          </p:val>
                                        </p:tav>
                                      </p:tavLst>
                                    </p:anim>
                                    <p:anim calcmode="lin" valueType="num">
                                      <p:cBhvr additive="base">
                                        <p:cTn id="20" dur="500" fill="hold"/>
                                        <p:tgtEl>
                                          <p:spTgt spid="15974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9749"/>
                                        </p:tgtEl>
                                        <p:attrNameLst>
                                          <p:attrName>style.visibility</p:attrName>
                                        </p:attrNameLst>
                                      </p:cBhvr>
                                      <p:to>
                                        <p:strVal val="visible"/>
                                      </p:to>
                                    </p:set>
                                    <p:anim calcmode="lin" valueType="num">
                                      <p:cBhvr additive="base">
                                        <p:cTn id="25" dur="500" fill="hold"/>
                                        <p:tgtEl>
                                          <p:spTgt spid="159749"/>
                                        </p:tgtEl>
                                        <p:attrNameLst>
                                          <p:attrName>ppt_x</p:attrName>
                                        </p:attrNameLst>
                                      </p:cBhvr>
                                      <p:tavLst>
                                        <p:tav tm="0">
                                          <p:val>
                                            <p:strVal val="0-#ppt_w/2"/>
                                          </p:val>
                                        </p:tav>
                                        <p:tav tm="100000">
                                          <p:val>
                                            <p:strVal val="#ppt_x"/>
                                          </p:val>
                                        </p:tav>
                                      </p:tavLst>
                                    </p:anim>
                                    <p:anim calcmode="lin" valueType="num">
                                      <p:cBhvr additive="base">
                                        <p:cTn id="26" dur="500" fill="hold"/>
                                        <p:tgtEl>
                                          <p:spTgt spid="15974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9761"/>
                                        </p:tgtEl>
                                        <p:attrNameLst>
                                          <p:attrName>style.visibility</p:attrName>
                                        </p:attrNameLst>
                                      </p:cBhvr>
                                      <p:to>
                                        <p:strVal val="visible"/>
                                      </p:to>
                                    </p:set>
                                    <p:anim calcmode="lin" valueType="num">
                                      <p:cBhvr additive="base">
                                        <p:cTn id="31" dur="500" fill="hold"/>
                                        <p:tgtEl>
                                          <p:spTgt spid="159761"/>
                                        </p:tgtEl>
                                        <p:attrNameLst>
                                          <p:attrName>ppt_x</p:attrName>
                                        </p:attrNameLst>
                                      </p:cBhvr>
                                      <p:tavLst>
                                        <p:tav tm="0">
                                          <p:val>
                                            <p:strVal val="0-#ppt_w/2"/>
                                          </p:val>
                                        </p:tav>
                                        <p:tav tm="100000">
                                          <p:val>
                                            <p:strVal val="#ppt_x"/>
                                          </p:val>
                                        </p:tav>
                                      </p:tavLst>
                                    </p:anim>
                                    <p:anim calcmode="lin" valueType="num">
                                      <p:cBhvr additive="base">
                                        <p:cTn id="32" dur="500" fill="hold"/>
                                        <p:tgtEl>
                                          <p:spTgt spid="15976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9760"/>
                                        </p:tgtEl>
                                        <p:attrNameLst>
                                          <p:attrName>style.visibility</p:attrName>
                                        </p:attrNameLst>
                                      </p:cBhvr>
                                      <p:to>
                                        <p:strVal val="visible"/>
                                      </p:to>
                                    </p:set>
                                    <p:anim calcmode="lin" valueType="num">
                                      <p:cBhvr additive="base">
                                        <p:cTn id="37" dur="500" fill="hold"/>
                                        <p:tgtEl>
                                          <p:spTgt spid="159760"/>
                                        </p:tgtEl>
                                        <p:attrNameLst>
                                          <p:attrName>ppt_x</p:attrName>
                                        </p:attrNameLst>
                                      </p:cBhvr>
                                      <p:tavLst>
                                        <p:tav tm="0">
                                          <p:val>
                                            <p:strVal val="0-#ppt_w/2"/>
                                          </p:val>
                                        </p:tav>
                                        <p:tav tm="100000">
                                          <p:val>
                                            <p:strVal val="#ppt_x"/>
                                          </p:val>
                                        </p:tav>
                                      </p:tavLst>
                                    </p:anim>
                                    <p:anim calcmode="lin" valueType="num">
                                      <p:cBhvr additive="base">
                                        <p:cTn id="38" dur="500" fill="hold"/>
                                        <p:tgtEl>
                                          <p:spTgt spid="15976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9771"/>
                                        </p:tgtEl>
                                        <p:attrNameLst>
                                          <p:attrName>style.visibility</p:attrName>
                                        </p:attrNameLst>
                                      </p:cBhvr>
                                      <p:to>
                                        <p:strVal val="visible"/>
                                      </p:to>
                                    </p:set>
                                    <p:anim calcmode="lin" valueType="num">
                                      <p:cBhvr additive="base">
                                        <p:cTn id="43" dur="500" fill="hold"/>
                                        <p:tgtEl>
                                          <p:spTgt spid="159771"/>
                                        </p:tgtEl>
                                        <p:attrNameLst>
                                          <p:attrName>ppt_x</p:attrName>
                                        </p:attrNameLst>
                                      </p:cBhvr>
                                      <p:tavLst>
                                        <p:tav tm="0">
                                          <p:val>
                                            <p:strVal val="0-#ppt_w/2"/>
                                          </p:val>
                                        </p:tav>
                                        <p:tav tm="100000">
                                          <p:val>
                                            <p:strVal val="#ppt_x"/>
                                          </p:val>
                                        </p:tav>
                                      </p:tavLst>
                                    </p:anim>
                                    <p:anim calcmode="lin" valueType="num">
                                      <p:cBhvr additive="base">
                                        <p:cTn id="44" dur="500" fill="hold"/>
                                        <p:tgtEl>
                                          <p:spTgt spid="15977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59751"/>
                                        </p:tgtEl>
                                        <p:attrNameLst>
                                          <p:attrName>style.visibility</p:attrName>
                                        </p:attrNameLst>
                                      </p:cBhvr>
                                      <p:to>
                                        <p:strVal val="visible"/>
                                      </p:to>
                                    </p:set>
                                    <p:anim calcmode="lin" valueType="num">
                                      <p:cBhvr>
                                        <p:cTn id="49" dur="500" fill="hold"/>
                                        <p:tgtEl>
                                          <p:spTgt spid="159751"/>
                                        </p:tgtEl>
                                        <p:attrNameLst>
                                          <p:attrName>ppt_w</p:attrName>
                                        </p:attrNameLst>
                                      </p:cBhvr>
                                      <p:tavLst>
                                        <p:tav tm="0">
                                          <p:val>
                                            <p:fltVal val="0"/>
                                          </p:val>
                                        </p:tav>
                                        <p:tav tm="100000">
                                          <p:val>
                                            <p:strVal val="#ppt_w"/>
                                          </p:val>
                                        </p:tav>
                                      </p:tavLst>
                                    </p:anim>
                                    <p:anim calcmode="lin" valueType="num">
                                      <p:cBhvr>
                                        <p:cTn id="50" dur="500" fill="hold"/>
                                        <p:tgtEl>
                                          <p:spTgt spid="159751"/>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59752"/>
                                        </p:tgtEl>
                                        <p:attrNameLst>
                                          <p:attrName>style.visibility</p:attrName>
                                        </p:attrNameLst>
                                      </p:cBhvr>
                                      <p:to>
                                        <p:strVal val="visible"/>
                                      </p:to>
                                    </p:set>
                                    <p:anim calcmode="lin" valueType="num">
                                      <p:cBhvr additive="base">
                                        <p:cTn id="55" dur="500" fill="hold"/>
                                        <p:tgtEl>
                                          <p:spTgt spid="159752"/>
                                        </p:tgtEl>
                                        <p:attrNameLst>
                                          <p:attrName>ppt_x</p:attrName>
                                        </p:attrNameLst>
                                      </p:cBhvr>
                                      <p:tavLst>
                                        <p:tav tm="0">
                                          <p:val>
                                            <p:strVal val="0-#ppt_w/2"/>
                                          </p:val>
                                        </p:tav>
                                        <p:tav tm="100000">
                                          <p:val>
                                            <p:strVal val="#ppt_x"/>
                                          </p:val>
                                        </p:tav>
                                      </p:tavLst>
                                    </p:anim>
                                    <p:anim calcmode="lin" valueType="num">
                                      <p:cBhvr additive="base">
                                        <p:cTn id="56" dur="500" fill="hold"/>
                                        <p:tgtEl>
                                          <p:spTgt spid="15975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59753"/>
                                        </p:tgtEl>
                                        <p:attrNameLst>
                                          <p:attrName>style.visibility</p:attrName>
                                        </p:attrNameLst>
                                      </p:cBhvr>
                                      <p:to>
                                        <p:strVal val="visible"/>
                                      </p:to>
                                    </p:set>
                                    <p:anim calcmode="lin" valueType="num">
                                      <p:cBhvr additive="base">
                                        <p:cTn id="61" dur="500" fill="hold"/>
                                        <p:tgtEl>
                                          <p:spTgt spid="159753"/>
                                        </p:tgtEl>
                                        <p:attrNameLst>
                                          <p:attrName>ppt_x</p:attrName>
                                        </p:attrNameLst>
                                      </p:cBhvr>
                                      <p:tavLst>
                                        <p:tav tm="0">
                                          <p:val>
                                            <p:strVal val="0-#ppt_w/2"/>
                                          </p:val>
                                        </p:tav>
                                        <p:tav tm="100000">
                                          <p:val>
                                            <p:strVal val="#ppt_x"/>
                                          </p:val>
                                        </p:tav>
                                      </p:tavLst>
                                    </p:anim>
                                    <p:anim calcmode="lin" valueType="num">
                                      <p:cBhvr additive="base">
                                        <p:cTn id="62" dur="500" fill="hold"/>
                                        <p:tgtEl>
                                          <p:spTgt spid="159753"/>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59754"/>
                                        </p:tgtEl>
                                        <p:attrNameLst>
                                          <p:attrName>style.visibility</p:attrName>
                                        </p:attrNameLst>
                                      </p:cBhvr>
                                      <p:to>
                                        <p:strVal val="visible"/>
                                      </p:to>
                                    </p:set>
                                    <p:anim calcmode="lin" valueType="num">
                                      <p:cBhvr additive="base">
                                        <p:cTn id="67" dur="500" fill="hold"/>
                                        <p:tgtEl>
                                          <p:spTgt spid="159754"/>
                                        </p:tgtEl>
                                        <p:attrNameLst>
                                          <p:attrName>ppt_x</p:attrName>
                                        </p:attrNameLst>
                                      </p:cBhvr>
                                      <p:tavLst>
                                        <p:tav tm="0">
                                          <p:val>
                                            <p:strVal val="0-#ppt_w/2"/>
                                          </p:val>
                                        </p:tav>
                                        <p:tav tm="100000">
                                          <p:val>
                                            <p:strVal val="#ppt_x"/>
                                          </p:val>
                                        </p:tav>
                                      </p:tavLst>
                                    </p:anim>
                                    <p:anim calcmode="lin" valueType="num">
                                      <p:cBhvr additive="base">
                                        <p:cTn id="68" dur="500" fill="hold"/>
                                        <p:tgtEl>
                                          <p:spTgt spid="159754"/>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59766"/>
                                        </p:tgtEl>
                                        <p:attrNameLst>
                                          <p:attrName>style.visibility</p:attrName>
                                        </p:attrNameLst>
                                      </p:cBhvr>
                                      <p:to>
                                        <p:strVal val="visible"/>
                                      </p:to>
                                    </p:set>
                                    <p:anim calcmode="lin" valueType="num">
                                      <p:cBhvr additive="base">
                                        <p:cTn id="73" dur="500" fill="hold"/>
                                        <p:tgtEl>
                                          <p:spTgt spid="159766"/>
                                        </p:tgtEl>
                                        <p:attrNameLst>
                                          <p:attrName>ppt_x</p:attrName>
                                        </p:attrNameLst>
                                      </p:cBhvr>
                                      <p:tavLst>
                                        <p:tav tm="0">
                                          <p:val>
                                            <p:strVal val="0-#ppt_w/2"/>
                                          </p:val>
                                        </p:tav>
                                        <p:tav tm="100000">
                                          <p:val>
                                            <p:strVal val="#ppt_x"/>
                                          </p:val>
                                        </p:tav>
                                      </p:tavLst>
                                    </p:anim>
                                    <p:anim calcmode="lin" valueType="num">
                                      <p:cBhvr additive="base">
                                        <p:cTn id="74" dur="500" fill="hold"/>
                                        <p:tgtEl>
                                          <p:spTgt spid="159766"/>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159765"/>
                                        </p:tgtEl>
                                        <p:attrNameLst>
                                          <p:attrName>style.visibility</p:attrName>
                                        </p:attrNameLst>
                                      </p:cBhvr>
                                      <p:to>
                                        <p:strVal val="visible"/>
                                      </p:to>
                                    </p:set>
                                    <p:anim calcmode="lin" valueType="num">
                                      <p:cBhvr>
                                        <p:cTn id="79" dur="500" fill="hold"/>
                                        <p:tgtEl>
                                          <p:spTgt spid="159765"/>
                                        </p:tgtEl>
                                        <p:attrNameLst>
                                          <p:attrName>ppt_w</p:attrName>
                                        </p:attrNameLst>
                                      </p:cBhvr>
                                      <p:tavLst>
                                        <p:tav tm="0">
                                          <p:val>
                                            <p:fltVal val="0"/>
                                          </p:val>
                                        </p:tav>
                                        <p:tav tm="100000">
                                          <p:val>
                                            <p:strVal val="#ppt_w"/>
                                          </p:val>
                                        </p:tav>
                                      </p:tavLst>
                                    </p:anim>
                                    <p:anim calcmode="lin" valueType="num">
                                      <p:cBhvr>
                                        <p:cTn id="80" dur="500" fill="hold"/>
                                        <p:tgtEl>
                                          <p:spTgt spid="159765"/>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59770"/>
                                        </p:tgtEl>
                                        <p:attrNameLst>
                                          <p:attrName>style.visibility</p:attrName>
                                        </p:attrNameLst>
                                      </p:cBhvr>
                                      <p:to>
                                        <p:strVal val="visible"/>
                                      </p:to>
                                    </p:set>
                                    <p:anim calcmode="lin" valueType="num">
                                      <p:cBhvr additive="base">
                                        <p:cTn id="85" dur="500" fill="hold"/>
                                        <p:tgtEl>
                                          <p:spTgt spid="159770"/>
                                        </p:tgtEl>
                                        <p:attrNameLst>
                                          <p:attrName>ppt_x</p:attrName>
                                        </p:attrNameLst>
                                      </p:cBhvr>
                                      <p:tavLst>
                                        <p:tav tm="0">
                                          <p:val>
                                            <p:strVal val="0-#ppt_w/2"/>
                                          </p:val>
                                        </p:tav>
                                        <p:tav tm="100000">
                                          <p:val>
                                            <p:strVal val="#ppt_x"/>
                                          </p:val>
                                        </p:tav>
                                      </p:tavLst>
                                    </p:anim>
                                    <p:anim calcmode="lin" valueType="num">
                                      <p:cBhvr additive="base">
                                        <p:cTn id="86" dur="500" fill="hold"/>
                                        <p:tgtEl>
                                          <p:spTgt spid="159770"/>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59768"/>
                                        </p:tgtEl>
                                        <p:attrNameLst>
                                          <p:attrName>style.visibility</p:attrName>
                                        </p:attrNameLst>
                                      </p:cBhvr>
                                      <p:to>
                                        <p:strVal val="visible"/>
                                      </p:to>
                                    </p:set>
                                    <p:anim calcmode="lin" valueType="num">
                                      <p:cBhvr additive="base">
                                        <p:cTn id="91" dur="500" fill="hold"/>
                                        <p:tgtEl>
                                          <p:spTgt spid="159768"/>
                                        </p:tgtEl>
                                        <p:attrNameLst>
                                          <p:attrName>ppt_x</p:attrName>
                                        </p:attrNameLst>
                                      </p:cBhvr>
                                      <p:tavLst>
                                        <p:tav tm="0">
                                          <p:val>
                                            <p:strVal val="0-#ppt_w/2"/>
                                          </p:val>
                                        </p:tav>
                                        <p:tav tm="100000">
                                          <p:val>
                                            <p:strVal val="#ppt_x"/>
                                          </p:val>
                                        </p:tav>
                                      </p:tavLst>
                                    </p:anim>
                                    <p:anim calcmode="lin" valueType="num">
                                      <p:cBhvr additive="base">
                                        <p:cTn id="92" dur="500" fill="hold"/>
                                        <p:tgtEl>
                                          <p:spTgt spid="159768"/>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159769"/>
                                        </p:tgtEl>
                                        <p:attrNameLst>
                                          <p:attrName>style.visibility</p:attrName>
                                        </p:attrNameLst>
                                      </p:cBhvr>
                                      <p:to>
                                        <p:strVal val="visible"/>
                                      </p:to>
                                    </p:set>
                                    <p:anim calcmode="lin" valueType="num">
                                      <p:cBhvr additive="base">
                                        <p:cTn id="97" dur="500" fill="hold"/>
                                        <p:tgtEl>
                                          <p:spTgt spid="159769"/>
                                        </p:tgtEl>
                                        <p:attrNameLst>
                                          <p:attrName>ppt_x</p:attrName>
                                        </p:attrNameLst>
                                      </p:cBhvr>
                                      <p:tavLst>
                                        <p:tav tm="0">
                                          <p:val>
                                            <p:strVal val="0-#ppt_w/2"/>
                                          </p:val>
                                        </p:tav>
                                        <p:tav tm="100000">
                                          <p:val>
                                            <p:strVal val="#ppt_x"/>
                                          </p:val>
                                        </p:tav>
                                      </p:tavLst>
                                    </p:anim>
                                    <p:anim calcmode="lin" valueType="num">
                                      <p:cBhvr additive="base">
                                        <p:cTn id="98" dur="500" fill="hold"/>
                                        <p:tgtEl>
                                          <p:spTgt spid="1597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animBg="1" autoUpdateAnimBg="0"/>
      <p:bldP spid="159747" grpId="0" animBg="1" autoUpdateAnimBg="0"/>
      <p:bldP spid="159748" grpId="0" animBg="1"/>
      <p:bldP spid="159749" grpId="0" animBg="1" autoUpdateAnimBg="0"/>
      <p:bldP spid="159751" grpId="0" animBg="1" autoUpdateAnimBg="0"/>
      <p:bldP spid="159752" grpId="0" animBg="1" autoUpdateAnimBg="0"/>
      <p:bldP spid="159753" grpId="0" animBg="1"/>
      <p:bldP spid="159754" grpId="0" animBg="1" autoUpdateAnimBg="0"/>
      <p:bldP spid="159760" grpId="0" animBg="1" autoUpdateAnimBg="0"/>
      <p:bldP spid="159761" grpId="0" animBg="1" autoUpdateAnimBg="0"/>
      <p:bldP spid="159765" grpId="0" animBg="1" autoUpdateAnimBg="0"/>
      <p:bldP spid="159766" grpId="0" animBg="1" autoUpdateAnimBg="0"/>
      <p:bldP spid="159768" grpId="0" animBg="1" autoUpdateAnimBg="0"/>
      <p:bldP spid="159769" grpId="0" animBg="1" autoUpdateAnimBg="0"/>
      <p:bldP spid="159770" grpId="0" animBg="1" autoUpdateAnimBg="0"/>
      <p:bldP spid="159771" grpId="0" animBg="1"/>
    </p:bld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a:xfrm>
            <a:off x="762000" y="76200"/>
            <a:ext cx="7772400" cy="762000"/>
          </a:xfrm>
          <a:ln w="28575">
            <a:solidFill>
              <a:srgbClr val="0033CC"/>
            </a:solidFill>
          </a:ln>
        </p:spPr>
        <p:txBody>
          <a:bodyPr/>
          <a:lstStyle/>
          <a:p>
            <a:pPr eaLnBrk="1" hangingPunct="1">
              <a:lnSpc>
                <a:spcPct val="90000"/>
              </a:lnSpc>
            </a:pPr>
            <a:r>
              <a:rPr lang="en-US" sz="2400" smtClean="0">
                <a:latin typeface="Kristen ITC" pitchFamily="66" charset="0"/>
              </a:rPr>
              <a:t>Sanksi akibat WP tidak memenuhi kewajiban ketika dilakukan pemeriksaan</a:t>
            </a:r>
          </a:p>
        </p:txBody>
      </p:sp>
      <p:sp>
        <p:nvSpPr>
          <p:cNvPr id="354307" name="Rectangle 3"/>
          <p:cNvSpPr>
            <a:spLocks noChangeArrowheads="1"/>
          </p:cNvSpPr>
          <p:nvPr/>
        </p:nvSpPr>
        <p:spPr bwMode="auto">
          <a:xfrm>
            <a:off x="971550" y="930275"/>
            <a:ext cx="7399338" cy="434975"/>
          </a:xfrm>
          <a:prstGeom prst="rect">
            <a:avLst/>
          </a:prstGeom>
          <a:noFill/>
          <a:ln w="38100">
            <a:solidFill>
              <a:srgbClr val="FF33CC"/>
            </a:solidFill>
            <a:miter lim="800000"/>
            <a:headEnd/>
            <a:tailEnd/>
          </a:ln>
        </p:spPr>
        <p:txBody>
          <a:bodyPr wrap="none" lIns="91422" tIns="45712" rIns="91422" bIns="45712">
            <a:spAutoFit/>
          </a:bodyPr>
          <a:lstStyle/>
          <a:p>
            <a:pPr algn="l"/>
            <a:r>
              <a:rPr lang="fi-FI" sz="2000" b="1" u="none">
                <a:latin typeface="Arial Narrow" pitchFamily="34" charset="0"/>
              </a:rPr>
              <a:t>memperlihatkan pembukuan, pencatatan, atau dokumen lain yang palsu</a:t>
            </a:r>
            <a:r>
              <a:rPr lang="en-US" sz="2000">
                <a:latin typeface="Arial Narrow" pitchFamily="34" charset="0"/>
              </a:rPr>
              <a:t> </a:t>
            </a:r>
          </a:p>
        </p:txBody>
      </p:sp>
      <p:sp>
        <p:nvSpPr>
          <p:cNvPr id="354308" name="Line 4"/>
          <p:cNvSpPr>
            <a:spLocks noChangeShapeType="1"/>
          </p:cNvSpPr>
          <p:nvPr/>
        </p:nvSpPr>
        <p:spPr bwMode="auto">
          <a:xfrm flipH="1">
            <a:off x="1143000" y="1371600"/>
            <a:ext cx="2667000" cy="152400"/>
          </a:xfrm>
          <a:prstGeom prst="line">
            <a:avLst/>
          </a:prstGeom>
          <a:noFill/>
          <a:ln w="76200">
            <a:solidFill>
              <a:srgbClr val="00CC00"/>
            </a:solidFill>
            <a:round/>
            <a:headEnd/>
            <a:tailEnd type="triangle" w="med" len="med"/>
          </a:ln>
        </p:spPr>
        <p:txBody>
          <a:bodyPr/>
          <a:lstStyle/>
          <a:p>
            <a:endParaRPr lang="en-US"/>
          </a:p>
        </p:txBody>
      </p:sp>
      <p:sp>
        <p:nvSpPr>
          <p:cNvPr id="354309" name="Rectangle 5"/>
          <p:cNvSpPr>
            <a:spLocks noChangeArrowheads="1"/>
          </p:cNvSpPr>
          <p:nvPr/>
        </p:nvSpPr>
        <p:spPr bwMode="auto">
          <a:xfrm>
            <a:off x="762000" y="1524000"/>
            <a:ext cx="3657600" cy="711200"/>
          </a:xfrm>
          <a:prstGeom prst="rect">
            <a:avLst/>
          </a:prstGeom>
          <a:noFill/>
          <a:ln w="9525">
            <a:solidFill>
              <a:srgbClr val="00CC00"/>
            </a:solidFill>
            <a:miter lim="800000"/>
            <a:headEnd/>
            <a:tailEnd/>
          </a:ln>
        </p:spPr>
        <p:txBody>
          <a:bodyPr lIns="91422" tIns="45712" rIns="91422" bIns="45712">
            <a:spAutoFit/>
          </a:bodyPr>
          <a:lstStyle/>
          <a:p>
            <a:pPr algn="l"/>
            <a:r>
              <a:rPr lang="en-US" sz="2000" u="none">
                <a:latin typeface="Tahoma" pitchFamily="34" charset="0"/>
              </a:rPr>
              <a:t>sehingga tidak dapat diketahui besarnya pajak yang terutang</a:t>
            </a:r>
          </a:p>
        </p:txBody>
      </p:sp>
      <p:sp>
        <p:nvSpPr>
          <p:cNvPr id="354310" name="Rectangle 6"/>
          <p:cNvSpPr>
            <a:spLocks noChangeArrowheads="1"/>
          </p:cNvSpPr>
          <p:nvPr/>
        </p:nvSpPr>
        <p:spPr bwMode="auto">
          <a:xfrm>
            <a:off x="609600" y="3632200"/>
            <a:ext cx="3657600" cy="406400"/>
          </a:xfrm>
          <a:prstGeom prst="rect">
            <a:avLst/>
          </a:prstGeom>
          <a:solidFill>
            <a:srgbClr val="D2F0D7"/>
          </a:solidFill>
          <a:ln w="9525">
            <a:solidFill>
              <a:srgbClr val="000099"/>
            </a:solidFill>
            <a:miter lim="800000"/>
            <a:headEnd/>
            <a:tailEnd/>
          </a:ln>
        </p:spPr>
        <p:txBody>
          <a:bodyPr lIns="91422" tIns="45712" rIns="91422" bIns="45712">
            <a:spAutoFit/>
          </a:bodyPr>
          <a:lstStyle/>
          <a:p>
            <a:r>
              <a:rPr lang="en-US" sz="2000" b="1" u="none">
                <a:latin typeface="Tahoma" pitchFamily="34" charset="0"/>
              </a:rPr>
              <a:t>SANKSI ADMINISTRASI</a:t>
            </a:r>
          </a:p>
        </p:txBody>
      </p:sp>
      <p:sp>
        <p:nvSpPr>
          <p:cNvPr id="354311" name="Rectangle 7"/>
          <p:cNvSpPr>
            <a:spLocks noChangeArrowheads="1"/>
          </p:cNvSpPr>
          <p:nvPr/>
        </p:nvSpPr>
        <p:spPr bwMode="auto">
          <a:xfrm>
            <a:off x="76200" y="4089400"/>
            <a:ext cx="4495800" cy="2711450"/>
          </a:xfrm>
          <a:prstGeom prst="rect">
            <a:avLst/>
          </a:prstGeom>
          <a:noFill/>
          <a:ln w="9525">
            <a:solidFill>
              <a:srgbClr val="00CC00"/>
            </a:solidFill>
            <a:miter lim="800000"/>
            <a:headEnd/>
            <a:tailEnd/>
          </a:ln>
        </p:spPr>
        <p:txBody>
          <a:bodyPr lIns="91422" tIns="45712" rIns="91422" bIns="45712">
            <a:spAutoFit/>
          </a:bodyPr>
          <a:lstStyle/>
          <a:p>
            <a:pPr algn="l">
              <a:spcBef>
                <a:spcPct val="50000"/>
              </a:spcBef>
            </a:pPr>
            <a:r>
              <a:rPr lang="en-US" sz="1800" u="none">
                <a:latin typeface="Tahoma" pitchFamily="34" charset="0"/>
              </a:rPr>
              <a:t>berupa kenaikan sebesar :</a:t>
            </a:r>
          </a:p>
          <a:p>
            <a:pPr algn="l">
              <a:spcBef>
                <a:spcPct val="50000"/>
              </a:spcBef>
            </a:pPr>
            <a:r>
              <a:rPr lang="en-US" sz="1800" u="none">
                <a:latin typeface="Tahoma" pitchFamily="34" charset="0"/>
              </a:rPr>
              <a:t>a. </a:t>
            </a:r>
            <a:r>
              <a:rPr lang="en-US" sz="1800" b="1" u="none">
                <a:solidFill>
                  <a:schemeClr val="accent2"/>
                </a:solidFill>
                <a:latin typeface="Tahoma" pitchFamily="34" charset="0"/>
              </a:rPr>
              <a:t>50 % </a:t>
            </a:r>
            <a:r>
              <a:rPr lang="en-US" sz="1800" u="none">
                <a:solidFill>
                  <a:schemeClr val="accent2"/>
                </a:solidFill>
                <a:latin typeface="Tahoma" pitchFamily="34" charset="0"/>
              </a:rPr>
              <a:t>dari PPh yg tidak/kurang dibayar dlm satu Tahun Pajak</a:t>
            </a:r>
            <a:r>
              <a:rPr lang="en-US" sz="1800" u="none">
                <a:latin typeface="Tahoma" pitchFamily="34" charset="0"/>
              </a:rPr>
              <a:t>; b. </a:t>
            </a:r>
            <a:r>
              <a:rPr lang="en-US" sz="1800" b="1" u="none">
                <a:solidFill>
                  <a:srgbClr val="008000"/>
                </a:solidFill>
                <a:latin typeface="Tahoma" pitchFamily="34" charset="0"/>
              </a:rPr>
              <a:t>100 % </a:t>
            </a:r>
            <a:r>
              <a:rPr lang="en-US" sz="1800" u="none">
                <a:solidFill>
                  <a:srgbClr val="008000"/>
                </a:solidFill>
                <a:latin typeface="Tahoma" pitchFamily="34" charset="0"/>
              </a:rPr>
              <a:t>dari PPh yg tidak/kurang dipotong, tidak/kurang dipungut, tidak/kurang disetorkan, dan dipotong/ dipungut tetapi tidak/kurang disetorkan</a:t>
            </a:r>
            <a:r>
              <a:rPr lang="en-US" sz="1800" u="none">
                <a:latin typeface="Tahoma" pitchFamily="34" charset="0"/>
              </a:rPr>
              <a:t>; c. </a:t>
            </a:r>
            <a:r>
              <a:rPr lang="en-US" sz="1800" b="1" u="none">
                <a:solidFill>
                  <a:srgbClr val="990000"/>
                </a:solidFill>
                <a:latin typeface="Tahoma" pitchFamily="34" charset="0"/>
              </a:rPr>
              <a:t>100 %</a:t>
            </a:r>
            <a:r>
              <a:rPr lang="en-US" sz="1800" u="none">
                <a:latin typeface="Tahoma" pitchFamily="34" charset="0"/>
              </a:rPr>
              <a:t> </a:t>
            </a:r>
            <a:r>
              <a:rPr lang="en-US" sz="1800" u="none">
                <a:solidFill>
                  <a:srgbClr val="990000"/>
                </a:solidFill>
                <a:latin typeface="Tahoma" pitchFamily="34" charset="0"/>
              </a:rPr>
              <a:t>dari PPN dan PPnBM yang tidak atau kurang dibayar</a:t>
            </a:r>
            <a:r>
              <a:rPr lang="en-US" sz="1800" u="none">
                <a:latin typeface="Tahoma" pitchFamily="34" charset="0"/>
              </a:rPr>
              <a:t>. {Pasal 13 (3) UU KUP}</a:t>
            </a:r>
          </a:p>
        </p:txBody>
      </p:sp>
      <p:sp>
        <p:nvSpPr>
          <p:cNvPr id="354312" name="Line 8"/>
          <p:cNvSpPr>
            <a:spLocks noChangeShapeType="1"/>
          </p:cNvSpPr>
          <p:nvPr/>
        </p:nvSpPr>
        <p:spPr bwMode="auto">
          <a:xfrm>
            <a:off x="4724400" y="1371600"/>
            <a:ext cx="2667000" cy="152400"/>
          </a:xfrm>
          <a:prstGeom prst="line">
            <a:avLst/>
          </a:prstGeom>
          <a:noFill/>
          <a:ln w="76200">
            <a:solidFill>
              <a:srgbClr val="51EB1B"/>
            </a:solidFill>
            <a:round/>
            <a:headEnd/>
            <a:tailEnd type="triangle" w="med" len="med"/>
          </a:ln>
        </p:spPr>
        <p:txBody>
          <a:bodyPr/>
          <a:lstStyle/>
          <a:p>
            <a:endParaRPr lang="en-US"/>
          </a:p>
        </p:txBody>
      </p:sp>
      <p:sp>
        <p:nvSpPr>
          <p:cNvPr id="354313" name="Rectangle 9"/>
          <p:cNvSpPr>
            <a:spLocks noChangeArrowheads="1"/>
          </p:cNvSpPr>
          <p:nvPr/>
        </p:nvSpPr>
        <p:spPr bwMode="auto">
          <a:xfrm>
            <a:off x="6011863" y="1412875"/>
            <a:ext cx="2592387" cy="466725"/>
          </a:xfrm>
          <a:prstGeom prst="rect">
            <a:avLst/>
          </a:prstGeom>
          <a:noFill/>
          <a:ln w="9525">
            <a:solidFill>
              <a:srgbClr val="00CC00"/>
            </a:solidFill>
            <a:miter lim="800000"/>
            <a:headEnd/>
            <a:tailEnd/>
          </a:ln>
        </p:spPr>
        <p:txBody>
          <a:bodyPr lIns="91422" tIns="45712" rIns="91422" bIns="45712">
            <a:spAutoFit/>
          </a:bodyPr>
          <a:lstStyle/>
          <a:p>
            <a:r>
              <a:rPr lang="en-US" b="1" u="none">
                <a:latin typeface="Lucida Console" pitchFamily="49" charset="0"/>
              </a:rPr>
              <a:t>sengaja</a:t>
            </a:r>
          </a:p>
        </p:txBody>
      </p:sp>
      <p:sp>
        <p:nvSpPr>
          <p:cNvPr id="354314" name="Rectangle 10"/>
          <p:cNvSpPr>
            <a:spLocks noChangeArrowheads="1"/>
          </p:cNvSpPr>
          <p:nvPr/>
        </p:nvSpPr>
        <p:spPr bwMode="auto">
          <a:xfrm>
            <a:off x="609600" y="3048000"/>
            <a:ext cx="3657600" cy="381000"/>
          </a:xfrm>
          <a:prstGeom prst="rect">
            <a:avLst/>
          </a:prstGeom>
          <a:noFill/>
          <a:ln w="9525">
            <a:solidFill>
              <a:schemeClr val="accent2"/>
            </a:solidFill>
            <a:miter lim="800000"/>
            <a:headEnd/>
            <a:tailEnd/>
          </a:ln>
        </p:spPr>
        <p:txBody>
          <a:bodyPr lIns="98822" tIns="49410" rIns="98822" bIns="49410" anchor="ctr"/>
          <a:lstStyle/>
          <a:p>
            <a:pPr defTabSz="989013"/>
            <a:r>
              <a:rPr lang="en-US" sz="2000" u="none">
                <a:solidFill>
                  <a:schemeClr val="tx2"/>
                </a:solidFill>
                <a:latin typeface="Tahoma" pitchFamily="34" charset="0"/>
              </a:rPr>
              <a:t>Atas pajak yang kurang bayar</a:t>
            </a:r>
          </a:p>
        </p:txBody>
      </p:sp>
      <p:sp>
        <p:nvSpPr>
          <p:cNvPr id="354315" name="Rectangle 11"/>
          <p:cNvSpPr>
            <a:spLocks noChangeArrowheads="1"/>
          </p:cNvSpPr>
          <p:nvPr/>
        </p:nvSpPr>
        <p:spPr bwMode="auto">
          <a:xfrm>
            <a:off x="381000" y="2260600"/>
            <a:ext cx="4419600" cy="711200"/>
          </a:xfrm>
          <a:prstGeom prst="rect">
            <a:avLst/>
          </a:prstGeom>
          <a:noFill/>
          <a:ln w="9525">
            <a:solidFill>
              <a:srgbClr val="FF33CC"/>
            </a:solidFill>
            <a:miter lim="800000"/>
            <a:headEnd/>
            <a:tailEnd/>
          </a:ln>
        </p:spPr>
        <p:txBody>
          <a:bodyPr lIns="91422" tIns="45712" rIns="91422" bIns="45712">
            <a:spAutoFit/>
          </a:bodyPr>
          <a:lstStyle/>
          <a:p>
            <a:r>
              <a:rPr lang="en-US" sz="2000" b="1" u="none">
                <a:solidFill>
                  <a:schemeClr val="tx2"/>
                </a:solidFill>
                <a:latin typeface="Arial Narrow" pitchFamily="34" charset="0"/>
              </a:rPr>
              <a:t>Penghitungan penghasilan kena pajak dilakukan secara jabatan.</a:t>
            </a:r>
          </a:p>
        </p:txBody>
      </p:sp>
      <p:sp>
        <p:nvSpPr>
          <p:cNvPr id="354319" name="Rectangle 15"/>
          <p:cNvSpPr>
            <a:spLocks noChangeArrowheads="1"/>
          </p:cNvSpPr>
          <p:nvPr/>
        </p:nvSpPr>
        <p:spPr bwMode="auto">
          <a:xfrm>
            <a:off x="5076825" y="2492375"/>
            <a:ext cx="4032250" cy="473075"/>
          </a:xfrm>
          <a:prstGeom prst="rect">
            <a:avLst/>
          </a:prstGeom>
          <a:solidFill>
            <a:srgbClr val="D2F0D7"/>
          </a:solidFill>
          <a:ln w="9525">
            <a:solidFill>
              <a:schemeClr val="accent2"/>
            </a:solidFill>
            <a:miter lim="800000"/>
            <a:headEnd/>
            <a:tailEnd/>
          </a:ln>
        </p:spPr>
        <p:txBody>
          <a:bodyPr lIns="98822" tIns="49410" rIns="98822" bIns="49410" anchor="ctr"/>
          <a:lstStyle/>
          <a:p>
            <a:pPr defTabSz="989013"/>
            <a:r>
              <a:rPr lang="en-US" b="1" u="none">
                <a:solidFill>
                  <a:schemeClr val="tx2"/>
                </a:solidFill>
                <a:latin typeface="Tahoma" pitchFamily="34" charset="0"/>
              </a:rPr>
              <a:t>SANKSI PIDANA</a:t>
            </a:r>
          </a:p>
        </p:txBody>
      </p:sp>
      <p:sp>
        <p:nvSpPr>
          <p:cNvPr id="354320" name="Rectangle 16"/>
          <p:cNvSpPr>
            <a:spLocks noChangeArrowheads="1"/>
          </p:cNvSpPr>
          <p:nvPr/>
        </p:nvSpPr>
        <p:spPr bwMode="auto">
          <a:xfrm>
            <a:off x="5049838" y="1844675"/>
            <a:ext cx="4059237" cy="647700"/>
          </a:xfrm>
          <a:prstGeom prst="rect">
            <a:avLst/>
          </a:prstGeom>
          <a:noFill/>
          <a:ln w="9525">
            <a:solidFill>
              <a:schemeClr val="accent2"/>
            </a:solidFill>
            <a:miter lim="800000"/>
            <a:headEnd/>
            <a:tailEnd/>
          </a:ln>
        </p:spPr>
        <p:txBody>
          <a:bodyPr lIns="98822" tIns="49410" rIns="98822" bIns="49410" anchor="ctr"/>
          <a:lstStyle/>
          <a:p>
            <a:pPr defTabSz="989013"/>
            <a:r>
              <a:rPr lang="en-US" sz="1800" u="none">
                <a:solidFill>
                  <a:schemeClr val="tx2"/>
                </a:solidFill>
                <a:latin typeface="Lucida Console" pitchFamily="49" charset="0"/>
              </a:rPr>
              <a:t>Menimbulkan kerugian pada pendapatan negara</a:t>
            </a:r>
          </a:p>
        </p:txBody>
      </p:sp>
      <p:sp>
        <p:nvSpPr>
          <p:cNvPr id="354321" name="Rectangle 17"/>
          <p:cNvSpPr>
            <a:spLocks noChangeArrowheads="1"/>
          </p:cNvSpPr>
          <p:nvPr/>
        </p:nvSpPr>
        <p:spPr bwMode="auto">
          <a:xfrm>
            <a:off x="4684713" y="3481388"/>
            <a:ext cx="4424362" cy="1603375"/>
          </a:xfrm>
          <a:prstGeom prst="rect">
            <a:avLst/>
          </a:prstGeom>
          <a:noFill/>
          <a:ln w="19050">
            <a:solidFill>
              <a:schemeClr val="accent2"/>
            </a:solidFill>
            <a:miter lim="800000"/>
            <a:headEnd/>
            <a:tailEnd/>
          </a:ln>
        </p:spPr>
        <p:txBody>
          <a:bodyPr lIns="98822" tIns="49410" rIns="98822" bIns="49410">
            <a:spAutoFit/>
          </a:bodyPr>
          <a:lstStyle/>
          <a:p>
            <a:pPr defTabSz="989013">
              <a:lnSpc>
                <a:spcPct val="90000"/>
              </a:lnSpc>
            </a:pPr>
            <a:r>
              <a:rPr lang="fi-FI" sz="1800" b="1" u="none">
                <a:latin typeface="Arial Narrow" pitchFamily="34" charset="0"/>
              </a:rPr>
              <a:t>dipidana dengan pidana penjara paling singkat 6 (enam) bulan dan paling lama 6 (enam) tahun dan denda paling sedikit 2 (dua) kali jumlah pajak terutang yang tidak atau kurang dibayar dan paling banyak 4 (empat) kali jumlah pajak terutang yang tidak atau kurang dibayar.</a:t>
            </a:r>
            <a:r>
              <a:rPr lang="en-US" sz="1800" b="1">
                <a:latin typeface="Arial Narrow" pitchFamily="34" charset="0"/>
              </a:rPr>
              <a:t> </a:t>
            </a:r>
          </a:p>
        </p:txBody>
      </p:sp>
      <p:sp>
        <p:nvSpPr>
          <p:cNvPr id="354322" name="Rectangle 18"/>
          <p:cNvSpPr>
            <a:spLocks noChangeArrowheads="1"/>
          </p:cNvSpPr>
          <p:nvPr/>
        </p:nvSpPr>
        <p:spPr bwMode="auto">
          <a:xfrm>
            <a:off x="4716463" y="5138738"/>
            <a:ext cx="4392612" cy="1603375"/>
          </a:xfrm>
          <a:prstGeom prst="rect">
            <a:avLst/>
          </a:prstGeom>
          <a:noFill/>
          <a:ln w="19050">
            <a:solidFill>
              <a:schemeClr val="accent2"/>
            </a:solidFill>
            <a:miter lim="800000"/>
            <a:headEnd/>
            <a:tailEnd/>
          </a:ln>
        </p:spPr>
        <p:txBody>
          <a:bodyPr lIns="98822" tIns="49410" rIns="98822" bIns="49410">
            <a:spAutoFit/>
          </a:bodyPr>
          <a:lstStyle/>
          <a:p>
            <a:pPr defTabSz="989013">
              <a:lnSpc>
                <a:spcPct val="90000"/>
              </a:lnSpc>
            </a:pPr>
            <a:r>
              <a:rPr lang="fi-FI" sz="1800" b="1" u="none">
                <a:latin typeface="Arial Narrow" pitchFamily="34" charset="0"/>
              </a:rPr>
              <a:t>Pidana ditambahkan 1 (satu) kali menjadi 2 (dua) kali sanksi pidana apabila seseorang melakukan lagi tindak pidana di bidang perpajakan sebelum lewat 1 (satu) tahun, terhitung sejak selesainya menjalani pidana penjara yang dijatuhkan.</a:t>
            </a:r>
            <a:r>
              <a:rPr lang="fi-FI" sz="1800" u="none">
                <a:latin typeface="Arial Narrow" pitchFamily="34" charset="0"/>
              </a:rPr>
              <a:t> </a:t>
            </a:r>
            <a:endParaRPr lang="en-US" sz="1800" u="none">
              <a:latin typeface="Arial Narrow" pitchFamily="34" charset="0"/>
            </a:endParaRPr>
          </a:p>
        </p:txBody>
      </p:sp>
      <p:sp>
        <p:nvSpPr>
          <p:cNvPr id="354323" name="Rectangle 19"/>
          <p:cNvSpPr>
            <a:spLocks noChangeArrowheads="1"/>
          </p:cNvSpPr>
          <p:nvPr/>
        </p:nvSpPr>
        <p:spPr bwMode="auto">
          <a:xfrm>
            <a:off x="5580063" y="3022600"/>
            <a:ext cx="2971800" cy="406400"/>
          </a:xfrm>
          <a:prstGeom prst="rect">
            <a:avLst/>
          </a:prstGeom>
          <a:noFill/>
          <a:ln w="9525">
            <a:solidFill>
              <a:srgbClr val="00CC00"/>
            </a:solidFill>
            <a:miter lim="800000"/>
            <a:headEnd/>
            <a:tailEnd/>
          </a:ln>
        </p:spPr>
        <p:txBody>
          <a:bodyPr lIns="91422" tIns="45712" rIns="91422" bIns="45712">
            <a:spAutoFit/>
          </a:bodyPr>
          <a:lstStyle/>
          <a:p>
            <a:r>
              <a:rPr lang="en-US" sz="2000" b="1" u="none">
                <a:latin typeface="Lucida Console" pitchFamily="49" charset="0"/>
              </a:rPr>
              <a:t>Pasal 39 UU KUP</a:t>
            </a:r>
          </a:p>
        </p:txBody>
      </p:sp>
      <p:sp>
        <p:nvSpPr>
          <p:cNvPr id="354324" name="AutoShape 20"/>
          <p:cNvSpPr>
            <a:spLocks noChangeArrowheads="1"/>
          </p:cNvSpPr>
          <p:nvPr/>
        </p:nvSpPr>
        <p:spPr bwMode="auto">
          <a:xfrm>
            <a:off x="2197100" y="3357563"/>
            <a:ext cx="358775"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29042" name="AutoShape 22"/>
          <p:cNvSpPr>
            <a:spLocks noChangeArrowheads="1"/>
          </p:cNvSpPr>
          <p:nvPr/>
        </p:nvSpPr>
        <p:spPr bwMode="auto">
          <a:xfrm>
            <a:off x="71438" y="188913"/>
            <a:ext cx="323850"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4306"/>
                                        </p:tgtEl>
                                        <p:attrNameLst>
                                          <p:attrName>style.visibility</p:attrName>
                                        </p:attrNameLst>
                                      </p:cBhvr>
                                      <p:to>
                                        <p:strVal val="visible"/>
                                      </p:to>
                                    </p:set>
                                    <p:anim calcmode="lin" valueType="num">
                                      <p:cBhvr additive="base">
                                        <p:cTn id="7" dur="500" fill="hold"/>
                                        <p:tgtEl>
                                          <p:spTgt spid="354306"/>
                                        </p:tgtEl>
                                        <p:attrNameLst>
                                          <p:attrName>ppt_x</p:attrName>
                                        </p:attrNameLst>
                                      </p:cBhvr>
                                      <p:tavLst>
                                        <p:tav tm="0">
                                          <p:val>
                                            <p:strVal val="0-#ppt_w/2"/>
                                          </p:val>
                                        </p:tav>
                                        <p:tav tm="100000">
                                          <p:val>
                                            <p:strVal val="#ppt_x"/>
                                          </p:val>
                                        </p:tav>
                                      </p:tavLst>
                                    </p:anim>
                                    <p:anim calcmode="lin" valueType="num">
                                      <p:cBhvr additive="base">
                                        <p:cTn id="8" dur="500" fill="hold"/>
                                        <p:tgtEl>
                                          <p:spTgt spid="35430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wd">
                                    <p:tmPct val="100000"/>
                                  </p:iterate>
                                  <p:childTnLst>
                                    <p:set>
                                      <p:cBhvr>
                                        <p:cTn id="12" dur="1" fill="hold">
                                          <p:stCondLst>
                                            <p:cond delay="0"/>
                                          </p:stCondLst>
                                        </p:cTn>
                                        <p:tgtEl>
                                          <p:spTgt spid="354307"/>
                                        </p:tgtEl>
                                        <p:attrNameLst>
                                          <p:attrName>style.visibility</p:attrName>
                                        </p:attrNameLst>
                                      </p:cBhvr>
                                      <p:to>
                                        <p:strVal val="visible"/>
                                      </p:to>
                                    </p:set>
                                    <p:anim calcmode="lin" valueType="num">
                                      <p:cBhvr additive="base">
                                        <p:cTn id="13" dur="300" fill="hold"/>
                                        <p:tgtEl>
                                          <p:spTgt spid="354307"/>
                                        </p:tgtEl>
                                        <p:attrNameLst>
                                          <p:attrName>ppt_x</p:attrName>
                                        </p:attrNameLst>
                                      </p:cBhvr>
                                      <p:tavLst>
                                        <p:tav tm="0">
                                          <p:val>
                                            <p:strVal val="0-#ppt_w/2"/>
                                          </p:val>
                                        </p:tav>
                                        <p:tav tm="100000">
                                          <p:val>
                                            <p:strVal val="#ppt_x"/>
                                          </p:val>
                                        </p:tav>
                                      </p:tavLst>
                                    </p:anim>
                                    <p:anim calcmode="lin" valueType="num">
                                      <p:cBhvr additive="base">
                                        <p:cTn id="14" dur="300" fill="hold"/>
                                        <p:tgtEl>
                                          <p:spTgt spid="35430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4308"/>
                                        </p:tgtEl>
                                        <p:attrNameLst>
                                          <p:attrName>style.visibility</p:attrName>
                                        </p:attrNameLst>
                                      </p:cBhvr>
                                      <p:to>
                                        <p:strVal val="visible"/>
                                      </p:to>
                                    </p:set>
                                    <p:anim calcmode="lin" valueType="num">
                                      <p:cBhvr additive="base">
                                        <p:cTn id="19" dur="500" fill="hold"/>
                                        <p:tgtEl>
                                          <p:spTgt spid="354308"/>
                                        </p:tgtEl>
                                        <p:attrNameLst>
                                          <p:attrName>ppt_x</p:attrName>
                                        </p:attrNameLst>
                                      </p:cBhvr>
                                      <p:tavLst>
                                        <p:tav tm="0">
                                          <p:val>
                                            <p:strVal val="0-#ppt_w/2"/>
                                          </p:val>
                                        </p:tav>
                                        <p:tav tm="100000">
                                          <p:val>
                                            <p:strVal val="#ppt_x"/>
                                          </p:val>
                                        </p:tav>
                                      </p:tavLst>
                                    </p:anim>
                                    <p:anim calcmode="lin" valueType="num">
                                      <p:cBhvr additive="base">
                                        <p:cTn id="20" dur="500" fill="hold"/>
                                        <p:tgtEl>
                                          <p:spTgt spid="35430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4309"/>
                                        </p:tgtEl>
                                        <p:attrNameLst>
                                          <p:attrName>style.visibility</p:attrName>
                                        </p:attrNameLst>
                                      </p:cBhvr>
                                      <p:to>
                                        <p:strVal val="visible"/>
                                      </p:to>
                                    </p:set>
                                    <p:anim calcmode="lin" valueType="num">
                                      <p:cBhvr additive="base">
                                        <p:cTn id="25" dur="500" fill="hold"/>
                                        <p:tgtEl>
                                          <p:spTgt spid="354309"/>
                                        </p:tgtEl>
                                        <p:attrNameLst>
                                          <p:attrName>ppt_x</p:attrName>
                                        </p:attrNameLst>
                                      </p:cBhvr>
                                      <p:tavLst>
                                        <p:tav tm="0">
                                          <p:val>
                                            <p:strVal val="0-#ppt_w/2"/>
                                          </p:val>
                                        </p:tav>
                                        <p:tav tm="100000">
                                          <p:val>
                                            <p:strVal val="#ppt_x"/>
                                          </p:val>
                                        </p:tav>
                                      </p:tavLst>
                                    </p:anim>
                                    <p:anim calcmode="lin" valueType="num">
                                      <p:cBhvr additive="base">
                                        <p:cTn id="26" dur="500" fill="hold"/>
                                        <p:tgtEl>
                                          <p:spTgt spid="35430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4315"/>
                                        </p:tgtEl>
                                        <p:attrNameLst>
                                          <p:attrName>style.visibility</p:attrName>
                                        </p:attrNameLst>
                                      </p:cBhvr>
                                      <p:to>
                                        <p:strVal val="visible"/>
                                      </p:to>
                                    </p:set>
                                    <p:anim calcmode="lin" valueType="num">
                                      <p:cBhvr additive="base">
                                        <p:cTn id="31" dur="500" fill="hold"/>
                                        <p:tgtEl>
                                          <p:spTgt spid="354315"/>
                                        </p:tgtEl>
                                        <p:attrNameLst>
                                          <p:attrName>ppt_x</p:attrName>
                                        </p:attrNameLst>
                                      </p:cBhvr>
                                      <p:tavLst>
                                        <p:tav tm="0">
                                          <p:val>
                                            <p:strVal val="0-#ppt_w/2"/>
                                          </p:val>
                                        </p:tav>
                                        <p:tav tm="100000">
                                          <p:val>
                                            <p:strVal val="#ppt_x"/>
                                          </p:val>
                                        </p:tav>
                                      </p:tavLst>
                                    </p:anim>
                                    <p:anim calcmode="lin" valueType="num">
                                      <p:cBhvr additive="base">
                                        <p:cTn id="32" dur="500" fill="hold"/>
                                        <p:tgtEl>
                                          <p:spTgt spid="35431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54314"/>
                                        </p:tgtEl>
                                        <p:attrNameLst>
                                          <p:attrName>style.visibility</p:attrName>
                                        </p:attrNameLst>
                                      </p:cBhvr>
                                      <p:to>
                                        <p:strVal val="visible"/>
                                      </p:to>
                                    </p:set>
                                    <p:anim calcmode="lin" valueType="num">
                                      <p:cBhvr additive="base">
                                        <p:cTn id="37" dur="500" fill="hold"/>
                                        <p:tgtEl>
                                          <p:spTgt spid="354314"/>
                                        </p:tgtEl>
                                        <p:attrNameLst>
                                          <p:attrName>ppt_x</p:attrName>
                                        </p:attrNameLst>
                                      </p:cBhvr>
                                      <p:tavLst>
                                        <p:tav tm="0">
                                          <p:val>
                                            <p:strVal val="0-#ppt_w/2"/>
                                          </p:val>
                                        </p:tav>
                                        <p:tav tm="100000">
                                          <p:val>
                                            <p:strVal val="#ppt_x"/>
                                          </p:val>
                                        </p:tav>
                                      </p:tavLst>
                                    </p:anim>
                                    <p:anim calcmode="lin" valueType="num">
                                      <p:cBhvr additive="base">
                                        <p:cTn id="38" dur="500" fill="hold"/>
                                        <p:tgtEl>
                                          <p:spTgt spid="35431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54324"/>
                                        </p:tgtEl>
                                        <p:attrNameLst>
                                          <p:attrName>style.visibility</p:attrName>
                                        </p:attrNameLst>
                                      </p:cBhvr>
                                      <p:to>
                                        <p:strVal val="visible"/>
                                      </p:to>
                                    </p:set>
                                    <p:anim calcmode="lin" valueType="num">
                                      <p:cBhvr additive="base">
                                        <p:cTn id="43" dur="500" fill="hold"/>
                                        <p:tgtEl>
                                          <p:spTgt spid="354324"/>
                                        </p:tgtEl>
                                        <p:attrNameLst>
                                          <p:attrName>ppt_x</p:attrName>
                                        </p:attrNameLst>
                                      </p:cBhvr>
                                      <p:tavLst>
                                        <p:tav tm="0">
                                          <p:val>
                                            <p:strVal val="0-#ppt_w/2"/>
                                          </p:val>
                                        </p:tav>
                                        <p:tav tm="100000">
                                          <p:val>
                                            <p:strVal val="#ppt_x"/>
                                          </p:val>
                                        </p:tav>
                                      </p:tavLst>
                                    </p:anim>
                                    <p:anim calcmode="lin" valueType="num">
                                      <p:cBhvr additive="base">
                                        <p:cTn id="44" dur="500" fill="hold"/>
                                        <p:tgtEl>
                                          <p:spTgt spid="35432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354310"/>
                                        </p:tgtEl>
                                        <p:attrNameLst>
                                          <p:attrName>style.visibility</p:attrName>
                                        </p:attrNameLst>
                                      </p:cBhvr>
                                      <p:to>
                                        <p:strVal val="visible"/>
                                      </p:to>
                                    </p:set>
                                    <p:anim calcmode="lin" valueType="num">
                                      <p:cBhvr>
                                        <p:cTn id="49" dur="500" fill="hold"/>
                                        <p:tgtEl>
                                          <p:spTgt spid="354310"/>
                                        </p:tgtEl>
                                        <p:attrNameLst>
                                          <p:attrName>ppt_w</p:attrName>
                                        </p:attrNameLst>
                                      </p:cBhvr>
                                      <p:tavLst>
                                        <p:tav tm="0">
                                          <p:val>
                                            <p:fltVal val="0"/>
                                          </p:val>
                                        </p:tav>
                                        <p:tav tm="100000">
                                          <p:val>
                                            <p:strVal val="#ppt_w"/>
                                          </p:val>
                                        </p:tav>
                                      </p:tavLst>
                                    </p:anim>
                                    <p:anim calcmode="lin" valueType="num">
                                      <p:cBhvr>
                                        <p:cTn id="50" dur="500" fill="hold"/>
                                        <p:tgtEl>
                                          <p:spTgt spid="354310"/>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54311"/>
                                        </p:tgtEl>
                                        <p:attrNameLst>
                                          <p:attrName>style.visibility</p:attrName>
                                        </p:attrNameLst>
                                      </p:cBhvr>
                                      <p:to>
                                        <p:strVal val="visible"/>
                                      </p:to>
                                    </p:set>
                                    <p:anim calcmode="lin" valueType="num">
                                      <p:cBhvr additive="base">
                                        <p:cTn id="55" dur="500" fill="hold"/>
                                        <p:tgtEl>
                                          <p:spTgt spid="354311"/>
                                        </p:tgtEl>
                                        <p:attrNameLst>
                                          <p:attrName>ppt_x</p:attrName>
                                        </p:attrNameLst>
                                      </p:cBhvr>
                                      <p:tavLst>
                                        <p:tav tm="0">
                                          <p:val>
                                            <p:strVal val="0-#ppt_w/2"/>
                                          </p:val>
                                        </p:tav>
                                        <p:tav tm="100000">
                                          <p:val>
                                            <p:strVal val="#ppt_x"/>
                                          </p:val>
                                        </p:tav>
                                      </p:tavLst>
                                    </p:anim>
                                    <p:anim calcmode="lin" valueType="num">
                                      <p:cBhvr additive="base">
                                        <p:cTn id="56" dur="500" fill="hold"/>
                                        <p:tgtEl>
                                          <p:spTgt spid="35431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54312"/>
                                        </p:tgtEl>
                                        <p:attrNameLst>
                                          <p:attrName>style.visibility</p:attrName>
                                        </p:attrNameLst>
                                      </p:cBhvr>
                                      <p:to>
                                        <p:strVal val="visible"/>
                                      </p:to>
                                    </p:set>
                                    <p:anim calcmode="lin" valueType="num">
                                      <p:cBhvr additive="base">
                                        <p:cTn id="61" dur="500" fill="hold"/>
                                        <p:tgtEl>
                                          <p:spTgt spid="354312"/>
                                        </p:tgtEl>
                                        <p:attrNameLst>
                                          <p:attrName>ppt_x</p:attrName>
                                        </p:attrNameLst>
                                      </p:cBhvr>
                                      <p:tavLst>
                                        <p:tav tm="0">
                                          <p:val>
                                            <p:strVal val="0-#ppt_w/2"/>
                                          </p:val>
                                        </p:tav>
                                        <p:tav tm="100000">
                                          <p:val>
                                            <p:strVal val="#ppt_x"/>
                                          </p:val>
                                        </p:tav>
                                      </p:tavLst>
                                    </p:anim>
                                    <p:anim calcmode="lin" valueType="num">
                                      <p:cBhvr additive="base">
                                        <p:cTn id="62" dur="500" fill="hold"/>
                                        <p:tgtEl>
                                          <p:spTgt spid="354312"/>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54313"/>
                                        </p:tgtEl>
                                        <p:attrNameLst>
                                          <p:attrName>style.visibility</p:attrName>
                                        </p:attrNameLst>
                                      </p:cBhvr>
                                      <p:to>
                                        <p:strVal val="visible"/>
                                      </p:to>
                                    </p:set>
                                    <p:anim calcmode="lin" valueType="num">
                                      <p:cBhvr additive="base">
                                        <p:cTn id="67" dur="500" fill="hold"/>
                                        <p:tgtEl>
                                          <p:spTgt spid="354313"/>
                                        </p:tgtEl>
                                        <p:attrNameLst>
                                          <p:attrName>ppt_x</p:attrName>
                                        </p:attrNameLst>
                                      </p:cBhvr>
                                      <p:tavLst>
                                        <p:tav tm="0">
                                          <p:val>
                                            <p:strVal val="0-#ppt_w/2"/>
                                          </p:val>
                                        </p:tav>
                                        <p:tav tm="100000">
                                          <p:val>
                                            <p:strVal val="#ppt_x"/>
                                          </p:val>
                                        </p:tav>
                                      </p:tavLst>
                                    </p:anim>
                                    <p:anim calcmode="lin" valueType="num">
                                      <p:cBhvr additive="base">
                                        <p:cTn id="68" dur="500" fill="hold"/>
                                        <p:tgtEl>
                                          <p:spTgt spid="354313"/>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54320"/>
                                        </p:tgtEl>
                                        <p:attrNameLst>
                                          <p:attrName>style.visibility</p:attrName>
                                        </p:attrNameLst>
                                      </p:cBhvr>
                                      <p:to>
                                        <p:strVal val="visible"/>
                                      </p:to>
                                    </p:set>
                                    <p:anim calcmode="lin" valueType="num">
                                      <p:cBhvr additive="base">
                                        <p:cTn id="73" dur="500" fill="hold"/>
                                        <p:tgtEl>
                                          <p:spTgt spid="354320"/>
                                        </p:tgtEl>
                                        <p:attrNameLst>
                                          <p:attrName>ppt_x</p:attrName>
                                        </p:attrNameLst>
                                      </p:cBhvr>
                                      <p:tavLst>
                                        <p:tav tm="0">
                                          <p:val>
                                            <p:strVal val="0-#ppt_w/2"/>
                                          </p:val>
                                        </p:tav>
                                        <p:tav tm="100000">
                                          <p:val>
                                            <p:strVal val="#ppt_x"/>
                                          </p:val>
                                        </p:tav>
                                      </p:tavLst>
                                    </p:anim>
                                    <p:anim calcmode="lin" valueType="num">
                                      <p:cBhvr additive="base">
                                        <p:cTn id="74" dur="500" fill="hold"/>
                                        <p:tgtEl>
                                          <p:spTgt spid="354320"/>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354319"/>
                                        </p:tgtEl>
                                        <p:attrNameLst>
                                          <p:attrName>style.visibility</p:attrName>
                                        </p:attrNameLst>
                                      </p:cBhvr>
                                      <p:to>
                                        <p:strVal val="visible"/>
                                      </p:to>
                                    </p:set>
                                    <p:anim calcmode="lin" valueType="num">
                                      <p:cBhvr>
                                        <p:cTn id="79" dur="500" fill="hold"/>
                                        <p:tgtEl>
                                          <p:spTgt spid="354319"/>
                                        </p:tgtEl>
                                        <p:attrNameLst>
                                          <p:attrName>ppt_w</p:attrName>
                                        </p:attrNameLst>
                                      </p:cBhvr>
                                      <p:tavLst>
                                        <p:tav tm="0">
                                          <p:val>
                                            <p:fltVal val="0"/>
                                          </p:val>
                                        </p:tav>
                                        <p:tav tm="100000">
                                          <p:val>
                                            <p:strVal val="#ppt_w"/>
                                          </p:val>
                                        </p:tav>
                                      </p:tavLst>
                                    </p:anim>
                                    <p:anim calcmode="lin" valueType="num">
                                      <p:cBhvr>
                                        <p:cTn id="80" dur="500" fill="hold"/>
                                        <p:tgtEl>
                                          <p:spTgt spid="354319"/>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54323"/>
                                        </p:tgtEl>
                                        <p:attrNameLst>
                                          <p:attrName>style.visibility</p:attrName>
                                        </p:attrNameLst>
                                      </p:cBhvr>
                                      <p:to>
                                        <p:strVal val="visible"/>
                                      </p:to>
                                    </p:set>
                                    <p:anim calcmode="lin" valueType="num">
                                      <p:cBhvr additive="base">
                                        <p:cTn id="85" dur="500" fill="hold"/>
                                        <p:tgtEl>
                                          <p:spTgt spid="354323"/>
                                        </p:tgtEl>
                                        <p:attrNameLst>
                                          <p:attrName>ppt_x</p:attrName>
                                        </p:attrNameLst>
                                      </p:cBhvr>
                                      <p:tavLst>
                                        <p:tav tm="0">
                                          <p:val>
                                            <p:strVal val="0-#ppt_w/2"/>
                                          </p:val>
                                        </p:tav>
                                        <p:tav tm="100000">
                                          <p:val>
                                            <p:strVal val="#ppt_x"/>
                                          </p:val>
                                        </p:tav>
                                      </p:tavLst>
                                    </p:anim>
                                    <p:anim calcmode="lin" valueType="num">
                                      <p:cBhvr additive="base">
                                        <p:cTn id="86" dur="500" fill="hold"/>
                                        <p:tgtEl>
                                          <p:spTgt spid="354323"/>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354321"/>
                                        </p:tgtEl>
                                        <p:attrNameLst>
                                          <p:attrName>style.visibility</p:attrName>
                                        </p:attrNameLst>
                                      </p:cBhvr>
                                      <p:to>
                                        <p:strVal val="visible"/>
                                      </p:to>
                                    </p:set>
                                    <p:anim calcmode="lin" valueType="num">
                                      <p:cBhvr additive="base">
                                        <p:cTn id="91" dur="500" fill="hold"/>
                                        <p:tgtEl>
                                          <p:spTgt spid="354321"/>
                                        </p:tgtEl>
                                        <p:attrNameLst>
                                          <p:attrName>ppt_x</p:attrName>
                                        </p:attrNameLst>
                                      </p:cBhvr>
                                      <p:tavLst>
                                        <p:tav tm="0">
                                          <p:val>
                                            <p:strVal val="0-#ppt_w/2"/>
                                          </p:val>
                                        </p:tav>
                                        <p:tav tm="100000">
                                          <p:val>
                                            <p:strVal val="#ppt_x"/>
                                          </p:val>
                                        </p:tav>
                                      </p:tavLst>
                                    </p:anim>
                                    <p:anim calcmode="lin" valueType="num">
                                      <p:cBhvr additive="base">
                                        <p:cTn id="92" dur="500" fill="hold"/>
                                        <p:tgtEl>
                                          <p:spTgt spid="35432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354322"/>
                                        </p:tgtEl>
                                        <p:attrNameLst>
                                          <p:attrName>style.visibility</p:attrName>
                                        </p:attrNameLst>
                                      </p:cBhvr>
                                      <p:to>
                                        <p:strVal val="visible"/>
                                      </p:to>
                                    </p:set>
                                    <p:anim calcmode="lin" valueType="num">
                                      <p:cBhvr additive="base">
                                        <p:cTn id="97" dur="500" fill="hold"/>
                                        <p:tgtEl>
                                          <p:spTgt spid="354322"/>
                                        </p:tgtEl>
                                        <p:attrNameLst>
                                          <p:attrName>ppt_x</p:attrName>
                                        </p:attrNameLst>
                                      </p:cBhvr>
                                      <p:tavLst>
                                        <p:tav tm="0">
                                          <p:val>
                                            <p:strVal val="0-#ppt_w/2"/>
                                          </p:val>
                                        </p:tav>
                                        <p:tav tm="100000">
                                          <p:val>
                                            <p:strVal val="#ppt_x"/>
                                          </p:val>
                                        </p:tav>
                                      </p:tavLst>
                                    </p:anim>
                                    <p:anim calcmode="lin" valueType="num">
                                      <p:cBhvr additive="base">
                                        <p:cTn id="98" dur="500" fill="hold"/>
                                        <p:tgtEl>
                                          <p:spTgt spid="3543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306" grpId="0" animBg="1" autoUpdateAnimBg="0"/>
      <p:bldP spid="354307" grpId="0" animBg="1" autoUpdateAnimBg="0"/>
      <p:bldP spid="354308" grpId="0" animBg="1"/>
      <p:bldP spid="354309" grpId="0" animBg="1" autoUpdateAnimBg="0"/>
      <p:bldP spid="354310" grpId="0" animBg="1" autoUpdateAnimBg="0"/>
      <p:bldP spid="354311" grpId="0" animBg="1" autoUpdateAnimBg="0"/>
      <p:bldP spid="354312" grpId="0" animBg="1"/>
      <p:bldP spid="354313" grpId="0" animBg="1" autoUpdateAnimBg="0"/>
      <p:bldP spid="354314" grpId="0" animBg="1" autoUpdateAnimBg="0"/>
      <p:bldP spid="354315" grpId="0" animBg="1" autoUpdateAnimBg="0"/>
      <p:bldP spid="354319" grpId="0" animBg="1" autoUpdateAnimBg="0"/>
      <p:bldP spid="354320" grpId="0" animBg="1" autoUpdateAnimBg="0"/>
      <p:bldP spid="354321" grpId="0" animBg="1" autoUpdateAnimBg="0"/>
      <p:bldP spid="354322" grpId="0" animBg="1" autoUpdateAnimBg="0"/>
      <p:bldP spid="354323" grpId="0" animBg="1" autoUpdateAnimBg="0"/>
      <p:bldP spid="354324" grpId="0" animBg="1"/>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808" name="Rectangle 16"/>
          <p:cNvSpPr>
            <a:spLocks noChangeArrowheads="1"/>
          </p:cNvSpPr>
          <p:nvPr/>
        </p:nvSpPr>
        <p:spPr bwMode="auto">
          <a:xfrm>
            <a:off x="228600" y="1052513"/>
            <a:ext cx="8591550" cy="642937"/>
          </a:xfrm>
          <a:prstGeom prst="rect">
            <a:avLst/>
          </a:prstGeom>
          <a:noFill/>
          <a:ln w="38100">
            <a:solidFill>
              <a:srgbClr val="FF33CC"/>
            </a:solidFill>
            <a:miter lim="800000"/>
            <a:headEnd/>
            <a:tailEnd/>
          </a:ln>
        </p:spPr>
        <p:txBody>
          <a:bodyPr lIns="91422" tIns="45712" rIns="91422" bIns="45712" anchor="ctr"/>
          <a:lstStyle/>
          <a:p>
            <a:r>
              <a:rPr lang="en-US" sz="1800" u="none">
                <a:solidFill>
                  <a:schemeClr val="tx2"/>
                </a:solidFill>
                <a:latin typeface="Tahoma" pitchFamily="34" charset="0"/>
              </a:rPr>
              <a:t>WP tidak </a:t>
            </a:r>
            <a:r>
              <a:rPr lang="en-US" sz="1800" u="none">
                <a:latin typeface="Tahoma" pitchFamily="34" charset="0"/>
              </a:rPr>
              <a:t>memberikan kesempatan untuk memasuki tempat atau ruang yang dipandang perlu dan memberi bantuan guna kelancaran pemeriksaan</a:t>
            </a:r>
            <a:endParaRPr lang="en-US" sz="1800" u="none">
              <a:solidFill>
                <a:schemeClr val="tx2"/>
              </a:solidFill>
              <a:latin typeface="Tahoma" pitchFamily="34" charset="0"/>
            </a:endParaRPr>
          </a:p>
        </p:txBody>
      </p:sp>
      <p:sp>
        <p:nvSpPr>
          <p:cNvPr id="161809" name="Rectangle 17"/>
          <p:cNvSpPr>
            <a:spLocks noChangeArrowheads="1"/>
          </p:cNvSpPr>
          <p:nvPr/>
        </p:nvSpPr>
        <p:spPr bwMode="auto">
          <a:xfrm>
            <a:off x="685800" y="1727200"/>
            <a:ext cx="7924800" cy="406400"/>
          </a:xfrm>
          <a:prstGeom prst="rect">
            <a:avLst/>
          </a:prstGeom>
          <a:noFill/>
          <a:ln w="9525">
            <a:solidFill>
              <a:srgbClr val="00CC00"/>
            </a:solidFill>
            <a:miter lim="800000"/>
            <a:headEnd/>
            <a:tailEnd/>
          </a:ln>
        </p:spPr>
        <p:txBody>
          <a:bodyPr lIns="91422" tIns="45712" rIns="91422" bIns="45712">
            <a:spAutoFit/>
          </a:bodyPr>
          <a:lstStyle/>
          <a:p>
            <a:r>
              <a:rPr lang="en-US" sz="2000" u="none">
                <a:latin typeface="Tahoma" pitchFamily="34" charset="0"/>
              </a:rPr>
              <a:t>sehingga tidak dapat diketahui besarnya pajak yang terutang</a:t>
            </a:r>
          </a:p>
        </p:txBody>
      </p:sp>
      <p:sp>
        <p:nvSpPr>
          <p:cNvPr id="161810" name="AutoShape 18"/>
          <p:cNvSpPr>
            <a:spLocks noChangeArrowheads="1"/>
          </p:cNvSpPr>
          <p:nvPr/>
        </p:nvSpPr>
        <p:spPr bwMode="auto">
          <a:xfrm>
            <a:off x="4343400" y="2979738"/>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1811" name="Rectangle 19"/>
          <p:cNvSpPr>
            <a:spLocks noChangeArrowheads="1"/>
          </p:cNvSpPr>
          <p:nvPr/>
        </p:nvSpPr>
        <p:spPr bwMode="auto">
          <a:xfrm>
            <a:off x="3001963" y="3284538"/>
            <a:ext cx="3657600" cy="406400"/>
          </a:xfrm>
          <a:prstGeom prst="rect">
            <a:avLst/>
          </a:prstGeom>
          <a:solidFill>
            <a:srgbClr val="D2F0D7"/>
          </a:solidFill>
          <a:ln w="9525">
            <a:solidFill>
              <a:srgbClr val="000099"/>
            </a:solidFill>
            <a:miter lim="800000"/>
            <a:headEnd/>
            <a:tailEnd/>
          </a:ln>
        </p:spPr>
        <p:txBody>
          <a:bodyPr lIns="91422" tIns="45712" rIns="91422" bIns="45712">
            <a:spAutoFit/>
          </a:bodyPr>
          <a:lstStyle/>
          <a:p>
            <a:r>
              <a:rPr lang="en-US" sz="2000" b="1" u="none">
                <a:latin typeface="Tahoma" pitchFamily="34" charset="0"/>
              </a:rPr>
              <a:t>SANKSI ADMINISTRASI</a:t>
            </a:r>
          </a:p>
        </p:txBody>
      </p:sp>
      <p:sp>
        <p:nvSpPr>
          <p:cNvPr id="161812" name="Rectangle 20"/>
          <p:cNvSpPr>
            <a:spLocks noChangeArrowheads="1"/>
          </p:cNvSpPr>
          <p:nvPr/>
        </p:nvSpPr>
        <p:spPr bwMode="auto">
          <a:xfrm>
            <a:off x="228600" y="3644900"/>
            <a:ext cx="8763000" cy="2633663"/>
          </a:xfrm>
          <a:prstGeom prst="rect">
            <a:avLst/>
          </a:prstGeom>
          <a:noFill/>
          <a:ln w="9525">
            <a:solidFill>
              <a:srgbClr val="00CC00"/>
            </a:solidFill>
            <a:miter lim="800000"/>
            <a:headEnd/>
            <a:tailEnd/>
          </a:ln>
        </p:spPr>
        <p:txBody>
          <a:bodyPr lIns="91422" tIns="45712" rIns="91422" bIns="45712">
            <a:spAutoFit/>
          </a:bodyPr>
          <a:lstStyle/>
          <a:p>
            <a:pPr marL="457200" indent="-457200" algn="l">
              <a:lnSpc>
                <a:spcPct val="90000"/>
              </a:lnSpc>
              <a:spcBef>
                <a:spcPct val="50000"/>
              </a:spcBef>
            </a:pPr>
            <a:r>
              <a:rPr lang="en-US" sz="2000" u="none">
                <a:latin typeface="Tahoma" pitchFamily="34" charset="0"/>
              </a:rPr>
              <a:t>berupa kenaikan sebesar :</a:t>
            </a:r>
          </a:p>
          <a:p>
            <a:pPr marL="457200" indent="-457200" algn="l">
              <a:lnSpc>
                <a:spcPct val="90000"/>
              </a:lnSpc>
              <a:spcBef>
                <a:spcPct val="50000"/>
              </a:spcBef>
              <a:buFontTx/>
              <a:buAutoNum type="alphaLcPeriod"/>
            </a:pPr>
            <a:r>
              <a:rPr lang="en-US" sz="2000" u="none">
                <a:solidFill>
                  <a:schemeClr val="accent2"/>
                </a:solidFill>
                <a:latin typeface="Tahoma" pitchFamily="34" charset="0"/>
              </a:rPr>
              <a:t>50 % dari PPh yg tidak/kurang dibayar dlm satu Tahun Pajak</a:t>
            </a:r>
            <a:r>
              <a:rPr lang="en-US" sz="2000" u="none">
                <a:latin typeface="Tahoma" pitchFamily="34" charset="0"/>
              </a:rPr>
              <a:t>;</a:t>
            </a:r>
          </a:p>
          <a:p>
            <a:pPr marL="457200" indent="-457200" algn="l">
              <a:lnSpc>
                <a:spcPct val="90000"/>
              </a:lnSpc>
              <a:spcBef>
                <a:spcPct val="50000"/>
              </a:spcBef>
              <a:buFontTx/>
              <a:buAutoNum type="alphaLcPeriod"/>
            </a:pPr>
            <a:r>
              <a:rPr lang="en-US" sz="2000" u="none">
                <a:solidFill>
                  <a:srgbClr val="008000"/>
                </a:solidFill>
                <a:latin typeface="Tahoma" pitchFamily="34" charset="0"/>
              </a:rPr>
              <a:t>100 % dari PPh yg tidak/kurang dipotong, tidak/kurang dipungut, tidak/kurang disetorkan, dan dipotong/ dipungut tetapi tidak/kurang disetorkan</a:t>
            </a:r>
            <a:r>
              <a:rPr lang="en-US" sz="2000" u="none">
                <a:latin typeface="Tahoma" pitchFamily="34" charset="0"/>
              </a:rPr>
              <a:t>; </a:t>
            </a:r>
          </a:p>
          <a:p>
            <a:pPr marL="457200" indent="-457200" algn="l">
              <a:lnSpc>
                <a:spcPct val="90000"/>
              </a:lnSpc>
              <a:spcBef>
                <a:spcPct val="50000"/>
              </a:spcBef>
              <a:buFontTx/>
              <a:buAutoNum type="alphaLcPeriod"/>
            </a:pPr>
            <a:r>
              <a:rPr lang="en-US" sz="2000" u="none">
                <a:solidFill>
                  <a:srgbClr val="990000"/>
                </a:solidFill>
                <a:latin typeface="Tahoma" pitchFamily="34" charset="0"/>
              </a:rPr>
              <a:t>100 %</a:t>
            </a:r>
            <a:r>
              <a:rPr lang="en-US" sz="2000" u="none">
                <a:latin typeface="Tahoma" pitchFamily="34" charset="0"/>
              </a:rPr>
              <a:t> </a:t>
            </a:r>
            <a:r>
              <a:rPr lang="en-US" sz="2000" u="none">
                <a:solidFill>
                  <a:srgbClr val="990000"/>
                </a:solidFill>
                <a:latin typeface="Tahoma" pitchFamily="34" charset="0"/>
              </a:rPr>
              <a:t>dari PPN dan PPnBM yang tidak atau kurang dibayar</a:t>
            </a:r>
            <a:r>
              <a:rPr lang="en-US" sz="2000" u="none">
                <a:latin typeface="Tahoma" pitchFamily="34" charset="0"/>
              </a:rPr>
              <a:t>.</a:t>
            </a:r>
          </a:p>
          <a:p>
            <a:pPr marL="457200" indent="-457200" algn="l">
              <a:lnSpc>
                <a:spcPct val="90000"/>
              </a:lnSpc>
              <a:spcBef>
                <a:spcPct val="50000"/>
              </a:spcBef>
            </a:pPr>
            <a:r>
              <a:rPr lang="en-US" sz="2000" u="none">
                <a:latin typeface="Tahoma" pitchFamily="34" charset="0"/>
              </a:rPr>
              <a:t>{Pasal 13 ayat 3 UU KUP}</a:t>
            </a:r>
          </a:p>
        </p:txBody>
      </p:sp>
      <p:sp>
        <p:nvSpPr>
          <p:cNvPr id="161813" name="Rectangle 21"/>
          <p:cNvSpPr>
            <a:spLocks noChangeArrowheads="1"/>
          </p:cNvSpPr>
          <p:nvPr/>
        </p:nvSpPr>
        <p:spPr bwMode="auto">
          <a:xfrm>
            <a:off x="2514600" y="2616200"/>
            <a:ext cx="4572000" cy="381000"/>
          </a:xfrm>
          <a:prstGeom prst="rect">
            <a:avLst/>
          </a:prstGeom>
          <a:noFill/>
          <a:ln w="9525">
            <a:solidFill>
              <a:schemeClr val="accent2"/>
            </a:solidFill>
            <a:miter lim="800000"/>
            <a:headEnd/>
            <a:tailEnd/>
          </a:ln>
        </p:spPr>
        <p:txBody>
          <a:bodyPr lIns="98822" tIns="49410" rIns="98822" bIns="49410" anchor="ctr"/>
          <a:lstStyle/>
          <a:p>
            <a:pPr defTabSz="989013"/>
            <a:r>
              <a:rPr lang="en-US" sz="2000" b="1" u="none">
                <a:solidFill>
                  <a:schemeClr val="tx2"/>
                </a:solidFill>
                <a:latin typeface="Lucida Console" pitchFamily="49" charset="0"/>
              </a:rPr>
              <a:t>Atas pajak yang kurang bayar</a:t>
            </a:r>
          </a:p>
        </p:txBody>
      </p:sp>
      <p:sp>
        <p:nvSpPr>
          <p:cNvPr id="161814" name="Rectangle 22"/>
          <p:cNvSpPr>
            <a:spLocks noChangeArrowheads="1"/>
          </p:cNvSpPr>
          <p:nvPr/>
        </p:nvSpPr>
        <p:spPr bwMode="auto">
          <a:xfrm>
            <a:off x="735013" y="6400800"/>
            <a:ext cx="7875587" cy="381000"/>
          </a:xfrm>
          <a:prstGeom prst="rect">
            <a:avLst/>
          </a:prstGeom>
          <a:noFill/>
          <a:ln w="9525">
            <a:solidFill>
              <a:schemeClr val="accent2"/>
            </a:solidFill>
            <a:miter lim="800000"/>
            <a:headEnd/>
            <a:tailEnd/>
          </a:ln>
        </p:spPr>
        <p:txBody>
          <a:bodyPr lIns="86469" tIns="43235" rIns="86469" bIns="43235" anchor="ctr"/>
          <a:lstStyle/>
          <a:p>
            <a:pPr defTabSz="865188"/>
            <a:r>
              <a:rPr lang="en-US" sz="2000" i="1" u="none">
                <a:solidFill>
                  <a:schemeClr val="tx2"/>
                </a:solidFill>
                <a:latin typeface="Tahoma" pitchFamily="34" charset="0"/>
              </a:rPr>
              <a:t>Dapat juga meminta bantuan polisi setelah dilakukan penyegelan.</a:t>
            </a:r>
          </a:p>
        </p:txBody>
      </p:sp>
      <p:sp>
        <p:nvSpPr>
          <p:cNvPr id="161815" name="Rectangle 23"/>
          <p:cNvSpPr>
            <a:spLocks noChangeArrowheads="1"/>
          </p:cNvSpPr>
          <p:nvPr/>
        </p:nvSpPr>
        <p:spPr bwMode="auto">
          <a:xfrm>
            <a:off x="1331913" y="2189163"/>
            <a:ext cx="6858000" cy="376237"/>
          </a:xfrm>
          <a:prstGeom prst="rect">
            <a:avLst/>
          </a:prstGeom>
          <a:noFill/>
          <a:ln w="9525">
            <a:solidFill>
              <a:srgbClr val="FF33CC"/>
            </a:solidFill>
            <a:miter lim="800000"/>
            <a:headEnd/>
            <a:tailEnd/>
          </a:ln>
        </p:spPr>
        <p:txBody>
          <a:bodyPr lIns="91422" tIns="45712" rIns="91422" bIns="45712">
            <a:spAutoFit/>
          </a:bodyPr>
          <a:lstStyle/>
          <a:p>
            <a:r>
              <a:rPr lang="en-US" sz="1800" b="1" u="none">
                <a:solidFill>
                  <a:schemeClr val="tx2"/>
                </a:solidFill>
                <a:latin typeface="Arial Narrow" pitchFamily="34" charset="0"/>
              </a:rPr>
              <a:t>Penghitungan penghasilan kena pajak dilakukan secara jabatan</a:t>
            </a:r>
          </a:p>
        </p:txBody>
      </p:sp>
      <p:sp>
        <p:nvSpPr>
          <p:cNvPr id="161817" name="Rectangle 25"/>
          <p:cNvSpPr>
            <a:spLocks noGrp="1" noChangeArrowheads="1"/>
          </p:cNvSpPr>
          <p:nvPr>
            <p:ph type="title"/>
          </p:nvPr>
        </p:nvSpPr>
        <p:spPr>
          <a:xfrm>
            <a:off x="976313" y="76200"/>
            <a:ext cx="7772400" cy="762000"/>
          </a:xfrm>
          <a:noFill/>
          <a:ln w="28575">
            <a:solidFill>
              <a:srgbClr val="0033CC"/>
            </a:solidFill>
          </a:ln>
        </p:spPr>
        <p:txBody>
          <a:bodyPr/>
          <a:lstStyle/>
          <a:p>
            <a:pPr eaLnBrk="1" hangingPunct="1"/>
            <a:r>
              <a:rPr lang="en-US" sz="2400" smtClean="0">
                <a:latin typeface="Kristen ITC" pitchFamily="66" charset="0"/>
              </a:rPr>
              <a:t>Sanksi akibat WP tidak memenuhi kewajiban ketika dilakukan pemeriksaan</a:t>
            </a:r>
          </a:p>
        </p:txBody>
      </p:sp>
      <p:sp>
        <p:nvSpPr>
          <p:cNvPr id="130059" name="AutoShape 30"/>
          <p:cNvSpPr>
            <a:spLocks noChangeArrowheads="1"/>
          </p:cNvSpPr>
          <p:nvPr/>
        </p:nvSpPr>
        <p:spPr bwMode="auto">
          <a:xfrm>
            <a:off x="71438" y="188913"/>
            <a:ext cx="323850"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1817"/>
                                        </p:tgtEl>
                                        <p:attrNameLst>
                                          <p:attrName>style.visibility</p:attrName>
                                        </p:attrNameLst>
                                      </p:cBhvr>
                                      <p:to>
                                        <p:strVal val="visible"/>
                                      </p:to>
                                    </p:set>
                                    <p:anim calcmode="lin" valueType="num">
                                      <p:cBhvr additive="base">
                                        <p:cTn id="7" dur="500" fill="hold"/>
                                        <p:tgtEl>
                                          <p:spTgt spid="161817"/>
                                        </p:tgtEl>
                                        <p:attrNameLst>
                                          <p:attrName>ppt_x</p:attrName>
                                        </p:attrNameLst>
                                      </p:cBhvr>
                                      <p:tavLst>
                                        <p:tav tm="0">
                                          <p:val>
                                            <p:strVal val="0-#ppt_w/2"/>
                                          </p:val>
                                        </p:tav>
                                        <p:tav tm="100000">
                                          <p:val>
                                            <p:strVal val="#ppt_x"/>
                                          </p:val>
                                        </p:tav>
                                      </p:tavLst>
                                    </p:anim>
                                    <p:anim calcmode="lin" valueType="num">
                                      <p:cBhvr additive="base">
                                        <p:cTn id="8" dur="500" fill="hold"/>
                                        <p:tgtEl>
                                          <p:spTgt spid="1618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wd">
                                    <p:tmPct val="100000"/>
                                  </p:iterate>
                                  <p:childTnLst>
                                    <p:set>
                                      <p:cBhvr>
                                        <p:cTn id="12" dur="1" fill="hold">
                                          <p:stCondLst>
                                            <p:cond delay="0"/>
                                          </p:stCondLst>
                                        </p:cTn>
                                        <p:tgtEl>
                                          <p:spTgt spid="161808"/>
                                        </p:tgtEl>
                                        <p:attrNameLst>
                                          <p:attrName>style.visibility</p:attrName>
                                        </p:attrNameLst>
                                      </p:cBhvr>
                                      <p:to>
                                        <p:strVal val="visible"/>
                                      </p:to>
                                    </p:set>
                                    <p:anim calcmode="lin" valueType="num">
                                      <p:cBhvr additive="base">
                                        <p:cTn id="13" dur="300" fill="hold"/>
                                        <p:tgtEl>
                                          <p:spTgt spid="161808"/>
                                        </p:tgtEl>
                                        <p:attrNameLst>
                                          <p:attrName>ppt_x</p:attrName>
                                        </p:attrNameLst>
                                      </p:cBhvr>
                                      <p:tavLst>
                                        <p:tav tm="0">
                                          <p:val>
                                            <p:strVal val="0-#ppt_w/2"/>
                                          </p:val>
                                        </p:tav>
                                        <p:tav tm="100000">
                                          <p:val>
                                            <p:strVal val="#ppt_x"/>
                                          </p:val>
                                        </p:tav>
                                      </p:tavLst>
                                    </p:anim>
                                    <p:anim calcmode="lin" valueType="num">
                                      <p:cBhvr additive="base">
                                        <p:cTn id="14" dur="300" fill="hold"/>
                                        <p:tgtEl>
                                          <p:spTgt spid="16180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1809"/>
                                        </p:tgtEl>
                                        <p:attrNameLst>
                                          <p:attrName>style.visibility</p:attrName>
                                        </p:attrNameLst>
                                      </p:cBhvr>
                                      <p:to>
                                        <p:strVal val="visible"/>
                                      </p:to>
                                    </p:set>
                                    <p:anim calcmode="lin" valueType="num">
                                      <p:cBhvr additive="base">
                                        <p:cTn id="19" dur="500" fill="hold"/>
                                        <p:tgtEl>
                                          <p:spTgt spid="161809"/>
                                        </p:tgtEl>
                                        <p:attrNameLst>
                                          <p:attrName>ppt_x</p:attrName>
                                        </p:attrNameLst>
                                      </p:cBhvr>
                                      <p:tavLst>
                                        <p:tav tm="0">
                                          <p:val>
                                            <p:strVal val="0-#ppt_w/2"/>
                                          </p:val>
                                        </p:tav>
                                        <p:tav tm="100000">
                                          <p:val>
                                            <p:strVal val="#ppt_x"/>
                                          </p:val>
                                        </p:tav>
                                      </p:tavLst>
                                    </p:anim>
                                    <p:anim calcmode="lin" valueType="num">
                                      <p:cBhvr additive="base">
                                        <p:cTn id="20" dur="500" fill="hold"/>
                                        <p:tgtEl>
                                          <p:spTgt spid="16180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1815"/>
                                        </p:tgtEl>
                                        <p:attrNameLst>
                                          <p:attrName>style.visibility</p:attrName>
                                        </p:attrNameLst>
                                      </p:cBhvr>
                                      <p:to>
                                        <p:strVal val="visible"/>
                                      </p:to>
                                    </p:set>
                                    <p:anim calcmode="lin" valueType="num">
                                      <p:cBhvr additive="base">
                                        <p:cTn id="25" dur="500" fill="hold"/>
                                        <p:tgtEl>
                                          <p:spTgt spid="161815"/>
                                        </p:tgtEl>
                                        <p:attrNameLst>
                                          <p:attrName>ppt_x</p:attrName>
                                        </p:attrNameLst>
                                      </p:cBhvr>
                                      <p:tavLst>
                                        <p:tav tm="0">
                                          <p:val>
                                            <p:strVal val="0-#ppt_w/2"/>
                                          </p:val>
                                        </p:tav>
                                        <p:tav tm="100000">
                                          <p:val>
                                            <p:strVal val="#ppt_x"/>
                                          </p:val>
                                        </p:tav>
                                      </p:tavLst>
                                    </p:anim>
                                    <p:anim calcmode="lin" valueType="num">
                                      <p:cBhvr additive="base">
                                        <p:cTn id="26" dur="500" fill="hold"/>
                                        <p:tgtEl>
                                          <p:spTgt spid="16181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1813"/>
                                        </p:tgtEl>
                                        <p:attrNameLst>
                                          <p:attrName>style.visibility</p:attrName>
                                        </p:attrNameLst>
                                      </p:cBhvr>
                                      <p:to>
                                        <p:strVal val="visible"/>
                                      </p:to>
                                    </p:set>
                                    <p:anim calcmode="lin" valueType="num">
                                      <p:cBhvr additive="base">
                                        <p:cTn id="31" dur="500" fill="hold"/>
                                        <p:tgtEl>
                                          <p:spTgt spid="161813"/>
                                        </p:tgtEl>
                                        <p:attrNameLst>
                                          <p:attrName>ppt_x</p:attrName>
                                        </p:attrNameLst>
                                      </p:cBhvr>
                                      <p:tavLst>
                                        <p:tav tm="0">
                                          <p:val>
                                            <p:strVal val="0-#ppt_w/2"/>
                                          </p:val>
                                        </p:tav>
                                        <p:tav tm="100000">
                                          <p:val>
                                            <p:strVal val="#ppt_x"/>
                                          </p:val>
                                        </p:tav>
                                      </p:tavLst>
                                    </p:anim>
                                    <p:anim calcmode="lin" valueType="num">
                                      <p:cBhvr additive="base">
                                        <p:cTn id="32" dur="500" fill="hold"/>
                                        <p:tgtEl>
                                          <p:spTgt spid="16181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1810"/>
                                        </p:tgtEl>
                                        <p:attrNameLst>
                                          <p:attrName>style.visibility</p:attrName>
                                        </p:attrNameLst>
                                      </p:cBhvr>
                                      <p:to>
                                        <p:strVal val="visible"/>
                                      </p:to>
                                    </p:set>
                                    <p:anim calcmode="lin" valueType="num">
                                      <p:cBhvr additive="base">
                                        <p:cTn id="37" dur="500" fill="hold"/>
                                        <p:tgtEl>
                                          <p:spTgt spid="161810"/>
                                        </p:tgtEl>
                                        <p:attrNameLst>
                                          <p:attrName>ppt_x</p:attrName>
                                        </p:attrNameLst>
                                      </p:cBhvr>
                                      <p:tavLst>
                                        <p:tav tm="0">
                                          <p:val>
                                            <p:strVal val="0-#ppt_w/2"/>
                                          </p:val>
                                        </p:tav>
                                        <p:tav tm="100000">
                                          <p:val>
                                            <p:strVal val="#ppt_x"/>
                                          </p:val>
                                        </p:tav>
                                      </p:tavLst>
                                    </p:anim>
                                    <p:anim calcmode="lin" valueType="num">
                                      <p:cBhvr additive="base">
                                        <p:cTn id="38" dur="500" fill="hold"/>
                                        <p:tgtEl>
                                          <p:spTgt spid="16181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61811"/>
                                        </p:tgtEl>
                                        <p:attrNameLst>
                                          <p:attrName>style.visibility</p:attrName>
                                        </p:attrNameLst>
                                      </p:cBhvr>
                                      <p:to>
                                        <p:strVal val="visible"/>
                                      </p:to>
                                    </p:set>
                                    <p:anim calcmode="lin" valueType="num">
                                      <p:cBhvr>
                                        <p:cTn id="43" dur="500" fill="hold"/>
                                        <p:tgtEl>
                                          <p:spTgt spid="161811"/>
                                        </p:tgtEl>
                                        <p:attrNameLst>
                                          <p:attrName>ppt_w</p:attrName>
                                        </p:attrNameLst>
                                      </p:cBhvr>
                                      <p:tavLst>
                                        <p:tav tm="0">
                                          <p:val>
                                            <p:fltVal val="0"/>
                                          </p:val>
                                        </p:tav>
                                        <p:tav tm="100000">
                                          <p:val>
                                            <p:strVal val="#ppt_w"/>
                                          </p:val>
                                        </p:tav>
                                      </p:tavLst>
                                    </p:anim>
                                    <p:anim calcmode="lin" valueType="num">
                                      <p:cBhvr>
                                        <p:cTn id="44" dur="500" fill="hold"/>
                                        <p:tgtEl>
                                          <p:spTgt spid="161811"/>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1812"/>
                                        </p:tgtEl>
                                        <p:attrNameLst>
                                          <p:attrName>style.visibility</p:attrName>
                                        </p:attrNameLst>
                                      </p:cBhvr>
                                      <p:to>
                                        <p:strVal val="visible"/>
                                      </p:to>
                                    </p:set>
                                    <p:anim calcmode="lin" valueType="num">
                                      <p:cBhvr additive="base">
                                        <p:cTn id="49" dur="500" fill="hold"/>
                                        <p:tgtEl>
                                          <p:spTgt spid="161812"/>
                                        </p:tgtEl>
                                        <p:attrNameLst>
                                          <p:attrName>ppt_x</p:attrName>
                                        </p:attrNameLst>
                                      </p:cBhvr>
                                      <p:tavLst>
                                        <p:tav tm="0">
                                          <p:val>
                                            <p:strVal val="0-#ppt_w/2"/>
                                          </p:val>
                                        </p:tav>
                                        <p:tav tm="100000">
                                          <p:val>
                                            <p:strVal val="#ppt_x"/>
                                          </p:val>
                                        </p:tav>
                                      </p:tavLst>
                                    </p:anim>
                                    <p:anim calcmode="lin" valueType="num">
                                      <p:cBhvr additive="base">
                                        <p:cTn id="50" dur="500" fill="hold"/>
                                        <p:tgtEl>
                                          <p:spTgt spid="161812"/>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61814"/>
                                        </p:tgtEl>
                                        <p:attrNameLst>
                                          <p:attrName>style.visibility</p:attrName>
                                        </p:attrNameLst>
                                      </p:cBhvr>
                                      <p:to>
                                        <p:strVal val="visible"/>
                                      </p:to>
                                    </p:set>
                                    <p:anim calcmode="lin" valueType="num">
                                      <p:cBhvr additive="base">
                                        <p:cTn id="55" dur="500" fill="hold"/>
                                        <p:tgtEl>
                                          <p:spTgt spid="161814"/>
                                        </p:tgtEl>
                                        <p:attrNameLst>
                                          <p:attrName>ppt_x</p:attrName>
                                        </p:attrNameLst>
                                      </p:cBhvr>
                                      <p:tavLst>
                                        <p:tav tm="0">
                                          <p:val>
                                            <p:strVal val="0-#ppt_w/2"/>
                                          </p:val>
                                        </p:tav>
                                        <p:tav tm="100000">
                                          <p:val>
                                            <p:strVal val="#ppt_x"/>
                                          </p:val>
                                        </p:tav>
                                      </p:tavLst>
                                    </p:anim>
                                    <p:anim calcmode="lin" valueType="num">
                                      <p:cBhvr additive="base">
                                        <p:cTn id="56" dur="500" fill="hold"/>
                                        <p:tgtEl>
                                          <p:spTgt spid="1618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808" grpId="0" animBg="1" autoUpdateAnimBg="0"/>
      <p:bldP spid="161809" grpId="0" animBg="1" autoUpdateAnimBg="0"/>
      <p:bldP spid="161810" grpId="0" animBg="1"/>
      <p:bldP spid="161811" grpId="0" animBg="1" autoUpdateAnimBg="0"/>
      <p:bldP spid="161812" grpId="0" animBg="1" autoUpdateAnimBg="0"/>
      <p:bldP spid="161813" grpId="0" animBg="1" autoUpdateAnimBg="0"/>
      <p:bldP spid="161814" grpId="0" animBg="1" autoUpdateAnimBg="0"/>
      <p:bldP spid="161815" grpId="0" animBg="1" autoUpdateAnimBg="0"/>
      <p:bldP spid="161817" grpId="0" animBg="1" autoUpdateAnimBg="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Rectangle 4"/>
          <p:cNvSpPr>
            <a:spLocks noChangeArrowheads="1"/>
          </p:cNvSpPr>
          <p:nvPr/>
        </p:nvSpPr>
        <p:spPr bwMode="auto">
          <a:xfrm>
            <a:off x="2057400" y="1524000"/>
            <a:ext cx="5257800" cy="711200"/>
          </a:xfrm>
          <a:prstGeom prst="rect">
            <a:avLst/>
          </a:prstGeom>
          <a:noFill/>
          <a:ln w="9525">
            <a:solidFill>
              <a:srgbClr val="00CC00"/>
            </a:solidFill>
            <a:miter lim="800000"/>
            <a:headEnd/>
            <a:tailEnd/>
          </a:ln>
        </p:spPr>
        <p:txBody>
          <a:bodyPr lIns="91422" tIns="45712" rIns="91422" bIns="45712">
            <a:spAutoFit/>
          </a:bodyPr>
          <a:lstStyle/>
          <a:p>
            <a:r>
              <a:rPr lang="en-US" sz="2000" u="none">
                <a:latin typeface="Lucida Console" pitchFamily="49" charset="0"/>
              </a:rPr>
              <a:t>sehingga tidak dapat diketahui besarnya pajak yang terutang</a:t>
            </a:r>
          </a:p>
        </p:txBody>
      </p:sp>
      <p:sp>
        <p:nvSpPr>
          <p:cNvPr id="162821" name="AutoShape 5"/>
          <p:cNvSpPr>
            <a:spLocks noChangeArrowheads="1"/>
          </p:cNvSpPr>
          <p:nvPr/>
        </p:nvSpPr>
        <p:spPr bwMode="auto">
          <a:xfrm>
            <a:off x="4343400" y="33528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2822" name="Rectangle 6"/>
          <p:cNvSpPr>
            <a:spLocks noChangeArrowheads="1"/>
          </p:cNvSpPr>
          <p:nvPr/>
        </p:nvSpPr>
        <p:spPr bwMode="auto">
          <a:xfrm>
            <a:off x="2895600" y="3708400"/>
            <a:ext cx="3657600" cy="406400"/>
          </a:xfrm>
          <a:prstGeom prst="rect">
            <a:avLst/>
          </a:prstGeom>
          <a:solidFill>
            <a:srgbClr val="D2F0D7"/>
          </a:solidFill>
          <a:ln w="9525">
            <a:solidFill>
              <a:srgbClr val="000099"/>
            </a:solidFill>
            <a:miter lim="800000"/>
            <a:headEnd/>
            <a:tailEnd/>
          </a:ln>
        </p:spPr>
        <p:txBody>
          <a:bodyPr lIns="91422" tIns="45712" rIns="91422" bIns="45712">
            <a:spAutoFit/>
          </a:bodyPr>
          <a:lstStyle/>
          <a:p>
            <a:r>
              <a:rPr lang="en-US" sz="2000" b="1" u="none">
                <a:latin typeface="Tahoma" pitchFamily="34" charset="0"/>
              </a:rPr>
              <a:t>SANKSI ADMINISTRASI</a:t>
            </a:r>
          </a:p>
        </p:txBody>
      </p:sp>
      <p:sp>
        <p:nvSpPr>
          <p:cNvPr id="162823" name="Rectangle 7"/>
          <p:cNvSpPr>
            <a:spLocks noChangeArrowheads="1"/>
          </p:cNvSpPr>
          <p:nvPr/>
        </p:nvSpPr>
        <p:spPr bwMode="auto">
          <a:xfrm>
            <a:off x="228600" y="4241800"/>
            <a:ext cx="8763000" cy="2387600"/>
          </a:xfrm>
          <a:prstGeom prst="rect">
            <a:avLst/>
          </a:prstGeom>
          <a:noFill/>
          <a:ln w="9525">
            <a:solidFill>
              <a:srgbClr val="00CC00"/>
            </a:solidFill>
            <a:miter lim="800000"/>
            <a:headEnd/>
            <a:tailEnd/>
          </a:ln>
        </p:spPr>
        <p:txBody>
          <a:bodyPr lIns="91422" tIns="45712" rIns="91422" bIns="45712">
            <a:spAutoFit/>
          </a:bodyPr>
          <a:lstStyle/>
          <a:p>
            <a:pPr marL="457200" indent="-457200" algn="l">
              <a:spcBef>
                <a:spcPct val="50000"/>
              </a:spcBef>
            </a:pPr>
            <a:r>
              <a:rPr lang="en-US" sz="2000" b="1" u="none">
                <a:latin typeface="Tahoma" pitchFamily="34" charset="0"/>
              </a:rPr>
              <a:t>berupa kenaikan sebesar :</a:t>
            </a:r>
          </a:p>
          <a:p>
            <a:pPr marL="457200" indent="-457200" algn="l">
              <a:spcBef>
                <a:spcPct val="50000"/>
              </a:spcBef>
              <a:buFontTx/>
              <a:buAutoNum type="alphaLcPeriod"/>
            </a:pPr>
            <a:r>
              <a:rPr lang="en-US" sz="2000" b="1" u="none">
                <a:solidFill>
                  <a:schemeClr val="accent2"/>
                </a:solidFill>
                <a:latin typeface="Tahoma" pitchFamily="34" charset="0"/>
              </a:rPr>
              <a:t>50 % dari PPh yg tidak/kurang dibayar dlm satu Tahun Pajak</a:t>
            </a:r>
            <a:r>
              <a:rPr lang="en-US" sz="2000" b="1" u="none">
                <a:latin typeface="Tahoma" pitchFamily="34" charset="0"/>
              </a:rPr>
              <a:t>;</a:t>
            </a:r>
          </a:p>
          <a:p>
            <a:pPr marL="457200" indent="-457200" algn="l">
              <a:spcBef>
                <a:spcPct val="50000"/>
              </a:spcBef>
              <a:buFontTx/>
              <a:buAutoNum type="alphaLcPeriod"/>
            </a:pPr>
            <a:r>
              <a:rPr lang="en-US" sz="2000" b="1" u="none">
                <a:solidFill>
                  <a:srgbClr val="008000"/>
                </a:solidFill>
                <a:latin typeface="Tahoma" pitchFamily="34" charset="0"/>
              </a:rPr>
              <a:t>100 % dari PPh yg tidak/kurang dipotong, tidak/kurang dipungut, tidak/kurang disetorkan, dan dipotong/ dipungut tetapi tidak/kurang disetorkan</a:t>
            </a:r>
            <a:r>
              <a:rPr lang="en-US" sz="2000" b="1" u="none">
                <a:latin typeface="Tahoma" pitchFamily="34" charset="0"/>
              </a:rPr>
              <a:t>; </a:t>
            </a:r>
          </a:p>
          <a:p>
            <a:pPr marL="457200" indent="-457200" algn="l">
              <a:spcBef>
                <a:spcPct val="50000"/>
              </a:spcBef>
              <a:buFontTx/>
              <a:buAutoNum type="alphaLcPeriod"/>
            </a:pPr>
            <a:r>
              <a:rPr lang="en-US" sz="2000" b="1" u="none">
                <a:solidFill>
                  <a:srgbClr val="990000"/>
                </a:solidFill>
                <a:latin typeface="Tahoma" pitchFamily="34" charset="0"/>
              </a:rPr>
              <a:t>100 %</a:t>
            </a:r>
            <a:r>
              <a:rPr lang="en-US" sz="2000" b="1" u="none">
                <a:latin typeface="Tahoma" pitchFamily="34" charset="0"/>
              </a:rPr>
              <a:t> </a:t>
            </a:r>
            <a:r>
              <a:rPr lang="en-US" sz="2000" b="1" u="none">
                <a:solidFill>
                  <a:srgbClr val="990000"/>
                </a:solidFill>
                <a:latin typeface="Tahoma" pitchFamily="34" charset="0"/>
              </a:rPr>
              <a:t>dari PPN dan PPnBM yang tidak atau kurang dibayar</a:t>
            </a:r>
            <a:r>
              <a:rPr lang="en-US" sz="2000" b="1" u="none">
                <a:latin typeface="Tahoma" pitchFamily="34" charset="0"/>
              </a:rPr>
              <a:t>.</a:t>
            </a:r>
          </a:p>
        </p:txBody>
      </p:sp>
      <p:sp>
        <p:nvSpPr>
          <p:cNvPr id="162826" name="Rectangle 10"/>
          <p:cNvSpPr>
            <a:spLocks noChangeArrowheads="1"/>
          </p:cNvSpPr>
          <p:nvPr/>
        </p:nvSpPr>
        <p:spPr bwMode="auto">
          <a:xfrm>
            <a:off x="914400" y="990600"/>
            <a:ext cx="7543800" cy="381000"/>
          </a:xfrm>
          <a:prstGeom prst="rect">
            <a:avLst/>
          </a:prstGeom>
          <a:solidFill>
            <a:srgbClr val="D2F0D7"/>
          </a:solidFill>
          <a:ln w="9525">
            <a:solidFill>
              <a:schemeClr val="accent2"/>
            </a:solidFill>
            <a:miter lim="800000"/>
            <a:headEnd/>
            <a:tailEnd/>
          </a:ln>
        </p:spPr>
        <p:txBody>
          <a:bodyPr lIns="98822" tIns="49410" rIns="98822" bIns="49410" anchor="ctr"/>
          <a:lstStyle/>
          <a:p>
            <a:r>
              <a:rPr lang="en-US" sz="2000" b="1" u="none">
                <a:solidFill>
                  <a:schemeClr val="tx2"/>
                </a:solidFill>
                <a:latin typeface="Lucida Console" pitchFamily="49" charset="0"/>
              </a:rPr>
              <a:t>WP tidak </a:t>
            </a:r>
            <a:r>
              <a:rPr lang="en-US" sz="2000" b="1" u="none">
                <a:latin typeface="Lucida Console" pitchFamily="49" charset="0"/>
              </a:rPr>
              <a:t>memberikan keterangan yang diperlukan</a:t>
            </a:r>
            <a:endParaRPr lang="en-US" sz="2000" b="1" u="none">
              <a:solidFill>
                <a:schemeClr val="tx2"/>
              </a:solidFill>
              <a:latin typeface="Lucida Console" pitchFamily="49" charset="0"/>
            </a:endParaRPr>
          </a:p>
        </p:txBody>
      </p:sp>
      <p:sp>
        <p:nvSpPr>
          <p:cNvPr id="162827" name="Rectangle 11"/>
          <p:cNvSpPr>
            <a:spLocks noChangeArrowheads="1"/>
          </p:cNvSpPr>
          <p:nvPr/>
        </p:nvSpPr>
        <p:spPr bwMode="auto">
          <a:xfrm>
            <a:off x="2514600" y="2895600"/>
            <a:ext cx="4572000" cy="381000"/>
          </a:xfrm>
          <a:prstGeom prst="rect">
            <a:avLst/>
          </a:prstGeom>
          <a:noFill/>
          <a:ln w="9525">
            <a:solidFill>
              <a:schemeClr val="accent2"/>
            </a:solidFill>
            <a:miter lim="800000"/>
            <a:headEnd/>
            <a:tailEnd/>
          </a:ln>
        </p:spPr>
        <p:txBody>
          <a:bodyPr lIns="98822" tIns="49410" rIns="98822" bIns="49410" anchor="ctr"/>
          <a:lstStyle/>
          <a:p>
            <a:pPr defTabSz="989013"/>
            <a:r>
              <a:rPr lang="en-US" sz="2000" b="1" u="none">
                <a:solidFill>
                  <a:schemeClr val="tx2"/>
                </a:solidFill>
                <a:latin typeface="Lucida Console" pitchFamily="49" charset="0"/>
              </a:rPr>
              <a:t>Atas pajak yang kurang bayar</a:t>
            </a:r>
          </a:p>
        </p:txBody>
      </p:sp>
      <p:sp>
        <p:nvSpPr>
          <p:cNvPr id="162829" name="Rectangle 13"/>
          <p:cNvSpPr>
            <a:spLocks noChangeArrowheads="1"/>
          </p:cNvSpPr>
          <p:nvPr/>
        </p:nvSpPr>
        <p:spPr bwMode="auto">
          <a:xfrm>
            <a:off x="1447800" y="2362200"/>
            <a:ext cx="6858000" cy="376238"/>
          </a:xfrm>
          <a:prstGeom prst="rect">
            <a:avLst/>
          </a:prstGeom>
          <a:noFill/>
          <a:ln w="9525">
            <a:solidFill>
              <a:srgbClr val="FF33CC"/>
            </a:solidFill>
            <a:miter lim="800000"/>
            <a:headEnd/>
            <a:tailEnd/>
          </a:ln>
        </p:spPr>
        <p:txBody>
          <a:bodyPr lIns="91422" tIns="45712" rIns="91422" bIns="45712">
            <a:spAutoFit/>
          </a:bodyPr>
          <a:lstStyle/>
          <a:p>
            <a:r>
              <a:rPr lang="en-US" sz="1800" b="1" u="none">
                <a:solidFill>
                  <a:schemeClr val="tx2"/>
                </a:solidFill>
                <a:latin typeface="Arial Narrow" pitchFamily="34" charset="0"/>
              </a:rPr>
              <a:t>Penghitungan penghasilan kena pajak dilakukan secara jabatan</a:t>
            </a:r>
            <a:endParaRPr lang="en-US" sz="1800" b="1" i="1" u="none">
              <a:solidFill>
                <a:schemeClr val="tx2"/>
              </a:solidFill>
              <a:latin typeface="Arial Narrow" pitchFamily="34" charset="0"/>
            </a:endParaRPr>
          </a:p>
        </p:txBody>
      </p:sp>
      <p:sp>
        <p:nvSpPr>
          <p:cNvPr id="162831" name="Rectangle 15"/>
          <p:cNvSpPr>
            <a:spLocks noGrp="1" noChangeArrowheads="1"/>
          </p:cNvSpPr>
          <p:nvPr>
            <p:ph type="title"/>
          </p:nvPr>
        </p:nvSpPr>
        <p:spPr>
          <a:xfrm>
            <a:off x="1120775" y="76200"/>
            <a:ext cx="7772400" cy="762000"/>
          </a:xfrm>
          <a:noFill/>
          <a:ln w="28575">
            <a:solidFill>
              <a:srgbClr val="0033CC"/>
            </a:solidFill>
          </a:ln>
        </p:spPr>
        <p:txBody>
          <a:bodyPr/>
          <a:lstStyle/>
          <a:p>
            <a:pPr eaLnBrk="1" hangingPunct="1"/>
            <a:r>
              <a:rPr lang="en-US" sz="2400" smtClean="0">
                <a:latin typeface="Kristen ITC" pitchFamily="66" charset="0"/>
              </a:rPr>
              <a:t>Sanksi akibat WP tidak memenuhi kewajiban ketika dilakukan pemeriksaan</a:t>
            </a:r>
          </a:p>
        </p:txBody>
      </p:sp>
      <p:sp>
        <p:nvSpPr>
          <p:cNvPr id="131082" name="AutoShape 22"/>
          <p:cNvSpPr>
            <a:spLocks noChangeArrowheads="1"/>
          </p:cNvSpPr>
          <p:nvPr/>
        </p:nvSpPr>
        <p:spPr bwMode="auto">
          <a:xfrm>
            <a:off x="71438" y="188913"/>
            <a:ext cx="323850"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2831"/>
                                        </p:tgtEl>
                                        <p:attrNameLst>
                                          <p:attrName>style.visibility</p:attrName>
                                        </p:attrNameLst>
                                      </p:cBhvr>
                                      <p:to>
                                        <p:strVal val="visible"/>
                                      </p:to>
                                    </p:set>
                                    <p:anim calcmode="lin" valueType="num">
                                      <p:cBhvr additive="base">
                                        <p:cTn id="7" dur="500" fill="hold"/>
                                        <p:tgtEl>
                                          <p:spTgt spid="162831"/>
                                        </p:tgtEl>
                                        <p:attrNameLst>
                                          <p:attrName>ppt_x</p:attrName>
                                        </p:attrNameLst>
                                      </p:cBhvr>
                                      <p:tavLst>
                                        <p:tav tm="0">
                                          <p:val>
                                            <p:strVal val="0-#ppt_w/2"/>
                                          </p:val>
                                        </p:tav>
                                        <p:tav tm="100000">
                                          <p:val>
                                            <p:strVal val="#ppt_x"/>
                                          </p:val>
                                        </p:tav>
                                      </p:tavLst>
                                    </p:anim>
                                    <p:anim calcmode="lin" valueType="num">
                                      <p:cBhvr additive="base">
                                        <p:cTn id="8" dur="500" fill="hold"/>
                                        <p:tgtEl>
                                          <p:spTgt spid="16283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type="wd">
                                    <p:tmPct val="100000"/>
                                  </p:iterate>
                                  <p:childTnLst>
                                    <p:set>
                                      <p:cBhvr>
                                        <p:cTn id="12" dur="1" fill="hold">
                                          <p:stCondLst>
                                            <p:cond delay="0"/>
                                          </p:stCondLst>
                                        </p:cTn>
                                        <p:tgtEl>
                                          <p:spTgt spid="162826"/>
                                        </p:tgtEl>
                                        <p:attrNameLst>
                                          <p:attrName>style.visibility</p:attrName>
                                        </p:attrNameLst>
                                      </p:cBhvr>
                                      <p:to>
                                        <p:strVal val="visible"/>
                                      </p:to>
                                    </p:set>
                                    <p:anim calcmode="lin" valueType="num">
                                      <p:cBhvr additive="base">
                                        <p:cTn id="13" dur="300" fill="hold"/>
                                        <p:tgtEl>
                                          <p:spTgt spid="162826"/>
                                        </p:tgtEl>
                                        <p:attrNameLst>
                                          <p:attrName>ppt_x</p:attrName>
                                        </p:attrNameLst>
                                      </p:cBhvr>
                                      <p:tavLst>
                                        <p:tav tm="0">
                                          <p:val>
                                            <p:strVal val="0-#ppt_w/2"/>
                                          </p:val>
                                        </p:tav>
                                        <p:tav tm="100000">
                                          <p:val>
                                            <p:strVal val="#ppt_x"/>
                                          </p:val>
                                        </p:tav>
                                      </p:tavLst>
                                    </p:anim>
                                    <p:anim calcmode="lin" valueType="num">
                                      <p:cBhvr additive="base">
                                        <p:cTn id="14" dur="300" fill="hold"/>
                                        <p:tgtEl>
                                          <p:spTgt spid="16282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2820"/>
                                        </p:tgtEl>
                                        <p:attrNameLst>
                                          <p:attrName>style.visibility</p:attrName>
                                        </p:attrNameLst>
                                      </p:cBhvr>
                                      <p:to>
                                        <p:strVal val="visible"/>
                                      </p:to>
                                    </p:set>
                                    <p:anim calcmode="lin" valueType="num">
                                      <p:cBhvr additive="base">
                                        <p:cTn id="19" dur="500" fill="hold"/>
                                        <p:tgtEl>
                                          <p:spTgt spid="162820"/>
                                        </p:tgtEl>
                                        <p:attrNameLst>
                                          <p:attrName>ppt_x</p:attrName>
                                        </p:attrNameLst>
                                      </p:cBhvr>
                                      <p:tavLst>
                                        <p:tav tm="0">
                                          <p:val>
                                            <p:strVal val="0-#ppt_w/2"/>
                                          </p:val>
                                        </p:tav>
                                        <p:tav tm="100000">
                                          <p:val>
                                            <p:strVal val="#ppt_x"/>
                                          </p:val>
                                        </p:tav>
                                      </p:tavLst>
                                    </p:anim>
                                    <p:anim calcmode="lin" valueType="num">
                                      <p:cBhvr additive="base">
                                        <p:cTn id="20" dur="500" fill="hold"/>
                                        <p:tgtEl>
                                          <p:spTgt spid="1628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2829"/>
                                        </p:tgtEl>
                                        <p:attrNameLst>
                                          <p:attrName>style.visibility</p:attrName>
                                        </p:attrNameLst>
                                      </p:cBhvr>
                                      <p:to>
                                        <p:strVal val="visible"/>
                                      </p:to>
                                    </p:set>
                                    <p:anim calcmode="lin" valueType="num">
                                      <p:cBhvr additive="base">
                                        <p:cTn id="25" dur="500" fill="hold"/>
                                        <p:tgtEl>
                                          <p:spTgt spid="162829"/>
                                        </p:tgtEl>
                                        <p:attrNameLst>
                                          <p:attrName>ppt_x</p:attrName>
                                        </p:attrNameLst>
                                      </p:cBhvr>
                                      <p:tavLst>
                                        <p:tav tm="0">
                                          <p:val>
                                            <p:strVal val="0-#ppt_w/2"/>
                                          </p:val>
                                        </p:tav>
                                        <p:tav tm="100000">
                                          <p:val>
                                            <p:strVal val="#ppt_x"/>
                                          </p:val>
                                        </p:tav>
                                      </p:tavLst>
                                    </p:anim>
                                    <p:anim calcmode="lin" valueType="num">
                                      <p:cBhvr additive="base">
                                        <p:cTn id="26" dur="500" fill="hold"/>
                                        <p:tgtEl>
                                          <p:spTgt spid="1628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2827"/>
                                        </p:tgtEl>
                                        <p:attrNameLst>
                                          <p:attrName>style.visibility</p:attrName>
                                        </p:attrNameLst>
                                      </p:cBhvr>
                                      <p:to>
                                        <p:strVal val="visible"/>
                                      </p:to>
                                    </p:set>
                                    <p:anim calcmode="lin" valueType="num">
                                      <p:cBhvr additive="base">
                                        <p:cTn id="31" dur="500" fill="hold"/>
                                        <p:tgtEl>
                                          <p:spTgt spid="162827"/>
                                        </p:tgtEl>
                                        <p:attrNameLst>
                                          <p:attrName>ppt_x</p:attrName>
                                        </p:attrNameLst>
                                      </p:cBhvr>
                                      <p:tavLst>
                                        <p:tav tm="0">
                                          <p:val>
                                            <p:strVal val="0-#ppt_w/2"/>
                                          </p:val>
                                        </p:tav>
                                        <p:tav tm="100000">
                                          <p:val>
                                            <p:strVal val="#ppt_x"/>
                                          </p:val>
                                        </p:tav>
                                      </p:tavLst>
                                    </p:anim>
                                    <p:anim calcmode="lin" valueType="num">
                                      <p:cBhvr additive="base">
                                        <p:cTn id="32" dur="500" fill="hold"/>
                                        <p:tgtEl>
                                          <p:spTgt spid="16282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2821"/>
                                        </p:tgtEl>
                                        <p:attrNameLst>
                                          <p:attrName>style.visibility</p:attrName>
                                        </p:attrNameLst>
                                      </p:cBhvr>
                                      <p:to>
                                        <p:strVal val="visible"/>
                                      </p:to>
                                    </p:set>
                                    <p:anim calcmode="lin" valueType="num">
                                      <p:cBhvr additive="base">
                                        <p:cTn id="37" dur="500" fill="hold"/>
                                        <p:tgtEl>
                                          <p:spTgt spid="162821"/>
                                        </p:tgtEl>
                                        <p:attrNameLst>
                                          <p:attrName>ppt_x</p:attrName>
                                        </p:attrNameLst>
                                      </p:cBhvr>
                                      <p:tavLst>
                                        <p:tav tm="0">
                                          <p:val>
                                            <p:strVal val="0-#ppt_w/2"/>
                                          </p:val>
                                        </p:tav>
                                        <p:tav tm="100000">
                                          <p:val>
                                            <p:strVal val="#ppt_x"/>
                                          </p:val>
                                        </p:tav>
                                      </p:tavLst>
                                    </p:anim>
                                    <p:anim calcmode="lin" valueType="num">
                                      <p:cBhvr additive="base">
                                        <p:cTn id="38" dur="500" fill="hold"/>
                                        <p:tgtEl>
                                          <p:spTgt spid="16282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62822"/>
                                        </p:tgtEl>
                                        <p:attrNameLst>
                                          <p:attrName>style.visibility</p:attrName>
                                        </p:attrNameLst>
                                      </p:cBhvr>
                                      <p:to>
                                        <p:strVal val="visible"/>
                                      </p:to>
                                    </p:set>
                                    <p:anim calcmode="lin" valueType="num">
                                      <p:cBhvr>
                                        <p:cTn id="43" dur="500" fill="hold"/>
                                        <p:tgtEl>
                                          <p:spTgt spid="162822"/>
                                        </p:tgtEl>
                                        <p:attrNameLst>
                                          <p:attrName>ppt_w</p:attrName>
                                        </p:attrNameLst>
                                      </p:cBhvr>
                                      <p:tavLst>
                                        <p:tav tm="0">
                                          <p:val>
                                            <p:fltVal val="0"/>
                                          </p:val>
                                        </p:tav>
                                        <p:tav tm="100000">
                                          <p:val>
                                            <p:strVal val="#ppt_w"/>
                                          </p:val>
                                        </p:tav>
                                      </p:tavLst>
                                    </p:anim>
                                    <p:anim calcmode="lin" valueType="num">
                                      <p:cBhvr>
                                        <p:cTn id="44" dur="500" fill="hold"/>
                                        <p:tgtEl>
                                          <p:spTgt spid="162822"/>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2823"/>
                                        </p:tgtEl>
                                        <p:attrNameLst>
                                          <p:attrName>style.visibility</p:attrName>
                                        </p:attrNameLst>
                                      </p:cBhvr>
                                      <p:to>
                                        <p:strVal val="visible"/>
                                      </p:to>
                                    </p:set>
                                    <p:anim calcmode="lin" valueType="num">
                                      <p:cBhvr additive="base">
                                        <p:cTn id="49" dur="500" fill="hold"/>
                                        <p:tgtEl>
                                          <p:spTgt spid="162823"/>
                                        </p:tgtEl>
                                        <p:attrNameLst>
                                          <p:attrName>ppt_x</p:attrName>
                                        </p:attrNameLst>
                                      </p:cBhvr>
                                      <p:tavLst>
                                        <p:tav tm="0">
                                          <p:val>
                                            <p:strVal val="0-#ppt_w/2"/>
                                          </p:val>
                                        </p:tav>
                                        <p:tav tm="100000">
                                          <p:val>
                                            <p:strVal val="#ppt_x"/>
                                          </p:val>
                                        </p:tav>
                                      </p:tavLst>
                                    </p:anim>
                                    <p:anim calcmode="lin" valueType="num">
                                      <p:cBhvr additive="base">
                                        <p:cTn id="50" dur="500" fill="hold"/>
                                        <p:tgtEl>
                                          <p:spTgt spid="1628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0" grpId="0" animBg="1" autoUpdateAnimBg="0"/>
      <p:bldP spid="162821" grpId="0" animBg="1"/>
      <p:bldP spid="162822" grpId="0" animBg="1" autoUpdateAnimBg="0"/>
      <p:bldP spid="162823" grpId="0" animBg="1" autoUpdateAnimBg="0"/>
      <p:bldP spid="162826" grpId="0" animBg="1" autoUpdateAnimBg="0"/>
      <p:bldP spid="162827" grpId="0" animBg="1" autoUpdateAnimBg="0"/>
      <p:bldP spid="162829" grpId="0" animBg="1" autoUpdateAnimBg="0"/>
      <p:bldP spid="162831" grpId="0" animBg="1" autoUpdateAnimBg="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685800" y="609600"/>
            <a:ext cx="7315200" cy="3276600"/>
          </a:xfrm>
          <a:ln w="38100">
            <a:solidFill>
              <a:srgbClr val="FF33CC"/>
            </a:solidFill>
          </a:ln>
        </p:spPr>
        <p:txBody>
          <a:bodyPr/>
          <a:lstStyle/>
          <a:p>
            <a:pPr eaLnBrk="1" hangingPunct="1"/>
            <a:r>
              <a:rPr lang="en-US" sz="4800" b="1" smtClean="0">
                <a:latin typeface="Lucida Console" pitchFamily="49" charset="0"/>
              </a:rPr>
              <a:t>VI</a:t>
            </a:r>
            <a:br>
              <a:rPr lang="en-US" sz="4800" b="1" smtClean="0">
                <a:latin typeface="Lucida Console" pitchFamily="49" charset="0"/>
              </a:rPr>
            </a:br>
            <a:r>
              <a:rPr lang="en-US" sz="4800" b="1" smtClean="0">
                <a:latin typeface="Lucida Console" pitchFamily="49" charset="0"/>
              </a:rPr>
              <a:t/>
            </a:r>
            <a:br>
              <a:rPr lang="en-US" sz="4800" b="1" smtClean="0">
                <a:latin typeface="Lucida Console" pitchFamily="49" charset="0"/>
              </a:rPr>
            </a:br>
            <a:r>
              <a:rPr lang="en-US" sz="4800" b="1" smtClean="0">
                <a:latin typeface="Lucida Console" pitchFamily="49" charset="0"/>
              </a:rPr>
              <a:t>PENETAPAN DAN KETETAPAN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ChangeArrowheads="1"/>
          </p:cNvSpPr>
          <p:nvPr/>
        </p:nvSpPr>
        <p:spPr bwMode="auto">
          <a:xfrm>
            <a:off x="1511300" y="312738"/>
            <a:ext cx="6013450" cy="739775"/>
          </a:xfrm>
          <a:prstGeom prst="rect">
            <a:avLst/>
          </a:prstGeom>
          <a:noFill/>
          <a:ln w="38100">
            <a:solidFill>
              <a:srgbClr val="FF0000"/>
            </a:solidFill>
            <a:miter lim="800000"/>
            <a:headEnd/>
            <a:tailEnd/>
          </a:ln>
        </p:spPr>
        <p:txBody>
          <a:bodyPr wrap="none">
            <a:spAutoFit/>
          </a:bodyPr>
          <a:lstStyle/>
          <a:p>
            <a:r>
              <a:rPr lang="en-US" sz="4000" b="1" u="none">
                <a:solidFill>
                  <a:schemeClr val="tx2"/>
                </a:solidFill>
              </a:rPr>
              <a:t>MELAPORKAN USAHANYA</a:t>
            </a:r>
          </a:p>
        </p:txBody>
      </p:sp>
      <p:sp>
        <p:nvSpPr>
          <p:cNvPr id="467971" name="Rectangle 3"/>
          <p:cNvSpPr>
            <a:spLocks noChangeArrowheads="1"/>
          </p:cNvSpPr>
          <p:nvPr/>
        </p:nvSpPr>
        <p:spPr bwMode="auto">
          <a:xfrm>
            <a:off x="1692275" y="1546225"/>
            <a:ext cx="5616575" cy="730250"/>
          </a:xfrm>
          <a:prstGeom prst="rect">
            <a:avLst/>
          </a:prstGeom>
          <a:noFill/>
          <a:ln w="28575">
            <a:solidFill>
              <a:srgbClr val="000000"/>
            </a:solidFill>
            <a:miter lim="800000"/>
            <a:headEnd/>
            <a:tailEnd/>
          </a:ln>
        </p:spPr>
        <p:txBody>
          <a:bodyPr lIns="91422" tIns="45712" rIns="91422" bIns="45712" anchor="ctr">
            <a:spAutoFit/>
          </a:bodyPr>
          <a:lstStyle/>
          <a:p>
            <a:r>
              <a:rPr lang="en-US" sz="4000" b="1" u="none">
                <a:solidFill>
                  <a:schemeClr val="folHlink"/>
                </a:solidFill>
              </a:rPr>
              <a:t>adalah KEWAJIBAN</a:t>
            </a:r>
          </a:p>
        </p:txBody>
      </p:sp>
      <p:sp>
        <p:nvSpPr>
          <p:cNvPr id="467972" name="AutoShape 4"/>
          <p:cNvSpPr>
            <a:spLocks noChangeArrowheads="1"/>
          </p:cNvSpPr>
          <p:nvPr/>
        </p:nvSpPr>
        <p:spPr bwMode="auto">
          <a:xfrm>
            <a:off x="3851275" y="1052513"/>
            <a:ext cx="1008063"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67973" name="Rectangle 5"/>
          <p:cNvSpPr>
            <a:spLocks noChangeArrowheads="1"/>
          </p:cNvSpPr>
          <p:nvPr/>
        </p:nvSpPr>
        <p:spPr bwMode="auto">
          <a:xfrm>
            <a:off x="179388" y="2420938"/>
            <a:ext cx="8820150" cy="588962"/>
          </a:xfrm>
          <a:prstGeom prst="rect">
            <a:avLst/>
          </a:prstGeom>
          <a:noFill/>
          <a:ln w="9525">
            <a:solidFill>
              <a:schemeClr val="tx2"/>
            </a:solidFill>
            <a:miter lim="800000"/>
            <a:headEnd/>
            <a:tailEnd/>
          </a:ln>
        </p:spPr>
        <p:txBody>
          <a:bodyPr lIns="91422" tIns="45712" rIns="91422" bIns="45712" anchor="ctr">
            <a:spAutoFit/>
          </a:bodyPr>
          <a:lstStyle/>
          <a:p>
            <a:r>
              <a:rPr lang="en-US" sz="3200" b="1" u="none"/>
              <a:t>bagi setiap </a:t>
            </a:r>
            <a:r>
              <a:rPr lang="en-US" sz="3200" b="1"/>
              <a:t>PENGUSAHA KENA PAJAK</a:t>
            </a:r>
          </a:p>
        </p:txBody>
      </p:sp>
      <p:sp>
        <p:nvSpPr>
          <p:cNvPr id="467974" name="AutoShape 6"/>
          <p:cNvSpPr>
            <a:spLocks/>
          </p:cNvSpPr>
          <p:nvPr/>
        </p:nvSpPr>
        <p:spPr bwMode="auto">
          <a:xfrm rot="5400000">
            <a:off x="5796756" y="835819"/>
            <a:ext cx="503238" cy="4679950"/>
          </a:xfrm>
          <a:prstGeom prst="rightBrace">
            <a:avLst>
              <a:gd name="adj1" fmla="val 77497"/>
              <a:gd name="adj2" fmla="val 50000"/>
            </a:avLst>
          </a:prstGeom>
          <a:noFill/>
          <a:ln w="38100">
            <a:solidFill>
              <a:srgbClr val="000000"/>
            </a:solidFill>
            <a:round/>
            <a:headEnd/>
            <a:tailEnd/>
          </a:ln>
        </p:spPr>
        <p:txBody>
          <a:bodyPr wrap="none" anchor="ctr"/>
          <a:lstStyle/>
          <a:p>
            <a:endParaRPr lang="en-US"/>
          </a:p>
        </p:txBody>
      </p:sp>
      <p:sp>
        <p:nvSpPr>
          <p:cNvPr id="467975" name="Rectangle 7"/>
          <p:cNvSpPr>
            <a:spLocks noChangeArrowheads="1"/>
          </p:cNvSpPr>
          <p:nvPr/>
        </p:nvSpPr>
        <p:spPr bwMode="auto">
          <a:xfrm>
            <a:off x="1474788" y="4095750"/>
            <a:ext cx="7561262" cy="1854200"/>
          </a:xfrm>
          <a:prstGeom prst="rect">
            <a:avLst/>
          </a:prstGeom>
          <a:noFill/>
          <a:ln w="9525">
            <a:solidFill>
              <a:schemeClr val="tx2"/>
            </a:solidFill>
            <a:miter lim="800000"/>
            <a:headEnd/>
            <a:tailEnd/>
          </a:ln>
        </p:spPr>
        <p:txBody>
          <a:bodyPr lIns="91422" tIns="45712" rIns="91422" bIns="45712" anchor="ctr">
            <a:spAutoFit/>
          </a:bodyPr>
          <a:lstStyle/>
          <a:p>
            <a:pPr>
              <a:lnSpc>
                <a:spcPct val="90000"/>
              </a:lnSpc>
            </a:pPr>
            <a:r>
              <a:rPr lang="en-US" sz="3200" b="1" u="none"/>
              <a:t>PENGUSAHA yang menyerahkan Barang Kena Pajak dan atau Jasa Kena Pajak yang dikenai pajak berdasarkan UU PPN 1984</a:t>
            </a:r>
          </a:p>
        </p:txBody>
      </p:sp>
      <p:sp>
        <p:nvSpPr>
          <p:cNvPr id="467977" name="AutoShape 9"/>
          <p:cNvSpPr>
            <a:spLocks noChangeArrowheads="1"/>
          </p:cNvSpPr>
          <p:nvPr/>
        </p:nvSpPr>
        <p:spPr bwMode="auto">
          <a:xfrm>
            <a:off x="250825" y="144463"/>
            <a:ext cx="865188" cy="908050"/>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
        <p:nvSpPr>
          <p:cNvPr id="467979" name="Rectangle 11"/>
          <p:cNvSpPr>
            <a:spLocks noChangeArrowheads="1"/>
          </p:cNvSpPr>
          <p:nvPr/>
        </p:nvSpPr>
        <p:spPr bwMode="auto">
          <a:xfrm>
            <a:off x="5443538" y="3538538"/>
            <a:ext cx="1289050" cy="466725"/>
          </a:xfrm>
          <a:prstGeom prst="rect">
            <a:avLst/>
          </a:prstGeom>
          <a:noFill/>
          <a:ln w="9525">
            <a:solidFill>
              <a:srgbClr val="000000"/>
            </a:solidFill>
            <a:miter lim="800000"/>
            <a:headEnd/>
            <a:tailEnd/>
          </a:ln>
        </p:spPr>
        <p:txBody>
          <a:bodyPr wrap="none">
            <a:spAutoFit/>
          </a:bodyPr>
          <a:lstStyle/>
          <a:p>
            <a:r>
              <a:rPr lang="en-US" b="1" u="none">
                <a:solidFill>
                  <a:schemeClr val="folHlink"/>
                </a:solidFill>
              </a:rPr>
              <a:t>Yaitu: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7970"/>
                                        </p:tgtEl>
                                        <p:attrNameLst>
                                          <p:attrName>style.visibility</p:attrName>
                                        </p:attrNameLst>
                                      </p:cBhvr>
                                      <p:to>
                                        <p:strVal val="visible"/>
                                      </p:to>
                                    </p:set>
                                    <p:anim calcmode="lin" valueType="num">
                                      <p:cBhvr>
                                        <p:cTn id="7" dur="500" fill="hold"/>
                                        <p:tgtEl>
                                          <p:spTgt spid="467970"/>
                                        </p:tgtEl>
                                        <p:attrNameLst>
                                          <p:attrName>ppt_w</p:attrName>
                                        </p:attrNameLst>
                                      </p:cBhvr>
                                      <p:tavLst>
                                        <p:tav tm="0">
                                          <p:val>
                                            <p:fltVal val="0"/>
                                          </p:val>
                                        </p:tav>
                                        <p:tav tm="100000">
                                          <p:val>
                                            <p:strVal val="#ppt_w"/>
                                          </p:val>
                                        </p:tav>
                                      </p:tavLst>
                                    </p:anim>
                                    <p:anim calcmode="lin" valueType="num">
                                      <p:cBhvr>
                                        <p:cTn id="8" dur="500" fill="hold"/>
                                        <p:tgtEl>
                                          <p:spTgt spid="46797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67972"/>
                                        </p:tgtEl>
                                        <p:attrNameLst>
                                          <p:attrName>style.visibility</p:attrName>
                                        </p:attrNameLst>
                                      </p:cBhvr>
                                      <p:to>
                                        <p:strVal val="visible"/>
                                      </p:to>
                                    </p:set>
                                    <p:anim calcmode="lin" valueType="num">
                                      <p:cBhvr additive="base">
                                        <p:cTn id="13" dur="500" fill="hold"/>
                                        <p:tgtEl>
                                          <p:spTgt spid="467972"/>
                                        </p:tgtEl>
                                        <p:attrNameLst>
                                          <p:attrName>ppt_x</p:attrName>
                                        </p:attrNameLst>
                                      </p:cBhvr>
                                      <p:tavLst>
                                        <p:tav tm="0">
                                          <p:val>
                                            <p:strVal val="#ppt_x"/>
                                          </p:val>
                                        </p:tav>
                                        <p:tav tm="100000">
                                          <p:val>
                                            <p:strVal val="#ppt_x"/>
                                          </p:val>
                                        </p:tav>
                                      </p:tavLst>
                                    </p:anim>
                                    <p:anim calcmode="lin" valueType="num">
                                      <p:cBhvr additive="base">
                                        <p:cTn id="14" dur="500" fill="hold"/>
                                        <p:tgtEl>
                                          <p:spTgt spid="46797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iterate type="lt">
                                    <p:tmPct val="10000"/>
                                  </p:iterate>
                                  <p:childTnLst>
                                    <p:set>
                                      <p:cBhvr>
                                        <p:cTn id="18" dur="1" fill="hold">
                                          <p:stCondLst>
                                            <p:cond delay="0"/>
                                          </p:stCondLst>
                                        </p:cTn>
                                        <p:tgtEl>
                                          <p:spTgt spid="467971"/>
                                        </p:tgtEl>
                                        <p:attrNameLst>
                                          <p:attrName>style.visibility</p:attrName>
                                        </p:attrNameLst>
                                      </p:cBhvr>
                                      <p:to>
                                        <p:strVal val="visible"/>
                                      </p:to>
                                    </p:set>
                                    <p:anim calcmode="lin" valueType="num">
                                      <p:cBhvr>
                                        <p:cTn id="19" dur="500" fill="hold"/>
                                        <p:tgtEl>
                                          <p:spTgt spid="467971"/>
                                        </p:tgtEl>
                                        <p:attrNameLst>
                                          <p:attrName>ppt_w</p:attrName>
                                        </p:attrNameLst>
                                      </p:cBhvr>
                                      <p:tavLst>
                                        <p:tav tm="0">
                                          <p:val>
                                            <p:fltVal val="0"/>
                                          </p:val>
                                        </p:tav>
                                        <p:tav tm="100000">
                                          <p:val>
                                            <p:strVal val="#ppt_w"/>
                                          </p:val>
                                        </p:tav>
                                      </p:tavLst>
                                    </p:anim>
                                    <p:anim calcmode="lin" valueType="num">
                                      <p:cBhvr>
                                        <p:cTn id="20" dur="500" fill="hold"/>
                                        <p:tgtEl>
                                          <p:spTgt spid="467971"/>
                                        </p:tgtEl>
                                        <p:attrNameLst>
                                          <p:attrName>ppt_h</p:attrName>
                                        </p:attrNameLst>
                                      </p:cBhvr>
                                      <p:tavLst>
                                        <p:tav tm="0">
                                          <p:val>
                                            <p:fltVal val="0"/>
                                          </p:val>
                                        </p:tav>
                                        <p:tav tm="100000">
                                          <p:val>
                                            <p:strVal val="#ppt_h"/>
                                          </p:val>
                                        </p:tav>
                                      </p:tavLst>
                                    </p:anim>
                                    <p:animEffect transition="in" filter="fade">
                                      <p:cBhvr>
                                        <p:cTn id="21" dur="500"/>
                                        <p:tgtEl>
                                          <p:spTgt spid="467971"/>
                                        </p:tgtEl>
                                      </p:cBhvr>
                                    </p:animEffect>
                                  </p:childTnLst>
                                </p:cTn>
                              </p:par>
                            </p:childTnLst>
                          </p:cTn>
                        </p:par>
                      </p:childTnLst>
                    </p:cTn>
                  </p:par>
                  <p:par>
                    <p:cTn id="22" fill="hold">
                      <p:stCondLst>
                        <p:cond delay="indefinite"/>
                      </p:stCondLst>
                      <p:childTnLst>
                        <p:par>
                          <p:cTn id="23" fill="hold">
                            <p:stCondLst>
                              <p:cond delay="0"/>
                            </p:stCondLst>
                            <p:childTnLst>
                              <p:par>
                                <p:cTn id="24" presetID="17" presetClass="entr" presetSubtype="10" fill="hold" grpId="0" nodeType="clickEffect">
                                  <p:stCondLst>
                                    <p:cond delay="0"/>
                                  </p:stCondLst>
                                  <p:iterate type="lt">
                                    <p:tmPct val="10000"/>
                                  </p:iterate>
                                  <p:childTnLst>
                                    <p:set>
                                      <p:cBhvr>
                                        <p:cTn id="25" dur="1" fill="hold">
                                          <p:stCondLst>
                                            <p:cond delay="0"/>
                                          </p:stCondLst>
                                        </p:cTn>
                                        <p:tgtEl>
                                          <p:spTgt spid="467973"/>
                                        </p:tgtEl>
                                        <p:attrNameLst>
                                          <p:attrName>style.visibility</p:attrName>
                                        </p:attrNameLst>
                                      </p:cBhvr>
                                      <p:to>
                                        <p:strVal val="visible"/>
                                      </p:to>
                                    </p:set>
                                    <p:anim calcmode="lin" valueType="num">
                                      <p:cBhvr>
                                        <p:cTn id="26" dur="500" fill="hold"/>
                                        <p:tgtEl>
                                          <p:spTgt spid="467973"/>
                                        </p:tgtEl>
                                        <p:attrNameLst>
                                          <p:attrName>ppt_w</p:attrName>
                                        </p:attrNameLst>
                                      </p:cBhvr>
                                      <p:tavLst>
                                        <p:tav tm="0">
                                          <p:val>
                                            <p:fltVal val="0"/>
                                          </p:val>
                                        </p:tav>
                                        <p:tav tm="100000">
                                          <p:val>
                                            <p:strVal val="#ppt_w"/>
                                          </p:val>
                                        </p:tav>
                                      </p:tavLst>
                                    </p:anim>
                                    <p:anim calcmode="lin" valueType="num">
                                      <p:cBhvr>
                                        <p:cTn id="27" dur="500" fill="hold"/>
                                        <p:tgtEl>
                                          <p:spTgt spid="467973"/>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67974"/>
                                        </p:tgtEl>
                                        <p:attrNameLst>
                                          <p:attrName>style.visibility</p:attrName>
                                        </p:attrNameLst>
                                      </p:cBhvr>
                                      <p:to>
                                        <p:strVal val="visible"/>
                                      </p:to>
                                    </p:set>
                                    <p:anim calcmode="lin" valueType="num">
                                      <p:cBhvr additive="base">
                                        <p:cTn id="32" dur="500" fill="hold"/>
                                        <p:tgtEl>
                                          <p:spTgt spid="467974"/>
                                        </p:tgtEl>
                                        <p:attrNameLst>
                                          <p:attrName>ppt_x</p:attrName>
                                        </p:attrNameLst>
                                      </p:cBhvr>
                                      <p:tavLst>
                                        <p:tav tm="0">
                                          <p:val>
                                            <p:strVal val="#ppt_x"/>
                                          </p:val>
                                        </p:tav>
                                        <p:tav tm="100000">
                                          <p:val>
                                            <p:strVal val="#ppt_x"/>
                                          </p:val>
                                        </p:tav>
                                      </p:tavLst>
                                    </p:anim>
                                    <p:anim calcmode="lin" valueType="num">
                                      <p:cBhvr additive="base">
                                        <p:cTn id="33" dur="500" fill="hold"/>
                                        <p:tgtEl>
                                          <p:spTgt spid="46797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467979"/>
                                        </p:tgtEl>
                                        <p:attrNameLst>
                                          <p:attrName>style.visibility</p:attrName>
                                        </p:attrNameLst>
                                      </p:cBhvr>
                                      <p:to>
                                        <p:strVal val="visible"/>
                                      </p:to>
                                    </p:set>
                                    <p:anim calcmode="lin" valueType="num">
                                      <p:cBhvr additive="base">
                                        <p:cTn id="38" dur="500" fill="hold"/>
                                        <p:tgtEl>
                                          <p:spTgt spid="467979"/>
                                        </p:tgtEl>
                                        <p:attrNameLst>
                                          <p:attrName>ppt_x</p:attrName>
                                        </p:attrNameLst>
                                      </p:cBhvr>
                                      <p:tavLst>
                                        <p:tav tm="0">
                                          <p:val>
                                            <p:strVal val="#ppt_x"/>
                                          </p:val>
                                        </p:tav>
                                        <p:tav tm="100000">
                                          <p:val>
                                            <p:strVal val="#ppt_x"/>
                                          </p:val>
                                        </p:tav>
                                      </p:tavLst>
                                    </p:anim>
                                    <p:anim calcmode="lin" valueType="num">
                                      <p:cBhvr additive="base">
                                        <p:cTn id="39" dur="500" fill="hold"/>
                                        <p:tgtEl>
                                          <p:spTgt spid="467979"/>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7" presetClass="entr" presetSubtype="10" fill="hold" grpId="0" nodeType="clickEffect">
                                  <p:stCondLst>
                                    <p:cond delay="0"/>
                                  </p:stCondLst>
                                  <p:iterate type="lt">
                                    <p:tmPct val="10000"/>
                                  </p:iterate>
                                  <p:childTnLst>
                                    <p:set>
                                      <p:cBhvr>
                                        <p:cTn id="43" dur="1" fill="hold">
                                          <p:stCondLst>
                                            <p:cond delay="0"/>
                                          </p:stCondLst>
                                        </p:cTn>
                                        <p:tgtEl>
                                          <p:spTgt spid="467975"/>
                                        </p:tgtEl>
                                        <p:attrNameLst>
                                          <p:attrName>style.visibility</p:attrName>
                                        </p:attrNameLst>
                                      </p:cBhvr>
                                      <p:to>
                                        <p:strVal val="visible"/>
                                      </p:to>
                                    </p:set>
                                    <p:anim calcmode="lin" valueType="num">
                                      <p:cBhvr>
                                        <p:cTn id="44" dur="500" fill="hold"/>
                                        <p:tgtEl>
                                          <p:spTgt spid="467975"/>
                                        </p:tgtEl>
                                        <p:attrNameLst>
                                          <p:attrName>ppt_w</p:attrName>
                                        </p:attrNameLst>
                                      </p:cBhvr>
                                      <p:tavLst>
                                        <p:tav tm="0">
                                          <p:val>
                                            <p:fltVal val="0"/>
                                          </p:val>
                                        </p:tav>
                                        <p:tav tm="100000">
                                          <p:val>
                                            <p:strVal val="#ppt_w"/>
                                          </p:val>
                                        </p:tav>
                                      </p:tavLst>
                                    </p:anim>
                                    <p:anim calcmode="lin" valueType="num">
                                      <p:cBhvr>
                                        <p:cTn id="45" dur="500" fill="hold"/>
                                        <p:tgtEl>
                                          <p:spTgt spid="46797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970" grpId="0" animBg="1"/>
      <p:bldP spid="467971" grpId="0" animBg="1"/>
      <p:bldP spid="467972" grpId="0" animBg="1"/>
      <p:bldP spid="467973" grpId="0" animBg="1"/>
      <p:bldP spid="467974" grpId="0" animBg="1"/>
      <p:bldP spid="467975" grpId="0" animBg="1"/>
      <p:bldP spid="467979"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0" y="-17813"/>
            <a:ext cx="9144000" cy="6875813"/>
          </a:xfrm>
          <a:prstGeom prst="rect">
            <a:avLst/>
          </a:prstGeom>
          <a:noFill/>
          <a:ln w="9525">
            <a:noFill/>
            <a:miter lim="800000"/>
            <a:headEnd/>
            <a:tailEnd/>
          </a:ln>
        </p:spPr>
      </p:pic>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1403648" y="2306"/>
            <a:ext cx="6372200" cy="6855694"/>
          </a:xfrm>
          <a:prstGeom prst="rect">
            <a:avLst/>
          </a:prstGeom>
          <a:noFill/>
          <a:ln w="9525">
            <a:noFill/>
            <a:miter lim="800000"/>
            <a:headEnd/>
            <a:tailEnd/>
          </a:ln>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1547664" y="0"/>
            <a:ext cx="6192688" cy="6851485"/>
          </a:xfrm>
          <a:prstGeom prst="rect">
            <a:avLst/>
          </a:prstGeom>
          <a:noFill/>
          <a:ln w="9525">
            <a:noFill/>
            <a:miter lim="800000"/>
            <a:headEnd/>
            <a:tailEnd/>
          </a:ln>
        </p:spPr>
      </p:pic>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2667000" y="152400"/>
            <a:ext cx="3962400" cy="533400"/>
          </a:xfrm>
          <a:ln w="38100">
            <a:solidFill>
              <a:srgbClr val="FF33CC"/>
            </a:solidFill>
          </a:ln>
        </p:spPr>
        <p:txBody>
          <a:bodyPr/>
          <a:lstStyle/>
          <a:p>
            <a:pPr eaLnBrk="1" hangingPunct="1"/>
            <a:r>
              <a:rPr lang="en-US" sz="4000" b="1" smtClean="0">
                <a:latin typeface="Lucida Console" pitchFamily="49" charset="0"/>
              </a:rPr>
              <a:t>PENETAPAN</a:t>
            </a:r>
          </a:p>
        </p:txBody>
      </p:sp>
      <p:sp>
        <p:nvSpPr>
          <p:cNvPr id="165891" name="AutoShape 3"/>
          <p:cNvSpPr>
            <a:spLocks noChangeArrowheads="1"/>
          </p:cNvSpPr>
          <p:nvPr/>
        </p:nvSpPr>
        <p:spPr bwMode="auto">
          <a:xfrm>
            <a:off x="4114800" y="7620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5892" name="Rectangle 4"/>
          <p:cNvSpPr>
            <a:spLocks noChangeArrowheads="1"/>
          </p:cNvSpPr>
          <p:nvPr/>
        </p:nvSpPr>
        <p:spPr bwMode="auto">
          <a:xfrm>
            <a:off x="228600" y="1196975"/>
            <a:ext cx="8763000" cy="2403475"/>
          </a:xfrm>
          <a:prstGeom prst="rect">
            <a:avLst/>
          </a:prstGeom>
          <a:noFill/>
          <a:ln w="28575">
            <a:solidFill>
              <a:schemeClr val="accent2"/>
            </a:solidFill>
            <a:miter lim="800000"/>
            <a:headEnd/>
            <a:tailEnd/>
          </a:ln>
        </p:spPr>
        <p:txBody>
          <a:bodyPr lIns="91422" tIns="45712" rIns="91422" bIns="45712">
            <a:spAutoFit/>
          </a:bodyPr>
          <a:lstStyle/>
          <a:p>
            <a:pPr>
              <a:spcBef>
                <a:spcPct val="50000"/>
              </a:spcBef>
            </a:pPr>
            <a:r>
              <a:rPr lang="id-ID" b="1" u="none"/>
              <a:t>Setiap Wajib Pajak wajib membayar </a:t>
            </a:r>
            <a:r>
              <a:rPr lang="id-ID" b="1" u="none">
                <a:solidFill>
                  <a:srgbClr val="990000"/>
                </a:solidFill>
              </a:rPr>
              <a:t>pajak yang terutang sesuai dengan ketentuan peraturan perundang-undangan perpajakan</a:t>
            </a:r>
            <a:r>
              <a:rPr lang="id-ID" b="1" u="none"/>
              <a:t>, dengan tidak menggantungkan pada adanya surat ketetapan pajak.</a:t>
            </a:r>
            <a:r>
              <a:rPr lang="en-US" b="1" u="none"/>
              <a:t> </a:t>
            </a:r>
          </a:p>
          <a:p>
            <a:pPr>
              <a:spcBef>
                <a:spcPct val="50000"/>
              </a:spcBef>
            </a:pPr>
            <a:r>
              <a:rPr lang="en-US" sz="2000" b="1" u="none">
                <a:latin typeface="Tahoma" pitchFamily="34" charset="0"/>
              </a:rPr>
              <a:t>(Pasal 12 ayat 1 UU KUP)</a:t>
            </a:r>
          </a:p>
        </p:txBody>
      </p:sp>
      <p:sp>
        <p:nvSpPr>
          <p:cNvPr id="165893" name="Line 5"/>
          <p:cNvSpPr>
            <a:spLocks noChangeShapeType="1"/>
          </p:cNvSpPr>
          <p:nvPr/>
        </p:nvSpPr>
        <p:spPr bwMode="auto">
          <a:xfrm flipH="1">
            <a:off x="1258888" y="2205038"/>
            <a:ext cx="1441450" cy="1728787"/>
          </a:xfrm>
          <a:prstGeom prst="line">
            <a:avLst/>
          </a:prstGeom>
          <a:noFill/>
          <a:ln w="38100">
            <a:solidFill>
              <a:srgbClr val="990000"/>
            </a:solidFill>
            <a:round/>
            <a:headEnd/>
            <a:tailEnd type="triangle" w="med" len="med"/>
          </a:ln>
        </p:spPr>
        <p:txBody>
          <a:bodyPr/>
          <a:lstStyle/>
          <a:p>
            <a:endParaRPr lang="en-US"/>
          </a:p>
        </p:txBody>
      </p:sp>
      <p:sp>
        <p:nvSpPr>
          <p:cNvPr id="165894" name="Rectangle 6"/>
          <p:cNvSpPr>
            <a:spLocks noChangeArrowheads="1"/>
          </p:cNvSpPr>
          <p:nvPr/>
        </p:nvSpPr>
        <p:spPr bwMode="auto">
          <a:xfrm>
            <a:off x="827088" y="3800475"/>
            <a:ext cx="7804150" cy="2493963"/>
          </a:xfrm>
          <a:prstGeom prst="rect">
            <a:avLst/>
          </a:prstGeom>
          <a:noFill/>
          <a:ln w="28575">
            <a:solidFill>
              <a:srgbClr val="000099"/>
            </a:solidFill>
            <a:miter lim="800000"/>
            <a:headEnd/>
            <a:tailEnd/>
          </a:ln>
        </p:spPr>
        <p:txBody>
          <a:bodyPr lIns="91422" tIns="45712" rIns="91422" bIns="45712">
            <a:spAutoFit/>
          </a:bodyPr>
          <a:lstStyle/>
          <a:p>
            <a:pPr>
              <a:spcBef>
                <a:spcPct val="50000"/>
              </a:spcBef>
            </a:pPr>
            <a:r>
              <a:rPr lang="id-ID" b="1" u="none"/>
              <a:t>Jumlah Pajak yang terutang menurut Surat Pemberitahuan yang disampaikan oleh Wajib Pajak adalah jumlah pajak yang terutang sesuai dengan ketentuan peraturan perundang-undangan perpajakan.</a:t>
            </a:r>
            <a:r>
              <a:rPr lang="en-US" b="1" u="none">
                <a:latin typeface="Lucida Console" pitchFamily="49" charset="0"/>
              </a:rPr>
              <a:t> </a:t>
            </a:r>
          </a:p>
          <a:p>
            <a:pPr>
              <a:spcBef>
                <a:spcPct val="50000"/>
              </a:spcBef>
            </a:pPr>
            <a:r>
              <a:rPr lang="en-US" b="1" u="none">
                <a:latin typeface="Lucida Console" pitchFamily="49" charset="0"/>
              </a:rPr>
              <a:t>(Pasal 12 ayat 2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5890"/>
                                        </p:tgtEl>
                                        <p:attrNameLst>
                                          <p:attrName>style.visibility</p:attrName>
                                        </p:attrNameLst>
                                      </p:cBhvr>
                                      <p:to>
                                        <p:strVal val="visible"/>
                                      </p:to>
                                    </p:set>
                                    <p:anim calcmode="lin" valueType="num">
                                      <p:cBhvr additive="base">
                                        <p:cTn id="7" dur="500" fill="hold"/>
                                        <p:tgtEl>
                                          <p:spTgt spid="165890"/>
                                        </p:tgtEl>
                                        <p:attrNameLst>
                                          <p:attrName>ppt_x</p:attrName>
                                        </p:attrNameLst>
                                      </p:cBhvr>
                                      <p:tavLst>
                                        <p:tav tm="0">
                                          <p:val>
                                            <p:strVal val="0-#ppt_w/2"/>
                                          </p:val>
                                        </p:tav>
                                        <p:tav tm="100000">
                                          <p:val>
                                            <p:strVal val="#ppt_x"/>
                                          </p:val>
                                        </p:tav>
                                      </p:tavLst>
                                    </p:anim>
                                    <p:anim calcmode="lin" valueType="num">
                                      <p:cBhvr additive="base">
                                        <p:cTn id="8" dur="500" fill="hold"/>
                                        <p:tgtEl>
                                          <p:spTgt spid="1658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5891"/>
                                        </p:tgtEl>
                                        <p:attrNameLst>
                                          <p:attrName>style.visibility</p:attrName>
                                        </p:attrNameLst>
                                      </p:cBhvr>
                                      <p:to>
                                        <p:strVal val="visible"/>
                                      </p:to>
                                    </p:set>
                                    <p:anim calcmode="lin" valueType="num">
                                      <p:cBhvr additive="base">
                                        <p:cTn id="13" dur="500" fill="hold"/>
                                        <p:tgtEl>
                                          <p:spTgt spid="165891"/>
                                        </p:tgtEl>
                                        <p:attrNameLst>
                                          <p:attrName>ppt_x</p:attrName>
                                        </p:attrNameLst>
                                      </p:cBhvr>
                                      <p:tavLst>
                                        <p:tav tm="0">
                                          <p:val>
                                            <p:strVal val="0-#ppt_w/2"/>
                                          </p:val>
                                        </p:tav>
                                        <p:tav tm="100000">
                                          <p:val>
                                            <p:strVal val="#ppt_x"/>
                                          </p:val>
                                        </p:tav>
                                      </p:tavLst>
                                    </p:anim>
                                    <p:anim calcmode="lin" valueType="num">
                                      <p:cBhvr additive="base">
                                        <p:cTn id="14" dur="500" fill="hold"/>
                                        <p:tgtEl>
                                          <p:spTgt spid="1658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5892"/>
                                        </p:tgtEl>
                                        <p:attrNameLst>
                                          <p:attrName>style.visibility</p:attrName>
                                        </p:attrNameLst>
                                      </p:cBhvr>
                                      <p:to>
                                        <p:strVal val="visible"/>
                                      </p:to>
                                    </p:set>
                                    <p:anim calcmode="lin" valueType="num">
                                      <p:cBhvr additive="base">
                                        <p:cTn id="19" dur="500" fill="hold"/>
                                        <p:tgtEl>
                                          <p:spTgt spid="165892"/>
                                        </p:tgtEl>
                                        <p:attrNameLst>
                                          <p:attrName>ppt_x</p:attrName>
                                        </p:attrNameLst>
                                      </p:cBhvr>
                                      <p:tavLst>
                                        <p:tav tm="0">
                                          <p:val>
                                            <p:strVal val="0-#ppt_w/2"/>
                                          </p:val>
                                        </p:tav>
                                        <p:tav tm="100000">
                                          <p:val>
                                            <p:strVal val="#ppt_x"/>
                                          </p:val>
                                        </p:tav>
                                      </p:tavLst>
                                    </p:anim>
                                    <p:anim calcmode="lin" valueType="num">
                                      <p:cBhvr additive="base">
                                        <p:cTn id="20" dur="500" fill="hold"/>
                                        <p:tgtEl>
                                          <p:spTgt spid="1658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5893"/>
                                        </p:tgtEl>
                                        <p:attrNameLst>
                                          <p:attrName>style.visibility</p:attrName>
                                        </p:attrNameLst>
                                      </p:cBhvr>
                                      <p:to>
                                        <p:strVal val="visible"/>
                                      </p:to>
                                    </p:set>
                                    <p:anim calcmode="lin" valueType="num">
                                      <p:cBhvr additive="base">
                                        <p:cTn id="25" dur="500" fill="hold"/>
                                        <p:tgtEl>
                                          <p:spTgt spid="165893"/>
                                        </p:tgtEl>
                                        <p:attrNameLst>
                                          <p:attrName>ppt_x</p:attrName>
                                        </p:attrNameLst>
                                      </p:cBhvr>
                                      <p:tavLst>
                                        <p:tav tm="0">
                                          <p:val>
                                            <p:strVal val="0-#ppt_w/2"/>
                                          </p:val>
                                        </p:tav>
                                        <p:tav tm="100000">
                                          <p:val>
                                            <p:strVal val="#ppt_x"/>
                                          </p:val>
                                        </p:tav>
                                      </p:tavLst>
                                    </p:anim>
                                    <p:anim calcmode="lin" valueType="num">
                                      <p:cBhvr additive="base">
                                        <p:cTn id="26" dur="500" fill="hold"/>
                                        <p:tgtEl>
                                          <p:spTgt spid="16589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5894"/>
                                        </p:tgtEl>
                                        <p:attrNameLst>
                                          <p:attrName>style.visibility</p:attrName>
                                        </p:attrNameLst>
                                      </p:cBhvr>
                                      <p:to>
                                        <p:strVal val="visible"/>
                                      </p:to>
                                    </p:set>
                                    <p:anim calcmode="lin" valueType="num">
                                      <p:cBhvr additive="base">
                                        <p:cTn id="31" dur="500" fill="hold"/>
                                        <p:tgtEl>
                                          <p:spTgt spid="165894"/>
                                        </p:tgtEl>
                                        <p:attrNameLst>
                                          <p:attrName>ppt_x</p:attrName>
                                        </p:attrNameLst>
                                      </p:cBhvr>
                                      <p:tavLst>
                                        <p:tav tm="0">
                                          <p:val>
                                            <p:strVal val="0-#ppt_w/2"/>
                                          </p:val>
                                        </p:tav>
                                        <p:tav tm="100000">
                                          <p:val>
                                            <p:strVal val="#ppt_x"/>
                                          </p:val>
                                        </p:tav>
                                      </p:tavLst>
                                    </p:anim>
                                    <p:anim calcmode="lin" valueType="num">
                                      <p:cBhvr additive="base">
                                        <p:cTn id="32" dur="500" fill="hold"/>
                                        <p:tgtEl>
                                          <p:spTgt spid="1658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0" grpId="0" animBg="1" autoUpdateAnimBg="0"/>
      <p:bldP spid="165891" grpId="0" animBg="1"/>
      <p:bldP spid="165892" grpId="0" animBg="1" autoUpdateAnimBg="0"/>
      <p:bldP spid="165893" grpId="0" animBg="1"/>
      <p:bldP spid="165894" grpId="0" animBg="1" autoUpdateAnimBg="0"/>
    </p:bld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2667000" y="152400"/>
            <a:ext cx="3962400" cy="533400"/>
          </a:xfrm>
          <a:ln w="38100">
            <a:solidFill>
              <a:srgbClr val="FF33CC"/>
            </a:solidFill>
          </a:ln>
        </p:spPr>
        <p:txBody>
          <a:bodyPr/>
          <a:lstStyle/>
          <a:p>
            <a:pPr eaLnBrk="1" hangingPunct="1"/>
            <a:r>
              <a:rPr lang="en-US" sz="4000" b="1" smtClean="0">
                <a:latin typeface="Lucida Console" pitchFamily="49" charset="0"/>
              </a:rPr>
              <a:t>PENETAPAN</a:t>
            </a:r>
          </a:p>
        </p:txBody>
      </p:sp>
      <p:sp>
        <p:nvSpPr>
          <p:cNvPr id="166915" name="AutoShape 3"/>
          <p:cNvSpPr>
            <a:spLocks noChangeArrowheads="1"/>
          </p:cNvSpPr>
          <p:nvPr/>
        </p:nvSpPr>
        <p:spPr bwMode="auto">
          <a:xfrm>
            <a:off x="4114800" y="7620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6919" name="Rectangle 7"/>
          <p:cNvSpPr>
            <a:spLocks noChangeArrowheads="1"/>
          </p:cNvSpPr>
          <p:nvPr/>
        </p:nvSpPr>
        <p:spPr bwMode="auto">
          <a:xfrm>
            <a:off x="152400" y="1219200"/>
            <a:ext cx="8915400" cy="3149600"/>
          </a:xfrm>
          <a:prstGeom prst="rect">
            <a:avLst/>
          </a:prstGeom>
          <a:noFill/>
          <a:ln w="9525">
            <a:solidFill>
              <a:srgbClr val="000099"/>
            </a:solidFill>
            <a:miter lim="800000"/>
            <a:headEnd/>
            <a:tailEnd/>
          </a:ln>
        </p:spPr>
        <p:txBody>
          <a:bodyPr lIns="91422" tIns="45712" rIns="91422" bIns="45712">
            <a:spAutoFit/>
          </a:bodyPr>
          <a:lstStyle/>
          <a:p>
            <a:pPr>
              <a:spcBef>
                <a:spcPct val="50000"/>
              </a:spcBef>
            </a:pPr>
            <a:r>
              <a:rPr lang="en-US" sz="2000" u="none">
                <a:latin typeface="Tahoma" pitchFamily="34" charset="0"/>
              </a:rPr>
              <a:t>PT XYZ adalah WP badan yang melakukan kegiatan usaha perdagangan barang-barang elektronik. PT XYZ melaporkan seluruh penghasilan yang diperoleh selama tahun 2008 dan kredit pajaknya dalam SPT PPh badan Tahun 2008, dengan perincian sbb:</a:t>
            </a:r>
          </a:p>
          <a:p>
            <a:pPr algn="l">
              <a:spcBef>
                <a:spcPct val="50000"/>
              </a:spcBef>
            </a:pPr>
            <a:r>
              <a:rPr lang="en-US" sz="2000" u="none">
                <a:latin typeface="Tahoma" pitchFamily="34" charset="0"/>
              </a:rPr>
              <a:t>Penghasilan Neto:					Rp1.000.000.000,00</a:t>
            </a:r>
          </a:p>
          <a:p>
            <a:pPr algn="l">
              <a:spcBef>
                <a:spcPct val="50000"/>
              </a:spcBef>
            </a:pPr>
            <a:r>
              <a:rPr lang="en-US" sz="2000" u="none">
                <a:latin typeface="Tahoma" pitchFamily="34" charset="0"/>
              </a:rPr>
              <a:t>PPh terutang						Rp   282.500.000,00</a:t>
            </a:r>
          </a:p>
          <a:p>
            <a:pPr algn="l">
              <a:spcBef>
                <a:spcPct val="50000"/>
              </a:spcBef>
            </a:pPr>
            <a:r>
              <a:rPr lang="en-US" sz="2000" u="none">
                <a:latin typeface="Tahoma" pitchFamily="34" charset="0"/>
              </a:rPr>
              <a:t>Kredit Pajak						</a:t>
            </a:r>
            <a:r>
              <a:rPr lang="en-US" sz="2000">
                <a:latin typeface="Tahoma" pitchFamily="34" charset="0"/>
              </a:rPr>
              <a:t>Rp   202.500.000,00</a:t>
            </a:r>
          </a:p>
          <a:p>
            <a:pPr algn="l">
              <a:spcBef>
                <a:spcPct val="50000"/>
              </a:spcBef>
            </a:pPr>
            <a:r>
              <a:rPr lang="en-US" sz="2000" u="none">
                <a:latin typeface="Tahoma" pitchFamily="34" charset="0"/>
              </a:rPr>
              <a:t>Pajak yang kurang dibayar				Rp     80.000.000,00</a:t>
            </a:r>
          </a:p>
        </p:txBody>
      </p:sp>
      <p:sp>
        <p:nvSpPr>
          <p:cNvPr id="166921" name="Rectangle 9"/>
          <p:cNvSpPr>
            <a:spLocks noChangeArrowheads="1"/>
          </p:cNvSpPr>
          <p:nvPr/>
        </p:nvSpPr>
        <p:spPr bwMode="auto">
          <a:xfrm>
            <a:off x="152400" y="4572000"/>
            <a:ext cx="2971800" cy="1949450"/>
          </a:xfrm>
          <a:prstGeom prst="rect">
            <a:avLst/>
          </a:prstGeom>
          <a:solidFill>
            <a:srgbClr val="D2F0D7"/>
          </a:solidFill>
          <a:ln w="28575">
            <a:solidFill>
              <a:srgbClr val="008000"/>
            </a:solidFill>
            <a:miter lim="800000"/>
            <a:headEnd/>
            <a:tailEnd/>
          </a:ln>
        </p:spPr>
        <p:txBody>
          <a:bodyPr lIns="91422" tIns="45712" rIns="91422" bIns="45712">
            <a:spAutoFit/>
          </a:bodyPr>
          <a:lstStyle/>
          <a:p>
            <a:r>
              <a:rPr lang="en-US" sz="2000" u="none">
                <a:latin typeface="Lucida Console" pitchFamily="49" charset="0"/>
              </a:rPr>
              <a:t>jumlah pajak yang terutang sesuai dengan ketentuan peraturan perundang-undangan perpajakan</a:t>
            </a:r>
          </a:p>
        </p:txBody>
      </p:sp>
      <p:sp>
        <p:nvSpPr>
          <p:cNvPr id="166922" name="AutoShape 10"/>
          <p:cNvSpPr>
            <a:spLocks/>
          </p:cNvSpPr>
          <p:nvPr/>
        </p:nvSpPr>
        <p:spPr bwMode="auto">
          <a:xfrm>
            <a:off x="6248400" y="3657600"/>
            <a:ext cx="228600" cy="685800"/>
          </a:xfrm>
          <a:prstGeom prst="leftBrace">
            <a:avLst>
              <a:gd name="adj1" fmla="val 25000"/>
              <a:gd name="adj2" fmla="val 50000"/>
            </a:avLst>
          </a:prstGeom>
          <a:noFill/>
          <a:ln w="38100">
            <a:solidFill>
              <a:srgbClr val="FF33CC"/>
            </a:solidFill>
            <a:round/>
            <a:headEnd/>
            <a:tailEnd/>
          </a:ln>
        </p:spPr>
        <p:txBody>
          <a:bodyPr wrap="none" anchor="ctr"/>
          <a:lstStyle/>
          <a:p>
            <a:endParaRPr lang="en-US"/>
          </a:p>
        </p:txBody>
      </p:sp>
      <p:sp>
        <p:nvSpPr>
          <p:cNvPr id="166923" name="Line 11"/>
          <p:cNvSpPr>
            <a:spLocks noChangeShapeType="1"/>
          </p:cNvSpPr>
          <p:nvPr/>
        </p:nvSpPr>
        <p:spPr bwMode="auto">
          <a:xfrm flipH="1">
            <a:off x="3886200" y="3962400"/>
            <a:ext cx="2438400" cy="533400"/>
          </a:xfrm>
          <a:prstGeom prst="line">
            <a:avLst/>
          </a:prstGeom>
          <a:noFill/>
          <a:ln w="38100">
            <a:solidFill>
              <a:srgbClr val="FF33CC"/>
            </a:solidFill>
            <a:round/>
            <a:headEnd/>
            <a:tailEnd type="triangle" w="med" len="med"/>
          </a:ln>
        </p:spPr>
        <p:txBody>
          <a:bodyPr/>
          <a:lstStyle/>
          <a:p>
            <a:endParaRPr lang="en-US"/>
          </a:p>
        </p:txBody>
      </p:sp>
      <p:sp>
        <p:nvSpPr>
          <p:cNvPr id="166924" name="Rectangle 12"/>
          <p:cNvSpPr>
            <a:spLocks noChangeArrowheads="1"/>
          </p:cNvSpPr>
          <p:nvPr/>
        </p:nvSpPr>
        <p:spPr bwMode="auto">
          <a:xfrm>
            <a:off x="3276600" y="4572000"/>
            <a:ext cx="5715000" cy="1339850"/>
          </a:xfrm>
          <a:prstGeom prst="rect">
            <a:avLst/>
          </a:prstGeom>
          <a:solidFill>
            <a:srgbClr val="D2F0D7"/>
          </a:solidFill>
          <a:ln w="28575">
            <a:solidFill>
              <a:srgbClr val="008000"/>
            </a:solidFill>
            <a:miter lim="800000"/>
            <a:headEnd/>
            <a:tailEnd/>
          </a:ln>
        </p:spPr>
        <p:txBody>
          <a:bodyPr lIns="91422" tIns="45712" rIns="91422" bIns="45712">
            <a:spAutoFit/>
          </a:bodyPr>
          <a:lstStyle/>
          <a:p>
            <a:r>
              <a:rPr lang="en-US" sz="2000" u="none">
                <a:latin typeface="Lucida Console" pitchFamily="49" charset="0"/>
              </a:rPr>
              <a:t>Pembayaran oleh WP tanpa didahului dengan surat ketetapan pajak, yaitu melalui pemotongan/pemungutan pihak ketiga dan dibayar sendiri.</a:t>
            </a:r>
          </a:p>
        </p:txBody>
      </p:sp>
      <p:sp>
        <p:nvSpPr>
          <p:cNvPr id="166925" name="Line 13"/>
          <p:cNvSpPr>
            <a:spLocks noChangeShapeType="1"/>
          </p:cNvSpPr>
          <p:nvPr/>
        </p:nvSpPr>
        <p:spPr bwMode="auto">
          <a:xfrm flipH="1">
            <a:off x="1828800" y="3276600"/>
            <a:ext cx="4800600" cy="1371600"/>
          </a:xfrm>
          <a:prstGeom prst="line">
            <a:avLst/>
          </a:prstGeom>
          <a:noFill/>
          <a:ln w="38100">
            <a:solidFill>
              <a:srgbClr val="FF33CC"/>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6914"/>
                                        </p:tgtEl>
                                        <p:attrNameLst>
                                          <p:attrName>style.visibility</p:attrName>
                                        </p:attrNameLst>
                                      </p:cBhvr>
                                      <p:to>
                                        <p:strVal val="visible"/>
                                      </p:to>
                                    </p:set>
                                    <p:anim calcmode="lin" valueType="num">
                                      <p:cBhvr additive="base">
                                        <p:cTn id="7" dur="500" fill="hold"/>
                                        <p:tgtEl>
                                          <p:spTgt spid="166914"/>
                                        </p:tgtEl>
                                        <p:attrNameLst>
                                          <p:attrName>ppt_x</p:attrName>
                                        </p:attrNameLst>
                                      </p:cBhvr>
                                      <p:tavLst>
                                        <p:tav tm="0">
                                          <p:val>
                                            <p:strVal val="0-#ppt_w/2"/>
                                          </p:val>
                                        </p:tav>
                                        <p:tav tm="100000">
                                          <p:val>
                                            <p:strVal val="#ppt_x"/>
                                          </p:val>
                                        </p:tav>
                                      </p:tavLst>
                                    </p:anim>
                                    <p:anim calcmode="lin" valueType="num">
                                      <p:cBhvr additive="base">
                                        <p:cTn id="8" dur="500" fill="hold"/>
                                        <p:tgtEl>
                                          <p:spTgt spid="1669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6915"/>
                                        </p:tgtEl>
                                        <p:attrNameLst>
                                          <p:attrName>style.visibility</p:attrName>
                                        </p:attrNameLst>
                                      </p:cBhvr>
                                      <p:to>
                                        <p:strVal val="visible"/>
                                      </p:to>
                                    </p:set>
                                    <p:anim calcmode="lin" valueType="num">
                                      <p:cBhvr additive="base">
                                        <p:cTn id="13" dur="500" fill="hold"/>
                                        <p:tgtEl>
                                          <p:spTgt spid="166915"/>
                                        </p:tgtEl>
                                        <p:attrNameLst>
                                          <p:attrName>ppt_x</p:attrName>
                                        </p:attrNameLst>
                                      </p:cBhvr>
                                      <p:tavLst>
                                        <p:tav tm="0">
                                          <p:val>
                                            <p:strVal val="0-#ppt_w/2"/>
                                          </p:val>
                                        </p:tav>
                                        <p:tav tm="100000">
                                          <p:val>
                                            <p:strVal val="#ppt_x"/>
                                          </p:val>
                                        </p:tav>
                                      </p:tavLst>
                                    </p:anim>
                                    <p:anim calcmode="lin" valueType="num">
                                      <p:cBhvr additive="base">
                                        <p:cTn id="14" dur="500" fill="hold"/>
                                        <p:tgtEl>
                                          <p:spTgt spid="1669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6919"/>
                                        </p:tgtEl>
                                        <p:attrNameLst>
                                          <p:attrName>style.visibility</p:attrName>
                                        </p:attrNameLst>
                                      </p:cBhvr>
                                      <p:to>
                                        <p:strVal val="visible"/>
                                      </p:to>
                                    </p:set>
                                    <p:anim calcmode="lin" valueType="num">
                                      <p:cBhvr additive="base">
                                        <p:cTn id="19" dur="500" fill="hold"/>
                                        <p:tgtEl>
                                          <p:spTgt spid="166919"/>
                                        </p:tgtEl>
                                        <p:attrNameLst>
                                          <p:attrName>ppt_x</p:attrName>
                                        </p:attrNameLst>
                                      </p:cBhvr>
                                      <p:tavLst>
                                        <p:tav tm="0">
                                          <p:val>
                                            <p:strVal val="0-#ppt_w/2"/>
                                          </p:val>
                                        </p:tav>
                                        <p:tav tm="100000">
                                          <p:val>
                                            <p:strVal val="#ppt_x"/>
                                          </p:val>
                                        </p:tav>
                                      </p:tavLst>
                                    </p:anim>
                                    <p:anim calcmode="lin" valueType="num">
                                      <p:cBhvr additive="base">
                                        <p:cTn id="20" dur="500" fill="hold"/>
                                        <p:tgtEl>
                                          <p:spTgt spid="16691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6925"/>
                                        </p:tgtEl>
                                        <p:attrNameLst>
                                          <p:attrName>style.visibility</p:attrName>
                                        </p:attrNameLst>
                                      </p:cBhvr>
                                      <p:to>
                                        <p:strVal val="visible"/>
                                      </p:to>
                                    </p:set>
                                    <p:anim calcmode="lin" valueType="num">
                                      <p:cBhvr additive="base">
                                        <p:cTn id="25" dur="500" fill="hold"/>
                                        <p:tgtEl>
                                          <p:spTgt spid="166925"/>
                                        </p:tgtEl>
                                        <p:attrNameLst>
                                          <p:attrName>ppt_x</p:attrName>
                                        </p:attrNameLst>
                                      </p:cBhvr>
                                      <p:tavLst>
                                        <p:tav tm="0">
                                          <p:val>
                                            <p:strVal val="0-#ppt_w/2"/>
                                          </p:val>
                                        </p:tav>
                                        <p:tav tm="100000">
                                          <p:val>
                                            <p:strVal val="#ppt_x"/>
                                          </p:val>
                                        </p:tav>
                                      </p:tavLst>
                                    </p:anim>
                                    <p:anim calcmode="lin" valueType="num">
                                      <p:cBhvr additive="base">
                                        <p:cTn id="26" dur="500" fill="hold"/>
                                        <p:tgtEl>
                                          <p:spTgt spid="16692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6921"/>
                                        </p:tgtEl>
                                        <p:attrNameLst>
                                          <p:attrName>style.visibility</p:attrName>
                                        </p:attrNameLst>
                                      </p:cBhvr>
                                      <p:to>
                                        <p:strVal val="visible"/>
                                      </p:to>
                                    </p:set>
                                    <p:anim calcmode="lin" valueType="num">
                                      <p:cBhvr additive="base">
                                        <p:cTn id="31" dur="500" fill="hold"/>
                                        <p:tgtEl>
                                          <p:spTgt spid="166921"/>
                                        </p:tgtEl>
                                        <p:attrNameLst>
                                          <p:attrName>ppt_x</p:attrName>
                                        </p:attrNameLst>
                                      </p:cBhvr>
                                      <p:tavLst>
                                        <p:tav tm="0">
                                          <p:val>
                                            <p:strVal val="0-#ppt_w/2"/>
                                          </p:val>
                                        </p:tav>
                                        <p:tav tm="100000">
                                          <p:val>
                                            <p:strVal val="#ppt_x"/>
                                          </p:val>
                                        </p:tav>
                                      </p:tavLst>
                                    </p:anim>
                                    <p:anim calcmode="lin" valueType="num">
                                      <p:cBhvr additive="base">
                                        <p:cTn id="32" dur="500" fill="hold"/>
                                        <p:tgtEl>
                                          <p:spTgt spid="16692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6922"/>
                                        </p:tgtEl>
                                        <p:attrNameLst>
                                          <p:attrName>style.visibility</p:attrName>
                                        </p:attrNameLst>
                                      </p:cBhvr>
                                      <p:to>
                                        <p:strVal val="visible"/>
                                      </p:to>
                                    </p:set>
                                    <p:anim calcmode="lin" valueType="num">
                                      <p:cBhvr additive="base">
                                        <p:cTn id="37" dur="500" fill="hold"/>
                                        <p:tgtEl>
                                          <p:spTgt spid="166922"/>
                                        </p:tgtEl>
                                        <p:attrNameLst>
                                          <p:attrName>ppt_x</p:attrName>
                                        </p:attrNameLst>
                                      </p:cBhvr>
                                      <p:tavLst>
                                        <p:tav tm="0">
                                          <p:val>
                                            <p:strVal val="0-#ppt_w/2"/>
                                          </p:val>
                                        </p:tav>
                                        <p:tav tm="100000">
                                          <p:val>
                                            <p:strVal val="#ppt_x"/>
                                          </p:val>
                                        </p:tav>
                                      </p:tavLst>
                                    </p:anim>
                                    <p:anim calcmode="lin" valueType="num">
                                      <p:cBhvr additive="base">
                                        <p:cTn id="38" dur="500" fill="hold"/>
                                        <p:tgtEl>
                                          <p:spTgt spid="16692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6923"/>
                                        </p:tgtEl>
                                        <p:attrNameLst>
                                          <p:attrName>style.visibility</p:attrName>
                                        </p:attrNameLst>
                                      </p:cBhvr>
                                      <p:to>
                                        <p:strVal val="visible"/>
                                      </p:to>
                                    </p:set>
                                    <p:anim calcmode="lin" valueType="num">
                                      <p:cBhvr additive="base">
                                        <p:cTn id="43" dur="500" fill="hold"/>
                                        <p:tgtEl>
                                          <p:spTgt spid="166923"/>
                                        </p:tgtEl>
                                        <p:attrNameLst>
                                          <p:attrName>ppt_x</p:attrName>
                                        </p:attrNameLst>
                                      </p:cBhvr>
                                      <p:tavLst>
                                        <p:tav tm="0">
                                          <p:val>
                                            <p:strVal val="0-#ppt_w/2"/>
                                          </p:val>
                                        </p:tav>
                                        <p:tav tm="100000">
                                          <p:val>
                                            <p:strVal val="#ppt_x"/>
                                          </p:val>
                                        </p:tav>
                                      </p:tavLst>
                                    </p:anim>
                                    <p:anim calcmode="lin" valueType="num">
                                      <p:cBhvr additive="base">
                                        <p:cTn id="44" dur="500" fill="hold"/>
                                        <p:tgtEl>
                                          <p:spTgt spid="16692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6924"/>
                                        </p:tgtEl>
                                        <p:attrNameLst>
                                          <p:attrName>style.visibility</p:attrName>
                                        </p:attrNameLst>
                                      </p:cBhvr>
                                      <p:to>
                                        <p:strVal val="visible"/>
                                      </p:to>
                                    </p:set>
                                    <p:anim calcmode="lin" valueType="num">
                                      <p:cBhvr additive="base">
                                        <p:cTn id="49" dur="500" fill="hold"/>
                                        <p:tgtEl>
                                          <p:spTgt spid="166924"/>
                                        </p:tgtEl>
                                        <p:attrNameLst>
                                          <p:attrName>ppt_x</p:attrName>
                                        </p:attrNameLst>
                                      </p:cBhvr>
                                      <p:tavLst>
                                        <p:tav tm="0">
                                          <p:val>
                                            <p:strVal val="0-#ppt_w/2"/>
                                          </p:val>
                                        </p:tav>
                                        <p:tav tm="100000">
                                          <p:val>
                                            <p:strVal val="#ppt_x"/>
                                          </p:val>
                                        </p:tav>
                                      </p:tavLst>
                                    </p:anim>
                                    <p:anim calcmode="lin" valueType="num">
                                      <p:cBhvr additive="base">
                                        <p:cTn id="50" dur="500" fill="hold"/>
                                        <p:tgtEl>
                                          <p:spTgt spid="1669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4" grpId="0" animBg="1" autoUpdateAnimBg="0"/>
      <p:bldP spid="166915" grpId="0" animBg="1"/>
      <p:bldP spid="166919" grpId="0" animBg="1" autoUpdateAnimBg="0"/>
      <p:bldP spid="166921" grpId="0" animBg="1" autoUpdateAnimBg="0"/>
      <p:bldP spid="166922" grpId="0" animBg="1"/>
      <p:bldP spid="166923" grpId="0" animBg="1"/>
      <p:bldP spid="166924" grpId="0" animBg="1" autoUpdateAnimBg="0"/>
      <p:bldP spid="166925" grpId="0" animBg="1"/>
    </p:bld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2667000" y="152400"/>
            <a:ext cx="3962400" cy="533400"/>
          </a:xfrm>
          <a:ln w="38100">
            <a:solidFill>
              <a:srgbClr val="FF33CC"/>
            </a:solidFill>
          </a:ln>
        </p:spPr>
        <p:txBody>
          <a:bodyPr/>
          <a:lstStyle/>
          <a:p>
            <a:pPr eaLnBrk="1" hangingPunct="1"/>
            <a:r>
              <a:rPr lang="en-US" sz="4000" b="1" smtClean="0">
                <a:latin typeface="Lucida Console" pitchFamily="49" charset="0"/>
              </a:rPr>
              <a:t>KETETAPAN</a:t>
            </a:r>
          </a:p>
        </p:txBody>
      </p:sp>
      <p:sp>
        <p:nvSpPr>
          <p:cNvPr id="167939" name="AutoShape 3"/>
          <p:cNvSpPr>
            <a:spLocks noChangeArrowheads="1"/>
          </p:cNvSpPr>
          <p:nvPr/>
        </p:nvSpPr>
        <p:spPr bwMode="auto">
          <a:xfrm>
            <a:off x="4114800" y="7620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7940" name="Rectangle 4"/>
          <p:cNvSpPr>
            <a:spLocks noChangeArrowheads="1"/>
          </p:cNvSpPr>
          <p:nvPr/>
        </p:nvSpPr>
        <p:spPr bwMode="auto">
          <a:xfrm>
            <a:off x="179388" y="1160463"/>
            <a:ext cx="8659812" cy="2413000"/>
          </a:xfrm>
          <a:prstGeom prst="rect">
            <a:avLst/>
          </a:prstGeom>
          <a:noFill/>
          <a:ln w="38100">
            <a:solidFill>
              <a:schemeClr val="accent2"/>
            </a:solidFill>
            <a:miter lim="800000"/>
            <a:headEnd/>
            <a:tailEnd/>
          </a:ln>
        </p:spPr>
        <p:txBody>
          <a:bodyPr lIns="91422" tIns="45712" rIns="91422" bIns="45712">
            <a:spAutoFit/>
          </a:bodyPr>
          <a:lstStyle/>
          <a:p>
            <a:pPr>
              <a:spcBef>
                <a:spcPct val="50000"/>
              </a:spcBef>
            </a:pPr>
            <a:r>
              <a:rPr lang="id-ID" b="1" u="none"/>
              <a:t>Apabila Direktur Jenderal Pajak </a:t>
            </a:r>
            <a:r>
              <a:rPr lang="id-ID" b="1" u="none">
                <a:solidFill>
                  <a:srgbClr val="990000"/>
                </a:solidFill>
              </a:rPr>
              <a:t>mendapatkan bukti</a:t>
            </a:r>
            <a:r>
              <a:rPr lang="id-ID" b="1" u="none"/>
              <a:t> jumlah pajak yang terutang menurut Surat Pemberitahuan sebagaimana dimaksud pada ayat (2) </a:t>
            </a:r>
            <a:r>
              <a:rPr lang="id-ID" b="1" u="none">
                <a:solidFill>
                  <a:srgbClr val="990000"/>
                </a:solidFill>
              </a:rPr>
              <a:t>tidak benar</a:t>
            </a:r>
            <a:r>
              <a:rPr lang="id-ID" b="1" u="none"/>
              <a:t>, </a:t>
            </a:r>
            <a:r>
              <a:rPr lang="id-ID" b="1" u="none">
                <a:solidFill>
                  <a:srgbClr val="008000"/>
                </a:solidFill>
              </a:rPr>
              <a:t>Direktur Jenderal Pajak menetapkan jumlah pajak yang terutang.</a:t>
            </a:r>
            <a:r>
              <a:rPr lang="en-US" b="1"/>
              <a:t> </a:t>
            </a:r>
            <a:r>
              <a:rPr lang="en-US" sz="2000" b="1" u="none">
                <a:latin typeface="Lucida Console" pitchFamily="49" charset="0"/>
              </a:rPr>
              <a:t> </a:t>
            </a:r>
          </a:p>
          <a:p>
            <a:pPr>
              <a:spcBef>
                <a:spcPct val="50000"/>
              </a:spcBef>
            </a:pPr>
            <a:r>
              <a:rPr lang="en-US" sz="2000" b="1" u="none">
                <a:latin typeface="Lucida Console" pitchFamily="49" charset="0"/>
              </a:rPr>
              <a:t>(Pasal 12 ayat 3 UU KUP)</a:t>
            </a:r>
          </a:p>
        </p:txBody>
      </p:sp>
      <p:sp>
        <p:nvSpPr>
          <p:cNvPr id="167946" name="Rectangle 10"/>
          <p:cNvSpPr>
            <a:spLocks noChangeArrowheads="1"/>
          </p:cNvSpPr>
          <p:nvPr/>
        </p:nvSpPr>
        <p:spPr bwMode="auto">
          <a:xfrm>
            <a:off x="228600" y="4005263"/>
            <a:ext cx="2590800" cy="533400"/>
          </a:xfrm>
          <a:prstGeom prst="rect">
            <a:avLst/>
          </a:prstGeom>
          <a:solidFill>
            <a:srgbClr val="D2F0D7"/>
          </a:solidFill>
          <a:ln w="19050">
            <a:solidFill>
              <a:srgbClr val="FF33CC"/>
            </a:solidFill>
            <a:miter lim="800000"/>
            <a:headEnd/>
            <a:tailEnd/>
          </a:ln>
        </p:spPr>
        <p:txBody>
          <a:bodyPr lIns="91422" tIns="45712" rIns="91422" bIns="45712" anchor="ctr"/>
          <a:lstStyle/>
          <a:p>
            <a:r>
              <a:rPr lang="en-US" sz="3200" u="none">
                <a:solidFill>
                  <a:schemeClr val="tx2"/>
                </a:solidFill>
                <a:latin typeface="Lucida Console" pitchFamily="49" charset="0"/>
              </a:rPr>
              <a:t>KETETAPAN</a:t>
            </a:r>
          </a:p>
        </p:txBody>
      </p:sp>
      <p:sp>
        <p:nvSpPr>
          <p:cNvPr id="167949" name="Rectangle 13"/>
          <p:cNvSpPr>
            <a:spLocks noChangeArrowheads="1"/>
          </p:cNvSpPr>
          <p:nvPr/>
        </p:nvSpPr>
        <p:spPr bwMode="auto">
          <a:xfrm>
            <a:off x="4876800" y="4114800"/>
            <a:ext cx="3886200" cy="1219200"/>
          </a:xfrm>
          <a:prstGeom prst="rect">
            <a:avLst/>
          </a:prstGeom>
          <a:solidFill>
            <a:srgbClr val="D2F0D7"/>
          </a:solidFill>
          <a:ln w="19050">
            <a:solidFill>
              <a:srgbClr val="FF33CC"/>
            </a:solidFill>
            <a:miter lim="800000"/>
            <a:headEnd/>
            <a:tailEnd/>
          </a:ln>
        </p:spPr>
        <p:txBody>
          <a:bodyPr lIns="91422" tIns="45712" rIns="91422" bIns="45712" anchor="ctr"/>
          <a:lstStyle/>
          <a:p>
            <a:r>
              <a:rPr lang="en-US" b="1" u="none">
                <a:solidFill>
                  <a:schemeClr val="tx2"/>
                </a:solidFill>
                <a:latin typeface="Lucida Console" pitchFamily="49" charset="0"/>
              </a:rPr>
              <a:t>Berdasarkan hasil pemeriksaan atau keterangan lain</a:t>
            </a:r>
          </a:p>
        </p:txBody>
      </p:sp>
      <p:sp>
        <p:nvSpPr>
          <p:cNvPr id="167951" name="Line 15"/>
          <p:cNvSpPr>
            <a:spLocks noChangeShapeType="1"/>
          </p:cNvSpPr>
          <p:nvPr/>
        </p:nvSpPr>
        <p:spPr bwMode="auto">
          <a:xfrm flipH="1">
            <a:off x="1219200" y="2971800"/>
            <a:ext cx="1524000" cy="1066800"/>
          </a:xfrm>
          <a:prstGeom prst="line">
            <a:avLst/>
          </a:prstGeom>
          <a:noFill/>
          <a:ln w="38100">
            <a:solidFill>
              <a:srgbClr val="008000"/>
            </a:solidFill>
            <a:round/>
            <a:headEnd/>
            <a:tailEnd type="triangle" w="med" len="med"/>
          </a:ln>
        </p:spPr>
        <p:txBody>
          <a:bodyPr/>
          <a:lstStyle/>
          <a:p>
            <a:endParaRPr lang="en-US"/>
          </a:p>
        </p:txBody>
      </p:sp>
      <p:sp>
        <p:nvSpPr>
          <p:cNvPr id="167952" name="Line 16"/>
          <p:cNvSpPr>
            <a:spLocks noChangeShapeType="1"/>
          </p:cNvSpPr>
          <p:nvPr/>
        </p:nvSpPr>
        <p:spPr bwMode="auto">
          <a:xfrm flipH="1">
            <a:off x="6705600" y="1484313"/>
            <a:ext cx="387350" cy="2736850"/>
          </a:xfrm>
          <a:prstGeom prst="line">
            <a:avLst/>
          </a:prstGeom>
          <a:noFill/>
          <a:ln w="38100">
            <a:solidFill>
              <a:srgbClr val="990000"/>
            </a:solidFill>
            <a:round/>
            <a:headEnd/>
            <a:tailEnd type="triangle" w="med" len="med"/>
          </a:ln>
        </p:spPr>
        <p:txBody>
          <a:bodyPr/>
          <a:lstStyle/>
          <a:p>
            <a:endParaRPr lang="en-US"/>
          </a:p>
        </p:txBody>
      </p:sp>
      <p:sp>
        <p:nvSpPr>
          <p:cNvPr id="167953" name="Line 17"/>
          <p:cNvSpPr>
            <a:spLocks noChangeShapeType="1"/>
          </p:cNvSpPr>
          <p:nvPr/>
        </p:nvSpPr>
        <p:spPr bwMode="auto">
          <a:xfrm>
            <a:off x="2057400" y="2590800"/>
            <a:ext cx="4572000" cy="1600200"/>
          </a:xfrm>
          <a:prstGeom prst="line">
            <a:avLst/>
          </a:prstGeom>
          <a:noFill/>
          <a:ln w="28575">
            <a:solidFill>
              <a:srgbClr val="990000"/>
            </a:solidFill>
            <a:round/>
            <a:headEnd/>
            <a:tailEnd type="triangle" w="med" len="med"/>
          </a:ln>
        </p:spPr>
        <p:txBody>
          <a:bodyPr/>
          <a:lstStyle/>
          <a:p>
            <a:endParaRPr lang="en-US"/>
          </a:p>
        </p:txBody>
      </p:sp>
      <p:sp>
        <p:nvSpPr>
          <p:cNvPr id="167954" name="AutoShape 18"/>
          <p:cNvSpPr>
            <a:spLocks noChangeArrowheads="1"/>
          </p:cNvSpPr>
          <p:nvPr/>
        </p:nvSpPr>
        <p:spPr bwMode="auto">
          <a:xfrm>
            <a:off x="1162050" y="4581525"/>
            <a:ext cx="4572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7955" name="Rectangle 19"/>
          <p:cNvSpPr>
            <a:spLocks noChangeArrowheads="1"/>
          </p:cNvSpPr>
          <p:nvPr/>
        </p:nvSpPr>
        <p:spPr bwMode="auto">
          <a:xfrm>
            <a:off x="323850" y="5013325"/>
            <a:ext cx="2362200" cy="1295400"/>
          </a:xfrm>
          <a:prstGeom prst="rect">
            <a:avLst/>
          </a:prstGeom>
          <a:solidFill>
            <a:srgbClr val="FFFFCC"/>
          </a:solidFill>
          <a:ln w="28575">
            <a:solidFill>
              <a:srgbClr val="0033CC"/>
            </a:solidFill>
            <a:miter lim="800000"/>
            <a:headEnd/>
            <a:tailEnd/>
          </a:ln>
        </p:spPr>
        <p:txBody>
          <a:bodyPr lIns="91422" tIns="45712" rIns="91422" bIns="45712" anchor="ctr"/>
          <a:lstStyle/>
          <a:p>
            <a:r>
              <a:rPr lang="en-US" b="1" u="none">
                <a:solidFill>
                  <a:schemeClr val="tx2"/>
                </a:solidFill>
                <a:latin typeface="Lucida Console" pitchFamily="49" charset="0"/>
              </a:rPr>
              <a:t>Surat Ketetapan Pajak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7938"/>
                                        </p:tgtEl>
                                        <p:attrNameLst>
                                          <p:attrName>style.visibility</p:attrName>
                                        </p:attrNameLst>
                                      </p:cBhvr>
                                      <p:to>
                                        <p:strVal val="visible"/>
                                      </p:to>
                                    </p:set>
                                    <p:anim calcmode="lin" valueType="num">
                                      <p:cBhvr additive="base">
                                        <p:cTn id="7" dur="500" fill="hold"/>
                                        <p:tgtEl>
                                          <p:spTgt spid="167938"/>
                                        </p:tgtEl>
                                        <p:attrNameLst>
                                          <p:attrName>ppt_x</p:attrName>
                                        </p:attrNameLst>
                                      </p:cBhvr>
                                      <p:tavLst>
                                        <p:tav tm="0">
                                          <p:val>
                                            <p:strVal val="0-#ppt_w/2"/>
                                          </p:val>
                                        </p:tav>
                                        <p:tav tm="100000">
                                          <p:val>
                                            <p:strVal val="#ppt_x"/>
                                          </p:val>
                                        </p:tav>
                                      </p:tavLst>
                                    </p:anim>
                                    <p:anim calcmode="lin" valueType="num">
                                      <p:cBhvr additive="base">
                                        <p:cTn id="8" dur="500" fill="hold"/>
                                        <p:tgtEl>
                                          <p:spTgt spid="1679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7939"/>
                                        </p:tgtEl>
                                        <p:attrNameLst>
                                          <p:attrName>style.visibility</p:attrName>
                                        </p:attrNameLst>
                                      </p:cBhvr>
                                      <p:to>
                                        <p:strVal val="visible"/>
                                      </p:to>
                                    </p:set>
                                    <p:anim calcmode="lin" valueType="num">
                                      <p:cBhvr additive="base">
                                        <p:cTn id="13" dur="500" fill="hold"/>
                                        <p:tgtEl>
                                          <p:spTgt spid="167939"/>
                                        </p:tgtEl>
                                        <p:attrNameLst>
                                          <p:attrName>ppt_x</p:attrName>
                                        </p:attrNameLst>
                                      </p:cBhvr>
                                      <p:tavLst>
                                        <p:tav tm="0">
                                          <p:val>
                                            <p:strVal val="0-#ppt_w/2"/>
                                          </p:val>
                                        </p:tav>
                                        <p:tav tm="100000">
                                          <p:val>
                                            <p:strVal val="#ppt_x"/>
                                          </p:val>
                                        </p:tav>
                                      </p:tavLst>
                                    </p:anim>
                                    <p:anim calcmode="lin" valueType="num">
                                      <p:cBhvr additive="base">
                                        <p:cTn id="14" dur="500" fill="hold"/>
                                        <p:tgtEl>
                                          <p:spTgt spid="16793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7940"/>
                                        </p:tgtEl>
                                        <p:attrNameLst>
                                          <p:attrName>style.visibility</p:attrName>
                                        </p:attrNameLst>
                                      </p:cBhvr>
                                      <p:to>
                                        <p:strVal val="visible"/>
                                      </p:to>
                                    </p:set>
                                    <p:anim calcmode="lin" valueType="num">
                                      <p:cBhvr additive="base">
                                        <p:cTn id="19" dur="500" fill="hold"/>
                                        <p:tgtEl>
                                          <p:spTgt spid="167940"/>
                                        </p:tgtEl>
                                        <p:attrNameLst>
                                          <p:attrName>ppt_x</p:attrName>
                                        </p:attrNameLst>
                                      </p:cBhvr>
                                      <p:tavLst>
                                        <p:tav tm="0">
                                          <p:val>
                                            <p:strVal val="0-#ppt_w/2"/>
                                          </p:val>
                                        </p:tav>
                                        <p:tav tm="100000">
                                          <p:val>
                                            <p:strVal val="#ppt_x"/>
                                          </p:val>
                                        </p:tav>
                                      </p:tavLst>
                                    </p:anim>
                                    <p:anim calcmode="lin" valueType="num">
                                      <p:cBhvr additive="base">
                                        <p:cTn id="20" dur="500" fill="hold"/>
                                        <p:tgtEl>
                                          <p:spTgt spid="16794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7952"/>
                                        </p:tgtEl>
                                        <p:attrNameLst>
                                          <p:attrName>style.visibility</p:attrName>
                                        </p:attrNameLst>
                                      </p:cBhvr>
                                      <p:to>
                                        <p:strVal val="visible"/>
                                      </p:to>
                                    </p:set>
                                    <p:anim calcmode="lin" valueType="num">
                                      <p:cBhvr additive="base">
                                        <p:cTn id="25" dur="500" fill="hold"/>
                                        <p:tgtEl>
                                          <p:spTgt spid="167952"/>
                                        </p:tgtEl>
                                        <p:attrNameLst>
                                          <p:attrName>ppt_x</p:attrName>
                                        </p:attrNameLst>
                                      </p:cBhvr>
                                      <p:tavLst>
                                        <p:tav tm="0">
                                          <p:val>
                                            <p:strVal val="0-#ppt_w/2"/>
                                          </p:val>
                                        </p:tav>
                                        <p:tav tm="100000">
                                          <p:val>
                                            <p:strVal val="#ppt_x"/>
                                          </p:val>
                                        </p:tav>
                                      </p:tavLst>
                                    </p:anim>
                                    <p:anim calcmode="lin" valueType="num">
                                      <p:cBhvr additive="base">
                                        <p:cTn id="26" dur="500" fill="hold"/>
                                        <p:tgtEl>
                                          <p:spTgt spid="16795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7953"/>
                                        </p:tgtEl>
                                        <p:attrNameLst>
                                          <p:attrName>style.visibility</p:attrName>
                                        </p:attrNameLst>
                                      </p:cBhvr>
                                      <p:to>
                                        <p:strVal val="visible"/>
                                      </p:to>
                                    </p:set>
                                    <p:anim calcmode="lin" valueType="num">
                                      <p:cBhvr additive="base">
                                        <p:cTn id="31" dur="500" fill="hold"/>
                                        <p:tgtEl>
                                          <p:spTgt spid="167953"/>
                                        </p:tgtEl>
                                        <p:attrNameLst>
                                          <p:attrName>ppt_x</p:attrName>
                                        </p:attrNameLst>
                                      </p:cBhvr>
                                      <p:tavLst>
                                        <p:tav tm="0">
                                          <p:val>
                                            <p:strVal val="0-#ppt_w/2"/>
                                          </p:val>
                                        </p:tav>
                                        <p:tav tm="100000">
                                          <p:val>
                                            <p:strVal val="#ppt_x"/>
                                          </p:val>
                                        </p:tav>
                                      </p:tavLst>
                                    </p:anim>
                                    <p:anim calcmode="lin" valueType="num">
                                      <p:cBhvr additive="base">
                                        <p:cTn id="32" dur="500" fill="hold"/>
                                        <p:tgtEl>
                                          <p:spTgt spid="16795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7949"/>
                                        </p:tgtEl>
                                        <p:attrNameLst>
                                          <p:attrName>style.visibility</p:attrName>
                                        </p:attrNameLst>
                                      </p:cBhvr>
                                      <p:to>
                                        <p:strVal val="visible"/>
                                      </p:to>
                                    </p:set>
                                    <p:anim calcmode="lin" valueType="num">
                                      <p:cBhvr additive="base">
                                        <p:cTn id="37" dur="500" fill="hold"/>
                                        <p:tgtEl>
                                          <p:spTgt spid="167949"/>
                                        </p:tgtEl>
                                        <p:attrNameLst>
                                          <p:attrName>ppt_x</p:attrName>
                                        </p:attrNameLst>
                                      </p:cBhvr>
                                      <p:tavLst>
                                        <p:tav tm="0">
                                          <p:val>
                                            <p:strVal val="0-#ppt_w/2"/>
                                          </p:val>
                                        </p:tav>
                                        <p:tav tm="100000">
                                          <p:val>
                                            <p:strVal val="#ppt_x"/>
                                          </p:val>
                                        </p:tav>
                                      </p:tavLst>
                                    </p:anim>
                                    <p:anim calcmode="lin" valueType="num">
                                      <p:cBhvr additive="base">
                                        <p:cTn id="38" dur="500" fill="hold"/>
                                        <p:tgtEl>
                                          <p:spTgt spid="16794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7951"/>
                                        </p:tgtEl>
                                        <p:attrNameLst>
                                          <p:attrName>style.visibility</p:attrName>
                                        </p:attrNameLst>
                                      </p:cBhvr>
                                      <p:to>
                                        <p:strVal val="visible"/>
                                      </p:to>
                                    </p:set>
                                    <p:anim calcmode="lin" valueType="num">
                                      <p:cBhvr additive="base">
                                        <p:cTn id="43" dur="500" fill="hold"/>
                                        <p:tgtEl>
                                          <p:spTgt spid="167951"/>
                                        </p:tgtEl>
                                        <p:attrNameLst>
                                          <p:attrName>ppt_x</p:attrName>
                                        </p:attrNameLst>
                                      </p:cBhvr>
                                      <p:tavLst>
                                        <p:tav tm="0">
                                          <p:val>
                                            <p:strVal val="0-#ppt_w/2"/>
                                          </p:val>
                                        </p:tav>
                                        <p:tav tm="100000">
                                          <p:val>
                                            <p:strVal val="#ppt_x"/>
                                          </p:val>
                                        </p:tav>
                                      </p:tavLst>
                                    </p:anim>
                                    <p:anim calcmode="lin" valueType="num">
                                      <p:cBhvr additive="base">
                                        <p:cTn id="44" dur="500" fill="hold"/>
                                        <p:tgtEl>
                                          <p:spTgt spid="16795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67946"/>
                                        </p:tgtEl>
                                        <p:attrNameLst>
                                          <p:attrName>style.visibility</p:attrName>
                                        </p:attrNameLst>
                                      </p:cBhvr>
                                      <p:to>
                                        <p:strVal val="visible"/>
                                      </p:to>
                                    </p:set>
                                    <p:anim calcmode="lin" valueType="num">
                                      <p:cBhvr additive="base">
                                        <p:cTn id="49" dur="500" fill="hold"/>
                                        <p:tgtEl>
                                          <p:spTgt spid="167946"/>
                                        </p:tgtEl>
                                        <p:attrNameLst>
                                          <p:attrName>ppt_x</p:attrName>
                                        </p:attrNameLst>
                                      </p:cBhvr>
                                      <p:tavLst>
                                        <p:tav tm="0">
                                          <p:val>
                                            <p:strVal val="0-#ppt_w/2"/>
                                          </p:val>
                                        </p:tav>
                                        <p:tav tm="100000">
                                          <p:val>
                                            <p:strVal val="#ppt_x"/>
                                          </p:val>
                                        </p:tav>
                                      </p:tavLst>
                                    </p:anim>
                                    <p:anim calcmode="lin" valueType="num">
                                      <p:cBhvr additive="base">
                                        <p:cTn id="50" dur="500" fill="hold"/>
                                        <p:tgtEl>
                                          <p:spTgt spid="16794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67954"/>
                                        </p:tgtEl>
                                        <p:attrNameLst>
                                          <p:attrName>style.visibility</p:attrName>
                                        </p:attrNameLst>
                                      </p:cBhvr>
                                      <p:to>
                                        <p:strVal val="visible"/>
                                      </p:to>
                                    </p:set>
                                    <p:anim calcmode="lin" valueType="num">
                                      <p:cBhvr additive="base">
                                        <p:cTn id="55" dur="500" fill="hold"/>
                                        <p:tgtEl>
                                          <p:spTgt spid="167954"/>
                                        </p:tgtEl>
                                        <p:attrNameLst>
                                          <p:attrName>ppt_x</p:attrName>
                                        </p:attrNameLst>
                                      </p:cBhvr>
                                      <p:tavLst>
                                        <p:tav tm="0">
                                          <p:val>
                                            <p:strVal val="0-#ppt_w/2"/>
                                          </p:val>
                                        </p:tav>
                                        <p:tav tm="100000">
                                          <p:val>
                                            <p:strVal val="#ppt_x"/>
                                          </p:val>
                                        </p:tav>
                                      </p:tavLst>
                                    </p:anim>
                                    <p:anim calcmode="lin" valueType="num">
                                      <p:cBhvr additive="base">
                                        <p:cTn id="56" dur="500" fill="hold"/>
                                        <p:tgtEl>
                                          <p:spTgt spid="167954"/>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67955"/>
                                        </p:tgtEl>
                                        <p:attrNameLst>
                                          <p:attrName>style.visibility</p:attrName>
                                        </p:attrNameLst>
                                      </p:cBhvr>
                                      <p:to>
                                        <p:strVal val="visible"/>
                                      </p:to>
                                    </p:set>
                                    <p:anim calcmode="lin" valueType="num">
                                      <p:cBhvr additive="base">
                                        <p:cTn id="61" dur="500" fill="hold"/>
                                        <p:tgtEl>
                                          <p:spTgt spid="167955"/>
                                        </p:tgtEl>
                                        <p:attrNameLst>
                                          <p:attrName>ppt_x</p:attrName>
                                        </p:attrNameLst>
                                      </p:cBhvr>
                                      <p:tavLst>
                                        <p:tav tm="0">
                                          <p:val>
                                            <p:strVal val="0-#ppt_w/2"/>
                                          </p:val>
                                        </p:tav>
                                        <p:tav tm="100000">
                                          <p:val>
                                            <p:strVal val="#ppt_x"/>
                                          </p:val>
                                        </p:tav>
                                      </p:tavLst>
                                    </p:anim>
                                    <p:anim calcmode="lin" valueType="num">
                                      <p:cBhvr additive="base">
                                        <p:cTn id="62" dur="500" fill="hold"/>
                                        <p:tgtEl>
                                          <p:spTgt spid="1679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8" grpId="0" animBg="1" autoUpdateAnimBg="0"/>
      <p:bldP spid="167939" grpId="0" animBg="1"/>
      <p:bldP spid="167940" grpId="0" animBg="1" autoUpdateAnimBg="0"/>
      <p:bldP spid="167946" grpId="0" animBg="1" autoUpdateAnimBg="0"/>
      <p:bldP spid="167949" grpId="0" animBg="1" autoUpdateAnimBg="0"/>
      <p:bldP spid="167951" grpId="0" animBg="1"/>
      <p:bldP spid="167952" grpId="0" animBg="1"/>
      <p:bldP spid="167953" grpId="0" animBg="1"/>
      <p:bldP spid="167954" grpId="0" animBg="1"/>
      <p:bldP spid="167955" grpId="0" animBg="1" autoUpdateAnimBg="0"/>
    </p:bld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76200" y="152400"/>
            <a:ext cx="1752600" cy="457200"/>
          </a:xfrm>
          <a:ln w="19050">
            <a:solidFill>
              <a:srgbClr val="FF33CC"/>
            </a:solidFill>
          </a:ln>
        </p:spPr>
        <p:txBody>
          <a:bodyPr/>
          <a:lstStyle/>
          <a:p>
            <a:pPr eaLnBrk="1" hangingPunct="1"/>
            <a:r>
              <a:rPr lang="en-US" sz="2800" smtClean="0">
                <a:latin typeface="Lucida Console" pitchFamily="49" charset="0"/>
              </a:rPr>
              <a:t>Contoh</a:t>
            </a:r>
          </a:p>
        </p:txBody>
      </p:sp>
      <p:sp>
        <p:nvSpPr>
          <p:cNvPr id="169988" name="Rectangle 4"/>
          <p:cNvSpPr>
            <a:spLocks noChangeArrowheads="1"/>
          </p:cNvSpPr>
          <p:nvPr/>
        </p:nvSpPr>
        <p:spPr bwMode="auto">
          <a:xfrm>
            <a:off x="152400" y="685800"/>
            <a:ext cx="8915400" cy="3149600"/>
          </a:xfrm>
          <a:prstGeom prst="rect">
            <a:avLst/>
          </a:prstGeom>
          <a:noFill/>
          <a:ln w="9525">
            <a:solidFill>
              <a:srgbClr val="000099"/>
            </a:solidFill>
            <a:miter lim="800000"/>
            <a:headEnd/>
            <a:tailEnd/>
          </a:ln>
        </p:spPr>
        <p:txBody>
          <a:bodyPr lIns="91422" tIns="45712" rIns="91422" bIns="45712">
            <a:spAutoFit/>
          </a:bodyPr>
          <a:lstStyle/>
          <a:p>
            <a:pPr>
              <a:spcBef>
                <a:spcPct val="50000"/>
              </a:spcBef>
            </a:pPr>
            <a:r>
              <a:rPr lang="en-US" sz="2000" u="none">
                <a:latin typeface="Tahoma" pitchFamily="34" charset="0"/>
              </a:rPr>
              <a:t>PT XYZ adalah WP badan yang melakukan kegiatan usaha perdagangan barang-barang elektronik. PT XYZ melaporkan seluruh penghasilan yang diperoleh selama tahun 2008 dan kredit pajaknya dalam SPT PPh badan Tahun 2008, dengan perincian sbb:</a:t>
            </a:r>
          </a:p>
          <a:p>
            <a:pPr algn="l">
              <a:spcBef>
                <a:spcPct val="50000"/>
              </a:spcBef>
            </a:pPr>
            <a:r>
              <a:rPr lang="en-US" sz="2000" u="none">
                <a:latin typeface="Tahoma" pitchFamily="34" charset="0"/>
              </a:rPr>
              <a:t>Penghasilan Neto:					Rp1.000.000.000,00</a:t>
            </a:r>
          </a:p>
          <a:p>
            <a:pPr algn="l">
              <a:spcBef>
                <a:spcPct val="50000"/>
              </a:spcBef>
            </a:pPr>
            <a:r>
              <a:rPr lang="en-US" sz="2000" u="none">
                <a:latin typeface="Tahoma" pitchFamily="34" charset="0"/>
              </a:rPr>
              <a:t>PPh terutang						Rp   282.500.000,00</a:t>
            </a:r>
          </a:p>
          <a:p>
            <a:pPr algn="l">
              <a:spcBef>
                <a:spcPct val="50000"/>
              </a:spcBef>
            </a:pPr>
            <a:r>
              <a:rPr lang="en-US" sz="2000" u="none">
                <a:latin typeface="Tahoma" pitchFamily="34" charset="0"/>
              </a:rPr>
              <a:t>Kredit Pajak						</a:t>
            </a:r>
            <a:r>
              <a:rPr lang="en-US" sz="2000">
                <a:latin typeface="Tahoma" pitchFamily="34" charset="0"/>
              </a:rPr>
              <a:t>Rp   202.500.000,00</a:t>
            </a:r>
          </a:p>
          <a:p>
            <a:pPr algn="l">
              <a:spcBef>
                <a:spcPct val="50000"/>
              </a:spcBef>
            </a:pPr>
            <a:r>
              <a:rPr lang="en-US" sz="2000" u="none">
                <a:latin typeface="Tahoma" pitchFamily="34" charset="0"/>
              </a:rPr>
              <a:t>Pajak yang kurang dibayar				Rp     80.000.000,00</a:t>
            </a:r>
          </a:p>
        </p:txBody>
      </p:sp>
      <p:sp>
        <p:nvSpPr>
          <p:cNvPr id="169992" name="Rectangle 8"/>
          <p:cNvSpPr>
            <a:spLocks noChangeArrowheads="1"/>
          </p:cNvSpPr>
          <p:nvPr/>
        </p:nvSpPr>
        <p:spPr bwMode="auto">
          <a:xfrm>
            <a:off x="228600" y="4038600"/>
            <a:ext cx="8763000" cy="1339850"/>
          </a:xfrm>
          <a:prstGeom prst="rect">
            <a:avLst/>
          </a:prstGeom>
          <a:solidFill>
            <a:srgbClr val="FFFFCC"/>
          </a:solidFill>
          <a:ln w="28575">
            <a:solidFill>
              <a:srgbClr val="008000"/>
            </a:solidFill>
            <a:miter lim="800000"/>
            <a:headEnd/>
            <a:tailEnd/>
          </a:ln>
        </p:spPr>
        <p:txBody>
          <a:bodyPr lIns="91422" tIns="45712" rIns="91422" bIns="45712">
            <a:spAutoFit/>
          </a:bodyPr>
          <a:lstStyle/>
          <a:p>
            <a:r>
              <a:rPr lang="en-US" sz="2000" u="none">
                <a:latin typeface="Lucida Console" pitchFamily="49" charset="0"/>
              </a:rPr>
              <a:t>Apabila berdasarkan hasil pemeriksaan bahwa pajak yang dihitung dan dilaporkan PT XYZ dalam SPT PPh Tahun 2008 tidak benar, misalnya pembebanan biaya ternyata melebihi yang sebenarnya sehingga PPh terutang kurang dilaporkan.</a:t>
            </a:r>
          </a:p>
        </p:txBody>
      </p:sp>
      <p:sp>
        <p:nvSpPr>
          <p:cNvPr id="169994" name="AutoShape 10"/>
          <p:cNvSpPr>
            <a:spLocks noChangeArrowheads="1"/>
          </p:cNvSpPr>
          <p:nvPr/>
        </p:nvSpPr>
        <p:spPr bwMode="auto">
          <a:xfrm>
            <a:off x="4114800" y="53340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9995" name="Rectangle 11"/>
          <p:cNvSpPr>
            <a:spLocks noChangeArrowheads="1"/>
          </p:cNvSpPr>
          <p:nvPr/>
        </p:nvSpPr>
        <p:spPr bwMode="auto">
          <a:xfrm>
            <a:off x="152400" y="5715000"/>
            <a:ext cx="6553200" cy="10160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maka Direktur Jenderal Pajak menetapkan besarnya pajak yang terutang sebagaimana mestinya menurut ketentuan peraturan perundang-undangan perpajakan.</a:t>
            </a:r>
          </a:p>
        </p:txBody>
      </p:sp>
      <p:sp>
        <p:nvSpPr>
          <p:cNvPr id="169996" name="AutoShape 12"/>
          <p:cNvSpPr>
            <a:spLocks noChangeArrowheads="1"/>
          </p:cNvSpPr>
          <p:nvPr/>
        </p:nvSpPr>
        <p:spPr bwMode="auto">
          <a:xfrm>
            <a:off x="6553200" y="6019800"/>
            <a:ext cx="533400" cy="381000"/>
          </a:xfrm>
          <a:prstGeom prst="rightArrow">
            <a:avLst>
              <a:gd name="adj1" fmla="val 50000"/>
              <a:gd name="adj2" fmla="val 35000"/>
            </a:avLst>
          </a:prstGeom>
          <a:solidFill>
            <a:schemeClr val="accent1"/>
          </a:solidFill>
          <a:ln w="9525">
            <a:solidFill>
              <a:schemeClr val="tx1"/>
            </a:solidFill>
            <a:miter lim="800000"/>
            <a:headEnd/>
            <a:tailEnd/>
          </a:ln>
        </p:spPr>
        <p:txBody>
          <a:bodyPr wrap="none" anchor="ctr"/>
          <a:lstStyle/>
          <a:p>
            <a:endParaRPr lang="en-US"/>
          </a:p>
        </p:txBody>
      </p:sp>
      <p:sp>
        <p:nvSpPr>
          <p:cNvPr id="169997" name="Rectangle 13"/>
          <p:cNvSpPr>
            <a:spLocks noChangeArrowheads="1"/>
          </p:cNvSpPr>
          <p:nvPr/>
        </p:nvSpPr>
        <p:spPr bwMode="auto">
          <a:xfrm>
            <a:off x="7162800" y="5715000"/>
            <a:ext cx="1752600" cy="990600"/>
          </a:xfrm>
          <a:prstGeom prst="rect">
            <a:avLst/>
          </a:prstGeom>
          <a:solidFill>
            <a:schemeClr val="hlink"/>
          </a:solidFill>
          <a:ln w="19050">
            <a:solidFill>
              <a:srgbClr val="0033CC"/>
            </a:solidFill>
            <a:miter lim="800000"/>
            <a:headEnd/>
            <a:tailEnd/>
          </a:ln>
        </p:spPr>
        <p:txBody>
          <a:bodyPr lIns="91422" tIns="45712" rIns="91422" bIns="45712" anchor="ctr"/>
          <a:lstStyle/>
          <a:p>
            <a:r>
              <a:rPr lang="en-US" sz="2000" b="1" u="none">
                <a:solidFill>
                  <a:schemeClr val="tx2"/>
                </a:solidFill>
                <a:latin typeface="Lucida Console" pitchFamily="49" charset="0"/>
              </a:rPr>
              <a:t>Surat Ketetapan Pajak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9986"/>
                                        </p:tgtEl>
                                        <p:attrNameLst>
                                          <p:attrName>style.visibility</p:attrName>
                                        </p:attrNameLst>
                                      </p:cBhvr>
                                      <p:to>
                                        <p:strVal val="visible"/>
                                      </p:to>
                                    </p:set>
                                    <p:anim calcmode="lin" valueType="num">
                                      <p:cBhvr additive="base">
                                        <p:cTn id="7" dur="500" fill="hold"/>
                                        <p:tgtEl>
                                          <p:spTgt spid="169986"/>
                                        </p:tgtEl>
                                        <p:attrNameLst>
                                          <p:attrName>ppt_x</p:attrName>
                                        </p:attrNameLst>
                                      </p:cBhvr>
                                      <p:tavLst>
                                        <p:tav tm="0">
                                          <p:val>
                                            <p:strVal val="0-#ppt_w/2"/>
                                          </p:val>
                                        </p:tav>
                                        <p:tav tm="100000">
                                          <p:val>
                                            <p:strVal val="#ppt_x"/>
                                          </p:val>
                                        </p:tav>
                                      </p:tavLst>
                                    </p:anim>
                                    <p:anim calcmode="lin" valueType="num">
                                      <p:cBhvr additive="base">
                                        <p:cTn id="8" dur="500" fill="hold"/>
                                        <p:tgtEl>
                                          <p:spTgt spid="1699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9988"/>
                                        </p:tgtEl>
                                        <p:attrNameLst>
                                          <p:attrName>style.visibility</p:attrName>
                                        </p:attrNameLst>
                                      </p:cBhvr>
                                      <p:to>
                                        <p:strVal val="visible"/>
                                      </p:to>
                                    </p:set>
                                    <p:anim calcmode="lin" valueType="num">
                                      <p:cBhvr additive="base">
                                        <p:cTn id="13" dur="500" fill="hold"/>
                                        <p:tgtEl>
                                          <p:spTgt spid="169988"/>
                                        </p:tgtEl>
                                        <p:attrNameLst>
                                          <p:attrName>ppt_x</p:attrName>
                                        </p:attrNameLst>
                                      </p:cBhvr>
                                      <p:tavLst>
                                        <p:tav tm="0">
                                          <p:val>
                                            <p:strVal val="0-#ppt_w/2"/>
                                          </p:val>
                                        </p:tav>
                                        <p:tav tm="100000">
                                          <p:val>
                                            <p:strVal val="#ppt_x"/>
                                          </p:val>
                                        </p:tav>
                                      </p:tavLst>
                                    </p:anim>
                                    <p:anim calcmode="lin" valueType="num">
                                      <p:cBhvr additive="base">
                                        <p:cTn id="14" dur="500" fill="hold"/>
                                        <p:tgtEl>
                                          <p:spTgt spid="16998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9992"/>
                                        </p:tgtEl>
                                        <p:attrNameLst>
                                          <p:attrName>style.visibility</p:attrName>
                                        </p:attrNameLst>
                                      </p:cBhvr>
                                      <p:to>
                                        <p:strVal val="visible"/>
                                      </p:to>
                                    </p:set>
                                    <p:anim calcmode="lin" valueType="num">
                                      <p:cBhvr additive="base">
                                        <p:cTn id="19" dur="500" fill="hold"/>
                                        <p:tgtEl>
                                          <p:spTgt spid="169992"/>
                                        </p:tgtEl>
                                        <p:attrNameLst>
                                          <p:attrName>ppt_x</p:attrName>
                                        </p:attrNameLst>
                                      </p:cBhvr>
                                      <p:tavLst>
                                        <p:tav tm="0">
                                          <p:val>
                                            <p:strVal val="0-#ppt_w/2"/>
                                          </p:val>
                                        </p:tav>
                                        <p:tav tm="100000">
                                          <p:val>
                                            <p:strVal val="#ppt_x"/>
                                          </p:val>
                                        </p:tav>
                                      </p:tavLst>
                                    </p:anim>
                                    <p:anim calcmode="lin" valueType="num">
                                      <p:cBhvr additive="base">
                                        <p:cTn id="20" dur="500" fill="hold"/>
                                        <p:tgtEl>
                                          <p:spTgt spid="1699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9994"/>
                                        </p:tgtEl>
                                        <p:attrNameLst>
                                          <p:attrName>style.visibility</p:attrName>
                                        </p:attrNameLst>
                                      </p:cBhvr>
                                      <p:to>
                                        <p:strVal val="visible"/>
                                      </p:to>
                                    </p:set>
                                    <p:anim calcmode="lin" valueType="num">
                                      <p:cBhvr additive="base">
                                        <p:cTn id="25" dur="500" fill="hold"/>
                                        <p:tgtEl>
                                          <p:spTgt spid="169994"/>
                                        </p:tgtEl>
                                        <p:attrNameLst>
                                          <p:attrName>ppt_x</p:attrName>
                                        </p:attrNameLst>
                                      </p:cBhvr>
                                      <p:tavLst>
                                        <p:tav tm="0">
                                          <p:val>
                                            <p:strVal val="0-#ppt_w/2"/>
                                          </p:val>
                                        </p:tav>
                                        <p:tav tm="100000">
                                          <p:val>
                                            <p:strVal val="#ppt_x"/>
                                          </p:val>
                                        </p:tav>
                                      </p:tavLst>
                                    </p:anim>
                                    <p:anim calcmode="lin" valueType="num">
                                      <p:cBhvr additive="base">
                                        <p:cTn id="26" dur="500" fill="hold"/>
                                        <p:tgtEl>
                                          <p:spTgt spid="16999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9995"/>
                                        </p:tgtEl>
                                        <p:attrNameLst>
                                          <p:attrName>style.visibility</p:attrName>
                                        </p:attrNameLst>
                                      </p:cBhvr>
                                      <p:to>
                                        <p:strVal val="visible"/>
                                      </p:to>
                                    </p:set>
                                    <p:anim calcmode="lin" valueType="num">
                                      <p:cBhvr additive="base">
                                        <p:cTn id="31" dur="500" fill="hold"/>
                                        <p:tgtEl>
                                          <p:spTgt spid="169995"/>
                                        </p:tgtEl>
                                        <p:attrNameLst>
                                          <p:attrName>ppt_x</p:attrName>
                                        </p:attrNameLst>
                                      </p:cBhvr>
                                      <p:tavLst>
                                        <p:tav tm="0">
                                          <p:val>
                                            <p:strVal val="0-#ppt_w/2"/>
                                          </p:val>
                                        </p:tav>
                                        <p:tav tm="100000">
                                          <p:val>
                                            <p:strVal val="#ppt_x"/>
                                          </p:val>
                                        </p:tav>
                                      </p:tavLst>
                                    </p:anim>
                                    <p:anim calcmode="lin" valueType="num">
                                      <p:cBhvr additive="base">
                                        <p:cTn id="32" dur="500" fill="hold"/>
                                        <p:tgtEl>
                                          <p:spTgt spid="16999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9996"/>
                                        </p:tgtEl>
                                        <p:attrNameLst>
                                          <p:attrName>style.visibility</p:attrName>
                                        </p:attrNameLst>
                                      </p:cBhvr>
                                      <p:to>
                                        <p:strVal val="visible"/>
                                      </p:to>
                                    </p:set>
                                    <p:anim calcmode="lin" valueType="num">
                                      <p:cBhvr additive="base">
                                        <p:cTn id="37" dur="500" fill="hold"/>
                                        <p:tgtEl>
                                          <p:spTgt spid="169996"/>
                                        </p:tgtEl>
                                        <p:attrNameLst>
                                          <p:attrName>ppt_x</p:attrName>
                                        </p:attrNameLst>
                                      </p:cBhvr>
                                      <p:tavLst>
                                        <p:tav tm="0">
                                          <p:val>
                                            <p:strVal val="0-#ppt_w/2"/>
                                          </p:val>
                                        </p:tav>
                                        <p:tav tm="100000">
                                          <p:val>
                                            <p:strVal val="#ppt_x"/>
                                          </p:val>
                                        </p:tav>
                                      </p:tavLst>
                                    </p:anim>
                                    <p:anim calcmode="lin" valueType="num">
                                      <p:cBhvr additive="base">
                                        <p:cTn id="38" dur="500" fill="hold"/>
                                        <p:tgtEl>
                                          <p:spTgt spid="16999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9997"/>
                                        </p:tgtEl>
                                        <p:attrNameLst>
                                          <p:attrName>style.visibility</p:attrName>
                                        </p:attrNameLst>
                                      </p:cBhvr>
                                      <p:to>
                                        <p:strVal val="visible"/>
                                      </p:to>
                                    </p:set>
                                    <p:anim calcmode="lin" valueType="num">
                                      <p:cBhvr additive="base">
                                        <p:cTn id="43" dur="500" fill="hold"/>
                                        <p:tgtEl>
                                          <p:spTgt spid="169997"/>
                                        </p:tgtEl>
                                        <p:attrNameLst>
                                          <p:attrName>ppt_x</p:attrName>
                                        </p:attrNameLst>
                                      </p:cBhvr>
                                      <p:tavLst>
                                        <p:tav tm="0">
                                          <p:val>
                                            <p:strVal val="0-#ppt_w/2"/>
                                          </p:val>
                                        </p:tav>
                                        <p:tav tm="100000">
                                          <p:val>
                                            <p:strVal val="#ppt_x"/>
                                          </p:val>
                                        </p:tav>
                                      </p:tavLst>
                                    </p:anim>
                                    <p:anim calcmode="lin" valueType="num">
                                      <p:cBhvr additive="base">
                                        <p:cTn id="44" dur="500" fill="hold"/>
                                        <p:tgtEl>
                                          <p:spTgt spid="1699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6" grpId="0" animBg="1" autoUpdateAnimBg="0"/>
      <p:bldP spid="169988" grpId="0" animBg="1" autoUpdateAnimBg="0"/>
      <p:bldP spid="169992" grpId="0" animBg="1" autoUpdateAnimBg="0"/>
      <p:bldP spid="169994" grpId="0" animBg="1"/>
      <p:bldP spid="169995" grpId="0" animBg="1" autoUpdateAnimBg="0"/>
      <p:bldP spid="169996" grpId="0" animBg="1"/>
      <p:bldP spid="169997" grpId="0" animBg="1" autoUpdateAnimBg="0"/>
    </p:bld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1524000" y="381000"/>
            <a:ext cx="5943600" cy="762000"/>
          </a:xfrm>
          <a:ln w="28575">
            <a:solidFill>
              <a:srgbClr val="0033CC"/>
            </a:solidFill>
          </a:ln>
        </p:spPr>
        <p:txBody>
          <a:bodyPr/>
          <a:lstStyle/>
          <a:p>
            <a:pPr eaLnBrk="1" hangingPunct="1"/>
            <a:r>
              <a:rPr lang="en-US" sz="3200" b="1" smtClean="0">
                <a:latin typeface="Lucida Console" pitchFamily="49" charset="0"/>
              </a:rPr>
              <a:t>SURAT KETETAPAN PAJAK</a:t>
            </a:r>
          </a:p>
        </p:txBody>
      </p:sp>
      <p:sp>
        <p:nvSpPr>
          <p:cNvPr id="171011" name="AutoShape 3"/>
          <p:cNvSpPr>
            <a:spLocks noChangeArrowheads="1"/>
          </p:cNvSpPr>
          <p:nvPr/>
        </p:nvSpPr>
        <p:spPr bwMode="auto">
          <a:xfrm>
            <a:off x="4114800" y="13716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1020" name="Rectangle 12"/>
          <p:cNvSpPr>
            <a:spLocks noChangeArrowheads="1"/>
          </p:cNvSpPr>
          <p:nvPr/>
        </p:nvSpPr>
        <p:spPr bwMode="auto">
          <a:xfrm>
            <a:off x="381000" y="1955800"/>
            <a:ext cx="8305800" cy="3751263"/>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en-US" sz="2800" u="none">
                <a:latin typeface="Lucida Console" pitchFamily="49" charset="0"/>
              </a:rPr>
              <a:t>Surat ketetapan pajak adalah surat ketetapan yang meliputi </a:t>
            </a:r>
            <a:r>
              <a:rPr lang="en-US" sz="2800" b="1" u="none">
                <a:solidFill>
                  <a:srgbClr val="000099"/>
                </a:solidFill>
                <a:latin typeface="Lucida Console" pitchFamily="49" charset="0"/>
              </a:rPr>
              <a:t>Surat Ketetapan Pajak Kurang Bayar, </a:t>
            </a:r>
            <a:r>
              <a:rPr lang="en-US" sz="2800" b="1" u="none">
                <a:solidFill>
                  <a:srgbClr val="008000"/>
                </a:solidFill>
                <a:latin typeface="Lucida Console" pitchFamily="49" charset="0"/>
              </a:rPr>
              <a:t>Surat Ketetapan Pajak Kurang Bayar Tambahan,</a:t>
            </a:r>
            <a:r>
              <a:rPr lang="en-US" sz="2800" u="none">
                <a:latin typeface="Lucida Console" pitchFamily="49" charset="0"/>
              </a:rPr>
              <a:t> </a:t>
            </a:r>
            <a:r>
              <a:rPr lang="en-US" sz="2800" b="1" u="none">
                <a:solidFill>
                  <a:srgbClr val="990000"/>
                </a:solidFill>
                <a:latin typeface="Lucida Console" pitchFamily="49" charset="0"/>
              </a:rPr>
              <a:t>Surat Ketetapan Pajak Nihil,</a:t>
            </a:r>
            <a:r>
              <a:rPr lang="en-US" sz="2800" u="none">
                <a:latin typeface="Lucida Console" pitchFamily="49" charset="0"/>
              </a:rPr>
              <a:t> atau </a:t>
            </a:r>
            <a:r>
              <a:rPr lang="en-US" sz="2800" b="1" u="none">
                <a:solidFill>
                  <a:schemeClr val="accent2"/>
                </a:solidFill>
                <a:latin typeface="Lucida Console" pitchFamily="49" charset="0"/>
              </a:rPr>
              <a:t>Surat Ketetapan Pajak Lebih Bayar</a:t>
            </a:r>
            <a:r>
              <a:rPr lang="en-US" sz="2800" u="none">
                <a:latin typeface="Lucida Console" pitchFamily="49" charset="0"/>
              </a:rPr>
              <a:t>.</a:t>
            </a:r>
          </a:p>
          <a:p>
            <a:pPr>
              <a:spcBef>
                <a:spcPct val="50000"/>
              </a:spcBef>
            </a:pPr>
            <a:r>
              <a:rPr lang="en-US" sz="2800" u="none">
                <a:latin typeface="Lucida Console" pitchFamily="49" charset="0"/>
              </a:rPr>
              <a:t>(Pasal 1 angka 15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1010"/>
                                        </p:tgtEl>
                                        <p:attrNameLst>
                                          <p:attrName>style.visibility</p:attrName>
                                        </p:attrNameLst>
                                      </p:cBhvr>
                                      <p:to>
                                        <p:strVal val="visible"/>
                                      </p:to>
                                    </p:set>
                                    <p:anim calcmode="lin" valueType="num">
                                      <p:cBhvr additive="base">
                                        <p:cTn id="7" dur="500" fill="hold"/>
                                        <p:tgtEl>
                                          <p:spTgt spid="171010"/>
                                        </p:tgtEl>
                                        <p:attrNameLst>
                                          <p:attrName>ppt_x</p:attrName>
                                        </p:attrNameLst>
                                      </p:cBhvr>
                                      <p:tavLst>
                                        <p:tav tm="0">
                                          <p:val>
                                            <p:strVal val="0-#ppt_w/2"/>
                                          </p:val>
                                        </p:tav>
                                        <p:tav tm="100000">
                                          <p:val>
                                            <p:strVal val="#ppt_x"/>
                                          </p:val>
                                        </p:tav>
                                      </p:tavLst>
                                    </p:anim>
                                    <p:anim calcmode="lin" valueType="num">
                                      <p:cBhvr additive="base">
                                        <p:cTn id="8" dur="500" fill="hold"/>
                                        <p:tgtEl>
                                          <p:spTgt spid="1710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1011"/>
                                        </p:tgtEl>
                                        <p:attrNameLst>
                                          <p:attrName>style.visibility</p:attrName>
                                        </p:attrNameLst>
                                      </p:cBhvr>
                                      <p:to>
                                        <p:strVal val="visible"/>
                                      </p:to>
                                    </p:set>
                                    <p:anim calcmode="lin" valueType="num">
                                      <p:cBhvr additive="base">
                                        <p:cTn id="13" dur="500" fill="hold"/>
                                        <p:tgtEl>
                                          <p:spTgt spid="171011"/>
                                        </p:tgtEl>
                                        <p:attrNameLst>
                                          <p:attrName>ppt_x</p:attrName>
                                        </p:attrNameLst>
                                      </p:cBhvr>
                                      <p:tavLst>
                                        <p:tav tm="0">
                                          <p:val>
                                            <p:strVal val="0-#ppt_w/2"/>
                                          </p:val>
                                        </p:tav>
                                        <p:tav tm="100000">
                                          <p:val>
                                            <p:strVal val="#ppt_x"/>
                                          </p:val>
                                        </p:tav>
                                      </p:tavLst>
                                    </p:anim>
                                    <p:anim calcmode="lin" valueType="num">
                                      <p:cBhvr additive="base">
                                        <p:cTn id="14" dur="500" fill="hold"/>
                                        <p:tgtEl>
                                          <p:spTgt spid="1710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1020"/>
                                        </p:tgtEl>
                                        <p:attrNameLst>
                                          <p:attrName>style.visibility</p:attrName>
                                        </p:attrNameLst>
                                      </p:cBhvr>
                                      <p:to>
                                        <p:strVal val="visible"/>
                                      </p:to>
                                    </p:set>
                                    <p:anim calcmode="lin" valueType="num">
                                      <p:cBhvr additive="base">
                                        <p:cTn id="19" dur="500" fill="hold"/>
                                        <p:tgtEl>
                                          <p:spTgt spid="171020"/>
                                        </p:tgtEl>
                                        <p:attrNameLst>
                                          <p:attrName>ppt_x</p:attrName>
                                        </p:attrNameLst>
                                      </p:cBhvr>
                                      <p:tavLst>
                                        <p:tav tm="0">
                                          <p:val>
                                            <p:strVal val="0-#ppt_w/2"/>
                                          </p:val>
                                        </p:tav>
                                        <p:tav tm="100000">
                                          <p:val>
                                            <p:strVal val="#ppt_x"/>
                                          </p:val>
                                        </p:tav>
                                      </p:tavLst>
                                    </p:anim>
                                    <p:anim calcmode="lin" valueType="num">
                                      <p:cBhvr additive="base">
                                        <p:cTn id="20" dur="500" fill="hold"/>
                                        <p:tgtEl>
                                          <p:spTgt spid="1710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0" grpId="0" animBg="1" autoUpdateAnimBg="0"/>
      <p:bldP spid="171011" grpId="0" animBg="1"/>
      <p:bldP spid="171020" grpId="0" animBg="1" autoUpdateAnimBg="0"/>
    </p:bld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684213" y="152400"/>
            <a:ext cx="7758112" cy="755650"/>
          </a:xfrm>
          <a:ln w="28575">
            <a:solidFill>
              <a:srgbClr val="FF33CC"/>
            </a:solidFill>
          </a:ln>
        </p:spPr>
        <p:txBody>
          <a:bodyPr/>
          <a:lstStyle/>
          <a:p>
            <a:pPr eaLnBrk="1" hangingPunct="1"/>
            <a:r>
              <a:rPr lang="en-US" sz="2800" b="1" smtClean="0">
                <a:solidFill>
                  <a:srgbClr val="000099"/>
                </a:solidFill>
                <a:latin typeface="Lucida Console" pitchFamily="49" charset="0"/>
              </a:rPr>
              <a:t>Surat Ketetapan Pajak Kurang Bayar (SKPKB)</a:t>
            </a:r>
          </a:p>
        </p:txBody>
      </p:sp>
      <p:sp>
        <p:nvSpPr>
          <p:cNvPr id="172035" name="Rectangle 3"/>
          <p:cNvSpPr>
            <a:spLocks noChangeArrowheads="1"/>
          </p:cNvSpPr>
          <p:nvPr/>
        </p:nvSpPr>
        <p:spPr bwMode="auto">
          <a:xfrm>
            <a:off x="457200" y="1447800"/>
            <a:ext cx="8153400" cy="2387600"/>
          </a:xfrm>
          <a:prstGeom prst="rect">
            <a:avLst/>
          </a:prstGeom>
          <a:noFill/>
          <a:ln w="9525">
            <a:solidFill>
              <a:schemeClr val="tx1"/>
            </a:solidFill>
            <a:miter lim="800000"/>
            <a:headEnd/>
            <a:tailEnd/>
          </a:ln>
        </p:spPr>
        <p:txBody>
          <a:bodyPr lIns="91422" tIns="45712" rIns="91422" bIns="45712">
            <a:spAutoFit/>
          </a:bodyPr>
          <a:lstStyle/>
          <a:p>
            <a:pPr>
              <a:spcBef>
                <a:spcPct val="50000"/>
              </a:spcBef>
            </a:pPr>
            <a:r>
              <a:rPr lang="en-US" sz="2000" u="none">
                <a:solidFill>
                  <a:srgbClr val="000099"/>
                </a:solidFill>
                <a:latin typeface="Lucida Console" pitchFamily="49" charset="0"/>
              </a:rPr>
              <a:t>Surat Ketetapan Pajak Kurang Bayar adalah surat ketetapan pajak yang menentukan besarnya </a:t>
            </a:r>
            <a:r>
              <a:rPr lang="en-US" sz="2000" b="1" u="none">
                <a:solidFill>
                  <a:srgbClr val="990000"/>
                </a:solidFill>
                <a:latin typeface="Lucida Console" pitchFamily="49" charset="0"/>
              </a:rPr>
              <a:t>jumlah pokok pajak</a:t>
            </a:r>
            <a:r>
              <a:rPr lang="en-US" sz="2000" u="none">
                <a:solidFill>
                  <a:srgbClr val="000099"/>
                </a:solidFill>
                <a:latin typeface="Lucida Console" pitchFamily="49" charset="0"/>
              </a:rPr>
              <a:t>, </a:t>
            </a:r>
            <a:r>
              <a:rPr lang="en-US" sz="2000" b="1" u="none">
                <a:solidFill>
                  <a:srgbClr val="008000"/>
                </a:solidFill>
                <a:latin typeface="Lucida Console" pitchFamily="49" charset="0"/>
              </a:rPr>
              <a:t>jumlah kredit pajak</a:t>
            </a:r>
            <a:r>
              <a:rPr lang="en-US" sz="2000" u="none">
                <a:solidFill>
                  <a:srgbClr val="000099"/>
                </a:solidFill>
                <a:latin typeface="Lucida Console" pitchFamily="49" charset="0"/>
              </a:rPr>
              <a:t>, </a:t>
            </a:r>
            <a:r>
              <a:rPr lang="en-US" sz="2000" b="1" u="none">
                <a:solidFill>
                  <a:srgbClr val="CC0000"/>
                </a:solidFill>
                <a:latin typeface="Lucida Console" pitchFamily="49" charset="0"/>
              </a:rPr>
              <a:t>jumlah kekurangan pembayaran pokok pajak</a:t>
            </a:r>
            <a:r>
              <a:rPr lang="en-US" sz="2000" u="none">
                <a:solidFill>
                  <a:srgbClr val="000099"/>
                </a:solidFill>
                <a:latin typeface="Lucida Console" pitchFamily="49" charset="0"/>
              </a:rPr>
              <a:t>, </a:t>
            </a:r>
            <a:r>
              <a:rPr lang="en-US" sz="2000" b="1" u="none">
                <a:solidFill>
                  <a:srgbClr val="008000"/>
                </a:solidFill>
                <a:latin typeface="Lucida Console" pitchFamily="49" charset="0"/>
              </a:rPr>
              <a:t>besarnya sanksi administrasi</a:t>
            </a:r>
            <a:r>
              <a:rPr lang="en-US" sz="2000" u="none">
                <a:solidFill>
                  <a:srgbClr val="000099"/>
                </a:solidFill>
                <a:latin typeface="Lucida Console" pitchFamily="49" charset="0"/>
              </a:rPr>
              <a:t>, dan </a:t>
            </a:r>
            <a:r>
              <a:rPr lang="en-US" sz="2000" b="1" u="none">
                <a:latin typeface="Lucida Console" pitchFamily="49" charset="0"/>
              </a:rPr>
              <a:t>jumlah pajak yang masih harus dibayar</a:t>
            </a:r>
            <a:r>
              <a:rPr lang="en-US" sz="2000" u="none">
                <a:solidFill>
                  <a:srgbClr val="000099"/>
                </a:solidFill>
                <a:latin typeface="Lucida Console" pitchFamily="49" charset="0"/>
              </a:rPr>
              <a:t>.</a:t>
            </a:r>
          </a:p>
          <a:p>
            <a:pPr>
              <a:spcBef>
                <a:spcPct val="50000"/>
              </a:spcBef>
            </a:pPr>
            <a:r>
              <a:rPr lang="en-US" sz="2000" u="none">
                <a:solidFill>
                  <a:srgbClr val="000099"/>
                </a:solidFill>
                <a:latin typeface="Lucida Console" pitchFamily="49" charset="0"/>
              </a:rPr>
              <a:t>(Pasal 1 angka 16 UU KUP)</a:t>
            </a:r>
          </a:p>
        </p:txBody>
      </p:sp>
      <p:sp>
        <p:nvSpPr>
          <p:cNvPr id="172036" name="AutoShape 4"/>
          <p:cNvSpPr>
            <a:spLocks noChangeArrowheads="1"/>
          </p:cNvSpPr>
          <p:nvPr/>
        </p:nvSpPr>
        <p:spPr bwMode="auto">
          <a:xfrm>
            <a:off x="4191000" y="960438"/>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2037" name="AutoShape 5"/>
          <p:cNvSpPr>
            <a:spLocks noChangeArrowheads="1"/>
          </p:cNvSpPr>
          <p:nvPr/>
        </p:nvSpPr>
        <p:spPr bwMode="auto">
          <a:xfrm>
            <a:off x="4191000" y="3840163"/>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2038" name="Rectangle 6"/>
          <p:cNvSpPr>
            <a:spLocks noChangeArrowheads="1"/>
          </p:cNvSpPr>
          <p:nvPr/>
        </p:nvSpPr>
        <p:spPr bwMode="auto">
          <a:xfrm>
            <a:off x="228600" y="4073525"/>
            <a:ext cx="8763000" cy="2235200"/>
          </a:xfrm>
          <a:prstGeom prst="rect">
            <a:avLst/>
          </a:prstGeom>
          <a:noFill/>
          <a:ln w="9525">
            <a:solidFill>
              <a:schemeClr val="tx1"/>
            </a:solidFill>
            <a:miter lim="800000"/>
            <a:headEnd/>
            <a:tailEnd/>
          </a:ln>
        </p:spPr>
        <p:txBody>
          <a:bodyPr lIns="91422" tIns="45712" rIns="91422" bIns="45712">
            <a:spAutoFit/>
          </a:bodyPr>
          <a:lstStyle/>
          <a:p>
            <a:pPr algn="l">
              <a:spcBef>
                <a:spcPct val="50000"/>
              </a:spcBef>
            </a:pPr>
            <a:r>
              <a:rPr lang="en-US" sz="2000" u="none">
                <a:solidFill>
                  <a:srgbClr val="000099"/>
                </a:solidFill>
                <a:latin typeface="Tahoma" pitchFamily="34" charset="0"/>
              </a:rPr>
              <a:t>JUMLAH POKOK PAJAK					Rp10.000.000,00</a:t>
            </a:r>
          </a:p>
          <a:p>
            <a:pPr algn="l">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  6.000.000,00</a:t>
            </a:r>
          </a:p>
          <a:p>
            <a:pPr algn="l">
              <a:spcBef>
                <a:spcPct val="50000"/>
              </a:spcBef>
            </a:pPr>
            <a:r>
              <a:rPr lang="en-US" sz="2000" u="none">
                <a:solidFill>
                  <a:srgbClr val="000099"/>
                </a:solidFill>
                <a:latin typeface="Tahoma" pitchFamily="34" charset="0"/>
              </a:rPr>
              <a:t>JUMLAH KEKURANGAN PEMBAYARAN POKOK PAJAK	Rp  4.000.000,00</a:t>
            </a:r>
          </a:p>
          <a:p>
            <a:pPr algn="l">
              <a:spcBef>
                <a:spcPct val="50000"/>
              </a:spcBef>
            </a:pPr>
            <a:r>
              <a:rPr lang="en-US" sz="2000" u="none">
                <a:solidFill>
                  <a:srgbClr val="000099"/>
                </a:solidFill>
                <a:latin typeface="Tahoma" pitchFamily="34" charset="0"/>
              </a:rPr>
              <a:t>BESARNYA SANKSI ADMINISTRASI			</a:t>
            </a:r>
            <a:r>
              <a:rPr lang="en-US" sz="2000">
                <a:solidFill>
                  <a:srgbClr val="000099"/>
                </a:solidFill>
                <a:latin typeface="Tahoma" pitchFamily="34" charset="0"/>
              </a:rPr>
              <a:t>Rp  2.000.000,00</a:t>
            </a:r>
          </a:p>
          <a:p>
            <a:pPr algn="l">
              <a:spcBef>
                <a:spcPct val="50000"/>
              </a:spcBef>
            </a:pPr>
            <a:r>
              <a:rPr lang="en-US" sz="2000" b="1" u="none">
                <a:solidFill>
                  <a:srgbClr val="000099"/>
                </a:solidFill>
                <a:latin typeface="Tahoma" pitchFamily="34" charset="0"/>
              </a:rPr>
              <a:t>JUMLAH PAJAK YANG MASIH HARUS DIBAYAR</a:t>
            </a:r>
            <a:r>
              <a:rPr lang="en-US" sz="2000" u="none">
                <a:solidFill>
                  <a:srgbClr val="000099"/>
                </a:solidFill>
                <a:latin typeface="Tahoma" pitchFamily="34" charset="0"/>
              </a:rPr>
              <a:t>	Rp  6.000.000,00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2034"/>
                                        </p:tgtEl>
                                        <p:attrNameLst>
                                          <p:attrName>style.visibility</p:attrName>
                                        </p:attrNameLst>
                                      </p:cBhvr>
                                      <p:to>
                                        <p:strVal val="visible"/>
                                      </p:to>
                                    </p:set>
                                    <p:anim calcmode="lin" valueType="num">
                                      <p:cBhvr additive="base">
                                        <p:cTn id="7" dur="500" fill="hold"/>
                                        <p:tgtEl>
                                          <p:spTgt spid="172034"/>
                                        </p:tgtEl>
                                        <p:attrNameLst>
                                          <p:attrName>ppt_x</p:attrName>
                                        </p:attrNameLst>
                                      </p:cBhvr>
                                      <p:tavLst>
                                        <p:tav tm="0">
                                          <p:val>
                                            <p:strVal val="0-#ppt_w/2"/>
                                          </p:val>
                                        </p:tav>
                                        <p:tav tm="100000">
                                          <p:val>
                                            <p:strVal val="#ppt_x"/>
                                          </p:val>
                                        </p:tav>
                                      </p:tavLst>
                                    </p:anim>
                                    <p:anim calcmode="lin" valueType="num">
                                      <p:cBhvr additive="base">
                                        <p:cTn id="8" dur="500" fill="hold"/>
                                        <p:tgtEl>
                                          <p:spTgt spid="1720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2036"/>
                                        </p:tgtEl>
                                        <p:attrNameLst>
                                          <p:attrName>style.visibility</p:attrName>
                                        </p:attrNameLst>
                                      </p:cBhvr>
                                      <p:to>
                                        <p:strVal val="visible"/>
                                      </p:to>
                                    </p:set>
                                    <p:anim calcmode="lin" valueType="num">
                                      <p:cBhvr additive="base">
                                        <p:cTn id="13" dur="500" fill="hold"/>
                                        <p:tgtEl>
                                          <p:spTgt spid="172036"/>
                                        </p:tgtEl>
                                        <p:attrNameLst>
                                          <p:attrName>ppt_x</p:attrName>
                                        </p:attrNameLst>
                                      </p:cBhvr>
                                      <p:tavLst>
                                        <p:tav tm="0">
                                          <p:val>
                                            <p:strVal val="0-#ppt_w/2"/>
                                          </p:val>
                                        </p:tav>
                                        <p:tav tm="100000">
                                          <p:val>
                                            <p:strVal val="#ppt_x"/>
                                          </p:val>
                                        </p:tav>
                                      </p:tavLst>
                                    </p:anim>
                                    <p:anim calcmode="lin" valueType="num">
                                      <p:cBhvr additive="base">
                                        <p:cTn id="14" dur="500" fill="hold"/>
                                        <p:tgtEl>
                                          <p:spTgt spid="17203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2035"/>
                                        </p:tgtEl>
                                        <p:attrNameLst>
                                          <p:attrName>style.visibility</p:attrName>
                                        </p:attrNameLst>
                                      </p:cBhvr>
                                      <p:to>
                                        <p:strVal val="visible"/>
                                      </p:to>
                                    </p:set>
                                    <p:anim calcmode="lin" valueType="num">
                                      <p:cBhvr additive="base">
                                        <p:cTn id="19" dur="500" fill="hold"/>
                                        <p:tgtEl>
                                          <p:spTgt spid="172035"/>
                                        </p:tgtEl>
                                        <p:attrNameLst>
                                          <p:attrName>ppt_x</p:attrName>
                                        </p:attrNameLst>
                                      </p:cBhvr>
                                      <p:tavLst>
                                        <p:tav tm="0">
                                          <p:val>
                                            <p:strVal val="0-#ppt_w/2"/>
                                          </p:val>
                                        </p:tav>
                                        <p:tav tm="100000">
                                          <p:val>
                                            <p:strVal val="#ppt_x"/>
                                          </p:val>
                                        </p:tav>
                                      </p:tavLst>
                                    </p:anim>
                                    <p:anim calcmode="lin" valueType="num">
                                      <p:cBhvr additive="base">
                                        <p:cTn id="20" dur="500" fill="hold"/>
                                        <p:tgtEl>
                                          <p:spTgt spid="17203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2037"/>
                                        </p:tgtEl>
                                        <p:attrNameLst>
                                          <p:attrName>style.visibility</p:attrName>
                                        </p:attrNameLst>
                                      </p:cBhvr>
                                      <p:to>
                                        <p:strVal val="visible"/>
                                      </p:to>
                                    </p:set>
                                    <p:anim calcmode="lin" valueType="num">
                                      <p:cBhvr additive="base">
                                        <p:cTn id="25" dur="500" fill="hold"/>
                                        <p:tgtEl>
                                          <p:spTgt spid="172037"/>
                                        </p:tgtEl>
                                        <p:attrNameLst>
                                          <p:attrName>ppt_x</p:attrName>
                                        </p:attrNameLst>
                                      </p:cBhvr>
                                      <p:tavLst>
                                        <p:tav tm="0">
                                          <p:val>
                                            <p:strVal val="0-#ppt_w/2"/>
                                          </p:val>
                                        </p:tav>
                                        <p:tav tm="100000">
                                          <p:val>
                                            <p:strVal val="#ppt_x"/>
                                          </p:val>
                                        </p:tav>
                                      </p:tavLst>
                                    </p:anim>
                                    <p:anim calcmode="lin" valueType="num">
                                      <p:cBhvr additive="base">
                                        <p:cTn id="26" dur="500" fill="hold"/>
                                        <p:tgtEl>
                                          <p:spTgt spid="17203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2038"/>
                                        </p:tgtEl>
                                        <p:attrNameLst>
                                          <p:attrName>style.visibility</p:attrName>
                                        </p:attrNameLst>
                                      </p:cBhvr>
                                      <p:to>
                                        <p:strVal val="visible"/>
                                      </p:to>
                                    </p:set>
                                    <p:anim calcmode="lin" valueType="num">
                                      <p:cBhvr additive="base">
                                        <p:cTn id="31" dur="500" fill="hold"/>
                                        <p:tgtEl>
                                          <p:spTgt spid="172038"/>
                                        </p:tgtEl>
                                        <p:attrNameLst>
                                          <p:attrName>ppt_x</p:attrName>
                                        </p:attrNameLst>
                                      </p:cBhvr>
                                      <p:tavLst>
                                        <p:tav tm="0">
                                          <p:val>
                                            <p:strVal val="0-#ppt_w/2"/>
                                          </p:val>
                                        </p:tav>
                                        <p:tav tm="100000">
                                          <p:val>
                                            <p:strVal val="#ppt_x"/>
                                          </p:val>
                                        </p:tav>
                                      </p:tavLst>
                                    </p:anim>
                                    <p:anim calcmode="lin" valueType="num">
                                      <p:cBhvr additive="base">
                                        <p:cTn id="32" dur="500" fill="hold"/>
                                        <p:tgtEl>
                                          <p:spTgt spid="1720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4" grpId="0" animBg="1" autoUpdateAnimBg="0"/>
      <p:bldP spid="172035" grpId="0" animBg="1" autoUpdateAnimBg="0"/>
      <p:bldP spid="172036" grpId="0" animBg="1"/>
      <p:bldP spid="172037" grpId="0" animBg="1"/>
      <p:bldP spid="172038" grpId="0" animBg="1" autoUpdateAnimBg="0"/>
    </p:bld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1600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SKPKB</a:t>
            </a:r>
          </a:p>
        </p:txBody>
      </p:sp>
      <p:sp>
        <p:nvSpPr>
          <p:cNvPr id="173059" name="Rectangle 3"/>
          <p:cNvSpPr>
            <a:spLocks noChangeArrowheads="1"/>
          </p:cNvSpPr>
          <p:nvPr/>
        </p:nvSpPr>
        <p:spPr bwMode="auto">
          <a:xfrm>
            <a:off x="34925" y="549275"/>
            <a:ext cx="9036050" cy="1320800"/>
          </a:xfrm>
          <a:prstGeom prst="rect">
            <a:avLst/>
          </a:prstGeom>
          <a:noFill/>
          <a:ln w="9525">
            <a:solidFill>
              <a:schemeClr val="tx1"/>
            </a:solidFill>
            <a:miter lim="800000"/>
            <a:headEnd/>
            <a:tailEnd/>
          </a:ln>
        </p:spPr>
        <p:txBody>
          <a:bodyPr lIns="91422" tIns="45712" rIns="91422" bIns="45712">
            <a:spAutoFit/>
          </a:bodyPr>
          <a:lstStyle/>
          <a:p>
            <a:pPr>
              <a:spcBef>
                <a:spcPct val="50000"/>
              </a:spcBef>
            </a:pPr>
            <a:r>
              <a:rPr lang="en-US" sz="2000" u="none">
                <a:solidFill>
                  <a:srgbClr val="000099"/>
                </a:solidFill>
                <a:latin typeface="Tahoma" pitchFamily="34" charset="0"/>
              </a:rPr>
              <a:t>Dalam jangka waktu 5 (</a:t>
            </a:r>
            <a:r>
              <a:rPr lang="en-US" sz="2000" u="none">
                <a:solidFill>
                  <a:srgbClr val="990000"/>
                </a:solidFill>
                <a:latin typeface="Tahoma" pitchFamily="34" charset="0"/>
              </a:rPr>
              <a:t>lima</a:t>
            </a:r>
            <a:r>
              <a:rPr lang="en-US" sz="2000" u="none">
                <a:solidFill>
                  <a:srgbClr val="000099"/>
                </a:solidFill>
                <a:latin typeface="Tahoma" pitchFamily="34" charset="0"/>
              </a:rPr>
              <a:t> </a:t>
            </a:r>
            <a:r>
              <a:rPr lang="en-US" sz="2000" u="none">
                <a:solidFill>
                  <a:srgbClr val="990000"/>
                </a:solidFill>
                <a:latin typeface="Tahoma" pitchFamily="34" charset="0"/>
              </a:rPr>
              <a:t>tahun)</a:t>
            </a:r>
            <a:r>
              <a:rPr lang="en-US" sz="2000" u="none">
                <a:solidFill>
                  <a:srgbClr val="000099"/>
                </a:solidFill>
                <a:latin typeface="Tahoma" pitchFamily="34" charset="0"/>
              </a:rPr>
              <a:t> setelah saat terutangnya pajak atau berakhirnya Masa Pajak, bagian Tahun Pajak atau Tahun Pajak, Direktur Jenderal Pajak </a:t>
            </a:r>
            <a:r>
              <a:rPr lang="en-US" sz="2000" u="none">
                <a:solidFill>
                  <a:srgbClr val="008000"/>
                </a:solidFill>
                <a:latin typeface="Tahoma" pitchFamily="34" charset="0"/>
              </a:rPr>
              <a:t>dapat menerbitkan Surat Ketetapan Pajak Kurang Bayar</a:t>
            </a:r>
            <a:r>
              <a:rPr lang="en-US" sz="2000" u="none">
                <a:solidFill>
                  <a:srgbClr val="000099"/>
                </a:solidFill>
                <a:latin typeface="Tahoma" pitchFamily="34" charset="0"/>
              </a:rPr>
              <a:t> dalam hal-hal sebagai berikut :</a:t>
            </a:r>
          </a:p>
        </p:txBody>
      </p:sp>
      <p:sp>
        <p:nvSpPr>
          <p:cNvPr id="173063" name="AutoShape 7"/>
          <p:cNvSpPr>
            <a:spLocks noChangeArrowheads="1"/>
          </p:cNvSpPr>
          <p:nvPr/>
        </p:nvSpPr>
        <p:spPr bwMode="auto">
          <a:xfrm>
            <a:off x="4114800" y="1773238"/>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3064" name="Rectangle 8"/>
          <p:cNvSpPr>
            <a:spLocks noChangeArrowheads="1"/>
          </p:cNvSpPr>
          <p:nvPr/>
        </p:nvSpPr>
        <p:spPr bwMode="auto">
          <a:xfrm>
            <a:off x="228600" y="2060575"/>
            <a:ext cx="86868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a:latin typeface="Arial Narrow" pitchFamily="34" charset="0"/>
              </a:rPr>
              <a:t>a. apabila berdasarkan </a:t>
            </a:r>
            <a:r>
              <a:rPr lang="en-US" sz="2000" b="1" u="none">
                <a:solidFill>
                  <a:srgbClr val="990000"/>
                </a:solidFill>
                <a:latin typeface="Arial Narrow" pitchFamily="34" charset="0"/>
              </a:rPr>
              <a:t>hasil pemeriksaan</a:t>
            </a:r>
            <a:r>
              <a:rPr lang="en-US" sz="2000" b="1" u="none">
                <a:latin typeface="Arial Narrow" pitchFamily="34" charset="0"/>
              </a:rPr>
              <a:t> atau </a:t>
            </a:r>
            <a:r>
              <a:rPr lang="en-US" sz="2000" b="1" u="none">
                <a:solidFill>
                  <a:srgbClr val="0033CC"/>
                </a:solidFill>
                <a:latin typeface="Arial Narrow" pitchFamily="34" charset="0"/>
              </a:rPr>
              <a:t>keterangan lain</a:t>
            </a:r>
            <a:r>
              <a:rPr lang="en-US" sz="2000" b="1" u="none">
                <a:latin typeface="Arial Narrow" pitchFamily="34" charset="0"/>
              </a:rPr>
              <a:t> </a:t>
            </a:r>
            <a:r>
              <a:rPr lang="en-US" sz="2000" b="1" u="none">
                <a:solidFill>
                  <a:srgbClr val="008000"/>
                </a:solidFill>
                <a:latin typeface="Arial Narrow" pitchFamily="34" charset="0"/>
              </a:rPr>
              <a:t>pajak yang terutang tidak atau kurang dibayar</a:t>
            </a:r>
            <a:r>
              <a:rPr lang="en-US" sz="2000" b="1" u="none">
                <a:latin typeface="Arial Narrow" pitchFamily="34" charset="0"/>
              </a:rPr>
              <a:t>;</a:t>
            </a:r>
          </a:p>
        </p:txBody>
      </p:sp>
      <p:sp>
        <p:nvSpPr>
          <p:cNvPr id="173065" name="Rectangle 9"/>
          <p:cNvSpPr>
            <a:spLocks noChangeArrowheads="1"/>
          </p:cNvSpPr>
          <p:nvPr/>
        </p:nvSpPr>
        <p:spPr bwMode="auto">
          <a:xfrm>
            <a:off x="142875" y="2852738"/>
            <a:ext cx="8893175" cy="10160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a:latin typeface="Arial Narrow" pitchFamily="34" charset="0"/>
              </a:rPr>
              <a:t>b. apabila Surat Pemberitahuan tidak disampaikan dalam jangka waktu sebagaimana dimaksud dalam Pasal 3 ayat (3) dan setelah ditegur secara tertulis tidak disampaikan pada waktunya sebagaimana ditentukan dalam Surat Teguran;</a:t>
            </a:r>
          </a:p>
        </p:txBody>
      </p:sp>
      <p:sp>
        <p:nvSpPr>
          <p:cNvPr id="173066" name="Rectangle 10"/>
          <p:cNvSpPr>
            <a:spLocks noChangeArrowheads="1"/>
          </p:cNvSpPr>
          <p:nvPr/>
        </p:nvSpPr>
        <p:spPr bwMode="auto">
          <a:xfrm>
            <a:off x="107950" y="3933825"/>
            <a:ext cx="8915400" cy="10160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a:latin typeface="Arial Narrow" pitchFamily="34" charset="0"/>
              </a:rPr>
              <a:t>c. apabila berdasarkan </a:t>
            </a:r>
            <a:r>
              <a:rPr lang="en-US" sz="2000" b="1" u="none">
                <a:solidFill>
                  <a:srgbClr val="0033CC"/>
                </a:solidFill>
                <a:latin typeface="Arial Narrow" pitchFamily="34" charset="0"/>
              </a:rPr>
              <a:t>hasil pemeriksaan atau keterangan lain mengenai PPN dan PPnBM</a:t>
            </a:r>
            <a:r>
              <a:rPr lang="en-US" sz="2000" b="1" u="none">
                <a:latin typeface="Arial Narrow" pitchFamily="34" charset="0"/>
              </a:rPr>
              <a:t> ternyata </a:t>
            </a:r>
            <a:r>
              <a:rPr lang="en-US" sz="2000" b="1" u="none">
                <a:solidFill>
                  <a:srgbClr val="990000"/>
                </a:solidFill>
                <a:latin typeface="Arial Narrow" pitchFamily="34" charset="0"/>
              </a:rPr>
              <a:t>tidak seharusnya dikompensasikan selisih lebih pajak</a:t>
            </a:r>
            <a:r>
              <a:rPr lang="en-US" sz="2000" b="1" u="none">
                <a:latin typeface="Arial Narrow" pitchFamily="34" charset="0"/>
              </a:rPr>
              <a:t> atau </a:t>
            </a:r>
            <a:r>
              <a:rPr lang="en-US" sz="2000" b="1" u="none">
                <a:solidFill>
                  <a:srgbClr val="008000"/>
                </a:solidFill>
                <a:latin typeface="Arial Narrow" pitchFamily="34" charset="0"/>
              </a:rPr>
              <a:t>tidak seharusnya dikenai tarif 0 %</a:t>
            </a:r>
            <a:r>
              <a:rPr lang="en-US" sz="2000" b="1" u="none">
                <a:latin typeface="Arial Narrow" pitchFamily="34" charset="0"/>
              </a:rPr>
              <a:t> (nol persen);</a:t>
            </a:r>
          </a:p>
        </p:txBody>
      </p:sp>
      <p:sp>
        <p:nvSpPr>
          <p:cNvPr id="173067" name="Rectangle 11"/>
          <p:cNvSpPr>
            <a:spLocks noChangeArrowheads="1"/>
          </p:cNvSpPr>
          <p:nvPr/>
        </p:nvSpPr>
        <p:spPr bwMode="auto">
          <a:xfrm>
            <a:off x="152400" y="5013325"/>
            <a:ext cx="88392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a:latin typeface="Arial Narrow" pitchFamily="34" charset="0"/>
              </a:rPr>
              <a:t>d. apabila kewajiban sebagaimana dimaksud dalam </a:t>
            </a:r>
            <a:r>
              <a:rPr lang="en-US" sz="2000" b="1" u="none">
                <a:solidFill>
                  <a:srgbClr val="0033CC"/>
                </a:solidFill>
                <a:latin typeface="Arial Narrow" pitchFamily="34" charset="0"/>
              </a:rPr>
              <a:t>Pasal 28 atau Pasal 29</a:t>
            </a:r>
            <a:r>
              <a:rPr lang="en-US" sz="2000" b="1" u="none">
                <a:latin typeface="Arial Narrow" pitchFamily="34" charset="0"/>
              </a:rPr>
              <a:t> tidak dipenuhi, sehingga tidak dapat diketahui besarnya pajak yg terutang.</a:t>
            </a:r>
          </a:p>
        </p:txBody>
      </p:sp>
      <p:sp>
        <p:nvSpPr>
          <p:cNvPr id="173068" name="Rectangle 12"/>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13 (1) UU KUP</a:t>
            </a:r>
          </a:p>
        </p:txBody>
      </p:sp>
      <p:sp>
        <p:nvSpPr>
          <p:cNvPr id="173069" name="Rectangle 13"/>
          <p:cNvSpPr>
            <a:spLocks noChangeArrowheads="1"/>
          </p:cNvSpPr>
          <p:nvPr/>
        </p:nvSpPr>
        <p:spPr bwMode="auto">
          <a:xfrm>
            <a:off x="179388" y="5805488"/>
            <a:ext cx="8839200" cy="10160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a:latin typeface="Arial Narrow" pitchFamily="34" charset="0"/>
              </a:rPr>
              <a:t>e. </a:t>
            </a:r>
            <a:r>
              <a:rPr lang="id-ID" sz="2000" b="1" u="none">
                <a:latin typeface="Arial Narrow" pitchFamily="34" charset="0"/>
              </a:rPr>
              <a:t>apabila kepada Wajib Pajak diterbitkan Nomor Pokok Wajib Pajak dan/atau dikukuhkan sebagai Pengusaha Kena Pajak secara jabatan sebagaimana dimaksud dalam Pasal 2 ayat (4a).</a:t>
            </a:r>
            <a:r>
              <a:rPr lang="en-US" sz="2000">
                <a:latin typeface="Arial Narrow"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3058"/>
                                        </p:tgtEl>
                                        <p:attrNameLst>
                                          <p:attrName>style.visibility</p:attrName>
                                        </p:attrNameLst>
                                      </p:cBhvr>
                                      <p:to>
                                        <p:strVal val="visible"/>
                                      </p:to>
                                    </p:set>
                                    <p:anim calcmode="lin" valueType="num">
                                      <p:cBhvr additive="base">
                                        <p:cTn id="7" dur="500" fill="hold"/>
                                        <p:tgtEl>
                                          <p:spTgt spid="173058"/>
                                        </p:tgtEl>
                                        <p:attrNameLst>
                                          <p:attrName>ppt_x</p:attrName>
                                        </p:attrNameLst>
                                      </p:cBhvr>
                                      <p:tavLst>
                                        <p:tav tm="0">
                                          <p:val>
                                            <p:strVal val="0-#ppt_w/2"/>
                                          </p:val>
                                        </p:tav>
                                        <p:tav tm="100000">
                                          <p:val>
                                            <p:strVal val="#ppt_x"/>
                                          </p:val>
                                        </p:tav>
                                      </p:tavLst>
                                    </p:anim>
                                    <p:anim calcmode="lin" valueType="num">
                                      <p:cBhvr additive="base">
                                        <p:cTn id="8" dur="500" fill="hold"/>
                                        <p:tgtEl>
                                          <p:spTgt spid="1730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3068"/>
                                        </p:tgtEl>
                                        <p:attrNameLst>
                                          <p:attrName>style.visibility</p:attrName>
                                        </p:attrNameLst>
                                      </p:cBhvr>
                                      <p:to>
                                        <p:strVal val="visible"/>
                                      </p:to>
                                    </p:set>
                                    <p:anim calcmode="lin" valueType="num">
                                      <p:cBhvr additive="base">
                                        <p:cTn id="13" dur="500" fill="hold"/>
                                        <p:tgtEl>
                                          <p:spTgt spid="173068"/>
                                        </p:tgtEl>
                                        <p:attrNameLst>
                                          <p:attrName>ppt_x</p:attrName>
                                        </p:attrNameLst>
                                      </p:cBhvr>
                                      <p:tavLst>
                                        <p:tav tm="0">
                                          <p:val>
                                            <p:strVal val="0-#ppt_w/2"/>
                                          </p:val>
                                        </p:tav>
                                        <p:tav tm="100000">
                                          <p:val>
                                            <p:strVal val="#ppt_x"/>
                                          </p:val>
                                        </p:tav>
                                      </p:tavLst>
                                    </p:anim>
                                    <p:anim calcmode="lin" valueType="num">
                                      <p:cBhvr additive="base">
                                        <p:cTn id="14" dur="500" fill="hold"/>
                                        <p:tgtEl>
                                          <p:spTgt spid="1730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3059"/>
                                        </p:tgtEl>
                                        <p:attrNameLst>
                                          <p:attrName>style.visibility</p:attrName>
                                        </p:attrNameLst>
                                      </p:cBhvr>
                                      <p:to>
                                        <p:strVal val="visible"/>
                                      </p:to>
                                    </p:set>
                                    <p:anim calcmode="lin" valueType="num">
                                      <p:cBhvr additive="base">
                                        <p:cTn id="19" dur="500" fill="hold"/>
                                        <p:tgtEl>
                                          <p:spTgt spid="173059"/>
                                        </p:tgtEl>
                                        <p:attrNameLst>
                                          <p:attrName>ppt_x</p:attrName>
                                        </p:attrNameLst>
                                      </p:cBhvr>
                                      <p:tavLst>
                                        <p:tav tm="0">
                                          <p:val>
                                            <p:strVal val="0-#ppt_w/2"/>
                                          </p:val>
                                        </p:tav>
                                        <p:tav tm="100000">
                                          <p:val>
                                            <p:strVal val="#ppt_x"/>
                                          </p:val>
                                        </p:tav>
                                      </p:tavLst>
                                    </p:anim>
                                    <p:anim calcmode="lin" valueType="num">
                                      <p:cBhvr additive="base">
                                        <p:cTn id="20" dur="500" fill="hold"/>
                                        <p:tgtEl>
                                          <p:spTgt spid="17305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3063"/>
                                        </p:tgtEl>
                                        <p:attrNameLst>
                                          <p:attrName>style.visibility</p:attrName>
                                        </p:attrNameLst>
                                      </p:cBhvr>
                                      <p:to>
                                        <p:strVal val="visible"/>
                                      </p:to>
                                    </p:set>
                                    <p:anim calcmode="lin" valueType="num">
                                      <p:cBhvr additive="base">
                                        <p:cTn id="25" dur="500" fill="hold"/>
                                        <p:tgtEl>
                                          <p:spTgt spid="173063"/>
                                        </p:tgtEl>
                                        <p:attrNameLst>
                                          <p:attrName>ppt_x</p:attrName>
                                        </p:attrNameLst>
                                      </p:cBhvr>
                                      <p:tavLst>
                                        <p:tav tm="0">
                                          <p:val>
                                            <p:strVal val="0-#ppt_w/2"/>
                                          </p:val>
                                        </p:tav>
                                        <p:tav tm="100000">
                                          <p:val>
                                            <p:strVal val="#ppt_x"/>
                                          </p:val>
                                        </p:tav>
                                      </p:tavLst>
                                    </p:anim>
                                    <p:anim calcmode="lin" valueType="num">
                                      <p:cBhvr additive="base">
                                        <p:cTn id="26" dur="500" fill="hold"/>
                                        <p:tgtEl>
                                          <p:spTgt spid="17306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3064"/>
                                        </p:tgtEl>
                                        <p:attrNameLst>
                                          <p:attrName>style.visibility</p:attrName>
                                        </p:attrNameLst>
                                      </p:cBhvr>
                                      <p:to>
                                        <p:strVal val="visible"/>
                                      </p:to>
                                    </p:set>
                                    <p:anim calcmode="lin" valueType="num">
                                      <p:cBhvr additive="base">
                                        <p:cTn id="31" dur="500" fill="hold"/>
                                        <p:tgtEl>
                                          <p:spTgt spid="173064"/>
                                        </p:tgtEl>
                                        <p:attrNameLst>
                                          <p:attrName>ppt_x</p:attrName>
                                        </p:attrNameLst>
                                      </p:cBhvr>
                                      <p:tavLst>
                                        <p:tav tm="0">
                                          <p:val>
                                            <p:strVal val="0-#ppt_w/2"/>
                                          </p:val>
                                        </p:tav>
                                        <p:tav tm="100000">
                                          <p:val>
                                            <p:strVal val="#ppt_x"/>
                                          </p:val>
                                        </p:tav>
                                      </p:tavLst>
                                    </p:anim>
                                    <p:anim calcmode="lin" valueType="num">
                                      <p:cBhvr additive="base">
                                        <p:cTn id="32" dur="500" fill="hold"/>
                                        <p:tgtEl>
                                          <p:spTgt spid="17306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3065"/>
                                        </p:tgtEl>
                                        <p:attrNameLst>
                                          <p:attrName>style.visibility</p:attrName>
                                        </p:attrNameLst>
                                      </p:cBhvr>
                                      <p:to>
                                        <p:strVal val="visible"/>
                                      </p:to>
                                    </p:set>
                                    <p:anim calcmode="lin" valueType="num">
                                      <p:cBhvr additive="base">
                                        <p:cTn id="37" dur="500" fill="hold"/>
                                        <p:tgtEl>
                                          <p:spTgt spid="173065"/>
                                        </p:tgtEl>
                                        <p:attrNameLst>
                                          <p:attrName>ppt_x</p:attrName>
                                        </p:attrNameLst>
                                      </p:cBhvr>
                                      <p:tavLst>
                                        <p:tav tm="0">
                                          <p:val>
                                            <p:strVal val="0-#ppt_w/2"/>
                                          </p:val>
                                        </p:tav>
                                        <p:tav tm="100000">
                                          <p:val>
                                            <p:strVal val="#ppt_x"/>
                                          </p:val>
                                        </p:tav>
                                      </p:tavLst>
                                    </p:anim>
                                    <p:anim calcmode="lin" valueType="num">
                                      <p:cBhvr additive="base">
                                        <p:cTn id="38" dur="500" fill="hold"/>
                                        <p:tgtEl>
                                          <p:spTgt spid="17306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73066"/>
                                        </p:tgtEl>
                                        <p:attrNameLst>
                                          <p:attrName>style.visibility</p:attrName>
                                        </p:attrNameLst>
                                      </p:cBhvr>
                                      <p:to>
                                        <p:strVal val="visible"/>
                                      </p:to>
                                    </p:set>
                                    <p:anim calcmode="lin" valueType="num">
                                      <p:cBhvr additive="base">
                                        <p:cTn id="43" dur="500" fill="hold"/>
                                        <p:tgtEl>
                                          <p:spTgt spid="173066"/>
                                        </p:tgtEl>
                                        <p:attrNameLst>
                                          <p:attrName>ppt_x</p:attrName>
                                        </p:attrNameLst>
                                      </p:cBhvr>
                                      <p:tavLst>
                                        <p:tav tm="0">
                                          <p:val>
                                            <p:strVal val="0-#ppt_w/2"/>
                                          </p:val>
                                        </p:tav>
                                        <p:tav tm="100000">
                                          <p:val>
                                            <p:strVal val="#ppt_x"/>
                                          </p:val>
                                        </p:tav>
                                      </p:tavLst>
                                    </p:anim>
                                    <p:anim calcmode="lin" valueType="num">
                                      <p:cBhvr additive="base">
                                        <p:cTn id="44" dur="500" fill="hold"/>
                                        <p:tgtEl>
                                          <p:spTgt spid="17306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73067"/>
                                        </p:tgtEl>
                                        <p:attrNameLst>
                                          <p:attrName>style.visibility</p:attrName>
                                        </p:attrNameLst>
                                      </p:cBhvr>
                                      <p:to>
                                        <p:strVal val="visible"/>
                                      </p:to>
                                    </p:set>
                                    <p:anim calcmode="lin" valueType="num">
                                      <p:cBhvr additive="base">
                                        <p:cTn id="49" dur="500" fill="hold"/>
                                        <p:tgtEl>
                                          <p:spTgt spid="173067"/>
                                        </p:tgtEl>
                                        <p:attrNameLst>
                                          <p:attrName>ppt_x</p:attrName>
                                        </p:attrNameLst>
                                      </p:cBhvr>
                                      <p:tavLst>
                                        <p:tav tm="0">
                                          <p:val>
                                            <p:strVal val="0-#ppt_w/2"/>
                                          </p:val>
                                        </p:tav>
                                        <p:tav tm="100000">
                                          <p:val>
                                            <p:strVal val="#ppt_x"/>
                                          </p:val>
                                        </p:tav>
                                      </p:tavLst>
                                    </p:anim>
                                    <p:anim calcmode="lin" valueType="num">
                                      <p:cBhvr additive="base">
                                        <p:cTn id="50" dur="500" fill="hold"/>
                                        <p:tgtEl>
                                          <p:spTgt spid="173067"/>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73069"/>
                                        </p:tgtEl>
                                        <p:attrNameLst>
                                          <p:attrName>style.visibility</p:attrName>
                                        </p:attrNameLst>
                                      </p:cBhvr>
                                      <p:to>
                                        <p:strVal val="visible"/>
                                      </p:to>
                                    </p:set>
                                    <p:anim calcmode="lin" valueType="num">
                                      <p:cBhvr additive="base">
                                        <p:cTn id="55" dur="500" fill="hold"/>
                                        <p:tgtEl>
                                          <p:spTgt spid="173069"/>
                                        </p:tgtEl>
                                        <p:attrNameLst>
                                          <p:attrName>ppt_x</p:attrName>
                                        </p:attrNameLst>
                                      </p:cBhvr>
                                      <p:tavLst>
                                        <p:tav tm="0">
                                          <p:val>
                                            <p:strVal val="0-#ppt_w/2"/>
                                          </p:val>
                                        </p:tav>
                                        <p:tav tm="100000">
                                          <p:val>
                                            <p:strVal val="#ppt_x"/>
                                          </p:val>
                                        </p:tav>
                                      </p:tavLst>
                                    </p:anim>
                                    <p:anim calcmode="lin" valueType="num">
                                      <p:cBhvr additive="base">
                                        <p:cTn id="56" dur="500" fill="hold"/>
                                        <p:tgtEl>
                                          <p:spTgt spid="1730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8" grpId="0" animBg="1" autoUpdateAnimBg="0"/>
      <p:bldP spid="173059" grpId="0" animBg="1" autoUpdateAnimBg="0"/>
      <p:bldP spid="173063" grpId="0" animBg="1"/>
      <p:bldP spid="173064" grpId="0" animBg="1" autoUpdateAnimBg="0"/>
      <p:bldP spid="173065" grpId="0" animBg="1" autoUpdateAnimBg="0"/>
      <p:bldP spid="173066" grpId="0" animBg="1" autoUpdateAnimBg="0"/>
      <p:bldP spid="173067" grpId="0" animBg="1" autoUpdateAnimBg="0"/>
      <p:bldP spid="173068" grpId="0" animBg="1" autoUpdateAnimBg="0"/>
      <p:bldP spid="173069"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62" name="Rectangle 2"/>
          <p:cNvSpPr>
            <a:spLocks noGrp="1" noChangeArrowheads="1"/>
          </p:cNvSpPr>
          <p:nvPr>
            <p:ph type="title"/>
          </p:nvPr>
        </p:nvSpPr>
        <p:spPr>
          <a:xfrm>
            <a:off x="827088" y="76200"/>
            <a:ext cx="7561262" cy="473075"/>
          </a:xfrm>
          <a:ln w="38100">
            <a:solidFill>
              <a:schemeClr val="accent2"/>
            </a:solidFill>
          </a:ln>
        </p:spPr>
        <p:txBody>
          <a:bodyPr/>
          <a:lstStyle/>
          <a:p>
            <a:pPr eaLnBrk="1" hangingPunct="1"/>
            <a:r>
              <a:rPr lang="en-US" sz="2800" b="1" smtClean="0">
                <a:latin typeface="Tahoma" pitchFamily="34" charset="0"/>
                <a:cs typeface="Times New Roman" pitchFamily="18" charset="0"/>
              </a:rPr>
              <a:t>KEWAJIBAN </a:t>
            </a:r>
            <a:r>
              <a:rPr lang="en-US" sz="2800" b="1" smtClean="0">
                <a:solidFill>
                  <a:srgbClr val="008000"/>
                </a:solidFill>
                <a:latin typeface="Tahoma" pitchFamily="34" charset="0"/>
                <a:cs typeface="Times New Roman" pitchFamily="18" charset="0"/>
              </a:rPr>
              <a:t>MELAPORKAN USAHA</a:t>
            </a:r>
            <a:endParaRPr lang="en-US" sz="2800" b="1" smtClean="0">
              <a:solidFill>
                <a:srgbClr val="008000"/>
              </a:solidFill>
              <a:latin typeface="Tahoma" pitchFamily="34" charset="0"/>
            </a:endParaRPr>
          </a:p>
        </p:txBody>
      </p:sp>
      <p:sp>
        <p:nvSpPr>
          <p:cNvPr id="296964" name="Rectangle 4"/>
          <p:cNvSpPr>
            <a:spLocks noChangeArrowheads="1"/>
          </p:cNvSpPr>
          <p:nvPr/>
        </p:nvSpPr>
        <p:spPr bwMode="auto">
          <a:xfrm>
            <a:off x="107950" y="765175"/>
            <a:ext cx="8964613" cy="1958975"/>
          </a:xfrm>
          <a:prstGeom prst="rect">
            <a:avLst/>
          </a:prstGeom>
          <a:noFill/>
          <a:ln w="38100">
            <a:solidFill>
              <a:srgbClr val="FF33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Setiap </a:t>
            </a:r>
            <a:r>
              <a:rPr lang="en-US" sz="2000" b="1" u="none">
                <a:solidFill>
                  <a:schemeClr val="accent2"/>
                </a:solidFill>
                <a:latin typeface="Tahoma" pitchFamily="34" charset="0"/>
                <a:cs typeface="Times New Roman" pitchFamily="18" charset="0"/>
              </a:rPr>
              <a:t>Wajib Pajak </a:t>
            </a:r>
            <a:r>
              <a:rPr lang="en-US" sz="2000" u="none">
                <a:solidFill>
                  <a:schemeClr val="accent2"/>
                </a:solidFill>
                <a:latin typeface="Tahoma" pitchFamily="34" charset="0"/>
                <a:cs typeface="Times New Roman" pitchFamily="18" charset="0"/>
              </a:rPr>
              <a:t>sebagai</a:t>
            </a:r>
            <a:r>
              <a:rPr lang="en-US" sz="2000" b="1" u="none">
                <a:solidFill>
                  <a:schemeClr val="accent2"/>
                </a:solidFill>
                <a:latin typeface="Tahoma" pitchFamily="34" charset="0"/>
                <a:cs typeface="Times New Roman" pitchFamily="18" charset="0"/>
              </a:rPr>
              <a:t> Pengusaha</a:t>
            </a:r>
            <a:r>
              <a:rPr lang="en-US" sz="2000" u="none">
                <a:latin typeface="Tahoma" pitchFamily="34" charset="0"/>
                <a:cs typeface="Times New Roman" pitchFamily="18" charset="0"/>
              </a:rPr>
              <a:t> </a:t>
            </a:r>
            <a:r>
              <a:rPr lang="en-US" sz="2000" u="none">
                <a:solidFill>
                  <a:schemeClr val="accent2"/>
                </a:solidFill>
                <a:latin typeface="Tahoma" pitchFamily="34" charset="0"/>
                <a:cs typeface="Times New Roman" pitchFamily="18" charset="0"/>
              </a:rPr>
              <a:t>yang dikena</a:t>
            </a:r>
            <a:r>
              <a:rPr lang="en-US" sz="2000" i="1" u="none">
                <a:solidFill>
                  <a:schemeClr val="accent2"/>
                </a:solidFill>
                <a:latin typeface="Tahoma" pitchFamily="34" charset="0"/>
                <a:cs typeface="Times New Roman" pitchFamily="18" charset="0"/>
              </a:rPr>
              <a:t>i</a:t>
            </a:r>
            <a:r>
              <a:rPr lang="en-US" sz="2000" u="none">
                <a:solidFill>
                  <a:schemeClr val="accent2"/>
                </a:solidFill>
                <a:latin typeface="Tahoma" pitchFamily="34" charset="0"/>
                <a:cs typeface="Times New Roman" pitchFamily="18" charset="0"/>
              </a:rPr>
              <a:t> pajak berdasarkan UU PPN</a:t>
            </a:r>
            <a:r>
              <a:rPr lang="en-US" sz="2000" u="none">
                <a:latin typeface="Tahoma" pitchFamily="34" charset="0"/>
                <a:cs typeface="Times New Roman" pitchFamily="18" charset="0"/>
              </a:rPr>
              <a:t> 1984 dan perubahannya, wajib </a:t>
            </a:r>
            <a:r>
              <a:rPr lang="en-US" sz="2000" b="1" u="none">
                <a:solidFill>
                  <a:schemeClr val="accent2"/>
                </a:solidFill>
                <a:latin typeface="Tahoma" pitchFamily="34" charset="0"/>
                <a:cs typeface="Times New Roman" pitchFamily="18" charset="0"/>
              </a:rPr>
              <a:t>melaporkan usahanya</a:t>
            </a:r>
            <a:r>
              <a:rPr lang="en-US" sz="2000" u="none">
                <a:latin typeface="Tahoma" pitchFamily="34" charset="0"/>
                <a:cs typeface="Times New Roman" pitchFamily="18" charset="0"/>
              </a:rPr>
              <a:t> pada kantor Direktorat Jenderal Pajak yang wilayah kerjanya meliputi tempat tinggal atau tempat kedudukan Pengusaha, dan tempat kegiatan usaha dilakukan </a:t>
            </a:r>
            <a:r>
              <a:rPr lang="en-US" sz="2000" b="1">
                <a:cs typeface="Times New Roman" pitchFamily="18" charset="0"/>
              </a:rPr>
              <a:t>untuk dikukuhkan menjadi Pengusaha Kena Pajak</a:t>
            </a:r>
            <a:r>
              <a:rPr lang="en-US" sz="2000" u="none">
                <a:latin typeface="Tahoma" pitchFamily="34" charset="0"/>
                <a:cs typeface="Times New Roman" pitchFamily="18" charset="0"/>
              </a:rPr>
              <a:t>.</a:t>
            </a:r>
          </a:p>
          <a:p>
            <a:r>
              <a:rPr lang="en-US" sz="2000" b="1" u="none">
                <a:solidFill>
                  <a:srgbClr val="990000"/>
                </a:solidFill>
                <a:latin typeface="Tempus Sans ITC" pitchFamily="82" charset="0"/>
                <a:cs typeface="Times New Roman" pitchFamily="18" charset="0"/>
              </a:rPr>
              <a:t>(Pasal 2 angka 2 UU KUP)</a:t>
            </a:r>
            <a:r>
              <a:rPr lang="en-GB" sz="2000" b="1" u="none">
                <a:solidFill>
                  <a:srgbClr val="990000"/>
                </a:solidFill>
                <a:latin typeface="Tempus Sans ITC" pitchFamily="82" charset="0"/>
              </a:rPr>
              <a:t> </a:t>
            </a:r>
          </a:p>
        </p:txBody>
      </p:sp>
      <p:sp>
        <p:nvSpPr>
          <p:cNvPr id="296965" name="AutoShape 5"/>
          <p:cNvSpPr>
            <a:spLocks noChangeArrowheads="1"/>
          </p:cNvSpPr>
          <p:nvPr/>
        </p:nvSpPr>
        <p:spPr bwMode="auto">
          <a:xfrm>
            <a:off x="4106863" y="476250"/>
            <a:ext cx="609600" cy="360363"/>
          </a:xfrm>
          <a:prstGeom prst="downArrow">
            <a:avLst>
              <a:gd name="adj1" fmla="val 8333"/>
              <a:gd name="adj2" fmla="val 49778"/>
            </a:avLst>
          </a:prstGeom>
          <a:solidFill>
            <a:srgbClr val="FF3300"/>
          </a:solidFill>
          <a:ln w="9525">
            <a:solidFill>
              <a:schemeClr val="tx1"/>
            </a:solidFill>
            <a:miter lim="800000"/>
            <a:headEnd/>
            <a:tailEnd/>
          </a:ln>
        </p:spPr>
        <p:txBody>
          <a:bodyPr wrap="none" anchor="ctr"/>
          <a:lstStyle/>
          <a:p>
            <a:endParaRPr lang="en-US"/>
          </a:p>
        </p:txBody>
      </p:sp>
      <p:sp>
        <p:nvSpPr>
          <p:cNvPr id="296972" name="AutoShape 12"/>
          <p:cNvSpPr>
            <a:spLocks/>
          </p:cNvSpPr>
          <p:nvPr/>
        </p:nvSpPr>
        <p:spPr bwMode="auto">
          <a:xfrm rot="5400000">
            <a:off x="4284663" y="547688"/>
            <a:ext cx="287337" cy="1296987"/>
          </a:xfrm>
          <a:prstGeom prst="rightBrace">
            <a:avLst>
              <a:gd name="adj1" fmla="val 37615"/>
              <a:gd name="adj2" fmla="val 50000"/>
            </a:avLst>
          </a:prstGeom>
          <a:noFill/>
          <a:ln w="12700">
            <a:solidFill>
              <a:srgbClr val="990000"/>
            </a:solidFill>
            <a:round/>
            <a:headEnd/>
            <a:tailEnd/>
          </a:ln>
        </p:spPr>
        <p:txBody>
          <a:bodyPr wrap="none" anchor="ctr"/>
          <a:lstStyle/>
          <a:p>
            <a:endParaRPr lang="en-US"/>
          </a:p>
        </p:txBody>
      </p:sp>
      <p:sp>
        <p:nvSpPr>
          <p:cNvPr id="296973" name="Line 13"/>
          <p:cNvSpPr>
            <a:spLocks noChangeShapeType="1"/>
          </p:cNvSpPr>
          <p:nvPr/>
        </p:nvSpPr>
        <p:spPr bwMode="auto">
          <a:xfrm flipH="1">
            <a:off x="971550" y="1196975"/>
            <a:ext cx="3455988" cy="1655763"/>
          </a:xfrm>
          <a:prstGeom prst="line">
            <a:avLst/>
          </a:prstGeom>
          <a:noFill/>
          <a:ln w="9525">
            <a:solidFill>
              <a:schemeClr val="tx1"/>
            </a:solidFill>
            <a:round/>
            <a:headEnd/>
            <a:tailEnd type="triangle" w="med" len="med"/>
          </a:ln>
        </p:spPr>
        <p:txBody>
          <a:bodyPr/>
          <a:lstStyle/>
          <a:p>
            <a:endParaRPr lang="en-US"/>
          </a:p>
        </p:txBody>
      </p:sp>
      <p:sp>
        <p:nvSpPr>
          <p:cNvPr id="296974" name="Rectangle 14"/>
          <p:cNvSpPr>
            <a:spLocks noChangeArrowheads="1"/>
          </p:cNvSpPr>
          <p:nvPr/>
        </p:nvSpPr>
        <p:spPr bwMode="auto">
          <a:xfrm>
            <a:off x="179388" y="2781300"/>
            <a:ext cx="3529012" cy="3671888"/>
          </a:xfrm>
          <a:prstGeom prst="rect">
            <a:avLst/>
          </a:prstGeom>
          <a:noFill/>
          <a:ln w="9525">
            <a:solidFill>
              <a:srgbClr val="0033CC"/>
            </a:solidFill>
            <a:miter lim="800000"/>
            <a:headEnd/>
            <a:tailEnd/>
          </a:ln>
        </p:spPr>
        <p:txBody>
          <a:bodyPr lIns="91422" tIns="45712" rIns="91422" bIns="45712">
            <a:spAutoFit/>
          </a:bodyPr>
          <a:lstStyle/>
          <a:p>
            <a:r>
              <a:rPr lang="en-US" sz="1800" u="none" dirty="0">
                <a:latin typeface="Tahoma" pitchFamily="34" charset="0"/>
              </a:rPr>
              <a:t>orang </a:t>
            </a:r>
            <a:r>
              <a:rPr lang="en-US" sz="1800" u="none" dirty="0" err="1">
                <a:latin typeface="Tahoma" pitchFamily="34" charset="0"/>
              </a:rPr>
              <a:t>pribadi</a:t>
            </a:r>
            <a:r>
              <a:rPr lang="en-US" sz="1800" u="none" dirty="0">
                <a:latin typeface="Tahoma" pitchFamily="34" charset="0"/>
              </a:rPr>
              <a:t> </a:t>
            </a:r>
            <a:r>
              <a:rPr lang="en-US" sz="1800" u="none" dirty="0" err="1">
                <a:latin typeface="Tahoma" pitchFamily="34" charset="0"/>
              </a:rPr>
              <a:t>atau</a:t>
            </a:r>
            <a:r>
              <a:rPr lang="en-US" sz="1800" u="none" dirty="0">
                <a:latin typeface="Tahoma" pitchFamily="34" charset="0"/>
              </a:rPr>
              <a:t> </a:t>
            </a:r>
            <a:r>
              <a:rPr lang="en-US" sz="1800" u="none" dirty="0" err="1">
                <a:latin typeface="Tahoma" pitchFamily="34" charset="0"/>
              </a:rPr>
              <a:t>badan</a:t>
            </a:r>
            <a:r>
              <a:rPr lang="en-US" sz="1800" u="none" dirty="0">
                <a:latin typeface="Tahoma" pitchFamily="34" charset="0"/>
              </a:rPr>
              <a:t> </a:t>
            </a:r>
            <a:r>
              <a:rPr lang="en-US" sz="1800" u="none" dirty="0" err="1">
                <a:latin typeface="Tahoma" pitchFamily="34" charset="0"/>
              </a:rPr>
              <a:t>dalam</a:t>
            </a:r>
            <a:r>
              <a:rPr lang="en-US" sz="1800" u="none" dirty="0">
                <a:latin typeface="Tahoma" pitchFamily="34" charset="0"/>
              </a:rPr>
              <a:t> </a:t>
            </a:r>
            <a:r>
              <a:rPr lang="en-US" sz="1800" u="none" dirty="0" err="1">
                <a:latin typeface="Tahoma" pitchFamily="34" charset="0"/>
              </a:rPr>
              <a:t>bentuk</a:t>
            </a:r>
            <a:r>
              <a:rPr lang="en-US" sz="1800" u="none" dirty="0">
                <a:latin typeface="Tahoma" pitchFamily="34" charset="0"/>
              </a:rPr>
              <a:t> </a:t>
            </a:r>
            <a:r>
              <a:rPr lang="en-US" sz="1800" u="none" dirty="0" err="1">
                <a:latin typeface="Tahoma" pitchFamily="34" charset="0"/>
              </a:rPr>
              <a:t>apa</a:t>
            </a:r>
            <a:r>
              <a:rPr lang="en-US" sz="1800" u="none" dirty="0">
                <a:latin typeface="Tahoma" pitchFamily="34" charset="0"/>
              </a:rPr>
              <a:t> pun </a:t>
            </a:r>
            <a:r>
              <a:rPr lang="en-US" sz="1800" b="1" dirty="0">
                <a:latin typeface="Tahoma" pitchFamily="34" charset="0"/>
              </a:rPr>
              <a:t>yang </a:t>
            </a:r>
            <a:r>
              <a:rPr lang="en-US" sz="1800" b="1" dirty="0" err="1">
                <a:latin typeface="Tahoma" pitchFamily="34" charset="0"/>
              </a:rPr>
              <a:t>dalam</a:t>
            </a:r>
            <a:r>
              <a:rPr lang="en-US" sz="1800" b="1" dirty="0">
                <a:latin typeface="Tahoma" pitchFamily="34" charset="0"/>
              </a:rPr>
              <a:t> </a:t>
            </a:r>
            <a:r>
              <a:rPr lang="en-US" sz="1800" b="1" dirty="0" err="1">
                <a:latin typeface="Tahoma" pitchFamily="34" charset="0"/>
              </a:rPr>
              <a:t>kegiatan</a:t>
            </a:r>
            <a:r>
              <a:rPr lang="en-US" sz="1800" b="1" dirty="0">
                <a:latin typeface="Tahoma" pitchFamily="34" charset="0"/>
              </a:rPr>
              <a:t> </a:t>
            </a:r>
            <a:r>
              <a:rPr lang="en-US" sz="1800" b="1" dirty="0" err="1">
                <a:latin typeface="Tahoma" pitchFamily="34" charset="0"/>
              </a:rPr>
              <a:t>usaha</a:t>
            </a:r>
            <a:r>
              <a:rPr lang="en-US" sz="1800" b="1" dirty="0">
                <a:latin typeface="Tahoma" pitchFamily="34" charset="0"/>
              </a:rPr>
              <a:t> </a:t>
            </a:r>
            <a:r>
              <a:rPr lang="en-US" sz="1800" b="1" dirty="0" err="1">
                <a:latin typeface="Tahoma" pitchFamily="34" charset="0"/>
              </a:rPr>
              <a:t>atau</a:t>
            </a:r>
            <a:r>
              <a:rPr lang="en-US" sz="1800" b="1" dirty="0">
                <a:latin typeface="Tahoma" pitchFamily="34" charset="0"/>
              </a:rPr>
              <a:t> </a:t>
            </a:r>
            <a:r>
              <a:rPr lang="en-US" sz="1800" b="1" dirty="0" err="1">
                <a:latin typeface="Tahoma" pitchFamily="34" charset="0"/>
              </a:rPr>
              <a:t>pekerjaannya</a:t>
            </a:r>
            <a:r>
              <a:rPr lang="en-US" sz="1800" u="none" dirty="0">
                <a:latin typeface="Tahoma" pitchFamily="34" charset="0"/>
              </a:rPr>
              <a:t> </a:t>
            </a:r>
            <a:r>
              <a:rPr lang="en-US" sz="1800" u="none" dirty="0" err="1">
                <a:latin typeface="Tahoma" pitchFamily="34" charset="0"/>
              </a:rPr>
              <a:t>menghasilkan</a:t>
            </a:r>
            <a:r>
              <a:rPr lang="en-US" sz="1800" u="none" dirty="0">
                <a:latin typeface="Tahoma" pitchFamily="34" charset="0"/>
              </a:rPr>
              <a:t> </a:t>
            </a:r>
            <a:r>
              <a:rPr lang="en-US" sz="1800" u="none" dirty="0" err="1">
                <a:latin typeface="Tahoma" pitchFamily="34" charset="0"/>
              </a:rPr>
              <a:t>barang</a:t>
            </a:r>
            <a:r>
              <a:rPr lang="en-US" sz="1800" u="none" dirty="0">
                <a:latin typeface="Tahoma" pitchFamily="34" charset="0"/>
              </a:rPr>
              <a:t>, </a:t>
            </a:r>
            <a:r>
              <a:rPr lang="en-US" sz="1800" u="none" dirty="0" err="1">
                <a:latin typeface="Tahoma" pitchFamily="34" charset="0"/>
              </a:rPr>
              <a:t>mengimpor</a:t>
            </a:r>
            <a:r>
              <a:rPr lang="en-US" sz="1800" u="none" dirty="0">
                <a:latin typeface="Tahoma" pitchFamily="34" charset="0"/>
              </a:rPr>
              <a:t> </a:t>
            </a:r>
            <a:r>
              <a:rPr lang="en-US" sz="1800" u="none" dirty="0" err="1">
                <a:latin typeface="Tahoma" pitchFamily="34" charset="0"/>
              </a:rPr>
              <a:t>barang</a:t>
            </a:r>
            <a:r>
              <a:rPr lang="en-US" sz="1800" u="none" dirty="0">
                <a:latin typeface="Tahoma" pitchFamily="34" charset="0"/>
              </a:rPr>
              <a:t>, </a:t>
            </a:r>
            <a:r>
              <a:rPr lang="en-US" sz="1800" u="none" dirty="0" err="1">
                <a:latin typeface="Tahoma" pitchFamily="34" charset="0"/>
              </a:rPr>
              <a:t>mengekspor</a:t>
            </a:r>
            <a:r>
              <a:rPr lang="en-US" sz="1800" u="none" dirty="0">
                <a:latin typeface="Tahoma" pitchFamily="34" charset="0"/>
              </a:rPr>
              <a:t> </a:t>
            </a:r>
            <a:r>
              <a:rPr lang="en-US" sz="1800" u="none" dirty="0" err="1">
                <a:latin typeface="Tahoma" pitchFamily="34" charset="0"/>
              </a:rPr>
              <a:t>barang</a:t>
            </a:r>
            <a:r>
              <a:rPr lang="en-US" sz="1800" u="none" dirty="0">
                <a:latin typeface="Tahoma" pitchFamily="34" charset="0"/>
              </a:rPr>
              <a:t>, </a:t>
            </a:r>
            <a:r>
              <a:rPr lang="en-US" sz="1800" u="none" dirty="0" err="1">
                <a:latin typeface="Tahoma" pitchFamily="34" charset="0"/>
              </a:rPr>
              <a:t>melakukan</a:t>
            </a:r>
            <a:r>
              <a:rPr lang="en-US" sz="1800" u="none" dirty="0">
                <a:latin typeface="Tahoma" pitchFamily="34" charset="0"/>
              </a:rPr>
              <a:t> </a:t>
            </a:r>
            <a:r>
              <a:rPr lang="en-US" sz="1800" u="none" dirty="0" err="1">
                <a:latin typeface="Tahoma" pitchFamily="34" charset="0"/>
              </a:rPr>
              <a:t>usaha</a:t>
            </a:r>
            <a:r>
              <a:rPr lang="en-US" sz="1800" u="none" dirty="0">
                <a:latin typeface="Tahoma" pitchFamily="34" charset="0"/>
              </a:rPr>
              <a:t> </a:t>
            </a:r>
            <a:r>
              <a:rPr lang="en-US" sz="1800" u="none" dirty="0" err="1">
                <a:latin typeface="Tahoma" pitchFamily="34" charset="0"/>
              </a:rPr>
              <a:t>perdagangan</a:t>
            </a:r>
            <a:r>
              <a:rPr lang="en-US" sz="1800" u="none" dirty="0">
                <a:latin typeface="Tahoma" pitchFamily="34" charset="0"/>
              </a:rPr>
              <a:t>, </a:t>
            </a:r>
            <a:r>
              <a:rPr lang="en-US" sz="1800" u="none" dirty="0" err="1">
                <a:latin typeface="Tahoma" pitchFamily="34" charset="0"/>
              </a:rPr>
              <a:t>memanfaatkan</a:t>
            </a:r>
            <a:r>
              <a:rPr lang="en-US" sz="1800" u="none" dirty="0">
                <a:latin typeface="Tahoma" pitchFamily="34" charset="0"/>
              </a:rPr>
              <a:t> </a:t>
            </a:r>
            <a:r>
              <a:rPr lang="en-US" sz="1800" u="none" dirty="0" err="1">
                <a:latin typeface="Tahoma" pitchFamily="34" charset="0"/>
              </a:rPr>
              <a:t>barang</a:t>
            </a:r>
            <a:r>
              <a:rPr lang="en-US" sz="1800" u="none" dirty="0">
                <a:latin typeface="Tahoma" pitchFamily="34" charset="0"/>
              </a:rPr>
              <a:t> </a:t>
            </a:r>
            <a:r>
              <a:rPr lang="en-US" sz="1800" u="none" dirty="0" err="1">
                <a:latin typeface="Tahoma" pitchFamily="34" charset="0"/>
              </a:rPr>
              <a:t>tidak</a:t>
            </a:r>
            <a:r>
              <a:rPr lang="en-US" sz="1800" u="none" dirty="0">
                <a:latin typeface="Tahoma" pitchFamily="34" charset="0"/>
              </a:rPr>
              <a:t> </a:t>
            </a:r>
            <a:r>
              <a:rPr lang="en-US" sz="1800" u="none" dirty="0" err="1">
                <a:latin typeface="Tahoma" pitchFamily="34" charset="0"/>
              </a:rPr>
              <a:t>berwujud</a:t>
            </a:r>
            <a:r>
              <a:rPr lang="en-US" sz="1800" u="none" dirty="0">
                <a:latin typeface="Tahoma" pitchFamily="34" charset="0"/>
              </a:rPr>
              <a:t> </a:t>
            </a:r>
            <a:r>
              <a:rPr lang="en-US" sz="1800" u="none" dirty="0" err="1">
                <a:latin typeface="Tahoma" pitchFamily="34" charset="0"/>
              </a:rPr>
              <a:t>dari</a:t>
            </a:r>
            <a:r>
              <a:rPr lang="en-US" sz="1800" u="none" dirty="0">
                <a:latin typeface="Tahoma" pitchFamily="34" charset="0"/>
              </a:rPr>
              <a:t> </a:t>
            </a:r>
            <a:r>
              <a:rPr lang="en-US" sz="1800" u="none" dirty="0" err="1">
                <a:latin typeface="Tahoma" pitchFamily="34" charset="0"/>
              </a:rPr>
              <a:t>luar</a:t>
            </a:r>
            <a:r>
              <a:rPr lang="en-US" sz="1800" u="none" dirty="0">
                <a:latin typeface="Tahoma" pitchFamily="34" charset="0"/>
              </a:rPr>
              <a:t> </a:t>
            </a:r>
            <a:r>
              <a:rPr lang="en-US" sz="1800" u="none" dirty="0" err="1">
                <a:latin typeface="Tahoma" pitchFamily="34" charset="0"/>
              </a:rPr>
              <a:t>daerah</a:t>
            </a:r>
            <a:r>
              <a:rPr lang="en-US" sz="1800" u="none" dirty="0">
                <a:latin typeface="Tahoma" pitchFamily="34" charset="0"/>
              </a:rPr>
              <a:t> </a:t>
            </a:r>
            <a:r>
              <a:rPr lang="en-US" sz="1800" u="none" dirty="0" err="1">
                <a:latin typeface="Tahoma" pitchFamily="34" charset="0"/>
              </a:rPr>
              <a:t>pabean</a:t>
            </a:r>
            <a:r>
              <a:rPr lang="en-US" sz="1800" u="none" dirty="0">
                <a:latin typeface="Tahoma" pitchFamily="34" charset="0"/>
              </a:rPr>
              <a:t>, </a:t>
            </a:r>
            <a:r>
              <a:rPr lang="en-US" sz="1800" u="none" dirty="0" err="1">
                <a:latin typeface="Tahoma" pitchFamily="34" charset="0"/>
              </a:rPr>
              <a:t>melakukan</a:t>
            </a:r>
            <a:r>
              <a:rPr lang="en-US" sz="1800" u="none" dirty="0">
                <a:latin typeface="Tahoma" pitchFamily="34" charset="0"/>
              </a:rPr>
              <a:t> </a:t>
            </a:r>
            <a:r>
              <a:rPr lang="en-US" sz="1800" u="none" dirty="0" err="1">
                <a:latin typeface="Tahoma" pitchFamily="34" charset="0"/>
              </a:rPr>
              <a:t>usaha</a:t>
            </a:r>
            <a:r>
              <a:rPr lang="en-US" sz="1800" u="none" dirty="0">
                <a:latin typeface="Tahoma" pitchFamily="34" charset="0"/>
              </a:rPr>
              <a:t> </a:t>
            </a:r>
            <a:r>
              <a:rPr lang="en-US" sz="1800" u="none" dirty="0" err="1">
                <a:latin typeface="Tahoma" pitchFamily="34" charset="0"/>
              </a:rPr>
              <a:t>jasa</a:t>
            </a:r>
            <a:r>
              <a:rPr lang="en-US" sz="1800" u="none" dirty="0">
                <a:latin typeface="Tahoma" pitchFamily="34" charset="0"/>
              </a:rPr>
              <a:t>, </a:t>
            </a:r>
            <a:r>
              <a:rPr lang="en-US" sz="1800" u="none" dirty="0" err="1">
                <a:latin typeface="Tahoma" pitchFamily="34" charset="0"/>
              </a:rPr>
              <a:t>atau</a:t>
            </a:r>
            <a:r>
              <a:rPr lang="en-US" sz="1800" u="none" dirty="0">
                <a:latin typeface="Tahoma" pitchFamily="34" charset="0"/>
              </a:rPr>
              <a:t> </a:t>
            </a:r>
            <a:r>
              <a:rPr lang="en-US" sz="1800" u="none" dirty="0" err="1">
                <a:latin typeface="Tahoma" pitchFamily="34" charset="0"/>
              </a:rPr>
              <a:t>memanfaatkan</a:t>
            </a:r>
            <a:r>
              <a:rPr lang="en-US" sz="1800" u="none" dirty="0">
                <a:latin typeface="Tahoma" pitchFamily="34" charset="0"/>
              </a:rPr>
              <a:t> </a:t>
            </a:r>
            <a:r>
              <a:rPr lang="en-US" sz="1800" u="none" dirty="0" err="1">
                <a:latin typeface="Tahoma" pitchFamily="34" charset="0"/>
              </a:rPr>
              <a:t>jasa</a:t>
            </a:r>
            <a:r>
              <a:rPr lang="en-US" sz="1800" u="none" dirty="0">
                <a:latin typeface="Tahoma" pitchFamily="34" charset="0"/>
              </a:rPr>
              <a:t> </a:t>
            </a:r>
            <a:r>
              <a:rPr lang="en-US" sz="1800" u="none" dirty="0" err="1">
                <a:latin typeface="Tahoma" pitchFamily="34" charset="0"/>
              </a:rPr>
              <a:t>dari</a:t>
            </a:r>
            <a:r>
              <a:rPr lang="en-US" sz="1800" u="none" dirty="0">
                <a:latin typeface="Tahoma" pitchFamily="34" charset="0"/>
              </a:rPr>
              <a:t> </a:t>
            </a:r>
            <a:r>
              <a:rPr lang="en-US" sz="1800" u="none" dirty="0" err="1">
                <a:latin typeface="Tahoma" pitchFamily="34" charset="0"/>
              </a:rPr>
              <a:t>luar</a:t>
            </a:r>
            <a:r>
              <a:rPr lang="en-US" sz="1800" u="none" dirty="0">
                <a:latin typeface="Tahoma" pitchFamily="34" charset="0"/>
              </a:rPr>
              <a:t> </a:t>
            </a:r>
            <a:r>
              <a:rPr lang="en-US" sz="1800" u="none" dirty="0" err="1">
                <a:latin typeface="Tahoma" pitchFamily="34" charset="0"/>
              </a:rPr>
              <a:t>daerah</a:t>
            </a:r>
            <a:r>
              <a:rPr lang="en-US" sz="1800" u="none" dirty="0">
                <a:latin typeface="Tahoma" pitchFamily="34" charset="0"/>
              </a:rPr>
              <a:t> </a:t>
            </a:r>
            <a:r>
              <a:rPr lang="en-US" sz="1800" u="none" dirty="0" err="1">
                <a:latin typeface="Tahoma" pitchFamily="34" charset="0"/>
              </a:rPr>
              <a:t>pabean</a:t>
            </a:r>
            <a:r>
              <a:rPr lang="en-US" sz="1800" u="none" dirty="0">
                <a:latin typeface="Tahoma" pitchFamily="34" charset="0"/>
              </a:rPr>
              <a:t>.</a:t>
            </a:r>
          </a:p>
          <a:p>
            <a:r>
              <a:rPr lang="en-US" sz="1800" u="none" dirty="0">
                <a:latin typeface="Tahoma" pitchFamily="34" charset="0"/>
              </a:rPr>
              <a:t>(</a:t>
            </a:r>
            <a:r>
              <a:rPr lang="en-US" sz="1800" u="none" dirty="0" err="1">
                <a:latin typeface="Tahoma" pitchFamily="34" charset="0"/>
              </a:rPr>
              <a:t>Pasal</a:t>
            </a:r>
            <a:r>
              <a:rPr lang="en-US" sz="1800" u="none" dirty="0">
                <a:latin typeface="Tahoma" pitchFamily="34" charset="0"/>
              </a:rPr>
              <a:t> 1 </a:t>
            </a:r>
            <a:r>
              <a:rPr lang="en-US" sz="1800" u="none" dirty="0" err="1">
                <a:latin typeface="Tahoma" pitchFamily="34" charset="0"/>
              </a:rPr>
              <a:t>angka</a:t>
            </a:r>
            <a:r>
              <a:rPr lang="en-US" sz="1800" u="none" dirty="0">
                <a:latin typeface="Tahoma" pitchFamily="34" charset="0"/>
              </a:rPr>
              <a:t> 4 UU KUP)</a:t>
            </a:r>
          </a:p>
        </p:txBody>
      </p:sp>
      <p:sp>
        <p:nvSpPr>
          <p:cNvPr id="296975" name="AutoShape 15"/>
          <p:cNvSpPr>
            <a:spLocks/>
          </p:cNvSpPr>
          <p:nvPr/>
        </p:nvSpPr>
        <p:spPr bwMode="auto">
          <a:xfrm rot="5400000">
            <a:off x="6769100" y="-568325"/>
            <a:ext cx="430213" cy="3529013"/>
          </a:xfrm>
          <a:prstGeom prst="rightBrace">
            <a:avLst>
              <a:gd name="adj1" fmla="val 68358"/>
              <a:gd name="adj2" fmla="val 50000"/>
            </a:avLst>
          </a:prstGeom>
          <a:noFill/>
          <a:ln w="12700">
            <a:solidFill>
              <a:srgbClr val="990000"/>
            </a:solidFill>
            <a:round/>
            <a:headEnd/>
            <a:tailEnd/>
          </a:ln>
        </p:spPr>
        <p:txBody>
          <a:bodyPr wrap="none" anchor="ctr"/>
          <a:lstStyle/>
          <a:p>
            <a:endParaRPr lang="en-US"/>
          </a:p>
        </p:txBody>
      </p:sp>
      <p:sp>
        <p:nvSpPr>
          <p:cNvPr id="296976" name="Line 16"/>
          <p:cNvSpPr>
            <a:spLocks noChangeShapeType="1"/>
          </p:cNvSpPr>
          <p:nvPr/>
        </p:nvSpPr>
        <p:spPr bwMode="auto">
          <a:xfrm flipH="1">
            <a:off x="6877050" y="1268413"/>
            <a:ext cx="0" cy="1655762"/>
          </a:xfrm>
          <a:prstGeom prst="line">
            <a:avLst/>
          </a:prstGeom>
          <a:noFill/>
          <a:ln w="9525">
            <a:solidFill>
              <a:schemeClr val="tx1"/>
            </a:solidFill>
            <a:round/>
            <a:headEnd/>
            <a:tailEnd type="triangle" w="med" len="med"/>
          </a:ln>
        </p:spPr>
        <p:txBody>
          <a:bodyPr/>
          <a:lstStyle/>
          <a:p>
            <a:endParaRPr lang="en-US"/>
          </a:p>
        </p:txBody>
      </p:sp>
      <p:sp>
        <p:nvSpPr>
          <p:cNvPr id="296977" name="Rectangle 17"/>
          <p:cNvSpPr>
            <a:spLocks noChangeArrowheads="1"/>
          </p:cNvSpPr>
          <p:nvPr/>
        </p:nvSpPr>
        <p:spPr bwMode="auto">
          <a:xfrm>
            <a:off x="3851275" y="2781300"/>
            <a:ext cx="5184775" cy="2573338"/>
          </a:xfrm>
          <a:prstGeom prst="rect">
            <a:avLst/>
          </a:prstGeom>
          <a:noFill/>
          <a:ln w="9525">
            <a:solidFill>
              <a:srgbClr val="0033CC"/>
            </a:solidFill>
            <a:miter lim="800000"/>
            <a:headEnd/>
            <a:tailEnd/>
          </a:ln>
        </p:spPr>
        <p:txBody>
          <a:bodyPr lIns="91422" tIns="45712" rIns="91422" bIns="45712">
            <a:spAutoFit/>
          </a:bodyPr>
          <a:lstStyle/>
          <a:p>
            <a:r>
              <a:rPr lang="en-US" sz="1800" u="none" dirty="0" err="1">
                <a:latin typeface="Tahoma" pitchFamily="34" charset="0"/>
              </a:rPr>
              <a:t>Pengusaha</a:t>
            </a:r>
            <a:r>
              <a:rPr lang="en-US" sz="1800" u="none" dirty="0">
                <a:latin typeface="Tahoma" pitchFamily="34" charset="0"/>
              </a:rPr>
              <a:t> yang </a:t>
            </a:r>
            <a:r>
              <a:rPr lang="en-US" sz="1800" u="none" dirty="0" err="1">
                <a:latin typeface="Tahoma" pitchFamily="34" charset="0"/>
              </a:rPr>
              <a:t>melakukan</a:t>
            </a:r>
            <a:r>
              <a:rPr lang="en-US" sz="1800" u="none" dirty="0">
                <a:latin typeface="Tahoma" pitchFamily="34" charset="0"/>
              </a:rPr>
              <a:t> </a:t>
            </a:r>
            <a:r>
              <a:rPr lang="en-US" sz="1800" u="none" dirty="0" err="1">
                <a:latin typeface="Tahoma" pitchFamily="34" charset="0"/>
              </a:rPr>
              <a:t>penyerahan</a:t>
            </a:r>
            <a:r>
              <a:rPr lang="en-US" sz="1800" u="none" dirty="0">
                <a:latin typeface="Tahoma" pitchFamily="34" charset="0"/>
              </a:rPr>
              <a:t> </a:t>
            </a:r>
            <a:r>
              <a:rPr lang="en-US" sz="1800" u="none" dirty="0" err="1">
                <a:latin typeface="Tahoma" pitchFamily="34" charset="0"/>
              </a:rPr>
              <a:t>Barang</a:t>
            </a:r>
            <a:r>
              <a:rPr lang="en-US" sz="1800" u="none" dirty="0">
                <a:latin typeface="Tahoma" pitchFamily="34" charset="0"/>
              </a:rPr>
              <a:t> </a:t>
            </a:r>
            <a:r>
              <a:rPr lang="en-US" sz="1800" u="none" dirty="0" err="1">
                <a:latin typeface="Tahoma" pitchFamily="34" charset="0"/>
              </a:rPr>
              <a:t>Kena</a:t>
            </a:r>
            <a:r>
              <a:rPr lang="en-US" sz="1800" u="none" dirty="0">
                <a:latin typeface="Tahoma" pitchFamily="34" charset="0"/>
              </a:rPr>
              <a:t> </a:t>
            </a:r>
            <a:r>
              <a:rPr lang="en-US" sz="1800" u="none" dirty="0" err="1">
                <a:latin typeface="Tahoma" pitchFamily="34" charset="0"/>
              </a:rPr>
              <a:t>Pajak</a:t>
            </a:r>
            <a:r>
              <a:rPr lang="en-US" sz="1800" u="none" dirty="0">
                <a:latin typeface="Tahoma" pitchFamily="34" charset="0"/>
              </a:rPr>
              <a:t> </a:t>
            </a:r>
            <a:r>
              <a:rPr lang="en-US" sz="1800" u="none" dirty="0" err="1">
                <a:latin typeface="Tahoma" pitchFamily="34" charset="0"/>
              </a:rPr>
              <a:t>dan</a:t>
            </a:r>
            <a:r>
              <a:rPr lang="en-US" sz="1800" u="none" dirty="0">
                <a:latin typeface="Tahoma" pitchFamily="34" charset="0"/>
              </a:rPr>
              <a:t>/</a:t>
            </a:r>
            <a:r>
              <a:rPr lang="en-US" sz="1800" u="none" dirty="0" err="1">
                <a:latin typeface="Tahoma" pitchFamily="34" charset="0"/>
              </a:rPr>
              <a:t>atau</a:t>
            </a:r>
            <a:r>
              <a:rPr lang="en-US" sz="1800" u="none" dirty="0">
                <a:latin typeface="Tahoma" pitchFamily="34" charset="0"/>
              </a:rPr>
              <a:t> </a:t>
            </a:r>
            <a:r>
              <a:rPr lang="en-US" sz="1800" u="none" dirty="0" err="1">
                <a:latin typeface="Tahoma" pitchFamily="34" charset="0"/>
              </a:rPr>
              <a:t>penyerahan</a:t>
            </a:r>
            <a:r>
              <a:rPr lang="en-US" sz="1800" u="none" dirty="0">
                <a:latin typeface="Tahoma" pitchFamily="34" charset="0"/>
              </a:rPr>
              <a:t> </a:t>
            </a:r>
            <a:r>
              <a:rPr lang="en-US" sz="1800" u="none" dirty="0" err="1">
                <a:latin typeface="Tahoma" pitchFamily="34" charset="0"/>
              </a:rPr>
              <a:t>Jasa</a:t>
            </a:r>
            <a:r>
              <a:rPr lang="en-US" sz="1800" u="none" dirty="0">
                <a:latin typeface="Tahoma" pitchFamily="34" charset="0"/>
              </a:rPr>
              <a:t> </a:t>
            </a:r>
            <a:r>
              <a:rPr lang="en-US" sz="1800" u="none" dirty="0" err="1">
                <a:latin typeface="Tahoma" pitchFamily="34" charset="0"/>
              </a:rPr>
              <a:t>Kena</a:t>
            </a:r>
            <a:r>
              <a:rPr lang="en-US" sz="1800" u="none" dirty="0">
                <a:latin typeface="Tahoma" pitchFamily="34" charset="0"/>
              </a:rPr>
              <a:t> </a:t>
            </a:r>
            <a:r>
              <a:rPr lang="en-US" sz="1800" u="none" dirty="0" err="1">
                <a:latin typeface="Tahoma" pitchFamily="34" charset="0"/>
              </a:rPr>
              <a:t>Pajak</a:t>
            </a:r>
            <a:r>
              <a:rPr lang="en-US" sz="1800" u="none" dirty="0">
                <a:latin typeface="Tahoma" pitchFamily="34" charset="0"/>
              </a:rPr>
              <a:t> yang </a:t>
            </a:r>
            <a:r>
              <a:rPr lang="en-US" sz="1800" u="none" dirty="0" err="1">
                <a:latin typeface="Tahoma" pitchFamily="34" charset="0"/>
              </a:rPr>
              <a:t>dikenai</a:t>
            </a:r>
            <a:r>
              <a:rPr lang="en-US" sz="1800" u="none" dirty="0">
                <a:latin typeface="Tahoma" pitchFamily="34" charset="0"/>
              </a:rPr>
              <a:t> </a:t>
            </a:r>
            <a:r>
              <a:rPr lang="en-US" sz="1800" u="none" dirty="0" err="1">
                <a:latin typeface="Tahoma" pitchFamily="34" charset="0"/>
              </a:rPr>
              <a:t>pajak</a:t>
            </a:r>
            <a:r>
              <a:rPr lang="en-US" sz="1800" u="none" dirty="0">
                <a:latin typeface="Tahoma" pitchFamily="34" charset="0"/>
              </a:rPr>
              <a:t> </a:t>
            </a:r>
            <a:r>
              <a:rPr lang="en-US" sz="1800" u="none" dirty="0" err="1">
                <a:latin typeface="Tahoma" pitchFamily="34" charset="0"/>
              </a:rPr>
              <a:t>berdasarkan</a:t>
            </a:r>
            <a:r>
              <a:rPr lang="en-US" sz="1800" u="none" dirty="0">
                <a:latin typeface="Tahoma" pitchFamily="34" charset="0"/>
              </a:rPr>
              <a:t> </a:t>
            </a:r>
            <a:r>
              <a:rPr lang="en-US" sz="1800" u="none" dirty="0" err="1">
                <a:latin typeface="Tahoma" pitchFamily="34" charset="0"/>
              </a:rPr>
              <a:t>Undang-Undang</a:t>
            </a:r>
            <a:r>
              <a:rPr lang="en-US" sz="1800" u="none" dirty="0">
                <a:latin typeface="Tahoma" pitchFamily="34" charset="0"/>
              </a:rPr>
              <a:t> </a:t>
            </a:r>
            <a:r>
              <a:rPr lang="en-US" sz="1800" u="none" dirty="0" err="1">
                <a:latin typeface="Tahoma" pitchFamily="34" charset="0"/>
              </a:rPr>
              <a:t>Pajak</a:t>
            </a:r>
            <a:r>
              <a:rPr lang="en-US" sz="1800" u="none" dirty="0">
                <a:latin typeface="Tahoma" pitchFamily="34" charset="0"/>
              </a:rPr>
              <a:t> </a:t>
            </a:r>
            <a:r>
              <a:rPr lang="en-US" sz="1800" u="none" dirty="0" err="1">
                <a:latin typeface="Tahoma" pitchFamily="34" charset="0"/>
              </a:rPr>
              <a:t>Pertambahan</a:t>
            </a:r>
            <a:r>
              <a:rPr lang="en-US" sz="1800" u="none" dirty="0">
                <a:latin typeface="Tahoma" pitchFamily="34" charset="0"/>
              </a:rPr>
              <a:t> </a:t>
            </a:r>
            <a:r>
              <a:rPr lang="en-US" sz="1800" u="none" dirty="0" err="1">
                <a:latin typeface="Tahoma" pitchFamily="34" charset="0"/>
              </a:rPr>
              <a:t>Nilai</a:t>
            </a:r>
            <a:r>
              <a:rPr lang="en-US" sz="1800" u="none" dirty="0">
                <a:latin typeface="Tahoma" pitchFamily="34" charset="0"/>
              </a:rPr>
              <a:t> 1984 </a:t>
            </a:r>
            <a:r>
              <a:rPr lang="en-US" sz="1800" u="none" dirty="0" err="1">
                <a:latin typeface="Tahoma" pitchFamily="34" charset="0"/>
              </a:rPr>
              <a:t>dan</a:t>
            </a:r>
            <a:r>
              <a:rPr lang="en-US" sz="1800" u="none" dirty="0">
                <a:latin typeface="Tahoma" pitchFamily="34" charset="0"/>
              </a:rPr>
              <a:t> </a:t>
            </a:r>
            <a:r>
              <a:rPr lang="en-US" sz="1800" u="none" dirty="0" err="1">
                <a:latin typeface="Tahoma" pitchFamily="34" charset="0"/>
              </a:rPr>
              <a:t>perubahannya</a:t>
            </a:r>
            <a:r>
              <a:rPr lang="en-US" sz="1800" i="1" u="none" dirty="0">
                <a:latin typeface="Tahoma" pitchFamily="34" charset="0"/>
              </a:rPr>
              <a:t>, </a:t>
            </a:r>
            <a:r>
              <a:rPr lang="en-US" sz="1800" i="1" u="none" dirty="0" err="1">
                <a:latin typeface="Tahoma" pitchFamily="34" charset="0"/>
              </a:rPr>
              <a:t>tidak</a:t>
            </a:r>
            <a:r>
              <a:rPr lang="en-US" sz="1800" i="1" u="none" dirty="0">
                <a:latin typeface="Tahoma" pitchFamily="34" charset="0"/>
              </a:rPr>
              <a:t> </a:t>
            </a:r>
            <a:r>
              <a:rPr lang="en-US" sz="1800" i="1" u="none" dirty="0" err="1">
                <a:latin typeface="Tahoma" pitchFamily="34" charset="0"/>
              </a:rPr>
              <a:t>termasuk</a:t>
            </a:r>
            <a:r>
              <a:rPr lang="en-US" sz="1800" i="1" u="none" dirty="0">
                <a:latin typeface="Tahoma" pitchFamily="34" charset="0"/>
              </a:rPr>
              <a:t> </a:t>
            </a:r>
            <a:r>
              <a:rPr lang="en-US" sz="1800" i="1" dirty="0" err="1">
                <a:latin typeface="Tahoma" pitchFamily="34" charset="0"/>
              </a:rPr>
              <a:t>Pengusaha</a:t>
            </a:r>
            <a:r>
              <a:rPr lang="en-US" sz="1800" i="1" dirty="0">
                <a:latin typeface="Tahoma" pitchFamily="34" charset="0"/>
              </a:rPr>
              <a:t> Kecil</a:t>
            </a:r>
            <a:r>
              <a:rPr lang="en-US" sz="1800" i="1" u="none" dirty="0">
                <a:latin typeface="Tahoma" pitchFamily="34" charset="0"/>
              </a:rPr>
              <a:t> yang </a:t>
            </a:r>
            <a:r>
              <a:rPr lang="en-US" sz="1800" i="1" u="none" dirty="0" err="1">
                <a:latin typeface="Tahoma" pitchFamily="34" charset="0"/>
              </a:rPr>
              <a:t>batasannya</a:t>
            </a:r>
            <a:r>
              <a:rPr lang="en-US" sz="1800" i="1" u="none" dirty="0">
                <a:latin typeface="Tahoma" pitchFamily="34" charset="0"/>
              </a:rPr>
              <a:t> </a:t>
            </a:r>
            <a:r>
              <a:rPr lang="en-US" sz="1800" i="1" u="none" dirty="0" err="1">
                <a:latin typeface="Tahoma" pitchFamily="34" charset="0"/>
              </a:rPr>
              <a:t>ditetapkan</a:t>
            </a:r>
            <a:r>
              <a:rPr lang="en-US" sz="1800" i="1" u="none" dirty="0">
                <a:latin typeface="Tahoma" pitchFamily="34" charset="0"/>
              </a:rPr>
              <a:t> </a:t>
            </a:r>
            <a:r>
              <a:rPr lang="en-US" sz="1800" i="1" u="none" dirty="0" err="1">
                <a:latin typeface="Tahoma" pitchFamily="34" charset="0"/>
              </a:rPr>
              <a:t>dengan</a:t>
            </a:r>
            <a:r>
              <a:rPr lang="en-US" sz="1800" i="1" u="none" dirty="0">
                <a:latin typeface="Tahoma" pitchFamily="34" charset="0"/>
              </a:rPr>
              <a:t> </a:t>
            </a:r>
            <a:r>
              <a:rPr lang="en-US" sz="1800" i="1" u="none" dirty="0" err="1">
                <a:latin typeface="Tahoma" pitchFamily="34" charset="0"/>
              </a:rPr>
              <a:t>Keputusan</a:t>
            </a:r>
            <a:r>
              <a:rPr lang="en-US" sz="1800" i="1" u="none" dirty="0">
                <a:latin typeface="Tahoma" pitchFamily="34" charset="0"/>
              </a:rPr>
              <a:t> </a:t>
            </a:r>
            <a:r>
              <a:rPr lang="en-US" sz="1800" i="1" u="none" dirty="0" err="1">
                <a:latin typeface="Tahoma" pitchFamily="34" charset="0"/>
              </a:rPr>
              <a:t>Menteri</a:t>
            </a:r>
            <a:r>
              <a:rPr lang="en-US" sz="1800" i="1" u="none" dirty="0">
                <a:latin typeface="Tahoma" pitchFamily="34" charset="0"/>
              </a:rPr>
              <a:t> </a:t>
            </a:r>
            <a:r>
              <a:rPr lang="en-US" sz="1800" i="1" u="none" dirty="0" err="1">
                <a:latin typeface="Tahoma" pitchFamily="34" charset="0"/>
              </a:rPr>
              <a:t>Keuangan</a:t>
            </a:r>
            <a:r>
              <a:rPr lang="en-US" sz="1800" i="1" u="none" dirty="0">
                <a:latin typeface="Tahoma" pitchFamily="34" charset="0"/>
              </a:rPr>
              <a:t>, </a:t>
            </a:r>
            <a:r>
              <a:rPr lang="en-US" sz="1800" i="1" u="none" dirty="0" err="1">
                <a:latin typeface="Tahoma" pitchFamily="34" charset="0"/>
              </a:rPr>
              <a:t>kecuali</a:t>
            </a:r>
            <a:r>
              <a:rPr lang="en-US" sz="1800" i="1" u="none" dirty="0">
                <a:latin typeface="Tahoma" pitchFamily="34" charset="0"/>
              </a:rPr>
              <a:t> </a:t>
            </a:r>
            <a:r>
              <a:rPr lang="en-US" sz="1800" i="1" u="none" dirty="0" err="1">
                <a:latin typeface="Tahoma" pitchFamily="34" charset="0"/>
              </a:rPr>
              <a:t>Pengusaha</a:t>
            </a:r>
            <a:r>
              <a:rPr lang="en-US" sz="1800" i="1" u="none" dirty="0">
                <a:latin typeface="Tahoma" pitchFamily="34" charset="0"/>
              </a:rPr>
              <a:t> Kecil yang </a:t>
            </a:r>
            <a:r>
              <a:rPr lang="en-US" sz="1800" i="1" u="none" dirty="0" err="1">
                <a:latin typeface="Tahoma" pitchFamily="34" charset="0"/>
              </a:rPr>
              <a:t>memilih</a:t>
            </a:r>
            <a:r>
              <a:rPr lang="en-US" sz="1800" i="1" u="none" dirty="0">
                <a:latin typeface="Tahoma" pitchFamily="34" charset="0"/>
              </a:rPr>
              <a:t> </a:t>
            </a:r>
            <a:r>
              <a:rPr lang="en-US" sz="1800" i="1" u="none" dirty="0" err="1">
                <a:latin typeface="Tahoma" pitchFamily="34" charset="0"/>
              </a:rPr>
              <a:t>untuk</a:t>
            </a:r>
            <a:r>
              <a:rPr lang="en-US" sz="1800" i="1" u="none" dirty="0">
                <a:latin typeface="Tahoma" pitchFamily="34" charset="0"/>
              </a:rPr>
              <a:t> </a:t>
            </a:r>
            <a:r>
              <a:rPr lang="en-US" sz="1800" i="1" u="none" dirty="0" err="1">
                <a:latin typeface="Tahoma" pitchFamily="34" charset="0"/>
              </a:rPr>
              <a:t>dikukuhkan</a:t>
            </a:r>
            <a:r>
              <a:rPr lang="en-US" sz="1800" i="1" u="none" dirty="0">
                <a:latin typeface="Tahoma" pitchFamily="34" charset="0"/>
              </a:rPr>
              <a:t> </a:t>
            </a:r>
            <a:r>
              <a:rPr lang="en-US" sz="1800" i="1" u="none" dirty="0" err="1">
                <a:latin typeface="Tahoma" pitchFamily="34" charset="0"/>
              </a:rPr>
              <a:t>sebagai</a:t>
            </a:r>
            <a:r>
              <a:rPr lang="en-US" sz="1800" i="1" u="none" dirty="0">
                <a:latin typeface="Tahoma" pitchFamily="34" charset="0"/>
              </a:rPr>
              <a:t> </a:t>
            </a:r>
            <a:r>
              <a:rPr lang="en-US" sz="1800" i="1" u="none" dirty="0" err="1">
                <a:latin typeface="Tahoma" pitchFamily="34" charset="0"/>
              </a:rPr>
              <a:t>Pengusaha</a:t>
            </a:r>
            <a:r>
              <a:rPr lang="en-US" sz="1800" i="1" u="none" dirty="0">
                <a:latin typeface="Tahoma" pitchFamily="34" charset="0"/>
              </a:rPr>
              <a:t> </a:t>
            </a:r>
            <a:r>
              <a:rPr lang="en-US" sz="1800" i="1" u="none" dirty="0" err="1">
                <a:latin typeface="Tahoma" pitchFamily="34" charset="0"/>
              </a:rPr>
              <a:t>Kena</a:t>
            </a:r>
            <a:r>
              <a:rPr lang="en-US" sz="1800" i="1" u="none" dirty="0">
                <a:latin typeface="Tahoma" pitchFamily="34" charset="0"/>
              </a:rPr>
              <a:t> </a:t>
            </a:r>
            <a:r>
              <a:rPr lang="en-US" sz="1800" i="1" u="none" dirty="0" err="1">
                <a:latin typeface="Tahoma" pitchFamily="34" charset="0"/>
              </a:rPr>
              <a:t>Pajak</a:t>
            </a:r>
            <a:r>
              <a:rPr lang="en-US" sz="1800" i="1" u="none" dirty="0">
                <a:latin typeface="Tahoma" pitchFamily="34" charset="0"/>
              </a:rPr>
              <a:t>. </a:t>
            </a:r>
            <a:r>
              <a:rPr lang="en-US" sz="1800" u="none" dirty="0">
                <a:latin typeface="Tahoma" pitchFamily="34" charset="0"/>
              </a:rPr>
              <a:t>(</a:t>
            </a:r>
            <a:r>
              <a:rPr lang="en-US" sz="1800" u="none" dirty="0" err="1">
                <a:latin typeface="Tahoma" pitchFamily="34" charset="0"/>
              </a:rPr>
              <a:t>Pasal</a:t>
            </a:r>
            <a:r>
              <a:rPr lang="en-US" sz="1800" u="none" dirty="0">
                <a:latin typeface="Tahoma" pitchFamily="34" charset="0"/>
              </a:rPr>
              <a:t> 1 </a:t>
            </a:r>
            <a:r>
              <a:rPr lang="en-US" sz="1800" u="none" dirty="0" err="1">
                <a:latin typeface="Tahoma" pitchFamily="34" charset="0"/>
              </a:rPr>
              <a:t>angka</a:t>
            </a:r>
            <a:r>
              <a:rPr lang="en-US" sz="1800" u="none" dirty="0">
                <a:latin typeface="Tahoma" pitchFamily="34" charset="0"/>
              </a:rPr>
              <a:t> 15 UU PPN)</a:t>
            </a:r>
          </a:p>
        </p:txBody>
      </p:sp>
      <p:sp>
        <p:nvSpPr>
          <p:cNvPr id="296978" name="Line 18"/>
          <p:cNvSpPr>
            <a:spLocks noChangeShapeType="1"/>
          </p:cNvSpPr>
          <p:nvPr/>
        </p:nvSpPr>
        <p:spPr bwMode="auto">
          <a:xfrm>
            <a:off x="8027988" y="4219575"/>
            <a:ext cx="0" cy="1296988"/>
          </a:xfrm>
          <a:prstGeom prst="line">
            <a:avLst/>
          </a:prstGeom>
          <a:noFill/>
          <a:ln w="28575">
            <a:solidFill>
              <a:schemeClr val="tx1"/>
            </a:solidFill>
            <a:round/>
            <a:headEnd/>
            <a:tailEnd type="triangle" w="med" len="med"/>
          </a:ln>
        </p:spPr>
        <p:txBody>
          <a:bodyPr/>
          <a:lstStyle/>
          <a:p>
            <a:endParaRPr lang="en-US"/>
          </a:p>
        </p:txBody>
      </p:sp>
      <p:sp>
        <p:nvSpPr>
          <p:cNvPr id="296979" name="Rectangle 19"/>
          <p:cNvSpPr>
            <a:spLocks noChangeArrowheads="1"/>
          </p:cNvSpPr>
          <p:nvPr/>
        </p:nvSpPr>
        <p:spPr bwMode="auto">
          <a:xfrm>
            <a:off x="3851275" y="5445125"/>
            <a:ext cx="5113338" cy="1477202"/>
          </a:xfrm>
          <a:prstGeom prst="rect">
            <a:avLst/>
          </a:prstGeom>
          <a:noFill/>
          <a:ln w="9525">
            <a:solidFill>
              <a:schemeClr val="accent2"/>
            </a:solidFill>
            <a:miter lim="800000"/>
            <a:headEnd/>
            <a:tailEnd/>
          </a:ln>
        </p:spPr>
        <p:txBody>
          <a:bodyPr lIns="91317" tIns="45658" rIns="91317" bIns="45658">
            <a:spAutoFit/>
          </a:bodyPr>
          <a:lstStyle/>
          <a:p>
            <a:r>
              <a:rPr lang="en-US" sz="1800" b="1" u="none" dirty="0" err="1">
                <a:solidFill>
                  <a:schemeClr val="tx2"/>
                </a:solidFill>
                <a:latin typeface="Arial Narrow" pitchFamily="34" charset="0"/>
                <a:cs typeface="Times New Roman" pitchFamily="18" charset="0"/>
              </a:rPr>
              <a:t>pengusaha</a:t>
            </a:r>
            <a:r>
              <a:rPr lang="en-US" sz="1800" b="1" u="none" dirty="0">
                <a:solidFill>
                  <a:schemeClr val="tx2"/>
                </a:solidFill>
                <a:latin typeface="Arial Narrow" pitchFamily="34" charset="0"/>
                <a:cs typeface="Times New Roman" pitchFamily="18" charset="0"/>
              </a:rPr>
              <a:t> yang </a:t>
            </a:r>
            <a:r>
              <a:rPr lang="en-US" sz="1800" b="1" u="none" dirty="0" err="1">
                <a:solidFill>
                  <a:schemeClr val="tx2"/>
                </a:solidFill>
                <a:latin typeface="Arial Narrow" pitchFamily="34" charset="0"/>
                <a:cs typeface="Times New Roman" pitchFamily="18" charset="0"/>
              </a:rPr>
              <a:t>selama</a:t>
            </a:r>
            <a:r>
              <a:rPr lang="en-US" sz="1800" b="1" u="none" dirty="0">
                <a:solidFill>
                  <a:schemeClr val="tx2"/>
                </a:solidFill>
                <a:latin typeface="Arial Narrow" pitchFamily="34" charset="0"/>
                <a:cs typeface="Times New Roman" pitchFamily="18" charset="0"/>
              </a:rPr>
              <a:t> </a:t>
            </a:r>
            <a:r>
              <a:rPr lang="en-US" sz="1800" b="1" u="none" dirty="0" err="1">
                <a:solidFill>
                  <a:srgbClr val="3333CC"/>
                </a:solidFill>
                <a:latin typeface="Arial Narrow" pitchFamily="34" charset="0"/>
                <a:cs typeface="Times New Roman" pitchFamily="18" charset="0"/>
              </a:rPr>
              <a:t>satu</a:t>
            </a:r>
            <a:r>
              <a:rPr lang="en-US" sz="1800" b="1" u="none" dirty="0">
                <a:solidFill>
                  <a:srgbClr val="3333CC"/>
                </a:solidFill>
                <a:latin typeface="Arial Narrow" pitchFamily="34" charset="0"/>
                <a:cs typeface="Times New Roman" pitchFamily="18" charset="0"/>
              </a:rPr>
              <a:t> </a:t>
            </a:r>
            <a:r>
              <a:rPr lang="en-US" sz="1800" b="1" u="none" dirty="0" err="1">
                <a:solidFill>
                  <a:srgbClr val="3333CC"/>
                </a:solidFill>
                <a:latin typeface="Arial Narrow" pitchFamily="34" charset="0"/>
                <a:cs typeface="Times New Roman" pitchFamily="18" charset="0"/>
              </a:rPr>
              <a:t>tahun</a:t>
            </a:r>
            <a:r>
              <a:rPr lang="en-US" sz="1800" b="1" u="none" dirty="0">
                <a:solidFill>
                  <a:srgbClr val="3333CC"/>
                </a:solidFill>
                <a:latin typeface="Arial Narrow" pitchFamily="34" charset="0"/>
                <a:cs typeface="Times New Roman" pitchFamily="18" charset="0"/>
              </a:rPr>
              <a:t> </a:t>
            </a:r>
            <a:r>
              <a:rPr lang="en-US" sz="1800" b="1" u="none" dirty="0" err="1">
                <a:solidFill>
                  <a:srgbClr val="3333CC"/>
                </a:solidFill>
                <a:latin typeface="Arial Narrow" pitchFamily="34" charset="0"/>
                <a:cs typeface="Times New Roman" pitchFamily="18" charset="0"/>
              </a:rPr>
              <a:t>buku</a:t>
            </a:r>
            <a:r>
              <a:rPr lang="en-US" sz="1800" b="1" u="none" dirty="0">
                <a:solidFill>
                  <a:schemeClr val="tx2"/>
                </a:solidFill>
                <a:latin typeface="Arial Narrow" pitchFamily="34" charset="0"/>
                <a:cs typeface="Times New Roman" pitchFamily="18" charset="0"/>
              </a:rPr>
              <a:t> </a:t>
            </a:r>
            <a:r>
              <a:rPr lang="en-US" sz="1800" b="1" u="none" dirty="0" err="1">
                <a:solidFill>
                  <a:schemeClr val="tx2"/>
                </a:solidFill>
                <a:latin typeface="Arial Narrow" pitchFamily="34" charset="0"/>
                <a:cs typeface="Times New Roman" pitchFamily="18" charset="0"/>
              </a:rPr>
              <a:t>melakukan</a:t>
            </a:r>
            <a:r>
              <a:rPr lang="en-US" sz="1800" b="1" u="none" dirty="0">
                <a:solidFill>
                  <a:schemeClr val="tx2"/>
                </a:solidFill>
                <a:latin typeface="Arial Narrow" pitchFamily="34" charset="0"/>
                <a:cs typeface="Times New Roman" pitchFamily="18" charset="0"/>
              </a:rPr>
              <a:t> </a:t>
            </a:r>
            <a:r>
              <a:rPr lang="en-US" sz="1800" b="1" u="none" dirty="0" err="1">
                <a:solidFill>
                  <a:srgbClr val="00CC00"/>
                </a:solidFill>
                <a:latin typeface="Arial Narrow" pitchFamily="34" charset="0"/>
                <a:cs typeface="Times New Roman" pitchFamily="18" charset="0"/>
              </a:rPr>
              <a:t>penyerahan</a:t>
            </a:r>
            <a:r>
              <a:rPr lang="en-US" sz="1800" b="1" u="none" dirty="0">
                <a:solidFill>
                  <a:srgbClr val="00CC00"/>
                </a:solidFill>
                <a:latin typeface="Arial Narrow" pitchFamily="34" charset="0"/>
                <a:cs typeface="Times New Roman" pitchFamily="18" charset="0"/>
              </a:rPr>
              <a:t> BKP </a:t>
            </a:r>
            <a:r>
              <a:rPr lang="en-US" sz="1800" b="1" u="none" dirty="0" err="1">
                <a:latin typeface="Arial Narrow" pitchFamily="34" charset="0"/>
                <a:cs typeface="Times New Roman" pitchFamily="18" charset="0"/>
              </a:rPr>
              <a:t>dan</a:t>
            </a:r>
            <a:r>
              <a:rPr lang="en-US" sz="1800" b="1" u="none" dirty="0">
                <a:latin typeface="Arial Narrow" pitchFamily="34" charset="0"/>
                <a:cs typeface="Times New Roman" pitchFamily="18" charset="0"/>
              </a:rPr>
              <a:t> </a:t>
            </a:r>
            <a:r>
              <a:rPr lang="en-US" sz="1800" b="1" u="none" dirty="0" err="1">
                <a:latin typeface="Arial Narrow" pitchFamily="34" charset="0"/>
                <a:cs typeface="Times New Roman" pitchFamily="18" charset="0"/>
              </a:rPr>
              <a:t>atau</a:t>
            </a:r>
            <a:r>
              <a:rPr lang="en-US" sz="1800" b="1" u="none" dirty="0">
                <a:solidFill>
                  <a:srgbClr val="00CC00"/>
                </a:solidFill>
                <a:latin typeface="Arial Narrow" pitchFamily="34" charset="0"/>
                <a:cs typeface="Times New Roman" pitchFamily="18" charset="0"/>
              </a:rPr>
              <a:t> JKP</a:t>
            </a:r>
            <a:r>
              <a:rPr lang="en-US" sz="1800" b="1" u="none" dirty="0">
                <a:solidFill>
                  <a:schemeClr val="tx2"/>
                </a:solidFill>
                <a:latin typeface="Arial Narrow" pitchFamily="34" charset="0"/>
                <a:cs typeface="Times New Roman" pitchFamily="18" charset="0"/>
              </a:rPr>
              <a:t> </a:t>
            </a:r>
            <a:r>
              <a:rPr lang="en-US" sz="1800" b="1" u="none" dirty="0" err="1">
                <a:solidFill>
                  <a:schemeClr val="tx2"/>
                </a:solidFill>
                <a:latin typeface="Arial Narrow" pitchFamily="34" charset="0"/>
                <a:cs typeface="Times New Roman" pitchFamily="18" charset="0"/>
              </a:rPr>
              <a:t>dengan</a:t>
            </a:r>
            <a:r>
              <a:rPr lang="en-US" sz="1800" b="1" u="none" dirty="0">
                <a:solidFill>
                  <a:schemeClr val="tx2"/>
                </a:solidFill>
                <a:latin typeface="Arial Narrow" pitchFamily="34" charset="0"/>
                <a:cs typeface="Times New Roman" pitchFamily="18" charset="0"/>
              </a:rPr>
              <a:t> </a:t>
            </a:r>
            <a:r>
              <a:rPr lang="en-US" sz="1800" b="1" u="none" dirty="0" err="1">
                <a:solidFill>
                  <a:schemeClr val="tx2"/>
                </a:solidFill>
                <a:latin typeface="Arial Narrow" pitchFamily="34" charset="0"/>
                <a:cs typeface="Times New Roman" pitchFamily="18" charset="0"/>
              </a:rPr>
              <a:t>jumlah</a:t>
            </a:r>
            <a:r>
              <a:rPr lang="en-US" sz="1800" b="1" u="none" dirty="0">
                <a:solidFill>
                  <a:schemeClr val="tx2"/>
                </a:solidFill>
                <a:latin typeface="Arial Narrow" pitchFamily="34" charset="0"/>
                <a:cs typeface="Times New Roman" pitchFamily="18" charset="0"/>
              </a:rPr>
              <a:t> </a:t>
            </a:r>
            <a:r>
              <a:rPr lang="en-US" sz="1800" b="1" u="none" dirty="0" err="1">
                <a:solidFill>
                  <a:schemeClr val="tx2"/>
                </a:solidFill>
                <a:latin typeface="Arial Narrow" pitchFamily="34" charset="0"/>
                <a:cs typeface="Times New Roman" pitchFamily="18" charset="0"/>
              </a:rPr>
              <a:t>peredaran</a:t>
            </a:r>
            <a:r>
              <a:rPr lang="en-US" sz="1800" b="1" u="none" dirty="0">
                <a:solidFill>
                  <a:schemeClr val="tx2"/>
                </a:solidFill>
                <a:latin typeface="Arial Narrow" pitchFamily="34" charset="0"/>
                <a:cs typeface="Times New Roman" pitchFamily="18" charset="0"/>
              </a:rPr>
              <a:t> </a:t>
            </a:r>
            <a:r>
              <a:rPr lang="en-US" sz="1800" b="1" u="none" dirty="0" err="1">
                <a:solidFill>
                  <a:schemeClr val="tx2"/>
                </a:solidFill>
                <a:latin typeface="Arial Narrow" pitchFamily="34" charset="0"/>
                <a:cs typeface="Times New Roman" pitchFamily="18" charset="0"/>
              </a:rPr>
              <a:t>bruto</a:t>
            </a:r>
            <a:r>
              <a:rPr lang="en-US" sz="1800" b="1" u="none" dirty="0">
                <a:solidFill>
                  <a:schemeClr val="tx2"/>
                </a:solidFill>
                <a:latin typeface="Arial Narrow" pitchFamily="34" charset="0"/>
                <a:cs typeface="Times New Roman" pitchFamily="18" charset="0"/>
              </a:rPr>
              <a:t> </a:t>
            </a:r>
            <a:r>
              <a:rPr lang="en-US" sz="1800" b="1" u="none" dirty="0" err="1">
                <a:solidFill>
                  <a:schemeClr val="tx2"/>
                </a:solidFill>
                <a:latin typeface="Arial Narrow" pitchFamily="34" charset="0"/>
                <a:cs typeface="Times New Roman" pitchFamily="18" charset="0"/>
              </a:rPr>
              <a:t>dan</a:t>
            </a:r>
            <a:r>
              <a:rPr lang="en-US" sz="1800" b="1" u="none" dirty="0">
                <a:solidFill>
                  <a:schemeClr val="tx2"/>
                </a:solidFill>
                <a:latin typeface="Arial Narrow" pitchFamily="34" charset="0"/>
                <a:cs typeface="Times New Roman" pitchFamily="18" charset="0"/>
              </a:rPr>
              <a:t> </a:t>
            </a:r>
            <a:r>
              <a:rPr lang="en-US" sz="1800" b="1" u="none" dirty="0" err="1">
                <a:solidFill>
                  <a:schemeClr val="tx2"/>
                </a:solidFill>
                <a:latin typeface="Arial Narrow" pitchFamily="34" charset="0"/>
                <a:cs typeface="Times New Roman" pitchFamily="18" charset="0"/>
              </a:rPr>
              <a:t>atau</a:t>
            </a:r>
            <a:r>
              <a:rPr lang="en-US" sz="1800" b="1" u="none" dirty="0">
                <a:solidFill>
                  <a:schemeClr val="tx2"/>
                </a:solidFill>
                <a:latin typeface="Arial Narrow" pitchFamily="34" charset="0"/>
                <a:cs typeface="Times New Roman" pitchFamily="18" charset="0"/>
              </a:rPr>
              <a:t> </a:t>
            </a:r>
            <a:r>
              <a:rPr lang="en-US" sz="1800" b="1" u="none" dirty="0" err="1">
                <a:solidFill>
                  <a:schemeClr val="tx2"/>
                </a:solidFill>
                <a:latin typeface="Arial Narrow" pitchFamily="34" charset="0"/>
                <a:cs typeface="Times New Roman" pitchFamily="18" charset="0"/>
              </a:rPr>
              <a:t>penerimaan</a:t>
            </a:r>
            <a:r>
              <a:rPr lang="en-US" sz="1800" b="1" u="none" dirty="0">
                <a:solidFill>
                  <a:schemeClr val="tx2"/>
                </a:solidFill>
                <a:latin typeface="Arial Narrow" pitchFamily="34" charset="0"/>
                <a:cs typeface="Times New Roman" pitchFamily="18" charset="0"/>
              </a:rPr>
              <a:t> </a:t>
            </a:r>
            <a:r>
              <a:rPr lang="en-US" sz="1800" b="1" u="none" dirty="0" err="1">
                <a:solidFill>
                  <a:schemeClr val="tx2"/>
                </a:solidFill>
                <a:latin typeface="Arial Narrow" pitchFamily="34" charset="0"/>
                <a:cs typeface="Times New Roman" pitchFamily="18" charset="0"/>
              </a:rPr>
              <a:t>bruto</a:t>
            </a:r>
            <a:r>
              <a:rPr lang="en-US" sz="1800" b="1" u="none" dirty="0">
                <a:solidFill>
                  <a:schemeClr val="tx2"/>
                </a:solidFill>
                <a:latin typeface="Arial Narrow" pitchFamily="34" charset="0"/>
                <a:cs typeface="Times New Roman" pitchFamily="18" charset="0"/>
              </a:rPr>
              <a:t> </a:t>
            </a:r>
            <a:r>
              <a:rPr lang="en-US" sz="1800" b="1" u="none" dirty="0" err="1">
                <a:solidFill>
                  <a:srgbClr val="3333CC"/>
                </a:solidFill>
                <a:latin typeface="Arial Narrow" pitchFamily="34" charset="0"/>
                <a:cs typeface="Times New Roman" pitchFamily="18" charset="0"/>
              </a:rPr>
              <a:t>tidak</a:t>
            </a:r>
            <a:r>
              <a:rPr lang="en-US" sz="1800" b="1" u="none" dirty="0">
                <a:solidFill>
                  <a:srgbClr val="3333CC"/>
                </a:solidFill>
                <a:latin typeface="Arial Narrow" pitchFamily="34" charset="0"/>
                <a:cs typeface="Times New Roman" pitchFamily="18" charset="0"/>
              </a:rPr>
              <a:t> </a:t>
            </a:r>
            <a:r>
              <a:rPr lang="en-US" sz="1800" b="1" u="none" dirty="0" err="1">
                <a:solidFill>
                  <a:srgbClr val="3333CC"/>
                </a:solidFill>
                <a:latin typeface="Arial Narrow" pitchFamily="34" charset="0"/>
                <a:cs typeface="Times New Roman" pitchFamily="18" charset="0"/>
              </a:rPr>
              <a:t>lebih</a:t>
            </a:r>
            <a:r>
              <a:rPr lang="en-US" sz="1800" b="1" u="none" dirty="0">
                <a:solidFill>
                  <a:srgbClr val="3333CC"/>
                </a:solidFill>
                <a:latin typeface="Arial Narrow" pitchFamily="34" charset="0"/>
                <a:cs typeface="Times New Roman" pitchFamily="18" charset="0"/>
              </a:rPr>
              <a:t> </a:t>
            </a:r>
            <a:r>
              <a:rPr lang="en-US" sz="1800" b="1" u="none" dirty="0" err="1">
                <a:solidFill>
                  <a:srgbClr val="3333CC"/>
                </a:solidFill>
                <a:latin typeface="Arial Narrow" pitchFamily="34" charset="0"/>
                <a:cs typeface="Times New Roman" pitchFamily="18" charset="0"/>
              </a:rPr>
              <a:t>dari</a:t>
            </a:r>
            <a:r>
              <a:rPr lang="en-US" sz="1800" b="1" u="none" dirty="0">
                <a:solidFill>
                  <a:srgbClr val="3333CC"/>
                </a:solidFill>
                <a:latin typeface="Arial Narrow" pitchFamily="34" charset="0"/>
                <a:cs typeface="Times New Roman" pitchFamily="18" charset="0"/>
              </a:rPr>
              <a:t> </a:t>
            </a:r>
            <a:r>
              <a:rPr lang="en-US" sz="1800" b="1" u="none" dirty="0" err="1" smtClean="0">
                <a:solidFill>
                  <a:srgbClr val="3333CC"/>
                </a:solidFill>
                <a:latin typeface="Arial Narrow" pitchFamily="34" charset="0"/>
                <a:cs typeface="Times New Roman" pitchFamily="18" charset="0"/>
              </a:rPr>
              <a:t>Rp</a:t>
            </a:r>
            <a:r>
              <a:rPr lang="en-US" sz="1800" b="1" u="none" dirty="0" smtClean="0">
                <a:solidFill>
                  <a:srgbClr val="3333CC"/>
                </a:solidFill>
                <a:latin typeface="Arial Narrow" pitchFamily="34" charset="0"/>
                <a:cs typeface="Times New Roman" pitchFamily="18" charset="0"/>
              </a:rPr>
              <a:t>. 4,8 M</a:t>
            </a:r>
            <a:r>
              <a:rPr lang="en-US" sz="1800" b="1" u="none" dirty="0" smtClean="0">
                <a:solidFill>
                  <a:schemeClr val="tx2"/>
                </a:solidFill>
                <a:latin typeface="Arial Narrow" pitchFamily="34" charset="0"/>
                <a:cs typeface="Times New Roman" pitchFamily="18" charset="0"/>
              </a:rPr>
              <a:t>. </a:t>
            </a:r>
            <a:r>
              <a:rPr lang="en-US" sz="1800" b="1" u="none" dirty="0" smtClean="0">
                <a:solidFill>
                  <a:schemeClr val="tx2"/>
                </a:solidFill>
                <a:latin typeface="Arial Narrow" pitchFamily="34" charset="0"/>
              </a:rPr>
              <a:t>{PMK No:</a:t>
            </a:r>
            <a:r>
              <a:rPr lang="en-US" sz="1800" b="1" u="none" dirty="0" smtClean="0">
                <a:solidFill>
                  <a:srgbClr val="FF0000"/>
                </a:solidFill>
                <a:latin typeface="Arial Narrow" pitchFamily="34" charset="0"/>
              </a:rPr>
              <a:t>68/PMK.03/2010 </a:t>
            </a:r>
            <a:r>
              <a:rPr lang="en-US" sz="1800" b="1" u="none" dirty="0" err="1" smtClean="0">
                <a:solidFill>
                  <a:srgbClr val="FF0000"/>
                </a:solidFill>
                <a:latin typeface="Arial Narrow" pitchFamily="34" charset="0"/>
              </a:rPr>
              <a:t>stdd</a:t>
            </a:r>
            <a:r>
              <a:rPr lang="en-US" sz="1800" b="1" u="none" dirty="0" smtClean="0">
                <a:solidFill>
                  <a:srgbClr val="FF0000"/>
                </a:solidFill>
                <a:latin typeface="Arial Narrow" pitchFamily="34" charset="0"/>
              </a:rPr>
              <a:t> </a:t>
            </a:r>
            <a:r>
              <a:rPr lang="en-US" sz="1800" b="1" dirty="0" smtClean="0">
                <a:solidFill>
                  <a:srgbClr val="FF0000"/>
                </a:solidFill>
              </a:rPr>
              <a:t>197/PMK.03/2013 </a:t>
            </a:r>
            <a:r>
              <a:rPr lang="en-US" sz="1800" b="1" dirty="0" err="1" smtClean="0">
                <a:solidFill>
                  <a:srgbClr val="FF0000"/>
                </a:solidFill>
              </a:rPr>
              <a:t>berlaku</a:t>
            </a:r>
            <a:r>
              <a:rPr lang="en-US" sz="1800" b="1" dirty="0" smtClean="0">
                <a:solidFill>
                  <a:srgbClr val="FF0000"/>
                </a:solidFill>
              </a:rPr>
              <a:t> 1-1-2014</a:t>
            </a:r>
            <a:r>
              <a:rPr lang="en-US" sz="1800" b="1" u="none" dirty="0" smtClean="0">
                <a:solidFill>
                  <a:schemeClr val="tx2"/>
                </a:solidFill>
                <a:latin typeface="Arial Narrow" pitchFamily="34" charset="0"/>
              </a:rPr>
              <a:t>}</a:t>
            </a:r>
            <a:endParaRPr lang="en-US" sz="1800" b="1" u="none" dirty="0">
              <a:solidFill>
                <a:schemeClr val="tx2"/>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62"/>
                                        </p:tgtEl>
                                        <p:attrNameLst>
                                          <p:attrName>style.visibility</p:attrName>
                                        </p:attrNameLst>
                                      </p:cBhvr>
                                      <p:to>
                                        <p:strVal val="visible"/>
                                      </p:to>
                                    </p:set>
                                    <p:anim calcmode="lin" valueType="num">
                                      <p:cBhvr additive="base">
                                        <p:cTn id="7" dur="500" fill="hold"/>
                                        <p:tgtEl>
                                          <p:spTgt spid="296962"/>
                                        </p:tgtEl>
                                        <p:attrNameLst>
                                          <p:attrName>ppt_x</p:attrName>
                                        </p:attrNameLst>
                                      </p:cBhvr>
                                      <p:tavLst>
                                        <p:tav tm="0">
                                          <p:val>
                                            <p:strVal val="0-#ppt_w/2"/>
                                          </p:val>
                                        </p:tav>
                                        <p:tav tm="100000">
                                          <p:val>
                                            <p:strVal val="#ppt_x"/>
                                          </p:val>
                                        </p:tav>
                                      </p:tavLst>
                                    </p:anim>
                                    <p:anim calcmode="lin" valueType="num">
                                      <p:cBhvr additive="base">
                                        <p:cTn id="8" dur="500" fill="hold"/>
                                        <p:tgtEl>
                                          <p:spTgt spid="2969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65"/>
                                        </p:tgtEl>
                                        <p:attrNameLst>
                                          <p:attrName>style.visibility</p:attrName>
                                        </p:attrNameLst>
                                      </p:cBhvr>
                                      <p:to>
                                        <p:strVal val="visible"/>
                                      </p:to>
                                    </p:set>
                                    <p:anim calcmode="lin" valueType="num">
                                      <p:cBhvr additive="base">
                                        <p:cTn id="13" dur="500" fill="hold"/>
                                        <p:tgtEl>
                                          <p:spTgt spid="296965"/>
                                        </p:tgtEl>
                                        <p:attrNameLst>
                                          <p:attrName>ppt_x</p:attrName>
                                        </p:attrNameLst>
                                      </p:cBhvr>
                                      <p:tavLst>
                                        <p:tav tm="0">
                                          <p:val>
                                            <p:strVal val="0-#ppt_w/2"/>
                                          </p:val>
                                        </p:tav>
                                        <p:tav tm="100000">
                                          <p:val>
                                            <p:strVal val="#ppt_x"/>
                                          </p:val>
                                        </p:tav>
                                      </p:tavLst>
                                    </p:anim>
                                    <p:anim calcmode="lin" valueType="num">
                                      <p:cBhvr additive="base">
                                        <p:cTn id="14" dur="500" fill="hold"/>
                                        <p:tgtEl>
                                          <p:spTgt spid="29696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6964"/>
                                        </p:tgtEl>
                                        <p:attrNameLst>
                                          <p:attrName>style.visibility</p:attrName>
                                        </p:attrNameLst>
                                      </p:cBhvr>
                                      <p:to>
                                        <p:strVal val="visible"/>
                                      </p:to>
                                    </p:set>
                                    <p:anim calcmode="lin" valueType="num">
                                      <p:cBhvr additive="base">
                                        <p:cTn id="19" dur="500" fill="hold"/>
                                        <p:tgtEl>
                                          <p:spTgt spid="296964"/>
                                        </p:tgtEl>
                                        <p:attrNameLst>
                                          <p:attrName>ppt_x</p:attrName>
                                        </p:attrNameLst>
                                      </p:cBhvr>
                                      <p:tavLst>
                                        <p:tav tm="0">
                                          <p:val>
                                            <p:strVal val="0-#ppt_w/2"/>
                                          </p:val>
                                        </p:tav>
                                        <p:tav tm="100000">
                                          <p:val>
                                            <p:strVal val="#ppt_x"/>
                                          </p:val>
                                        </p:tav>
                                      </p:tavLst>
                                    </p:anim>
                                    <p:anim calcmode="lin" valueType="num">
                                      <p:cBhvr additive="base">
                                        <p:cTn id="20" dur="500" fill="hold"/>
                                        <p:tgtEl>
                                          <p:spTgt spid="29696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96972"/>
                                        </p:tgtEl>
                                        <p:attrNameLst>
                                          <p:attrName>style.visibility</p:attrName>
                                        </p:attrNameLst>
                                      </p:cBhvr>
                                      <p:to>
                                        <p:strVal val="visible"/>
                                      </p:to>
                                    </p:set>
                                    <p:animEffect transition="in" filter="wipe(down)">
                                      <p:cBhvr>
                                        <p:cTn id="25" dur="500"/>
                                        <p:tgtEl>
                                          <p:spTgt spid="296972"/>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296973"/>
                                        </p:tgtEl>
                                        <p:attrNameLst>
                                          <p:attrName>style.visibility</p:attrName>
                                        </p:attrNameLst>
                                      </p:cBhvr>
                                      <p:to>
                                        <p:strVal val="visible"/>
                                      </p:to>
                                    </p:set>
                                    <p:animEffect transition="in" filter="blinds(horizontal)">
                                      <p:cBhvr>
                                        <p:cTn id="30" dur="500"/>
                                        <p:tgtEl>
                                          <p:spTgt spid="296973"/>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96974"/>
                                        </p:tgtEl>
                                        <p:attrNameLst>
                                          <p:attrName>style.visibility</p:attrName>
                                        </p:attrNameLst>
                                      </p:cBhvr>
                                      <p:to>
                                        <p:strVal val="visible"/>
                                      </p:to>
                                    </p:set>
                                    <p:animEffect transition="in" filter="checkerboard(across)">
                                      <p:cBhvr>
                                        <p:cTn id="35" dur="500"/>
                                        <p:tgtEl>
                                          <p:spTgt spid="296974"/>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96975"/>
                                        </p:tgtEl>
                                        <p:attrNameLst>
                                          <p:attrName>style.visibility</p:attrName>
                                        </p:attrNameLst>
                                      </p:cBhvr>
                                      <p:to>
                                        <p:strVal val="visible"/>
                                      </p:to>
                                    </p:set>
                                    <p:animEffect transition="in" filter="wipe(down)">
                                      <p:cBhvr>
                                        <p:cTn id="40" dur="500"/>
                                        <p:tgtEl>
                                          <p:spTgt spid="296975"/>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296976"/>
                                        </p:tgtEl>
                                        <p:attrNameLst>
                                          <p:attrName>style.visibility</p:attrName>
                                        </p:attrNameLst>
                                      </p:cBhvr>
                                      <p:to>
                                        <p:strVal val="visible"/>
                                      </p:to>
                                    </p:set>
                                    <p:animEffect transition="in" filter="blinds(horizontal)">
                                      <p:cBhvr>
                                        <p:cTn id="45" dur="500"/>
                                        <p:tgtEl>
                                          <p:spTgt spid="296976"/>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296977"/>
                                        </p:tgtEl>
                                        <p:attrNameLst>
                                          <p:attrName>style.visibility</p:attrName>
                                        </p:attrNameLst>
                                      </p:cBhvr>
                                      <p:to>
                                        <p:strVal val="visible"/>
                                      </p:to>
                                    </p:set>
                                    <p:animEffect transition="in" filter="checkerboard(across)">
                                      <p:cBhvr>
                                        <p:cTn id="50" dur="500"/>
                                        <p:tgtEl>
                                          <p:spTgt spid="296977"/>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96978"/>
                                        </p:tgtEl>
                                        <p:attrNameLst>
                                          <p:attrName>style.visibility</p:attrName>
                                        </p:attrNameLst>
                                      </p:cBhvr>
                                      <p:to>
                                        <p:strVal val="visible"/>
                                      </p:to>
                                    </p:set>
                                    <p:anim calcmode="lin" valueType="num">
                                      <p:cBhvr additive="base">
                                        <p:cTn id="55" dur="500" fill="hold"/>
                                        <p:tgtEl>
                                          <p:spTgt spid="296978"/>
                                        </p:tgtEl>
                                        <p:attrNameLst>
                                          <p:attrName>ppt_x</p:attrName>
                                        </p:attrNameLst>
                                      </p:cBhvr>
                                      <p:tavLst>
                                        <p:tav tm="0">
                                          <p:val>
                                            <p:strVal val="#ppt_x"/>
                                          </p:val>
                                        </p:tav>
                                        <p:tav tm="100000">
                                          <p:val>
                                            <p:strVal val="#ppt_x"/>
                                          </p:val>
                                        </p:tav>
                                      </p:tavLst>
                                    </p:anim>
                                    <p:anim calcmode="lin" valueType="num">
                                      <p:cBhvr additive="base">
                                        <p:cTn id="56" dur="500" fill="hold"/>
                                        <p:tgtEl>
                                          <p:spTgt spid="29697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6979"/>
                                        </p:tgtEl>
                                        <p:attrNameLst>
                                          <p:attrName>style.visibility</p:attrName>
                                        </p:attrNameLst>
                                      </p:cBhvr>
                                      <p:to>
                                        <p:strVal val="visible"/>
                                      </p:to>
                                    </p:set>
                                    <p:anim calcmode="lin" valueType="num">
                                      <p:cBhvr additive="base">
                                        <p:cTn id="61" dur="500" fill="hold"/>
                                        <p:tgtEl>
                                          <p:spTgt spid="296979"/>
                                        </p:tgtEl>
                                        <p:attrNameLst>
                                          <p:attrName>ppt_x</p:attrName>
                                        </p:attrNameLst>
                                      </p:cBhvr>
                                      <p:tavLst>
                                        <p:tav tm="0">
                                          <p:val>
                                            <p:strVal val="0-#ppt_w/2"/>
                                          </p:val>
                                        </p:tav>
                                        <p:tav tm="100000">
                                          <p:val>
                                            <p:strVal val="#ppt_x"/>
                                          </p:val>
                                        </p:tav>
                                      </p:tavLst>
                                    </p:anim>
                                    <p:anim calcmode="lin" valueType="num">
                                      <p:cBhvr additive="base">
                                        <p:cTn id="62" dur="500" fill="hold"/>
                                        <p:tgtEl>
                                          <p:spTgt spid="2969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2" grpId="0" animBg="1" autoUpdateAnimBg="0"/>
      <p:bldP spid="296964" grpId="0" animBg="1" autoUpdateAnimBg="0"/>
      <p:bldP spid="296965" grpId="0" animBg="1"/>
      <p:bldP spid="296972" grpId="0" animBg="1"/>
      <p:bldP spid="296973" grpId="0" animBg="1"/>
      <p:bldP spid="296974" grpId="0" animBg="1"/>
      <p:bldP spid="296975" grpId="0" animBg="1"/>
      <p:bldP spid="296976" grpId="0" animBg="1"/>
      <p:bldP spid="296977" grpId="0" animBg="1"/>
      <p:bldP spid="296978" grpId="0" animBg="1"/>
      <p:bldP spid="296979" grpId="0" animBg="1" autoUpdateAnimBg="0"/>
    </p:bld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xfrm>
            <a:off x="1600200" y="76200"/>
            <a:ext cx="4648200" cy="457200"/>
          </a:xfrm>
          <a:ln w="28575">
            <a:solidFill>
              <a:srgbClr val="FF33CC"/>
            </a:solidFill>
          </a:ln>
        </p:spPr>
        <p:txBody>
          <a:bodyPr/>
          <a:lstStyle/>
          <a:p>
            <a:pPr eaLnBrk="1" hangingPunct="1"/>
            <a:r>
              <a:rPr lang="en-US" sz="3200" b="1" smtClean="0">
                <a:solidFill>
                  <a:schemeClr val="tx1"/>
                </a:solidFill>
                <a:latin typeface="Lucida Console" pitchFamily="49" charset="0"/>
              </a:rPr>
              <a:t>PENERBITAN SKPKB</a:t>
            </a:r>
          </a:p>
        </p:txBody>
      </p:sp>
      <p:sp>
        <p:nvSpPr>
          <p:cNvPr id="174085" name="Rectangle 5"/>
          <p:cNvSpPr>
            <a:spLocks noChangeArrowheads="1"/>
          </p:cNvSpPr>
          <p:nvPr/>
        </p:nvSpPr>
        <p:spPr bwMode="auto">
          <a:xfrm>
            <a:off x="228600" y="936625"/>
            <a:ext cx="86868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apabila berdasarkan </a:t>
            </a:r>
            <a:r>
              <a:rPr lang="en-US" sz="2000" b="1" u="none">
                <a:solidFill>
                  <a:srgbClr val="990000"/>
                </a:solidFill>
                <a:latin typeface="Lucida Console" pitchFamily="49" charset="0"/>
              </a:rPr>
              <a:t>hasil pemeriksaan</a:t>
            </a:r>
            <a:r>
              <a:rPr lang="en-US" sz="2000" u="none">
                <a:latin typeface="Tahoma" pitchFamily="34" charset="0"/>
              </a:rPr>
              <a:t> atau </a:t>
            </a:r>
            <a:r>
              <a:rPr lang="en-US" sz="2000" b="1" u="none">
                <a:solidFill>
                  <a:srgbClr val="0033CC"/>
                </a:solidFill>
                <a:latin typeface="Lucida Console" pitchFamily="49" charset="0"/>
              </a:rPr>
              <a:t>keterangan lain</a:t>
            </a:r>
            <a:r>
              <a:rPr lang="en-US" sz="2000" u="none">
                <a:latin typeface="Tahoma" pitchFamily="34" charset="0"/>
              </a:rPr>
              <a:t> </a:t>
            </a:r>
            <a:r>
              <a:rPr lang="en-US" sz="2000" b="1" u="none">
                <a:solidFill>
                  <a:srgbClr val="008000"/>
                </a:solidFill>
                <a:latin typeface="Lucida Console" pitchFamily="49" charset="0"/>
              </a:rPr>
              <a:t>pajak yang terutang tidak atau kurang dibayar</a:t>
            </a:r>
            <a:r>
              <a:rPr lang="en-US" sz="2000" u="none">
                <a:latin typeface="Tahoma" pitchFamily="34" charset="0"/>
              </a:rPr>
              <a:t>;</a:t>
            </a:r>
          </a:p>
        </p:txBody>
      </p:sp>
      <p:sp>
        <p:nvSpPr>
          <p:cNvPr id="174089" name="Rectangle 9"/>
          <p:cNvSpPr>
            <a:spLocks noChangeArrowheads="1"/>
          </p:cNvSpPr>
          <p:nvPr/>
        </p:nvSpPr>
        <p:spPr bwMode="auto">
          <a:xfrm>
            <a:off x="6477000" y="76200"/>
            <a:ext cx="2438400" cy="6858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13 (1) huruf a</a:t>
            </a:r>
          </a:p>
          <a:p>
            <a:r>
              <a:rPr lang="en-US" sz="2000" u="none">
                <a:latin typeface="Tahoma" pitchFamily="34" charset="0"/>
              </a:rPr>
              <a:t>UU KUP</a:t>
            </a:r>
          </a:p>
        </p:txBody>
      </p:sp>
      <p:sp>
        <p:nvSpPr>
          <p:cNvPr id="174090" name="Rectangle 10"/>
          <p:cNvSpPr>
            <a:spLocks noChangeArrowheads="1"/>
          </p:cNvSpPr>
          <p:nvPr/>
        </p:nvSpPr>
        <p:spPr bwMode="auto">
          <a:xfrm>
            <a:off x="228600" y="1752600"/>
            <a:ext cx="8686800" cy="2254250"/>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en-US" sz="2000" b="1" u="none">
                <a:latin typeface="Arial Narrow" pitchFamily="34" charset="0"/>
              </a:rPr>
              <a:t>Jumlah kekurangan pajak yang terutang dalam Surat Ketetapan Pajak Kurang Bayar sebagaimana dimaksud pada ayat (1) </a:t>
            </a:r>
            <a:r>
              <a:rPr lang="en-US" sz="2000" b="1">
                <a:solidFill>
                  <a:srgbClr val="0033CC"/>
                </a:solidFill>
                <a:latin typeface="Tahoma" pitchFamily="34" charset="0"/>
              </a:rPr>
              <a:t>huruf a</a:t>
            </a:r>
            <a:r>
              <a:rPr lang="en-US" sz="2000" b="1" u="none">
                <a:latin typeface="Arial Narrow" pitchFamily="34" charset="0"/>
              </a:rPr>
              <a:t> dan huruf e </a:t>
            </a:r>
            <a:r>
              <a:rPr lang="en-US" sz="2000" b="1" u="none">
                <a:solidFill>
                  <a:srgbClr val="0033CC"/>
                </a:solidFill>
                <a:latin typeface="Lucida Console" pitchFamily="49" charset="0"/>
              </a:rPr>
              <a:t>ditambah dengan sanksi administrasi berupa bunga sebesar 2 % (dua persen) per bulan paling lama 24 (dua puluh empat) bulan</a:t>
            </a:r>
            <a:r>
              <a:rPr lang="en-US" sz="2000" u="none">
                <a:latin typeface="Tahoma" pitchFamily="34" charset="0"/>
              </a:rPr>
              <a:t>, </a:t>
            </a:r>
            <a:r>
              <a:rPr lang="en-US" sz="2000" u="none">
                <a:solidFill>
                  <a:srgbClr val="990000"/>
                </a:solidFill>
                <a:latin typeface="Tahoma" pitchFamily="34" charset="0"/>
              </a:rPr>
              <a:t>dihitung sejak saat terutangnya pajak atau berakhirnya Masa Pajak, bagian Tahun Pajak, atau Tahun Pajak sampai dengan diterbitkannya Surat Ketetapan Pajak Kurang Bayar</a:t>
            </a:r>
            <a:r>
              <a:rPr lang="en-US" sz="2000" u="none">
                <a:latin typeface="Tahoma" pitchFamily="34" charset="0"/>
              </a:rPr>
              <a:t>. {Pasal 13 (2) UU KUP}</a:t>
            </a:r>
          </a:p>
        </p:txBody>
      </p:sp>
      <p:sp>
        <p:nvSpPr>
          <p:cNvPr id="174091" name="AutoShape 11"/>
          <p:cNvSpPr>
            <a:spLocks noChangeArrowheads="1"/>
          </p:cNvSpPr>
          <p:nvPr/>
        </p:nvSpPr>
        <p:spPr bwMode="auto">
          <a:xfrm>
            <a:off x="8458200" y="1524000"/>
            <a:ext cx="4572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4092" name="Rectangle 12"/>
          <p:cNvSpPr>
            <a:spLocks noChangeArrowheads="1"/>
          </p:cNvSpPr>
          <p:nvPr/>
        </p:nvSpPr>
        <p:spPr bwMode="auto">
          <a:xfrm>
            <a:off x="228600" y="4089400"/>
            <a:ext cx="86868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Contoh: SPT PPh badan Tahun 2008 (Tahun Takwim) dilakukan pemeriksaan dan diterbitkan SKPKB tanggal 20 Desember 2009.</a:t>
            </a:r>
          </a:p>
        </p:txBody>
      </p:sp>
      <p:sp>
        <p:nvSpPr>
          <p:cNvPr id="174095" name="Line 15"/>
          <p:cNvSpPr>
            <a:spLocks noChangeShapeType="1"/>
          </p:cNvSpPr>
          <p:nvPr/>
        </p:nvSpPr>
        <p:spPr bwMode="auto">
          <a:xfrm>
            <a:off x="609600" y="5867400"/>
            <a:ext cx="7696200" cy="0"/>
          </a:xfrm>
          <a:prstGeom prst="line">
            <a:avLst/>
          </a:prstGeom>
          <a:noFill/>
          <a:ln w="38100">
            <a:solidFill>
              <a:srgbClr val="CC0000"/>
            </a:solidFill>
            <a:prstDash val="sysDot"/>
            <a:round/>
            <a:headEnd/>
            <a:tailEnd/>
          </a:ln>
        </p:spPr>
        <p:txBody>
          <a:bodyPr/>
          <a:lstStyle/>
          <a:p>
            <a:endParaRPr lang="en-US"/>
          </a:p>
        </p:txBody>
      </p:sp>
      <p:sp>
        <p:nvSpPr>
          <p:cNvPr id="174096" name="Rectangle 16"/>
          <p:cNvSpPr>
            <a:spLocks noChangeArrowheads="1"/>
          </p:cNvSpPr>
          <p:nvPr/>
        </p:nvSpPr>
        <p:spPr bwMode="auto">
          <a:xfrm>
            <a:off x="381000" y="6019800"/>
            <a:ext cx="1219200" cy="533400"/>
          </a:xfrm>
          <a:prstGeom prst="rect">
            <a:avLst/>
          </a:prstGeom>
          <a:solidFill>
            <a:schemeClr val="bg1"/>
          </a:solidFill>
          <a:ln w="9525">
            <a:solidFill>
              <a:schemeClr val="tx1"/>
            </a:solidFill>
            <a:miter lim="800000"/>
            <a:headEnd/>
            <a:tailEnd/>
          </a:ln>
        </p:spPr>
        <p:txBody>
          <a:bodyPr wrap="none" lIns="91422" tIns="45712" rIns="91422" bIns="45712" anchor="ctr"/>
          <a:lstStyle/>
          <a:p>
            <a:r>
              <a:rPr lang="en-US" sz="2000" u="none">
                <a:latin typeface="Tahoma" pitchFamily="34" charset="0"/>
              </a:rPr>
              <a:t>31/12/08</a:t>
            </a:r>
          </a:p>
        </p:txBody>
      </p:sp>
      <p:sp>
        <p:nvSpPr>
          <p:cNvPr id="174098" name="AutoShape 18"/>
          <p:cNvSpPr>
            <a:spLocks noChangeArrowheads="1"/>
          </p:cNvSpPr>
          <p:nvPr/>
        </p:nvSpPr>
        <p:spPr bwMode="auto">
          <a:xfrm>
            <a:off x="762000" y="5715000"/>
            <a:ext cx="304800" cy="228600"/>
          </a:xfrm>
          <a:prstGeom prst="plus">
            <a:avLst>
              <a:gd name="adj" fmla="val 25000"/>
            </a:avLst>
          </a:prstGeom>
          <a:solidFill>
            <a:schemeClr val="accent2"/>
          </a:solidFill>
          <a:ln w="9525">
            <a:solidFill>
              <a:schemeClr val="tx1"/>
            </a:solidFill>
            <a:miter lim="800000"/>
            <a:headEnd/>
            <a:tailEnd/>
          </a:ln>
        </p:spPr>
        <p:txBody>
          <a:bodyPr wrap="none" anchor="ctr"/>
          <a:lstStyle/>
          <a:p>
            <a:endParaRPr lang="en-US"/>
          </a:p>
        </p:txBody>
      </p:sp>
      <p:sp>
        <p:nvSpPr>
          <p:cNvPr id="174099" name="Rectangle 19"/>
          <p:cNvSpPr>
            <a:spLocks noChangeArrowheads="1"/>
          </p:cNvSpPr>
          <p:nvPr/>
        </p:nvSpPr>
        <p:spPr bwMode="auto">
          <a:xfrm>
            <a:off x="152400" y="4927600"/>
            <a:ext cx="15240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Berakhirnya tahun pajak</a:t>
            </a:r>
          </a:p>
        </p:txBody>
      </p:sp>
      <p:sp>
        <p:nvSpPr>
          <p:cNvPr id="174101" name="Rectangle 21"/>
          <p:cNvSpPr>
            <a:spLocks noChangeArrowheads="1"/>
          </p:cNvSpPr>
          <p:nvPr/>
        </p:nvSpPr>
        <p:spPr bwMode="auto">
          <a:xfrm>
            <a:off x="1905000" y="6019800"/>
            <a:ext cx="1219200" cy="533400"/>
          </a:xfrm>
          <a:prstGeom prst="rect">
            <a:avLst/>
          </a:prstGeom>
          <a:solidFill>
            <a:schemeClr val="bg1"/>
          </a:solidFill>
          <a:ln w="9525">
            <a:solidFill>
              <a:schemeClr val="tx1"/>
            </a:solidFill>
            <a:miter lim="800000"/>
            <a:headEnd/>
            <a:tailEnd/>
          </a:ln>
        </p:spPr>
        <p:txBody>
          <a:bodyPr wrap="none" lIns="91422" tIns="45712" rIns="91422" bIns="45712" anchor="ctr"/>
          <a:lstStyle/>
          <a:p>
            <a:r>
              <a:rPr lang="en-US" sz="2000" u="none">
                <a:latin typeface="Tahoma" pitchFamily="34" charset="0"/>
              </a:rPr>
              <a:t>1/1/09</a:t>
            </a:r>
          </a:p>
        </p:txBody>
      </p:sp>
      <p:sp>
        <p:nvSpPr>
          <p:cNvPr id="174102" name="AutoShape 22"/>
          <p:cNvSpPr>
            <a:spLocks noChangeArrowheads="1"/>
          </p:cNvSpPr>
          <p:nvPr/>
        </p:nvSpPr>
        <p:spPr bwMode="auto">
          <a:xfrm>
            <a:off x="2362200" y="5715000"/>
            <a:ext cx="304800" cy="228600"/>
          </a:xfrm>
          <a:prstGeom prst="plus">
            <a:avLst>
              <a:gd name="adj" fmla="val 25000"/>
            </a:avLst>
          </a:prstGeom>
          <a:solidFill>
            <a:schemeClr val="accent2"/>
          </a:solidFill>
          <a:ln w="9525">
            <a:solidFill>
              <a:schemeClr val="tx1"/>
            </a:solidFill>
            <a:miter lim="800000"/>
            <a:headEnd/>
            <a:tailEnd/>
          </a:ln>
        </p:spPr>
        <p:txBody>
          <a:bodyPr wrap="none" anchor="ctr"/>
          <a:lstStyle/>
          <a:p>
            <a:endParaRPr lang="en-US"/>
          </a:p>
        </p:txBody>
      </p:sp>
      <p:sp>
        <p:nvSpPr>
          <p:cNvPr id="174103" name="AutoShape 23"/>
          <p:cNvSpPr>
            <a:spLocks noChangeArrowheads="1"/>
          </p:cNvSpPr>
          <p:nvPr/>
        </p:nvSpPr>
        <p:spPr bwMode="auto">
          <a:xfrm>
            <a:off x="7796213" y="5715000"/>
            <a:ext cx="304800" cy="228600"/>
          </a:xfrm>
          <a:prstGeom prst="plus">
            <a:avLst>
              <a:gd name="adj" fmla="val 25000"/>
            </a:avLst>
          </a:prstGeom>
          <a:solidFill>
            <a:schemeClr val="accent2"/>
          </a:solidFill>
          <a:ln w="9525">
            <a:solidFill>
              <a:schemeClr val="tx1"/>
            </a:solidFill>
            <a:miter lim="800000"/>
            <a:headEnd/>
            <a:tailEnd/>
          </a:ln>
        </p:spPr>
        <p:txBody>
          <a:bodyPr wrap="none" anchor="ctr"/>
          <a:lstStyle/>
          <a:p>
            <a:endParaRPr lang="en-US"/>
          </a:p>
        </p:txBody>
      </p:sp>
      <p:sp>
        <p:nvSpPr>
          <p:cNvPr id="174104" name="Rectangle 24"/>
          <p:cNvSpPr>
            <a:spLocks noChangeArrowheads="1"/>
          </p:cNvSpPr>
          <p:nvPr/>
        </p:nvSpPr>
        <p:spPr bwMode="auto">
          <a:xfrm>
            <a:off x="7385050" y="6019800"/>
            <a:ext cx="1219200" cy="533400"/>
          </a:xfrm>
          <a:prstGeom prst="rect">
            <a:avLst/>
          </a:prstGeom>
          <a:solidFill>
            <a:schemeClr val="bg1"/>
          </a:solidFill>
          <a:ln w="9525">
            <a:solidFill>
              <a:schemeClr val="tx1"/>
            </a:solidFill>
            <a:miter lim="800000"/>
            <a:headEnd/>
            <a:tailEnd/>
          </a:ln>
        </p:spPr>
        <p:txBody>
          <a:bodyPr wrap="none" lIns="91422" tIns="45712" rIns="91422" bIns="45712" anchor="ctr"/>
          <a:lstStyle/>
          <a:p>
            <a:r>
              <a:rPr lang="en-US" sz="2000" u="none">
                <a:latin typeface="Tahoma" pitchFamily="34" charset="0"/>
              </a:rPr>
              <a:t>20/12/09</a:t>
            </a:r>
          </a:p>
        </p:txBody>
      </p:sp>
      <p:sp>
        <p:nvSpPr>
          <p:cNvPr id="174105" name="Rectangle 25"/>
          <p:cNvSpPr>
            <a:spLocks noChangeArrowheads="1"/>
          </p:cNvSpPr>
          <p:nvPr/>
        </p:nvSpPr>
        <p:spPr bwMode="auto">
          <a:xfrm>
            <a:off x="7224713" y="4876800"/>
            <a:ext cx="15240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Terbit SKPKB</a:t>
            </a:r>
          </a:p>
        </p:txBody>
      </p:sp>
      <p:sp>
        <p:nvSpPr>
          <p:cNvPr id="174107" name="Line 27"/>
          <p:cNvSpPr>
            <a:spLocks noChangeShapeType="1"/>
          </p:cNvSpPr>
          <p:nvPr/>
        </p:nvSpPr>
        <p:spPr bwMode="auto">
          <a:xfrm>
            <a:off x="2916238" y="3068638"/>
            <a:ext cx="1579562" cy="3027362"/>
          </a:xfrm>
          <a:prstGeom prst="line">
            <a:avLst/>
          </a:prstGeom>
          <a:noFill/>
          <a:ln w="28575">
            <a:solidFill>
              <a:schemeClr val="tx1"/>
            </a:solidFill>
            <a:round/>
            <a:headEnd/>
            <a:tailEnd type="triangle" w="med" len="med"/>
          </a:ln>
        </p:spPr>
        <p:txBody>
          <a:bodyPr/>
          <a:lstStyle/>
          <a:p>
            <a:endParaRPr lang="en-US"/>
          </a:p>
        </p:txBody>
      </p:sp>
      <p:sp>
        <p:nvSpPr>
          <p:cNvPr id="174108" name="AutoShape 28"/>
          <p:cNvSpPr>
            <a:spLocks noChangeArrowheads="1"/>
          </p:cNvSpPr>
          <p:nvPr/>
        </p:nvSpPr>
        <p:spPr bwMode="auto">
          <a:xfrm>
            <a:off x="3200400" y="6096000"/>
            <a:ext cx="914400" cy="381000"/>
          </a:xfrm>
          <a:prstGeom prst="rightArrow">
            <a:avLst>
              <a:gd name="adj1" fmla="val 50000"/>
              <a:gd name="adj2" fmla="val 60000"/>
            </a:avLst>
          </a:prstGeom>
          <a:solidFill>
            <a:schemeClr val="accent1"/>
          </a:solidFill>
          <a:ln w="9525">
            <a:solidFill>
              <a:schemeClr val="tx1"/>
            </a:solidFill>
            <a:miter lim="800000"/>
            <a:headEnd/>
            <a:tailEnd/>
          </a:ln>
        </p:spPr>
        <p:txBody>
          <a:bodyPr wrap="none" anchor="ctr"/>
          <a:lstStyle/>
          <a:p>
            <a:endParaRPr lang="en-US"/>
          </a:p>
        </p:txBody>
      </p:sp>
      <p:sp>
        <p:nvSpPr>
          <p:cNvPr id="174109" name="AutoShape 29"/>
          <p:cNvSpPr>
            <a:spLocks noChangeArrowheads="1"/>
          </p:cNvSpPr>
          <p:nvPr/>
        </p:nvSpPr>
        <p:spPr bwMode="auto">
          <a:xfrm>
            <a:off x="6249988" y="6096000"/>
            <a:ext cx="914400" cy="381000"/>
          </a:xfrm>
          <a:prstGeom prst="leftArrow">
            <a:avLst>
              <a:gd name="adj1" fmla="val 50000"/>
              <a:gd name="adj2" fmla="val 60000"/>
            </a:avLst>
          </a:prstGeom>
          <a:solidFill>
            <a:schemeClr val="accent1"/>
          </a:solidFill>
          <a:ln w="9525">
            <a:solidFill>
              <a:schemeClr val="tx1"/>
            </a:solidFill>
            <a:miter lim="800000"/>
            <a:headEnd/>
            <a:tailEnd/>
          </a:ln>
        </p:spPr>
        <p:txBody>
          <a:bodyPr wrap="none" anchor="ctr"/>
          <a:lstStyle/>
          <a:p>
            <a:endParaRPr lang="en-US"/>
          </a:p>
        </p:txBody>
      </p:sp>
      <p:sp>
        <p:nvSpPr>
          <p:cNvPr id="174110" name="Rectangle 30"/>
          <p:cNvSpPr>
            <a:spLocks noChangeArrowheads="1"/>
          </p:cNvSpPr>
          <p:nvPr/>
        </p:nvSpPr>
        <p:spPr bwMode="auto">
          <a:xfrm>
            <a:off x="4643438" y="6096000"/>
            <a:ext cx="1219200" cy="533400"/>
          </a:xfrm>
          <a:prstGeom prst="rect">
            <a:avLst/>
          </a:prstGeom>
          <a:solidFill>
            <a:srgbClr val="FFFFCC"/>
          </a:solidFill>
          <a:ln w="9525">
            <a:solidFill>
              <a:schemeClr val="tx1"/>
            </a:solidFill>
            <a:miter lim="800000"/>
            <a:headEnd/>
            <a:tailEnd/>
          </a:ln>
        </p:spPr>
        <p:txBody>
          <a:bodyPr wrap="none" lIns="91422" tIns="45712" rIns="91422" bIns="45712" anchor="ctr"/>
          <a:lstStyle/>
          <a:p>
            <a:r>
              <a:rPr lang="en-US" sz="2000" u="none">
                <a:latin typeface="Tahoma" pitchFamily="34" charset="0"/>
              </a:rPr>
              <a:t>12 bulan</a:t>
            </a:r>
          </a:p>
        </p:txBody>
      </p:sp>
      <p:sp>
        <p:nvSpPr>
          <p:cNvPr id="174111" name="AutoShape 31"/>
          <p:cNvSpPr>
            <a:spLocks noChangeArrowheads="1"/>
          </p:cNvSpPr>
          <p:nvPr/>
        </p:nvSpPr>
        <p:spPr bwMode="auto">
          <a:xfrm>
            <a:off x="8458200" y="685800"/>
            <a:ext cx="381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4112" name="AutoShape 32"/>
          <p:cNvSpPr>
            <a:spLocks noChangeArrowheads="1"/>
          </p:cNvSpPr>
          <p:nvPr/>
        </p:nvSpPr>
        <p:spPr bwMode="auto">
          <a:xfrm>
            <a:off x="144463" y="836613"/>
            <a:ext cx="323850"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a: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082"/>
                                        </p:tgtEl>
                                        <p:attrNameLst>
                                          <p:attrName>style.visibility</p:attrName>
                                        </p:attrNameLst>
                                      </p:cBhvr>
                                      <p:to>
                                        <p:strVal val="visible"/>
                                      </p:to>
                                    </p:set>
                                    <p:anim calcmode="lin" valueType="num">
                                      <p:cBhvr additive="base">
                                        <p:cTn id="7" dur="500" fill="hold"/>
                                        <p:tgtEl>
                                          <p:spTgt spid="174082"/>
                                        </p:tgtEl>
                                        <p:attrNameLst>
                                          <p:attrName>ppt_x</p:attrName>
                                        </p:attrNameLst>
                                      </p:cBhvr>
                                      <p:tavLst>
                                        <p:tav tm="0">
                                          <p:val>
                                            <p:strVal val="0-#ppt_w/2"/>
                                          </p:val>
                                        </p:tav>
                                        <p:tav tm="100000">
                                          <p:val>
                                            <p:strVal val="#ppt_x"/>
                                          </p:val>
                                        </p:tav>
                                      </p:tavLst>
                                    </p:anim>
                                    <p:anim calcmode="lin" valueType="num">
                                      <p:cBhvr additive="base">
                                        <p:cTn id="8" dur="500" fill="hold"/>
                                        <p:tgtEl>
                                          <p:spTgt spid="17408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089"/>
                                        </p:tgtEl>
                                        <p:attrNameLst>
                                          <p:attrName>style.visibility</p:attrName>
                                        </p:attrNameLst>
                                      </p:cBhvr>
                                      <p:to>
                                        <p:strVal val="visible"/>
                                      </p:to>
                                    </p:set>
                                    <p:anim calcmode="lin" valueType="num">
                                      <p:cBhvr additive="base">
                                        <p:cTn id="13" dur="500" fill="hold"/>
                                        <p:tgtEl>
                                          <p:spTgt spid="174089"/>
                                        </p:tgtEl>
                                        <p:attrNameLst>
                                          <p:attrName>ppt_x</p:attrName>
                                        </p:attrNameLst>
                                      </p:cBhvr>
                                      <p:tavLst>
                                        <p:tav tm="0">
                                          <p:val>
                                            <p:strVal val="0-#ppt_w/2"/>
                                          </p:val>
                                        </p:tav>
                                        <p:tav tm="100000">
                                          <p:val>
                                            <p:strVal val="#ppt_x"/>
                                          </p:val>
                                        </p:tav>
                                      </p:tavLst>
                                    </p:anim>
                                    <p:anim calcmode="lin" valueType="num">
                                      <p:cBhvr additive="base">
                                        <p:cTn id="14" dur="500" fill="hold"/>
                                        <p:tgtEl>
                                          <p:spTgt spid="17408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11"/>
                                        </p:tgtEl>
                                        <p:attrNameLst>
                                          <p:attrName>style.visibility</p:attrName>
                                        </p:attrNameLst>
                                      </p:cBhvr>
                                      <p:to>
                                        <p:strVal val="visible"/>
                                      </p:to>
                                    </p:set>
                                    <p:anim calcmode="lin" valueType="num">
                                      <p:cBhvr additive="base">
                                        <p:cTn id="19" dur="500" fill="hold"/>
                                        <p:tgtEl>
                                          <p:spTgt spid="174111"/>
                                        </p:tgtEl>
                                        <p:attrNameLst>
                                          <p:attrName>ppt_x</p:attrName>
                                        </p:attrNameLst>
                                      </p:cBhvr>
                                      <p:tavLst>
                                        <p:tav tm="0">
                                          <p:val>
                                            <p:strVal val="0-#ppt_w/2"/>
                                          </p:val>
                                        </p:tav>
                                        <p:tav tm="100000">
                                          <p:val>
                                            <p:strVal val="#ppt_x"/>
                                          </p:val>
                                        </p:tav>
                                      </p:tavLst>
                                    </p:anim>
                                    <p:anim calcmode="lin" valueType="num">
                                      <p:cBhvr additive="base">
                                        <p:cTn id="20" dur="500" fill="hold"/>
                                        <p:tgtEl>
                                          <p:spTgt spid="17411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174112"/>
                                        </p:tgtEl>
                                        <p:attrNameLst>
                                          <p:attrName>style.visibility</p:attrName>
                                        </p:attrNameLst>
                                      </p:cBhvr>
                                      <p:to>
                                        <p:strVal val="visible"/>
                                      </p:to>
                                    </p:set>
                                    <p:animEffect transition="in" filter="diamond(in)">
                                      <p:cBhvr>
                                        <p:cTn id="25" dur="1000"/>
                                        <p:tgtEl>
                                          <p:spTgt spid="174112"/>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74085"/>
                                        </p:tgtEl>
                                        <p:attrNameLst>
                                          <p:attrName>style.visibility</p:attrName>
                                        </p:attrNameLst>
                                      </p:cBhvr>
                                      <p:to>
                                        <p:strVal val="visible"/>
                                      </p:to>
                                    </p:set>
                                    <p:anim calcmode="lin" valueType="num">
                                      <p:cBhvr additive="base">
                                        <p:cTn id="30" dur="500" fill="hold"/>
                                        <p:tgtEl>
                                          <p:spTgt spid="174085"/>
                                        </p:tgtEl>
                                        <p:attrNameLst>
                                          <p:attrName>ppt_x</p:attrName>
                                        </p:attrNameLst>
                                      </p:cBhvr>
                                      <p:tavLst>
                                        <p:tav tm="0">
                                          <p:val>
                                            <p:strVal val="0-#ppt_w/2"/>
                                          </p:val>
                                        </p:tav>
                                        <p:tav tm="100000">
                                          <p:val>
                                            <p:strVal val="#ppt_x"/>
                                          </p:val>
                                        </p:tav>
                                      </p:tavLst>
                                    </p:anim>
                                    <p:anim calcmode="lin" valueType="num">
                                      <p:cBhvr additive="base">
                                        <p:cTn id="31" dur="500" fill="hold"/>
                                        <p:tgtEl>
                                          <p:spTgt spid="174085"/>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74091"/>
                                        </p:tgtEl>
                                        <p:attrNameLst>
                                          <p:attrName>style.visibility</p:attrName>
                                        </p:attrNameLst>
                                      </p:cBhvr>
                                      <p:to>
                                        <p:strVal val="visible"/>
                                      </p:to>
                                    </p:set>
                                    <p:anim calcmode="lin" valueType="num">
                                      <p:cBhvr additive="base">
                                        <p:cTn id="36" dur="500" fill="hold"/>
                                        <p:tgtEl>
                                          <p:spTgt spid="174091"/>
                                        </p:tgtEl>
                                        <p:attrNameLst>
                                          <p:attrName>ppt_x</p:attrName>
                                        </p:attrNameLst>
                                      </p:cBhvr>
                                      <p:tavLst>
                                        <p:tav tm="0">
                                          <p:val>
                                            <p:strVal val="0-#ppt_w/2"/>
                                          </p:val>
                                        </p:tav>
                                        <p:tav tm="100000">
                                          <p:val>
                                            <p:strVal val="#ppt_x"/>
                                          </p:val>
                                        </p:tav>
                                      </p:tavLst>
                                    </p:anim>
                                    <p:anim calcmode="lin" valueType="num">
                                      <p:cBhvr additive="base">
                                        <p:cTn id="37" dur="500" fill="hold"/>
                                        <p:tgtEl>
                                          <p:spTgt spid="174091"/>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74090"/>
                                        </p:tgtEl>
                                        <p:attrNameLst>
                                          <p:attrName>style.visibility</p:attrName>
                                        </p:attrNameLst>
                                      </p:cBhvr>
                                      <p:to>
                                        <p:strVal val="visible"/>
                                      </p:to>
                                    </p:set>
                                    <p:anim calcmode="lin" valueType="num">
                                      <p:cBhvr additive="base">
                                        <p:cTn id="42" dur="500" fill="hold"/>
                                        <p:tgtEl>
                                          <p:spTgt spid="174090"/>
                                        </p:tgtEl>
                                        <p:attrNameLst>
                                          <p:attrName>ppt_x</p:attrName>
                                        </p:attrNameLst>
                                      </p:cBhvr>
                                      <p:tavLst>
                                        <p:tav tm="0">
                                          <p:val>
                                            <p:strVal val="0-#ppt_w/2"/>
                                          </p:val>
                                        </p:tav>
                                        <p:tav tm="100000">
                                          <p:val>
                                            <p:strVal val="#ppt_x"/>
                                          </p:val>
                                        </p:tav>
                                      </p:tavLst>
                                    </p:anim>
                                    <p:anim calcmode="lin" valueType="num">
                                      <p:cBhvr additive="base">
                                        <p:cTn id="43" dur="500" fill="hold"/>
                                        <p:tgtEl>
                                          <p:spTgt spid="174090"/>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174092"/>
                                        </p:tgtEl>
                                        <p:attrNameLst>
                                          <p:attrName>style.visibility</p:attrName>
                                        </p:attrNameLst>
                                      </p:cBhvr>
                                      <p:to>
                                        <p:strVal val="visible"/>
                                      </p:to>
                                    </p:set>
                                    <p:anim calcmode="lin" valueType="num">
                                      <p:cBhvr additive="base">
                                        <p:cTn id="48" dur="500" fill="hold"/>
                                        <p:tgtEl>
                                          <p:spTgt spid="174092"/>
                                        </p:tgtEl>
                                        <p:attrNameLst>
                                          <p:attrName>ppt_x</p:attrName>
                                        </p:attrNameLst>
                                      </p:cBhvr>
                                      <p:tavLst>
                                        <p:tav tm="0">
                                          <p:val>
                                            <p:strVal val="0-#ppt_w/2"/>
                                          </p:val>
                                        </p:tav>
                                        <p:tav tm="100000">
                                          <p:val>
                                            <p:strVal val="#ppt_x"/>
                                          </p:val>
                                        </p:tav>
                                      </p:tavLst>
                                    </p:anim>
                                    <p:anim calcmode="lin" valueType="num">
                                      <p:cBhvr additive="base">
                                        <p:cTn id="49" dur="500" fill="hold"/>
                                        <p:tgtEl>
                                          <p:spTgt spid="174092"/>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174095"/>
                                        </p:tgtEl>
                                        <p:attrNameLst>
                                          <p:attrName>style.visibility</p:attrName>
                                        </p:attrNameLst>
                                      </p:cBhvr>
                                      <p:to>
                                        <p:strVal val="visible"/>
                                      </p:to>
                                    </p:set>
                                    <p:anim calcmode="lin" valueType="num">
                                      <p:cBhvr additive="base">
                                        <p:cTn id="54" dur="500" fill="hold"/>
                                        <p:tgtEl>
                                          <p:spTgt spid="174095"/>
                                        </p:tgtEl>
                                        <p:attrNameLst>
                                          <p:attrName>ppt_x</p:attrName>
                                        </p:attrNameLst>
                                      </p:cBhvr>
                                      <p:tavLst>
                                        <p:tav tm="0">
                                          <p:val>
                                            <p:strVal val="0-#ppt_w/2"/>
                                          </p:val>
                                        </p:tav>
                                        <p:tav tm="100000">
                                          <p:val>
                                            <p:strVal val="#ppt_x"/>
                                          </p:val>
                                        </p:tav>
                                      </p:tavLst>
                                    </p:anim>
                                    <p:anim calcmode="lin" valueType="num">
                                      <p:cBhvr additive="base">
                                        <p:cTn id="55" dur="500" fill="hold"/>
                                        <p:tgtEl>
                                          <p:spTgt spid="17409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174098"/>
                                        </p:tgtEl>
                                        <p:attrNameLst>
                                          <p:attrName>style.visibility</p:attrName>
                                        </p:attrNameLst>
                                      </p:cBhvr>
                                      <p:to>
                                        <p:strVal val="visible"/>
                                      </p:to>
                                    </p:set>
                                    <p:anim calcmode="lin" valueType="num">
                                      <p:cBhvr additive="base">
                                        <p:cTn id="60" dur="500" fill="hold"/>
                                        <p:tgtEl>
                                          <p:spTgt spid="174098"/>
                                        </p:tgtEl>
                                        <p:attrNameLst>
                                          <p:attrName>ppt_x</p:attrName>
                                        </p:attrNameLst>
                                      </p:cBhvr>
                                      <p:tavLst>
                                        <p:tav tm="0">
                                          <p:val>
                                            <p:strVal val="0-#ppt_w/2"/>
                                          </p:val>
                                        </p:tav>
                                        <p:tav tm="100000">
                                          <p:val>
                                            <p:strVal val="#ppt_x"/>
                                          </p:val>
                                        </p:tav>
                                      </p:tavLst>
                                    </p:anim>
                                    <p:anim calcmode="lin" valueType="num">
                                      <p:cBhvr additive="base">
                                        <p:cTn id="61" dur="500" fill="hold"/>
                                        <p:tgtEl>
                                          <p:spTgt spid="174098"/>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174096"/>
                                        </p:tgtEl>
                                        <p:attrNameLst>
                                          <p:attrName>style.visibility</p:attrName>
                                        </p:attrNameLst>
                                      </p:cBhvr>
                                      <p:to>
                                        <p:strVal val="visible"/>
                                      </p:to>
                                    </p:set>
                                    <p:anim calcmode="lin" valueType="num">
                                      <p:cBhvr additive="base">
                                        <p:cTn id="66" dur="500" fill="hold"/>
                                        <p:tgtEl>
                                          <p:spTgt spid="174096"/>
                                        </p:tgtEl>
                                        <p:attrNameLst>
                                          <p:attrName>ppt_x</p:attrName>
                                        </p:attrNameLst>
                                      </p:cBhvr>
                                      <p:tavLst>
                                        <p:tav tm="0">
                                          <p:val>
                                            <p:strVal val="0-#ppt_w/2"/>
                                          </p:val>
                                        </p:tav>
                                        <p:tav tm="100000">
                                          <p:val>
                                            <p:strVal val="#ppt_x"/>
                                          </p:val>
                                        </p:tav>
                                      </p:tavLst>
                                    </p:anim>
                                    <p:anim calcmode="lin" valueType="num">
                                      <p:cBhvr additive="base">
                                        <p:cTn id="67" dur="500" fill="hold"/>
                                        <p:tgtEl>
                                          <p:spTgt spid="174096"/>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174099"/>
                                        </p:tgtEl>
                                        <p:attrNameLst>
                                          <p:attrName>style.visibility</p:attrName>
                                        </p:attrNameLst>
                                      </p:cBhvr>
                                      <p:to>
                                        <p:strVal val="visible"/>
                                      </p:to>
                                    </p:set>
                                    <p:anim calcmode="lin" valueType="num">
                                      <p:cBhvr additive="base">
                                        <p:cTn id="72" dur="500" fill="hold"/>
                                        <p:tgtEl>
                                          <p:spTgt spid="174099"/>
                                        </p:tgtEl>
                                        <p:attrNameLst>
                                          <p:attrName>ppt_x</p:attrName>
                                        </p:attrNameLst>
                                      </p:cBhvr>
                                      <p:tavLst>
                                        <p:tav tm="0">
                                          <p:val>
                                            <p:strVal val="0-#ppt_w/2"/>
                                          </p:val>
                                        </p:tav>
                                        <p:tav tm="100000">
                                          <p:val>
                                            <p:strVal val="#ppt_x"/>
                                          </p:val>
                                        </p:tav>
                                      </p:tavLst>
                                    </p:anim>
                                    <p:anim calcmode="lin" valueType="num">
                                      <p:cBhvr additive="base">
                                        <p:cTn id="73" dur="500" fill="hold"/>
                                        <p:tgtEl>
                                          <p:spTgt spid="174099"/>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8" fill="hold" grpId="0" nodeType="clickEffect">
                                  <p:stCondLst>
                                    <p:cond delay="0"/>
                                  </p:stCondLst>
                                  <p:childTnLst>
                                    <p:set>
                                      <p:cBhvr>
                                        <p:cTn id="77" dur="1" fill="hold">
                                          <p:stCondLst>
                                            <p:cond delay="0"/>
                                          </p:stCondLst>
                                        </p:cTn>
                                        <p:tgtEl>
                                          <p:spTgt spid="174102"/>
                                        </p:tgtEl>
                                        <p:attrNameLst>
                                          <p:attrName>style.visibility</p:attrName>
                                        </p:attrNameLst>
                                      </p:cBhvr>
                                      <p:to>
                                        <p:strVal val="visible"/>
                                      </p:to>
                                    </p:set>
                                    <p:anim calcmode="lin" valueType="num">
                                      <p:cBhvr additive="base">
                                        <p:cTn id="78" dur="500" fill="hold"/>
                                        <p:tgtEl>
                                          <p:spTgt spid="174102"/>
                                        </p:tgtEl>
                                        <p:attrNameLst>
                                          <p:attrName>ppt_x</p:attrName>
                                        </p:attrNameLst>
                                      </p:cBhvr>
                                      <p:tavLst>
                                        <p:tav tm="0">
                                          <p:val>
                                            <p:strVal val="0-#ppt_w/2"/>
                                          </p:val>
                                        </p:tav>
                                        <p:tav tm="100000">
                                          <p:val>
                                            <p:strVal val="#ppt_x"/>
                                          </p:val>
                                        </p:tav>
                                      </p:tavLst>
                                    </p:anim>
                                    <p:anim calcmode="lin" valueType="num">
                                      <p:cBhvr additive="base">
                                        <p:cTn id="79" dur="500" fill="hold"/>
                                        <p:tgtEl>
                                          <p:spTgt spid="174102"/>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174101"/>
                                        </p:tgtEl>
                                        <p:attrNameLst>
                                          <p:attrName>style.visibility</p:attrName>
                                        </p:attrNameLst>
                                      </p:cBhvr>
                                      <p:to>
                                        <p:strVal val="visible"/>
                                      </p:to>
                                    </p:set>
                                    <p:anim calcmode="lin" valueType="num">
                                      <p:cBhvr additive="base">
                                        <p:cTn id="84" dur="500" fill="hold"/>
                                        <p:tgtEl>
                                          <p:spTgt spid="174101"/>
                                        </p:tgtEl>
                                        <p:attrNameLst>
                                          <p:attrName>ppt_x</p:attrName>
                                        </p:attrNameLst>
                                      </p:cBhvr>
                                      <p:tavLst>
                                        <p:tav tm="0">
                                          <p:val>
                                            <p:strVal val="0-#ppt_w/2"/>
                                          </p:val>
                                        </p:tav>
                                        <p:tav tm="100000">
                                          <p:val>
                                            <p:strVal val="#ppt_x"/>
                                          </p:val>
                                        </p:tav>
                                      </p:tavLst>
                                    </p:anim>
                                    <p:anim calcmode="lin" valueType="num">
                                      <p:cBhvr additive="base">
                                        <p:cTn id="85" dur="500" fill="hold"/>
                                        <p:tgtEl>
                                          <p:spTgt spid="174101"/>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174103"/>
                                        </p:tgtEl>
                                        <p:attrNameLst>
                                          <p:attrName>style.visibility</p:attrName>
                                        </p:attrNameLst>
                                      </p:cBhvr>
                                      <p:to>
                                        <p:strVal val="visible"/>
                                      </p:to>
                                    </p:set>
                                    <p:anim calcmode="lin" valueType="num">
                                      <p:cBhvr additive="base">
                                        <p:cTn id="90" dur="500" fill="hold"/>
                                        <p:tgtEl>
                                          <p:spTgt spid="174103"/>
                                        </p:tgtEl>
                                        <p:attrNameLst>
                                          <p:attrName>ppt_x</p:attrName>
                                        </p:attrNameLst>
                                      </p:cBhvr>
                                      <p:tavLst>
                                        <p:tav tm="0">
                                          <p:val>
                                            <p:strVal val="0-#ppt_w/2"/>
                                          </p:val>
                                        </p:tav>
                                        <p:tav tm="100000">
                                          <p:val>
                                            <p:strVal val="#ppt_x"/>
                                          </p:val>
                                        </p:tav>
                                      </p:tavLst>
                                    </p:anim>
                                    <p:anim calcmode="lin" valueType="num">
                                      <p:cBhvr additive="base">
                                        <p:cTn id="91" dur="500" fill="hold"/>
                                        <p:tgtEl>
                                          <p:spTgt spid="174103"/>
                                        </p:tgtEl>
                                        <p:attrNameLst>
                                          <p:attrName>ppt_y</p:attrName>
                                        </p:attrNameLst>
                                      </p:cBhvr>
                                      <p:tavLst>
                                        <p:tav tm="0">
                                          <p:val>
                                            <p:strVal val="#ppt_y"/>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8" fill="hold" grpId="0" nodeType="clickEffect">
                                  <p:stCondLst>
                                    <p:cond delay="0"/>
                                  </p:stCondLst>
                                  <p:childTnLst>
                                    <p:set>
                                      <p:cBhvr>
                                        <p:cTn id="95" dur="1" fill="hold">
                                          <p:stCondLst>
                                            <p:cond delay="0"/>
                                          </p:stCondLst>
                                        </p:cTn>
                                        <p:tgtEl>
                                          <p:spTgt spid="174104"/>
                                        </p:tgtEl>
                                        <p:attrNameLst>
                                          <p:attrName>style.visibility</p:attrName>
                                        </p:attrNameLst>
                                      </p:cBhvr>
                                      <p:to>
                                        <p:strVal val="visible"/>
                                      </p:to>
                                    </p:set>
                                    <p:anim calcmode="lin" valueType="num">
                                      <p:cBhvr additive="base">
                                        <p:cTn id="96" dur="500" fill="hold"/>
                                        <p:tgtEl>
                                          <p:spTgt spid="174104"/>
                                        </p:tgtEl>
                                        <p:attrNameLst>
                                          <p:attrName>ppt_x</p:attrName>
                                        </p:attrNameLst>
                                      </p:cBhvr>
                                      <p:tavLst>
                                        <p:tav tm="0">
                                          <p:val>
                                            <p:strVal val="0-#ppt_w/2"/>
                                          </p:val>
                                        </p:tav>
                                        <p:tav tm="100000">
                                          <p:val>
                                            <p:strVal val="#ppt_x"/>
                                          </p:val>
                                        </p:tav>
                                      </p:tavLst>
                                    </p:anim>
                                    <p:anim calcmode="lin" valueType="num">
                                      <p:cBhvr additive="base">
                                        <p:cTn id="97" dur="500" fill="hold"/>
                                        <p:tgtEl>
                                          <p:spTgt spid="174104"/>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8" fill="hold" grpId="0" nodeType="clickEffect">
                                  <p:stCondLst>
                                    <p:cond delay="0"/>
                                  </p:stCondLst>
                                  <p:childTnLst>
                                    <p:set>
                                      <p:cBhvr>
                                        <p:cTn id="101" dur="1" fill="hold">
                                          <p:stCondLst>
                                            <p:cond delay="0"/>
                                          </p:stCondLst>
                                        </p:cTn>
                                        <p:tgtEl>
                                          <p:spTgt spid="174105"/>
                                        </p:tgtEl>
                                        <p:attrNameLst>
                                          <p:attrName>style.visibility</p:attrName>
                                        </p:attrNameLst>
                                      </p:cBhvr>
                                      <p:to>
                                        <p:strVal val="visible"/>
                                      </p:to>
                                    </p:set>
                                    <p:anim calcmode="lin" valueType="num">
                                      <p:cBhvr additive="base">
                                        <p:cTn id="102" dur="500" fill="hold"/>
                                        <p:tgtEl>
                                          <p:spTgt spid="174105"/>
                                        </p:tgtEl>
                                        <p:attrNameLst>
                                          <p:attrName>ppt_x</p:attrName>
                                        </p:attrNameLst>
                                      </p:cBhvr>
                                      <p:tavLst>
                                        <p:tav tm="0">
                                          <p:val>
                                            <p:strVal val="0-#ppt_w/2"/>
                                          </p:val>
                                        </p:tav>
                                        <p:tav tm="100000">
                                          <p:val>
                                            <p:strVal val="#ppt_x"/>
                                          </p:val>
                                        </p:tav>
                                      </p:tavLst>
                                    </p:anim>
                                    <p:anim calcmode="lin" valueType="num">
                                      <p:cBhvr additive="base">
                                        <p:cTn id="103" dur="500" fill="hold"/>
                                        <p:tgtEl>
                                          <p:spTgt spid="174105"/>
                                        </p:tgtEl>
                                        <p:attrNameLst>
                                          <p:attrName>ppt_y</p:attrName>
                                        </p:attrNameLst>
                                      </p:cBhvr>
                                      <p:tavLst>
                                        <p:tav tm="0">
                                          <p:val>
                                            <p:strVal val="#ppt_y"/>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8" fill="hold" grpId="0" nodeType="clickEffect">
                                  <p:stCondLst>
                                    <p:cond delay="0"/>
                                  </p:stCondLst>
                                  <p:childTnLst>
                                    <p:set>
                                      <p:cBhvr>
                                        <p:cTn id="107" dur="1" fill="hold">
                                          <p:stCondLst>
                                            <p:cond delay="0"/>
                                          </p:stCondLst>
                                        </p:cTn>
                                        <p:tgtEl>
                                          <p:spTgt spid="174108"/>
                                        </p:tgtEl>
                                        <p:attrNameLst>
                                          <p:attrName>style.visibility</p:attrName>
                                        </p:attrNameLst>
                                      </p:cBhvr>
                                      <p:to>
                                        <p:strVal val="visible"/>
                                      </p:to>
                                    </p:set>
                                    <p:anim calcmode="lin" valueType="num">
                                      <p:cBhvr additive="base">
                                        <p:cTn id="108" dur="500" fill="hold"/>
                                        <p:tgtEl>
                                          <p:spTgt spid="174108"/>
                                        </p:tgtEl>
                                        <p:attrNameLst>
                                          <p:attrName>ppt_x</p:attrName>
                                        </p:attrNameLst>
                                      </p:cBhvr>
                                      <p:tavLst>
                                        <p:tav tm="0">
                                          <p:val>
                                            <p:strVal val="0-#ppt_w/2"/>
                                          </p:val>
                                        </p:tav>
                                        <p:tav tm="100000">
                                          <p:val>
                                            <p:strVal val="#ppt_x"/>
                                          </p:val>
                                        </p:tav>
                                      </p:tavLst>
                                    </p:anim>
                                    <p:anim calcmode="lin" valueType="num">
                                      <p:cBhvr additive="base">
                                        <p:cTn id="109" dur="500" fill="hold"/>
                                        <p:tgtEl>
                                          <p:spTgt spid="174108"/>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8" fill="hold" grpId="0" nodeType="clickEffect">
                                  <p:stCondLst>
                                    <p:cond delay="0"/>
                                  </p:stCondLst>
                                  <p:childTnLst>
                                    <p:set>
                                      <p:cBhvr>
                                        <p:cTn id="113" dur="1" fill="hold">
                                          <p:stCondLst>
                                            <p:cond delay="0"/>
                                          </p:stCondLst>
                                        </p:cTn>
                                        <p:tgtEl>
                                          <p:spTgt spid="174109"/>
                                        </p:tgtEl>
                                        <p:attrNameLst>
                                          <p:attrName>style.visibility</p:attrName>
                                        </p:attrNameLst>
                                      </p:cBhvr>
                                      <p:to>
                                        <p:strVal val="visible"/>
                                      </p:to>
                                    </p:set>
                                    <p:anim calcmode="lin" valueType="num">
                                      <p:cBhvr additive="base">
                                        <p:cTn id="114" dur="500" fill="hold"/>
                                        <p:tgtEl>
                                          <p:spTgt spid="174109"/>
                                        </p:tgtEl>
                                        <p:attrNameLst>
                                          <p:attrName>ppt_x</p:attrName>
                                        </p:attrNameLst>
                                      </p:cBhvr>
                                      <p:tavLst>
                                        <p:tav tm="0">
                                          <p:val>
                                            <p:strVal val="0-#ppt_w/2"/>
                                          </p:val>
                                        </p:tav>
                                        <p:tav tm="100000">
                                          <p:val>
                                            <p:strVal val="#ppt_x"/>
                                          </p:val>
                                        </p:tav>
                                      </p:tavLst>
                                    </p:anim>
                                    <p:anim calcmode="lin" valueType="num">
                                      <p:cBhvr additive="base">
                                        <p:cTn id="115" dur="500" fill="hold"/>
                                        <p:tgtEl>
                                          <p:spTgt spid="174109"/>
                                        </p:tgtEl>
                                        <p:attrNameLst>
                                          <p:attrName>ppt_y</p:attrName>
                                        </p:attrNameLst>
                                      </p:cBhvr>
                                      <p:tavLst>
                                        <p:tav tm="0">
                                          <p:val>
                                            <p:strVal val="#ppt_y"/>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 presetClass="entr" presetSubtype="8" fill="hold" grpId="0" nodeType="clickEffect">
                                  <p:stCondLst>
                                    <p:cond delay="0"/>
                                  </p:stCondLst>
                                  <p:childTnLst>
                                    <p:set>
                                      <p:cBhvr>
                                        <p:cTn id="119" dur="1" fill="hold">
                                          <p:stCondLst>
                                            <p:cond delay="0"/>
                                          </p:stCondLst>
                                        </p:cTn>
                                        <p:tgtEl>
                                          <p:spTgt spid="174107"/>
                                        </p:tgtEl>
                                        <p:attrNameLst>
                                          <p:attrName>style.visibility</p:attrName>
                                        </p:attrNameLst>
                                      </p:cBhvr>
                                      <p:to>
                                        <p:strVal val="visible"/>
                                      </p:to>
                                    </p:set>
                                    <p:anim calcmode="lin" valueType="num">
                                      <p:cBhvr additive="base">
                                        <p:cTn id="120" dur="500" fill="hold"/>
                                        <p:tgtEl>
                                          <p:spTgt spid="174107"/>
                                        </p:tgtEl>
                                        <p:attrNameLst>
                                          <p:attrName>ppt_x</p:attrName>
                                        </p:attrNameLst>
                                      </p:cBhvr>
                                      <p:tavLst>
                                        <p:tav tm="0">
                                          <p:val>
                                            <p:strVal val="0-#ppt_w/2"/>
                                          </p:val>
                                        </p:tav>
                                        <p:tav tm="100000">
                                          <p:val>
                                            <p:strVal val="#ppt_x"/>
                                          </p:val>
                                        </p:tav>
                                      </p:tavLst>
                                    </p:anim>
                                    <p:anim calcmode="lin" valueType="num">
                                      <p:cBhvr additive="base">
                                        <p:cTn id="121" dur="500" fill="hold"/>
                                        <p:tgtEl>
                                          <p:spTgt spid="174107"/>
                                        </p:tgtEl>
                                        <p:attrNameLst>
                                          <p:attrName>ppt_y</p:attrName>
                                        </p:attrNameLst>
                                      </p:cBhvr>
                                      <p:tavLst>
                                        <p:tav tm="0">
                                          <p:val>
                                            <p:strVal val="#ppt_y"/>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23" presetClass="entr" presetSubtype="16" fill="hold" grpId="0" nodeType="clickEffect">
                                  <p:stCondLst>
                                    <p:cond delay="0"/>
                                  </p:stCondLst>
                                  <p:childTnLst>
                                    <p:set>
                                      <p:cBhvr>
                                        <p:cTn id="125" dur="1" fill="hold">
                                          <p:stCondLst>
                                            <p:cond delay="0"/>
                                          </p:stCondLst>
                                        </p:cTn>
                                        <p:tgtEl>
                                          <p:spTgt spid="174110"/>
                                        </p:tgtEl>
                                        <p:attrNameLst>
                                          <p:attrName>style.visibility</p:attrName>
                                        </p:attrNameLst>
                                      </p:cBhvr>
                                      <p:to>
                                        <p:strVal val="visible"/>
                                      </p:to>
                                    </p:set>
                                    <p:anim calcmode="lin" valueType="num">
                                      <p:cBhvr>
                                        <p:cTn id="126" dur="500" fill="hold"/>
                                        <p:tgtEl>
                                          <p:spTgt spid="174110"/>
                                        </p:tgtEl>
                                        <p:attrNameLst>
                                          <p:attrName>ppt_w</p:attrName>
                                        </p:attrNameLst>
                                      </p:cBhvr>
                                      <p:tavLst>
                                        <p:tav tm="0">
                                          <p:val>
                                            <p:fltVal val="0"/>
                                          </p:val>
                                        </p:tav>
                                        <p:tav tm="100000">
                                          <p:val>
                                            <p:strVal val="#ppt_w"/>
                                          </p:val>
                                        </p:tav>
                                      </p:tavLst>
                                    </p:anim>
                                    <p:anim calcmode="lin" valueType="num">
                                      <p:cBhvr>
                                        <p:cTn id="127" dur="500" fill="hold"/>
                                        <p:tgtEl>
                                          <p:spTgt spid="1741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2" grpId="0" animBg="1" autoUpdateAnimBg="0"/>
      <p:bldP spid="174085" grpId="0" animBg="1" autoUpdateAnimBg="0"/>
      <p:bldP spid="174089" grpId="0" animBg="1" autoUpdateAnimBg="0"/>
      <p:bldP spid="174090" grpId="0" animBg="1" autoUpdateAnimBg="0"/>
      <p:bldP spid="174091" grpId="0" animBg="1"/>
      <p:bldP spid="174092" grpId="0" animBg="1" autoUpdateAnimBg="0"/>
      <p:bldP spid="174095" grpId="0" animBg="1"/>
      <p:bldP spid="174096" grpId="0" animBg="1" autoUpdateAnimBg="0"/>
      <p:bldP spid="174098" grpId="0" animBg="1"/>
      <p:bldP spid="174099" grpId="0" animBg="1" autoUpdateAnimBg="0"/>
      <p:bldP spid="174101" grpId="0" animBg="1" autoUpdateAnimBg="0"/>
      <p:bldP spid="174102" grpId="0" animBg="1"/>
      <p:bldP spid="174103" grpId="0" animBg="1"/>
      <p:bldP spid="174104" grpId="0" animBg="1" autoUpdateAnimBg="0"/>
      <p:bldP spid="174105" grpId="0" animBg="1" autoUpdateAnimBg="0"/>
      <p:bldP spid="174107" grpId="0" animBg="1"/>
      <p:bldP spid="174108" grpId="0" animBg="1"/>
      <p:bldP spid="174109" grpId="0" animBg="1"/>
      <p:bldP spid="174110" grpId="0" animBg="1" autoUpdateAnimBg="0"/>
      <p:bldP spid="174111" grpId="0" animBg="1"/>
      <p:bldP spid="174112" grpId="0" animBg="1"/>
    </p:bld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175107" name="Rectangle 3"/>
          <p:cNvSpPr>
            <a:spLocks noChangeArrowheads="1"/>
          </p:cNvSpPr>
          <p:nvPr/>
        </p:nvSpPr>
        <p:spPr bwMode="auto">
          <a:xfrm>
            <a:off x="152400" y="533400"/>
            <a:ext cx="8915400" cy="2819400"/>
          </a:xfrm>
          <a:prstGeom prst="rect">
            <a:avLst/>
          </a:prstGeom>
          <a:noFill/>
          <a:ln w="9525">
            <a:solidFill>
              <a:srgbClr val="000099"/>
            </a:solidFill>
            <a:miter lim="800000"/>
            <a:headEnd/>
            <a:tailEnd/>
          </a:ln>
        </p:spPr>
        <p:txBody>
          <a:bodyPr lIns="91422" tIns="45712" rIns="91422" bIns="45712">
            <a:spAutoFit/>
          </a:bodyPr>
          <a:lstStyle/>
          <a:p>
            <a:pPr>
              <a:lnSpc>
                <a:spcPct val="80000"/>
              </a:lnSpc>
              <a:spcBef>
                <a:spcPct val="50000"/>
              </a:spcBef>
            </a:pPr>
            <a:r>
              <a:rPr lang="en-US" sz="2000" u="none">
                <a:latin typeface="Tahoma" pitchFamily="34" charset="0"/>
              </a:rPr>
              <a:t>PT XYZ adalah WP badan yang melakukan kegiatan usaha perdagangan barang-barang elektronik, menyampaikan SPT PPh badan Tahun 2008 (tahun takwim) pada tgl 30 April 2009, dengan perincian sbb:</a:t>
            </a:r>
          </a:p>
          <a:p>
            <a:pPr algn="l">
              <a:lnSpc>
                <a:spcPct val="80000"/>
              </a:lnSpc>
              <a:spcBef>
                <a:spcPct val="50000"/>
              </a:spcBef>
            </a:pPr>
            <a:r>
              <a:rPr lang="en-US" sz="2000" u="none">
                <a:latin typeface="Tahoma" pitchFamily="34" charset="0"/>
              </a:rPr>
              <a:t>Penghasilan Neto					Rp1.000.000.000,00</a:t>
            </a:r>
          </a:p>
          <a:p>
            <a:pPr algn="l">
              <a:lnSpc>
                <a:spcPct val="80000"/>
              </a:lnSpc>
              <a:spcBef>
                <a:spcPct val="50000"/>
              </a:spcBef>
            </a:pPr>
            <a:r>
              <a:rPr lang="en-US" sz="2000" u="none">
                <a:latin typeface="Tahoma" pitchFamily="34" charset="0"/>
              </a:rPr>
              <a:t>PPh terutang						Rp   282.500.000,00</a:t>
            </a:r>
          </a:p>
          <a:p>
            <a:pPr algn="l">
              <a:lnSpc>
                <a:spcPct val="80000"/>
              </a:lnSpc>
              <a:spcBef>
                <a:spcPct val="50000"/>
              </a:spcBef>
            </a:pPr>
            <a:r>
              <a:rPr lang="en-US" sz="2000" u="none">
                <a:latin typeface="Tahoma" pitchFamily="34" charset="0"/>
              </a:rPr>
              <a:t>Kredit Pajak						</a:t>
            </a:r>
            <a:r>
              <a:rPr lang="en-US" sz="2000">
                <a:latin typeface="Tahoma" pitchFamily="34" charset="0"/>
              </a:rPr>
              <a:t>Rp   202.500.000,00</a:t>
            </a:r>
          </a:p>
          <a:p>
            <a:pPr algn="l">
              <a:lnSpc>
                <a:spcPct val="80000"/>
              </a:lnSpc>
              <a:spcBef>
                <a:spcPct val="50000"/>
              </a:spcBef>
            </a:pPr>
            <a:r>
              <a:rPr lang="en-US" sz="2000" u="none">
                <a:latin typeface="Tahoma" pitchFamily="34" charset="0"/>
              </a:rPr>
              <a:t>Pajak yang kurang dibayar				Rp     80.000.000,00</a:t>
            </a:r>
          </a:p>
          <a:p>
            <a:pPr algn="l">
              <a:lnSpc>
                <a:spcPct val="80000"/>
              </a:lnSpc>
              <a:spcBef>
                <a:spcPct val="50000"/>
              </a:spcBef>
            </a:pPr>
            <a:r>
              <a:rPr lang="en-US" sz="2000" u="none">
                <a:latin typeface="Tahoma" pitchFamily="34" charset="0"/>
              </a:rPr>
              <a:t>Kekurangan (PPh Pasal 29) tersebut dibayar tgl 29 April 2009.</a:t>
            </a:r>
          </a:p>
        </p:txBody>
      </p:sp>
      <p:sp>
        <p:nvSpPr>
          <p:cNvPr id="175108" name="Rectangle 4"/>
          <p:cNvSpPr>
            <a:spLocks noChangeArrowheads="1"/>
          </p:cNvSpPr>
          <p:nvPr/>
        </p:nvSpPr>
        <p:spPr bwMode="auto">
          <a:xfrm>
            <a:off x="228600" y="3470275"/>
            <a:ext cx="8763000" cy="1025525"/>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2000" u="none">
                <a:latin typeface="Tahoma" pitchFamily="34" charset="0"/>
              </a:rPr>
              <a:t>Apabila berdasarkan hasil pemeriksaan ternyata Penghasilan Neto seharusnya adalah Rp1.100.000.000,00 sehingga PPh terutang seharusnya adalah Rp312.500.000,00.</a:t>
            </a:r>
          </a:p>
        </p:txBody>
      </p:sp>
      <p:sp>
        <p:nvSpPr>
          <p:cNvPr id="175109" name="AutoShape 5"/>
          <p:cNvSpPr>
            <a:spLocks noChangeArrowheads="1"/>
          </p:cNvSpPr>
          <p:nvPr/>
        </p:nvSpPr>
        <p:spPr bwMode="auto">
          <a:xfrm>
            <a:off x="152400" y="44196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5110" name="Rectangle 6"/>
          <p:cNvSpPr>
            <a:spLocks noChangeArrowheads="1"/>
          </p:cNvSpPr>
          <p:nvPr/>
        </p:nvSpPr>
        <p:spPr bwMode="auto">
          <a:xfrm>
            <a:off x="152400" y="4699000"/>
            <a:ext cx="1600200" cy="19304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DJP menerbitkan SKPKB tanggal 10 Oktober 2009</a:t>
            </a:r>
          </a:p>
        </p:txBody>
      </p:sp>
      <p:sp>
        <p:nvSpPr>
          <p:cNvPr id="175113" name="Rectangle 9"/>
          <p:cNvSpPr>
            <a:spLocks noChangeArrowheads="1"/>
          </p:cNvSpPr>
          <p:nvPr/>
        </p:nvSpPr>
        <p:spPr bwMode="auto">
          <a:xfrm>
            <a:off x="1905000" y="4546600"/>
            <a:ext cx="7162800" cy="2235200"/>
          </a:xfrm>
          <a:prstGeom prst="rect">
            <a:avLst/>
          </a:prstGeom>
          <a:noFill/>
          <a:ln w="9525">
            <a:solidFill>
              <a:schemeClr val="tx1"/>
            </a:solidFill>
            <a:miter lim="800000"/>
            <a:headEnd/>
            <a:tailEnd/>
          </a:ln>
        </p:spPr>
        <p:txBody>
          <a:bodyPr lIns="91422" tIns="45712" rIns="91422" bIns="45712">
            <a:spAutoFit/>
          </a:bodyPr>
          <a:lstStyle/>
          <a:p>
            <a:pPr algn="l">
              <a:spcBef>
                <a:spcPct val="50000"/>
              </a:spcBef>
            </a:pPr>
            <a:r>
              <a:rPr lang="en-US" sz="2000" u="none">
                <a:solidFill>
                  <a:srgbClr val="000099"/>
                </a:solidFill>
                <a:latin typeface="Tahoma" pitchFamily="34" charset="0"/>
              </a:rPr>
              <a:t>Jumlah Pokok Pajak			Rp312.500.000,00</a:t>
            </a:r>
          </a:p>
          <a:p>
            <a:pPr algn="l">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Rp282.500.000,00</a:t>
            </a:r>
          </a:p>
          <a:p>
            <a:pPr algn="l">
              <a:spcBef>
                <a:spcPct val="50000"/>
              </a:spcBef>
            </a:pPr>
            <a:r>
              <a:rPr lang="en-US" sz="2000" u="none">
                <a:solidFill>
                  <a:srgbClr val="000099"/>
                </a:solidFill>
                <a:latin typeface="Tahoma" pitchFamily="34" charset="0"/>
              </a:rPr>
              <a:t>Jumlah Kekurangan Pokok Pajak		Rp  30.000.000,00</a:t>
            </a:r>
          </a:p>
          <a:p>
            <a:pPr algn="l">
              <a:spcBef>
                <a:spcPct val="50000"/>
              </a:spcBef>
            </a:pPr>
            <a:r>
              <a:rPr lang="en-US" sz="2000" u="none">
                <a:solidFill>
                  <a:srgbClr val="000099"/>
                </a:solidFill>
                <a:latin typeface="Tahoma" pitchFamily="34" charset="0"/>
              </a:rPr>
              <a:t>Sanksi administrasi (bunga 10 bulan)	</a:t>
            </a:r>
            <a:r>
              <a:rPr lang="en-US" sz="2000">
                <a:solidFill>
                  <a:srgbClr val="000099"/>
                </a:solidFill>
                <a:latin typeface="Tahoma" pitchFamily="34" charset="0"/>
              </a:rPr>
              <a:t>Rp    6.000.000,00</a:t>
            </a:r>
          </a:p>
          <a:p>
            <a:pPr algn="l">
              <a:spcBef>
                <a:spcPct val="50000"/>
              </a:spcBef>
            </a:pPr>
            <a:r>
              <a:rPr lang="en-US" sz="2000" u="none">
                <a:solidFill>
                  <a:srgbClr val="000099"/>
                </a:solidFill>
                <a:latin typeface="Tahoma" pitchFamily="34" charset="0"/>
              </a:rPr>
              <a:t>Jumlah pajak yang masih harus dibayar	Rp  36.000.000,00</a:t>
            </a:r>
          </a:p>
        </p:txBody>
      </p:sp>
      <p:sp>
        <p:nvSpPr>
          <p:cNvPr id="175114" name="AutoShape 10"/>
          <p:cNvSpPr>
            <a:spLocks noChangeArrowheads="1"/>
          </p:cNvSpPr>
          <p:nvPr/>
        </p:nvSpPr>
        <p:spPr bwMode="auto">
          <a:xfrm>
            <a:off x="1219200" y="6400800"/>
            <a:ext cx="762000" cy="381000"/>
          </a:xfrm>
          <a:prstGeom prst="righ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5106"/>
                                        </p:tgtEl>
                                        <p:attrNameLst>
                                          <p:attrName>style.visibility</p:attrName>
                                        </p:attrNameLst>
                                      </p:cBhvr>
                                      <p:to>
                                        <p:strVal val="visible"/>
                                      </p:to>
                                    </p:set>
                                    <p:anim calcmode="lin" valueType="num">
                                      <p:cBhvr additive="base">
                                        <p:cTn id="7" dur="500" fill="hold"/>
                                        <p:tgtEl>
                                          <p:spTgt spid="175106"/>
                                        </p:tgtEl>
                                        <p:attrNameLst>
                                          <p:attrName>ppt_x</p:attrName>
                                        </p:attrNameLst>
                                      </p:cBhvr>
                                      <p:tavLst>
                                        <p:tav tm="0">
                                          <p:val>
                                            <p:strVal val="0-#ppt_w/2"/>
                                          </p:val>
                                        </p:tav>
                                        <p:tav tm="100000">
                                          <p:val>
                                            <p:strVal val="#ppt_x"/>
                                          </p:val>
                                        </p:tav>
                                      </p:tavLst>
                                    </p:anim>
                                    <p:anim calcmode="lin" valueType="num">
                                      <p:cBhvr additive="base">
                                        <p:cTn id="8" dur="500" fill="hold"/>
                                        <p:tgtEl>
                                          <p:spTgt spid="17510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5107"/>
                                        </p:tgtEl>
                                        <p:attrNameLst>
                                          <p:attrName>style.visibility</p:attrName>
                                        </p:attrNameLst>
                                      </p:cBhvr>
                                      <p:to>
                                        <p:strVal val="visible"/>
                                      </p:to>
                                    </p:set>
                                    <p:anim calcmode="lin" valueType="num">
                                      <p:cBhvr additive="base">
                                        <p:cTn id="13" dur="500" fill="hold"/>
                                        <p:tgtEl>
                                          <p:spTgt spid="175107"/>
                                        </p:tgtEl>
                                        <p:attrNameLst>
                                          <p:attrName>ppt_x</p:attrName>
                                        </p:attrNameLst>
                                      </p:cBhvr>
                                      <p:tavLst>
                                        <p:tav tm="0">
                                          <p:val>
                                            <p:strVal val="0-#ppt_w/2"/>
                                          </p:val>
                                        </p:tav>
                                        <p:tav tm="100000">
                                          <p:val>
                                            <p:strVal val="#ppt_x"/>
                                          </p:val>
                                        </p:tav>
                                      </p:tavLst>
                                    </p:anim>
                                    <p:anim calcmode="lin" valueType="num">
                                      <p:cBhvr additive="base">
                                        <p:cTn id="14" dur="500" fill="hold"/>
                                        <p:tgtEl>
                                          <p:spTgt spid="17510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5108"/>
                                        </p:tgtEl>
                                        <p:attrNameLst>
                                          <p:attrName>style.visibility</p:attrName>
                                        </p:attrNameLst>
                                      </p:cBhvr>
                                      <p:to>
                                        <p:strVal val="visible"/>
                                      </p:to>
                                    </p:set>
                                    <p:anim calcmode="lin" valueType="num">
                                      <p:cBhvr additive="base">
                                        <p:cTn id="19" dur="500" fill="hold"/>
                                        <p:tgtEl>
                                          <p:spTgt spid="175108"/>
                                        </p:tgtEl>
                                        <p:attrNameLst>
                                          <p:attrName>ppt_x</p:attrName>
                                        </p:attrNameLst>
                                      </p:cBhvr>
                                      <p:tavLst>
                                        <p:tav tm="0">
                                          <p:val>
                                            <p:strVal val="0-#ppt_w/2"/>
                                          </p:val>
                                        </p:tav>
                                        <p:tav tm="100000">
                                          <p:val>
                                            <p:strVal val="#ppt_x"/>
                                          </p:val>
                                        </p:tav>
                                      </p:tavLst>
                                    </p:anim>
                                    <p:anim calcmode="lin" valueType="num">
                                      <p:cBhvr additive="base">
                                        <p:cTn id="20" dur="500" fill="hold"/>
                                        <p:tgtEl>
                                          <p:spTgt spid="17510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5109"/>
                                        </p:tgtEl>
                                        <p:attrNameLst>
                                          <p:attrName>style.visibility</p:attrName>
                                        </p:attrNameLst>
                                      </p:cBhvr>
                                      <p:to>
                                        <p:strVal val="visible"/>
                                      </p:to>
                                    </p:set>
                                    <p:anim calcmode="lin" valueType="num">
                                      <p:cBhvr additive="base">
                                        <p:cTn id="25" dur="500" fill="hold"/>
                                        <p:tgtEl>
                                          <p:spTgt spid="175109"/>
                                        </p:tgtEl>
                                        <p:attrNameLst>
                                          <p:attrName>ppt_x</p:attrName>
                                        </p:attrNameLst>
                                      </p:cBhvr>
                                      <p:tavLst>
                                        <p:tav tm="0">
                                          <p:val>
                                            <p:strVal val="0-#ppt_w/2"/>
                                          </p:val>
                                        </p:tav>
                                        <p:tav tm="100000">
                                          <p:val>
                                            <p:strVal val="#ppt_x"/>
                                          </p:val>
                                        </p:tav>
                                      </p:tavLst>
                                    </p:anim>
                                    <p:anim calcmode="lin" valueType="num">
                                      <p:cBhvr additive="base">
                                        <p:cTn id="26" dur="500" fill="hold"/>
                                        <p:tgtEl>
                                          <p:spTgt spid="17510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5110"/>
                                        </p:tgtEl>
                                        <p:attrNameLst>
                                          <p:attrName>style.visibility</p:attrName>
                                        </p:attrNameLst>
                                      </p:cBhvr>
                                      <p:to>
                                        <p:strVal val="visible"/>
                                      </p:to>
                                    </p:set>
                                    <p:anim calcmode="lin" valueType="num">
                                      <p:cBhvr additive="base">
                                        <p:cTn id="31" dur="500" fill="hold"/>
                                        <p:tgtEl>
                                          <p:spTgt spid="175110"/>
                                        </p:tgtEl>
                                        <p:attrNameLst>
                                          <p:attrName>ppt_x</p:attrName>
                                        </p:attrNameLst>
                                      </p:cBhvr>
                                      <p:tavLst>
                                        <p:tav tm="0">
                                          <p:val>
                                            <p:strVal val="0-#ppt_w/2"/>
                                          </p:val>
                                        </p:tav>
                                        <p:tav tm="100000">
                                          <p:val>
                                            <p:strVal val="#ppt_x"/>
                                          </p:val>
                                        </p:tav>
                                      </p:tavLst>
                                    </p:anim>
                                    <p:anim calcmode="lin" valueType="num">
                                      <p:cBhvr additive="base">
                                        <p:cTn id="32" dur="500" fill="hold"/>
                                        <p:tgtEl>
                                          <p:spTgt spid="1751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5114"/>
                                        </p:tgtEl>
                                        <p:attrNameLst>
                                          <p:attrName>style.visibility</p:attrName>
                                        </p:attrNameLst>
                                      </p:cBhvr>
                                      <p:to>
                                        <p:strVal val="visible"/>
                                      </p:to>
                                    </p:set>
                                    <p:anim calcmode="lin" valueType="num">
                                      <p:cBhvr additive="base">
                                        <p:cTn id="37" dur="500" fill="hold"/>
                                        <p:tgtEl>
                                          <p:spTgt spid="175114"/>
                                        </p:tgtEl>
                                        <p:attrNameLst>
                                          <p:attrName>ppt_x</p:attrName>
                                        </p:attrNameLst>
                                      </p:cBhvr>
                                      <p:tavLst>
                                        <p:tav tm="0">
                                          <p:val>
                                            <p:strVal val="0-#ppt_w/2"/>
                                          </p:val>
                                        </p:tav>
                                        <p:tav tm="100000">
                                          <p:val>
                                            <p:strVal val="#ppt_x"/>
                                          </p:val>
                                        </p:tav>
                                      </p:tavLst>
                                    </p:anim>
                                    <p:anim calcmode="lin" valueType="num">
                                      <p:cBhvr additive="base">
                                        <p:cTn id="38" dur="500" fill="hold"/>
                                        <p:tgtEl>
                                          <p:spTgt spid="17511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75113"/>
                                        </p:tgtEl>
                                        <p:attrNameLst>
                                          <p:attrName>style.visibility</p:attrName>
                                        </p:attrNameLst>
                                      </p:cBhvr>
                                      <p:to>
                                        <p:strVal val="visible"/>
                                      </p:to>
                                    </p:set>
                                    <p:anim calcmode="lin" valueType="num">
                                      <p:cBhvr additive="base">
                                        <p:cTn id="43" dur="500" fill="hold"/>
                                        <p:tgtEl>
                                          <p:spTgt spid="175113"/>
                                        </p:tgtEl>
                                        <p:attrNameLst>
                                          <p:attrName>ppt_x</p:attrName>
                                        </p:attrNameLst>
                                      </p:cBhvr>
                                      <p:tavLst>
                                        <p:tav tm="0">
                                          <p:val>
                                            <p:strVal val="0-#ppt_w/2"/>
                                          </p:val>
                                        </p:tav>
                                        <p:tav tm="100000">
                                          <p:val>
                                            <p:strVal val="#ppt_x"/>
                                          </p:val>
                                        </p:tav>
                                      </p:tavLst>
                                    </p:anim>
                                    <p:anim calcmode="lin" valueType="num">
                                      <p:cBhvr additive="base">
                                        <p:cTn id="44" dur="500" fill="hold"/>
                                        <p:tgtEl>
                                          <p:spTgt spid="175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animBg="1" autoUpdateAnimBg="0"/>
      <p:bldP spid="175107" grpId="0" animBg="1" autoUpdateAnimBg="0"/>
      <p:bldP spid="175108" grpId="0" animBg="1" autoUpdateAnimBg="0"/>
      <p:bldP spid="175109" grpId="0" animBg="1"/>
      <p:bldP spid="175110" grpId="0" animBg="1" autoUpdateAnimBg="0"/>
      <p:bldP spid="175113" grpId="0" animBg="1" autoUpdateAnimBg="0"/>
      <p:bldP spid="175114" grpId="0" animBg="1"/>
    </p:bld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1600200" y="76200"/>
            <a:ext cx="4724400" cy="457200"/>
          </a:xfrm>
          <a:solidFill>
            <a:srgbClr val="FFFFCC"/>
          </a:solidFill>
          <a:ln w="38100">
            <a:solidFill>
              <a:srgbClr val="0033CC"/>
            </a:solidFill>
          </a:ln>
        </p:spPr>
        <p:txBody>
          <a:bodyPr/>
          <a:lstStyle/>
          <a:p>
            <a:pPr eaLnBrk="1" hangingPunct="1"/>
            <a:r>
              <a:rPr lang="en-US" sz="3200" b="1" smtClean="0">
                <a:solidFill>
                  <a:schemeClr val="tx1"/>
                </a:solidFill>
                <a:latin typeface="Lucida Console" pitchFamily="49" charset="0"/>
              </a:rPr>
              <a:t>PENERBITAN SKPKB</a:t>
            </a:r>
          </a:p>
        </p:txBody>
      </p:sp>
      <p:sp>
        <p:nvSpPr>
          <p:cNvPr id="176134" name="Rectangle 6"/>
          <p:cNvSpPr>
            <a:spLocks noChangeArrowheads="1"/>
          </p:cNvSpPr>
          <p:nvPr/>
        </p:nvSpPr>
        <p:spPr bwMode="auto">
          <a:xfrm>
            <a:off x="228600" y="762000"/>
            <a:ext cx="8686800" cy="13208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apabila Surat Pemberitahuan tidak disampaikan dalam jangka waktu sebagaimana dimaksud dalam Pasal 3 ayat (3) dan setelah ditegur secara tertulis tidak disampaikan pada waktunya sebagaimana ditentukan dalam Surat Teguran;</a:t>
            </a:r>
          </a:p>
        </p:txBody>
      </p:sp>
      <p:sp>
        <p:nvSpPr>
          <p:cNvPr id="176137" name="Rectangle 9"/>
          <p:cNvSpPr>
            <a:spLocks noChangeArrowheads="1"/>
          </p:cNvSpPr>
          <p:nvPr/>
        </p:nvSpPr>
        <p:spPr bwMode="auto">
          <a:xfrm>
            <a:off x="6553200" y="76200"/>
            <a:ext cx="2438400" cy="6096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13 (1) huruf b </a:t>
            </a:r>
          </a:p>
          <a:p>
            <a:r>
              <a:rPr lang="en-US" sz="2000" u="none">
                <a:latin typeface="Tahoma" pitchFamily="34" charset="0"/>
              </a:rPr>
              <a:t>UU KUP</a:t>
            </a:r>
          </a:p>
        </p:txBody>
      </p:sp>
      <p:sp>
        <p:nvSpPr>
          <p:cNvPr id="176138" name="AutoShape 10"/>
          <p:cNvSpPr>
            <a:spLocks noChangeArrowheads="1"/>
          </p:cNvSpPr>
          <p:nvPr/>
        </p:nvSpPr>
        <p:spPr bwMode="auto">
          <a:xfrm>
            <a:off x="8534400" y="609600"/>
            <a:ext cx="381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lIns="91422" tIns="45712" rIns="91422" bIns="45712" anchor="ctr"/>
          <a:lstStyle/>
          <a:p>
            <a:endParaRPr lang="en-US" u="none">
              <a:latin typeface="Tahoma" pitchFamily="34" charset="0"/>
            </a:endParaRPr>
          </a:p>
        </p:txBody>
      </p:sp>
      <p:sp>
        <p:nvSpPr>
          <p:cNvPr id="176139" name="Rectangle 11"/>
          <p:cNvSpPr>
            <a:spLocks noChangeArrowheads="1"/>
          </p:cNvSpPr>
          <p:nvPr/>
        </p:nvSpPr>
        <p:spPr bwMode="auto">
          <a:xfrm>
            <a:off x="228600" y="2133600"/>
            <a:ext cx="8686800" cy="4584700"/>
          </a:xfrm>
          <a:prstGeom prst="rect">
            <a:avLst/>
          </a:prstGeom>
          <a:noFill/>
          <a:ln w="38100">
            <a:solidFill>
              <a:srgbClr val="FF33CC"/>
            </a:solidFill>
            <a:miter lim="800000"/>
            <a:headEnd/>
            <a:tailEnd/>
          </a:ln>
        </p:spPr>
        <p:txBody>
          <a:bodyPr lIns="91422" tIns="45712" rIns="91422" bIns="45712">
            <a:spAutoFit/>
          </a:bodyPr>
          <a:lstStyle/>
          <a:p>
            <a:pPr marL="457200" indent="-457200" algn="l">
              <a:lnSpc>
                <a:spcPct val="90000"/>
              </a:lnSpc>
              <a:spcBef>
                <a:spcPct val="50000"/>
              </a:spcBef>
            </a:pPr>
            <a:r>
              <a:rPr lang="en-US" sz="2000" b="1" u="none"/>
              <a:t>	Jumlah pajak dalam Surat Ketetapan Pajak Kurang Bayar sebagaimana dimaksud pada ayat (1) </a:t>
            </a:r>
            <a:r>
              <a:rPr lang="en-US" sz="2000" b="1">
                <a:solidFill>
                  <a:srgbClr val="0033CC"/>
                </a:solidFill>
              </a:rPr>
              <a:t>huruf b</a:t>
            </a:r>
            <a:r>
              <a:rPr lang="en-US" sz="2000" b="1" u="none"/>
              <a:t>, huruf c, dan huruf d ditambah dengan sanksi administrasi berupa kenaikan sebesar :</a:t>
            </a:r>
          </a:p>
          <a:p>
            <a:pPr marL="457200" indent="-457200" algn="l">
              <a:lnSpc>
                <a:spcPct val="90000"/>
              </a:lnSpc>
              <a:spcBef>
                <a:spcPct val="50000"/>
              </a:spcBef>
              <a:buFontTx/>
              <a:buAutoNum type="alphaLcPeriod"/>
            </a:pPr>
            <a:r>
              <a:rPr lang="en-US" sz="2000" b="1" u="none"/>
              <a:t>50 % (lima puluh persen) dari Pajak Penghasilan yang tidak atau kurang dibayar dalam satu Tahun Pajak;</a:t>
            </a:r>
          </a:p>
          <a:p>
            <a:pPr marL="457200" indent="-457200" algn="l">
              <a:lnSpc>
                <a:spcPct val="90000"/>
              </a:lnSpc>
              <a:spcBef>
                <a:spcPct val="50000"/>
              </a:spcBef>
              <a:buFontTx/>
              <a:buAutoNum type="alphaLcPeriod"/>
            </a:pPr>
            <a:r>
              <a:rPr lang="en-US" sz="2000" b="1" u="none"/>
              <a:t>100 % (seratus persen) dari Pajak Penghasilan yang tidak atau kurang dipotong, tidak atau kurang dipungut, tidak atau kurang disetor, dan dipotong atau dipungut tetapi tidak atau kurang disetor; atau</a:t>
            </a:r>
          </a:p>
          <a:p>
            <a:pPr marL="457200" indent="-457200" algn="l">
              <a:lnSpc>
                <a:spcPct val="90000"/>
              </a:lnSpc>
              <a:spcBef>
                <a:spcPct val="50000"/>
              </a:spcBef>
              <a:buFontTx/>
              <a:buAutoNum type="alphaLcPeriod"/>
            </a:pPr>
            <a:r>
              <a:rPr lang="en-US" sz="2000" b="1" u="none"/>
              <a:t>100 % (seratus persen) dari Pajak Pertambahan Nilai Barang dan Jasa dan Pajak Penjualan Atas Barang Mewah yang tidak atau kurang dibayar.</a:t>
            </a:r>
          </a:p>
          <a:p>
            <a:pPr marL="457200" indent="-457200" algn="l">
              <a:lnSpc>
                <a:spcPct val="90000"/>
              </a:lnSpc>
              <a:spcBef>
                <a:spcPct val="50000"/>
              </a:spcBef>
            </a:pPr>
            <a:r>
              <a:rPr lang="en-US" sz="2000" b="1" u="none">
                <a:solidFill>
                  <a:srgbClr val="0033CC"/>
                </a:solidFill>
              </a:rPr>
              <a:t>{Pasal 13 (3) UU KUP}</a:t>
            </a:r>
          </a:p>
        </p:txBody>
      </p:sp>
      <p:sp>
        <p:nvSpPr>
          <p:cNvPr id="176140" name="AutoShape 12"/>
          <p:cNvSpPr>
            <a:spLocks noChangeArrowheads="1"/>
          </p:cNvSpPr>
          <p:nvPr/>
        </p:nvSpPr>
        <p:spPr bwMode="auto">
          <a:xfrm>
            <a:off x="8534400" y="1905000"/>
            <a:ext cx="381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6141" name="AutoShape 13"/>
          <p:cNvSpPr>
            <a:spLocks noChangeArrowheads="1"/>
          </p:cNvSpPr>
          <p:nvPr/>
        </p:nvSpPr>
        <p:spPr bwMode="auto">
          <a:xfrm>
            <a:off x="144463" y="765175"/>
            <a:ext cx="323850"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a:t>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6130"/>
                                        </p:tgtEl>
                                        <p:attrNameLst>
                                          <p:attrName>style.visibility</p:attrName>
                                        </p:attrNameLst>
                                      </p:cBhvr>
                                      <p:to>
                                        <p:strVal val="visible"/>
                                      </p:to>
                                    </p:set>
                                    <p:anim calcmode="lin" valueType="num">
                                      <p:cBhvr additive="base">
                                        <p:cTn id="7" dur="500" fill="hold"/>
                                        <p:tgtEl>
                                          <p:spTgt spid="176130"/>
                                        </p:tgtEl>
                                        <p:attrNameLst>
                                          <p:attrName>ppt_x</p:attrName>
                                        </p:attrNameLst>
                                      </p:cBhvr>
                                      <p:tavLst>
                                        <p:tav tm="0">
                                          <p:val>
                                            <p:strVal val="0-#ppt_w/2"/>
                                          </p:val>
                                        </p:tav>
                                        <p:tav tm="100000">
                                          <p:val>
                                            <p:strVal val="#ppt_x"/>
                                          </p:val>
                                        </p:tav>
                                      </p:tavLst>
                                    </p:anim>
                                    <p:anim calcmode="lin" valueType="num">
                                      <p:cBhvr additive="base">
                                        <p:cTn id="8" dur="500" fill="hold"/>
                                        <p:tgtEl>
                                          <p:spTgt spid="1761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6137"/>
                                        </p:tgtEl>
                                        <p:attrNameLst>
                                          <p:attrName>style.visibility</p:attrName>
                                        </p:attrNameLst>
                                      </p:cBhvr>
                                      <p:to>
                                        <p:strVal val="visible"/>
                                      </p:to>
                                    </p:set>
                                    <p:anim calcmode="lin" valueType="num">
                                      <p:cBhvr additive="base">
                                        <p:cTn id="13" dur="500" fill="hold"/>
                                        <p:tgtEl>
                                          <p:spTgt spid="176137"/>
                                        </p:tgtEl>
                                        <p:attrNameLst>
                                          <p:attrName>ppt_x</p:attrName>
                                        </p:attrNameLst>
                                      </p:cBhvr>
                                      <p:tavLst>
                                        <p:tav tm="0">
                                          <p:val>
                                            <p:strVal val="0-#ppt_w/2"/>
                                          </p:val>
                                        </p:tav>
                                        <p:tav tm="100000">
                                          <p:val>
                                            <p:strVal val="#ppt_x"/>
                                          </p:val>
                                        </p:tav>
                                      </p:tavLst>
                                    </p:anim>
                                    <p:anim calcmode="lin" valueType="num">
                                      <p:cBhvr additive="base">
                                        <p:cTn id="14" dur="500" fill="hold"/>
                                        <p:tgtEl>
                                          <p:spTgt spid="17613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6138"/>
                                        </p:tgtEl>
                                        <p:attrNameLst>
                                          <p:attrName>style.visibility</p:attrName>
                                        </p:attrNameLst>
                                      </p:cBhvr>
                                      <p:to>
                                        <p:strVal val="visible"/>
                                      </p:to>
                                    </p:set>
                                    <p:anim calcmode="lin" valueType="num">
                                      <p:cBhvr additive="base">
                                        <p:cTn id="19" dur="500" fill="hold"/>
                                        <p:tgtEl>
                                          <p:spTgt spid="176138"/>
                                        </p:tgtEl>
                                        <p:attrNameLst>
                                          <p:attrName>ppt_x</p:attrName>
                                        </p:attrNameLst>
                                      </p:cBhvr>
                                      <p:tavLst>
                                        <p:tav tm="0">
                                          <p:val>
                                            <p:strVal val="0-#ppt_w/2"/>
                                          </p:val>
                                        </p:tav>
                                        <p:tav tm="100000">
                                          <p:val>
                                            <p:strVal val="#ppt_x"/>
                                          </p:val>
                                        </p:tav>
                                      </p:tavLst>
                                    </p:anim>
                                    <p:anim calcmode="lin" valueType="num">
                                      <p:cBhvr additive="base">
                                        <p:cTn id="20" dur="500" fill="hold"/>
                                        <p:tgtEl>
                                          <p:spTgt spid="17613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176141"/>
                                        </p:tgtEl>
                                        <p:attrNameLst>
                                          <p:attrName>style.visibility</p:attrName>
                                        </p:attrNameLst>
                                      </p:cBhvr>
                                      <p:to>
                                        <p:strVal val="visible"/>
                                      </p:to>
                                    </p:set>
                                    <p:animEffect transition="in" filter="diamond(in)">
                                      <p:cBhvr>
                                        <p:cTn id="25" dur="1000"/>
                                        <p:tgtEl>
                                          <p:spTgt spid="176141"/>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76134"/>
                                        </p:tgtEl>
                                        <p:attrNameLst>
                                          <p:attrName>style.visibility</p:attrName>
                                        </p:attrNameLst>
                                      </p:cBhvr>
                                      <p:to>
                                        <p:strVal val="visible"/>
                                      </p:to>
                                    </p:set>
                                    <p:anim calcmode="lin" valueType="num">
                                      <p:cBhvr additive="base">
                                        <p:cTn id="30" dur="500" fill="hold"/>
                                        <p:tgtEl>
                                          <p:spTgt spid="176134"/>
                                        </p:tgtEl>
                                        <p:attrNameLst>
                                          <p:attrName>ppt_x</p:attrName>
                                        </p:attrNameLst>
                                      </p:cBhvr>
                                      <p:tavLst>
                                        <p:tav tm="0">
                                          <p:val>
                                            <p:strVal val="0-#ppt_w/2"/>
                                          </p:val>
                                        </p:tav>
                                        <p:tav tm="100000">
                                          <p:val>
                                            <p:strVal val="#ppt_x"/>
                                          </p:val>
                                        </p:tav>
                                      </p:tavLst>
                                    </p:anim>
                                    <p:anim calcmode="lin" valueType="num">
                                      <p:cBhvr additive="base">
                                        <p:cTn id="31" dur="500" fill="hold"/>
                                        <p:tgtEl>
                                          <p:spTgt spid="176134"/>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76140"/>
                                        </p:tgtEl>
                                        <p:attrNameLst>
                                          <p:attrName>style.visibility</p:attrName>
                                        </p:attrNameLst>
                                      </p:cBhvr>
                                      <p:to>
                                        <p:strVal val="visible"/>
                                      </p:to>
                                    </p:set>
                                    <p:anim calcmode="lin" valueType="num">
                                      <p:cBhvr additive="base">
                                        <p:cTn id="36" dur="500" fill="hold"/>
                                        <p:tgtEl>
                                          <p:spTgt spid="176140"/>
                                        </p:tgtEl>
                                        <p:attrNameLst>
                                          <p:attrName>ppt_x</p:attrName>
                                        </p:attrNameLst>
                                      </p:cBhvr>
                                      <p:tavLst>
                                        <p:tav tm="0">
                                          <p:val>
                                            <p:strVal val="0-#ppt_w/2"/>
                                          </p:val>
                                        </p:tav>
                                        <p:tav tm="100000">
                                          <p:val>
                                            <p:strVal val="#ppt_x"/>
                                          </p:val>
                                        </p:tav>
                                      </p:tavLst>
                                    </p:anim>
                                    <p:anim calcmode="lin" valueType="num">
                                      <p:cBhvr additive="base">
                                        <p:cTn id="37" dur="500" fill="hold"/>
                                        <p:tgtEl>
                                          <p:spTgt spid="17614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76139"/>
                                        </p:tgtEl>
                                        <p:attrNameLst>
                                          <p:attrName>style.visibility</p:attrName>
                                        </p:attrNameLst>
                                      </p:cBhvr>
                                      <p:to>
                                        <p:strVal val="visible"/>
                                      </p:to>
                                    </p:set>
                                    <p:anim calcmode="lin" valueType="num">
                                      <p:cBhvr additive="base">
                                        <p:cTn id="42" dur="500" fill="hold"/>
                                        <p:tgtEl>
                                          <p:spTgt spid="176139"/>
                                        </p:tgtEl>
                                        <p:attrNameLst>
                                          <p:attrName>ppt_x</p:attrName>
                                        </p:attrNameLst>
                                      </p:cBhvr>
                                      <p:tavLst>
                                        <p:tav tm="0">
                                          <p:val>
                                            <p:strVal val="0-#ppt_w/2"/>
                                          </p:val>
                                        </p:tav>
                                        <p:tav tm="100000">
                                          <p:val>
                                            <p:strVal val="#ppt_x"/>
                                          </p:val>
                                        </p:tav>
                                      </p:tavLst>
                                    </p:anim>
                                    <p:anim calcmode="lin" valueType="num">
                                      <p:cBhvr additive="base">
                                        <p:cTn id="43" dur="500" fill="hold"/>
                                        <p:tgtEl>
                                          <p:spTgt spid="1761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0" grpId="0" animBg="1" autoUpdateAnimBg="0"/>
      <p:bldP spid="176134" grpId="0" animBg="1" autoUpdateAnimBg="0"/>
      <p:bldP spid="176137" grpId="0" animBg="1" autoUpdateAnimBg="0"/>
      <p:bldP spid="176138" grpId="0" animBg="1" autoUpdateAnimBg="0"/>
      <p:bldP spid="176139" grpId="0" animBg="1" autoUpdateAnimBg="0"/>
      <p:bldP spid="176140" grpId="0" animBg="1"/>
      <p:bldP spid="176141" grpId="0" animBg="1"/>
    </p:bld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177155" name="Rectangle 3"/>
          <p:cNvSpPr>
            <a:spLocks noChangeArrowheads="1"/>
          </p:cNvSpPr>
          <p:nvPr/>
        </p:nvSpPr>
        <p:spPr bwMode="auto">
          <a:xfrm>
            <a:off x="152400" y="533400"/>
            <a:ext cx="8915400" cy="2941638"/>
          </a:xfrm>
          <a:prstGeom prst="rect">
            <a:avLst/>
          </a:prstGeom>
          <a:noFill/>
          <a:ln w="9525">
            <a:solidFill>
              <a:srgbClr val="000099"/>
            </a:solidFill>
            <a:miter lim="800000"/>
            <a:headEnd/>
            <a:tailEnd/>
          </a:ln>
        </p:spPr>
        <p:txBody>
          <a:bodyPr lIns="91422" tIns="45712" rIns="91422" bIns="45712">
            <a:spAutoFit/>
          </a:bodyPr>
          <a:lstStyle/>
          <a:p>
            <a:pPr>
              <a:lnSpc>
                <a:spcPct val="80000"/>
              </a:lnSpc>
              <a:spcBef>
                <a:spcPct val="50000"/>
              </a:spcBef>
            </a:pPr>
            <a:r>
              <a:rPr lang="en-US" sz="2000" u="none">
                <a:latin typeface="Tahoma" pitchFamily="34" charset="0"/>
              </a:rPr>
              <a:t>PT ABC adalah WP badan yang bergerak di bidang jasa konstruksi. Sampai dengan tanggal 30 April 2009, PT ABC belum menyampaikan SPT Tahunan PPh badan tahun 2008. Oleh KPP diterbitkan Surat Teguran pd tgl 20 Mei 2009 agar menyampaikan SPT dimaksud paling lambat tgl 3 Juni 2009. PT ABC baru menyampaikan SPT tersebut tgl 5 Juni 2009, dengan perincian sbb:</a:t>
            </a:r>
          </a:p>
          <a:p>
            <a:pPr algn="l">
              <a:lnSpc>
                <a:spcPct val="90000"/>
              </a:lnSpc>
              <a:spcBef>
                <a:spcPct val="50000"/>
              </a:spcBef>
            </a:pPr>
            <a:r>
              <a:rPr lang="en-US" sz="2000" u="none">
                <a:latin typeface="Tahoma" pitchFamily="34" charset="0"/>
              </a:rPr>
              <a:t>Rugi							(Rp200.000.000,00)</a:t>
            </a:r>
          </a:p>
          <a:p>
            <a:pPr algn="l">
              <a:lnSpc>
                <a:spcPct val="80000"/>
              </a:lnSpc>
              <a:spcBef>
                <a:spcPct val="50000"/>
              </a:spcBef>
            </a:pPr>
            <a:r>
              <a:rPr lang="en-US" sz="2000" u="none">
                <a:latin typeface="Tahoma" pitchFamily="34" charset="0"/>
              </a:rPr>
              <a:t>PPh terutang						Rp		--</a:t>
            </a:r>
          </a:p>
          <a:p>
            <a:pPr algn="l">
              <a:lnSpc>
                <a:spcPct val="80000"/>
              </a:lnSpc>
              <a:spcBef>
                <a:spcPct val="50000"/>
              </a:spcBef>
            </a:pPr>
            <a:r>
              <a:rPr lang="en-US" sz="2000" u="none">
                <a:latin typeface="Tahoma" pitchFamily="34" charset="0"/>
              </a:rPr>
              <a:t>Kredit Pajak						</a:t>
            </a:r>
            <a:r>
              <a:rPr lang="en-US" sz="2000">
                <a:latin typeface="Tahoma" pitchFamily="34" charset="0"/>
              </a:rPr>
              <a:t>Rp		-- </a:t>
            </a:r>
          </a:p>
          <a:p>
            <a:pPr algn="l">
              <a:lnSpc>
                <a:spcPct val="80000"/>
              </a:lnSpc>
              <a:spcBef>
                <a:spcPct val="50000"/>
              </a:spcBef>
            </a:pPr>
            <a:r>
              <a:rPr lang="en-US" sz="2000" u="none">
                <a:latin typeface="Tahoma" pitchFamily="34" charset="0"/>
              </a:rPr>
              <a:t>Pajak yang kurang dibayar				Rp		--</a:t>
            </a:r>
          </a:p>
        </p:txBody>
      </p:sp>
      <p:sp>
        <p:nvSpPr>
          <p:cNvPr id="177156" name="Rectangle 4"/>
          <p:cNvSpPr>
            <a:spLocks noChangeArrowheads="1"/>
          </p:cNvSpPr>
          <p:nvPr/>
        </p:nvSpPr>
        <p:spPr bwMode="auto">
          <a:xfrm>
            <a:off x="228600" y="3505200"/>
            <a:ext cx="8763000" cy="1025525"/>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2000" u="none">
                <a:latin typeface="Tahoma" pitchFamily="34" charset="0"/>
              </a:rPr>
              <a:t>Apabila setelah dilakukan pemeriksaan ternyata menunjukan laba neto sebesar Rp100juta sehingga PPh terutang seharusnya adalah Rp12.500.000,00.</a:t>
            </a:r>
          </a:p>
        </p:txBody>
      </p:sp>
      <p:sp>
        <p:nvSpPr>
          <p:cNvPr id="177157" name="AutoShape 5"/>
          <p:cNvSpPr>
            <a:spLocks noChangeArrowheads="1"/>
          </p:cNvSpPr>
          <p:nvPr/>
        </p:nvSpPr>
        <p:spPr bwMode="auto">
          <a:xfrm>
            <a:off x="152400" y="44196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7158" name="Rectangle 6"/>
          <p:cNvSpPr>
            <a:spLocks noChangeArrowheads="1"/>
          </p:cNvSpPr>
          <p:nvPr/>
        </p:nvSpPr>
        <p:spPr bwMode="auto">
          <a:xfrm>
            <a:off x="152400" y="4699000"/>
            <a:ext cx="1600200" cy="19304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DJP menerbitkan SKPKB tanggal 10 Desember 2009</a:t>
            </a:r>
          </a:p>
        </p:txBody>
      </p:sp>
      <p:sp>
        <p:nvSpPr>
          <p:cNvPr id="177159" name="Rectangle 7"/>
          <p:cNvSpPr>
            <a:spLocks noChangeArrowheads="1"/>
          </p:cNvSpPr>
          <p:nvPr/>
        </p:nvSpPr>
        <p:spPr bwMode="auto">
          <a:xfrm>
            <a:off x="1905000" y="4572000"/>
            <a:ext cx="7162800" cy="2254250"/>
          </a:xfrm>
          <a:prstGeom prst="rect">
            <a:avLst/>
          </a:prstGeom>
          <a:noFill/>
          <a:ln w="28575">
            <a:solidFill>
              <a:srgbClr val="FF33CC"/>
            </a:solidFill>
            <a:miter lim="800000"/>
            <a:headEnd/>
            <a:tailEnd/>
          </a:ln>
        </p:spPr>
        <p:txBody>
          <a:bodyPr lIns="91422" tIns="45712" rIns="91422" bIns="45712">
            <a:spAutoFit/>
          </a:bodyPr>
          <a:lstStyle/>
          <a:p>
            <a:pPr algn="l">
              <a:spcBef>
                <a:spcPct val="50000"/>
              </a:spcBef>
            </a:pPr>
            <a:r>
              <a:rPr lang="en-US" sz="2000" u="none">
                <a:solidFill>
                  <a:srgbClr val="000099"/>
                </a:solidFill>
                <a:latin typeface="Tahoma" pitchFamily="34" charset="0"/>
              </a:rPr>
              <a:t>Jumlah Pokok Pajak			Rp12.500.000,00</a:t>
            </a:r>
          </a:p>
          <a:p>
            <a:pPr algn="l">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		--</a:t>
            </a:r>
          </a:p>
          <a:p>
            <a:pPr algn="l">
              <a:spcBef>
                <a:spcPct val="50000"/>
              </a:spcBef>
            </a:pPr>
            <a:r>
              <a:rPr lang="en-US" sz="2000" u="none">
                <a:solidFill>
                  <a:srgbClr val="000099"/>
                </a:solidFill>
                <a:latin typeface="Tahoma" pitchFamily="34" charset="0"/>
              </a:rPr>
              <a:t>Jumlah Kekurangan Pokok Pajak		Rp12.500.000,00</a:t>
            </a:r>
          </a:p>
          <a:p>
            <a:pPr algn="l">
              <a:spcBef>
                <a:spcPct val="50000"/>
              </a:spcBef>
            </a:pPr>
            <a:r>
              <a:rPr lang="en-US" sz="2000" u="none">
                <a:solidFill>
                  <a:srgbClr val="000099"/>
                </a:solidFill>
                <a:latin typeface="Tahoma" pitchFamily="34" charset="0"/>
              </a:rPr>
              <a:t>Sanksi administrasi (50%)		</a:t>
            </a:r>
            <a:r>
              <a:rPr lang="en-US" sz="2000">
                <a:solidFill>
                  <a:srgbClr val="000099"/>
                </a:solidFill>
                <a:latin typeface="Tahoma" pitchFamily="34" charset="0"/>
              </a:rPr>
              <a:t>Rp  6.250.000,00</a:t>
            </a:r>
          </a:p>
          <a:p>
            <a:pPr algn="l">
              <a:spcBef>
                <a:spcPct val="50000"/>
              </a:spcBef>
            </a:pPr>
            <a:r>
              <a:rPr lang="en-US" sz="2000" u="none">
                <a:solidFill>
                  <a:srgbClr val="000099"/>
                </a:solidFill>
                <a:latin typeface="Tahoma" pitchFamily="34" charset="0"/>
              </a:rPr>
              <a:t>Jumlah pajak yang masih harus dibayar	Rp18.750.000,00</a:t>
            </a:r>
          </a:p>
        </p:txBody>
      </p:sp>
      <p:sp>
        <p:nvSpPr>
          <p:cNvPr id="177160" name="AutoShape 8"/>
          <p:cNvSpPr>
            <a:spLocks noChangeArrowheads="1"/>
          </p:cNvSpPr>
          <p:nvPr/>
        </p:nvSpPr>
        <p:spPr bwMode="auto">
          <a:xfrm>
            <a:off x="1219200" y="6400800"/>
            <a:ext cx="762000" cy="381000"/>
          </a:xfrm>
          <a:prstGeom prst="righ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7154"/>
                                        </p:tgtEl>
                                        <p:attrNameLst>
                                          <p:attrName>style.visibility</p:attrName>
                                        </p:attrNameLst>
                                      </p:cBhvr>
                                      <p:to>
                                        <p:strVal val="visible"/>
                                      </p:to>
                                    </p:set>
                                    <p:anim calcmode="lin" valueType="num">
                                      <p:cBhvr additive="base">
                                        <p:cTn id="7" dur="500" fill="hold"/>
                                        <p:tgtEl>
                                          <p:spTgt spid="177154"/>
                                        </p:tgtEl>
                                        <p:attrNameLst>
                                          <p:attrName>ppt_x</p:attrName>
                                        </p:attrNameLst>
                                      </p:cBhvr>
                                      <p:tavLst>
                                        <p:tav tm="0">
                                          <p:val>
                                            <p:strVal val="0-#ppt_w/2"/>
                                          </p:val>
                                        </p:tav>
                                        <p:tav tm="100000">
                                          <p:val>
                                            <p:strVal val="#ppt_x"/>
                                          </p:val>
                                        </p:tav>
                                      </p:tavLst>
                                    </p:anim>
                                    <p:anim calcmode="lin" valueType="num">
                                      <p:cBhvr additive="base">
                                        <p:cTn id="8" dur="500" fill="hold"/>
                                        <p:tgtEl>
                                          <p:spTgt spid="1771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7155"/>
                                        </p:tgtEl>
                                        <p:attrNameLst>
                                          <p:attrName>style.visibility</p:attrName>
                                        </p:attrNameLst>
                                      </p:cBhvr>
                                      <p:to>
                                        <p:strVal val="visible"/>
                                      </p:to>
                                    </p:set>
                                    <p:anim calcmode="lin" valueType="num">
                                      <p:cBhvr additive="base">
                                        <p:cTn id="13" dur="500" fill="hold"/>
                                        <p:tgtEl>
                                          <p:spTgt spid="177155"/>
                                        </p:tgtEl>
                                        <p:attrNameLst>
                                          <p:attrName>ppt_x</p:attrName>
                                        </p:attrNameLst>
                                      </p:cBhvr>
                                      <p:tavLst>
                                        <p:tav tm="0">
                                          <p:val>
                                            <p:strVal val="0-#ppt_w/2"/>
                                          </p:val>
                                        </p:tav>
                                        <p:tav tm="100000">
                                          <p:val>
                                            <p:strVal val="#ppt_x"/>
                                          </p:val>
                                        </p:tav>
                                      </p:tavLst>
                                    </p:anim>
                                    <p:anim calcmode="lin" valueType="num">
                                      <p:cBhvr additive="base">
                                        <p:cTn id="14" dur="500" fill="hold"/>
                                        <p:tgtEl>
                                          <p:spTgt spid="17715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7156"/>
                                        </p:tgtEl>
                                        <p:attrNameLst>
                                          <p:attrName>style.visibility</p:attrName>
                                        </p:attrNameLst>
                                      </p:cBhvr>
                                      <p:to>
                                        <p:strVal val="visible"/>
                                      </p:to>
                                    </p:set>
                                    <p:anim calcmode="lin" valueType="num">
                                      <p:cBhvr additive="base">
                                        <p:cTn id="19" dur="500" fill="hold"/>
                                        <p:tgtEl>
                                          <p:spTgt spid="177156"/>
                                        </p:tgtEl>
                                        <p:attrNameLst>
                                          <p:attrName>ppt_x</p:attrName>
                                        </p:attrNameLst>
                                      </p:cBhvr>
                                      <p:tavLst>
                                        <p:tav tm="0">
                                          <p:val>
                                            <p:strVal val="0-#ppt_w/2"/>
                                          </p:val>
                                        </p:tav>
                                        <p:tav tm="100000">
                                          <p:val>
                                            <p:strVal val="#ppt_x"/>
                                          </p:val>
                                        </p:tav>
                                      </p:tavLst>
                                    </p:anim>
                                    <p:anim calcmode="lin" valueType="num">
                                      <p:cBhvr additive="base">
                                        <p:cTn id="20" dur="500" fill="hold"/>
                                        <p:tgtEl>
                                          <p:spTgt spid="17715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7157"/>
                                        </p:tgtEl>
                                        <p:attrNameLst>
                                          <p:attrName>style.visibility</p:attrName>
                                        </p:attrNameLst>
                                      </p:cBhvr>
                                      <p:to>
                                        <p:strVal val="visible"/>
                                      </p:to>
                                    </p:set>
                                    <p:anim calcmode="lin" valueType="num">
                                      <p:cBhvr additive="base">
                                        <p:cTn id="25" dur="500" fill="hold"/>
                                        <p:tgtEl>
                                          <p:spTgt spid="177157"/>
                                        </p:tgtEl>
                                        <p:attrNameLst>
                                          <p:attrName>ppt_x</p:attrName>
                                        </p:attrNameLst>
                                      </p:cBhvr>
                                      <p:tavLst>
                                        <p:tav tm="0">
                                          <p:val>
                                            <p:strVal val="0-#ppt_w/2"/>
                                          </p:val>
                                        </p:tav>
                                        <p:tav tm="100000">
                                          <p:val>
                                            <p:strVal val="#ppt_x"/>
                                          </p:val>
                                        </p:tav>
                                      </p:tavLst>
                                    </p:anim>
                                    <p:anim calcmode="lin" valueType="num">
                                      <p:cBhvr additive="base">
                                        <p:cTn id="26" dur="500" fill="hold"/>
                                        <p:tgtEl>
                                          <p:spTgt spid="17715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7158"/>
                                        </p:tgtEl>
                                        <p:attrNameLst>
                                          <p:attrName>style.visibility</p:attrName>
                                        </p:attrNameLst>
                                      </p:cBhvr>
                                      <p:to>
                                        <p:strVal val="visible"/>
                                      </p:to>
                                    </p:set>
                                    <p:anim calcmode="lin" valueType="num">
                                      <p:cBhvr additive="base">
                                        <p:cTn id="31" dur="500" fill="hold"/>
                                        <p:tgtEl>
                                          <p:spTgt spid="177158"/>
                                        </p:tgtEl>
                                        <p:attrNameLst>
                                          <p:attrName>ppt_x</p:attrName>
                                        </p:attrNameLst>
                                      </p:cBhvr>
                                      <p:tavLst>
                                        <p:tav tm="0">
                                          <p:val>
                                            <p:strVal val="0-#ppt_w/2"/>
                                          </p:val>
                                        </p:tav>
                                        <p:tav tm="100000">
                                          <p:val>
                                            <p:strVal val="#ppt_x"/>
                                          </p:val>
                                        </p:tav>
                                      </p:tavLst>
                                    </p:anim>
                                    <p:anim calcmode="lin" valueType="num">
                                      <p:cBhvr additive="base">
                                        <p:cTn id="32" dur="500" fill="hold"/>
                                        <p:tgtEl>
                                          <p:spTgt spid="17715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7160"/>
                                        </p:tgtEl>
                                        <p:attrNameLst>
                                          <p:attrName>style.visibility</p:attrName>
                                        </p:attrNameLst>
                                      </p:cBhvr>
                                      <p:to>
                                        <p:strVal val="visible"/>
                                      </p:to>
                                    </p:set>
                                    <p:anim calcmode="lin" valueType="num">
                                      <p:cBhvr additive="base">
                                        <p:cTn id="37" dur="500" fill="hold"/>
                                        <p:tgtEl>
                                          <p:spTgt spid="177160"/>
                                        </p:tgtEl>
                                        <p:attrNameLst>
                                          <p:attrName>ppt_x</p:attrName>
                                        </p:attrNameLst>
                                      </p:cBhvr>
                                      <p:tavLst>
                                        <p:tav tm="0">
                                          <p:val>
                                            <p:strVal val="0-#ppt_w/2"/>
                                          </p:val>
                                        </p:tav>
                                        <p:tav tm="100000">
                                          <p:val>
                                            <p:strVal val="#ppt_x"/>
                                          </p:val>
                                        </p:tav>
                                      </p:tavLst>
                                    </p:anim>
                                    <p:anim calcmode="lin" valueType="num">
                                      <p:cBhvr additive="base">
                                        <p:cTn id="38" dur="500" fill="hold"/>
                                        <p:tgtEl>
                                          <p:spTgt spid="17716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77159"/>
                                        </p:tgtEl>
                                        <p:attrNameLst>
                                          <p:attrName>style.visibility</p:attrName>
                                        </p:attrNameLst>
                                      </p:cBhvr>
                                      <p:to>
                                        <p:strVal val="visible"/>
                                      </p:to>
                                    </p:set>
                                    <p:anim calcmode="lin" valueType="num">
                                      <p:cBhvr additive="base">
                                        <p:cTn id="43" dur="500" fill="hold"/>
                                        <p:tgtEl>
                                          <p:spTgt spid="177159"/>
                                        </p:tgtEl>
                                        <p:attrNameLst>
                                          <p:attrName>ppt_x</p:attrName>
                                        </p:attrNameLst>
                                      </p:cBhvr>
                                      <p:tavLst>
                                        <p:tav tm="0">
                                          <p:val>
                                            <p:strVal val="0-#ppt_w/2"/>
                                          </p:val>
                                        </p:tav>
                                        <p:tav tm="100000">
                                          <p:val>
                                            <p:strVal val="#ppt_x"/>
                                          </p:val>
                                        </p:tav>
                                      </p:tavLst>
                                    </p:anim>
                                    <p:anim calcmode="lin" valueType="num">
                                      <p:cBhvr additive="base">
                                        <p:cTn id="44" dur="500" fill="hold"/>
                                        <p:tgtEl>
                                          <p:spTgt spid="1771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4" grpId="0" animBg="1" autoUpdateAnimBg="0"/>
      <p:bldP spid="177155" grpId="0" animBg="1" autoUpdateAnimBg="0"/>
      <p:bldP spid="177156" grpId="0" animBg="1" autoUpdateAnimBg="0"/>
      <p:bldP spid="177157" grpId="0" animBg="1"/>
      <p:bldP spid="177158" grpId="0" animBg="1" autoUpdateAnimBg="0"/>
      <p:bldP spid="177159" grpId="0" animBg="1" autoUpdateAnimBg="0"/>
      <p:bldP spid="177160" grpId="0" animBg="1"/>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1600200" y="76200"/>
            <a:ext cx="4724400" cy="457200"/>
          </a:xfrm>
          <a:solidFill>
            <a:srgbClr val="FFFFCC"/>
          </a:solidFill>
          <a:ln w="38100">
            <a:solidFill>
              <a:srgbClr val="0033CC"/>
            </a:solidFill>
          </a:ln>
        </p:spPr>
        <p:txBody>
          <a:bodyPr/>
          <a:lstStyle/>
          <a:p>
            <a:pPr eaLnBrk="1" hangingPunct="1"/>
            <a:r>
              <a:rPr lang="en-US" sz="3200" b="1" smtClean="0">
                <a:solidFill>
                  <a:schemeClr val="tx1"/>
                </a:solidFill>
                <a:latin typeface="Lucida Console" pitchFamily="49" charset="0"/>
              </a:rPr>
              <a:t>PENERBITAN SKPKB</a:t>
            </a:r>
          </a:p>
        </p:txBody>
      </p:sp>
      <p:sp>
        <p:nvSpPr>
          <p:cNvPr id="178179" name="Rectangle 3"/>
          <p:cNvSpPr>
            <a:spLocks noChangeArrowheads="1"/>
          </p:cNvSpPr>
          <p:nvPr/>
        </p:nvSpPr>
        <p:spPr bwMode="auto">
          <a:xfrm>
            <a:off x="228600" y="762000"/>
            <a:ext cx="8686800" cy="16256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Lucida Console" pitchFamily="49" charset="0"/>
              </a:rPr>
              <a:t>apabila berdasarkan hasil pemeriksaan atau keterangan lain mengenai Pajak Pertambahan Nilai dan Pajak Penjualan Atas Barang Mewah ternyata tidak seharusnya dikompensasikan selisih lebih pajak atau tidak seharusnya dikenakan tarif 0 % (nol persen);</a:t>
            </a:r>
          </a:p>
        </p:txBody>
      </p:sp>
      <p:sp>
        <p:nvSpPr>
          <p:cNvPr id="178180" name="Rectangle 4"/>
          <p:cNvSpPr>
            <a:spLocks noChangeArrowheads="1"/>
          </p:cNvSpPr>
          <p:nvPr/>
        </p:nvSpPr>
        <p:spPr bwMode="auto">
          <a:xfrm>
            <a:off x="6553200" y="76200"/>
            <a:ext cx="2438400" cy="6096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13 (1) huruf c </a:t>
            </a:r>
          </a:p>
          <a:p>
            <a:r>
              <a:rPr lang="en-US" sz="2000" u="none">
                <a:latin typeface="Tahoma" pitchFamily="34" charset="0"/>
              </a:rPr>
              <a:t>UU KUP</a:t>
            </a:r>
          </a:p>
        </p:txBody>
      </p:sp>
      <p:sp>
        <p:nvSpPr>
          <p:cNvPr id="178181" name="AutoShape 5"/>
          <p:cNvSpPr>
            <a:spLocks noChangeArrowheads="1"/>
          </p:cNvSpPr>
          <p:nvPr/>
        </p:nvSpPr>
        <p:spPr bwMode="auto">
          <a:xfrm>
            <a:off x="8534400" y="609600"/>
            <a:ext cx="381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lIns="91422" tIns="45712" rIns="91422" bIns="45712" anchor="ctr"/>
          <a:lstStyle/>
          <a:p>
            <a:endParaRPr lang="en-US" u="none">
              <a:latin typeface="Tahoma" pitchFamily="34" charset="0"/>
            </a:endParaRPr>
          </a:p>
        </p:txBody>
      </p:sp>
      <p:sp>
        <p:nvSpPr>
          <p:cNvPr id="178184" name="Rectangle 8"/>
          <p:cNvSpPr>
            <a:spLocks noChangeArrowheads="1"/>
          </p:cNvSpPr>
          <p:nvPr/>
        </p:nvSpPr>
        <p:spPr bwMode="auto">
          <a:xfrm>
            <a:off x="228600" y="2667000"/>
            <a:ext cx="8686800" cy="2657475"/>
          </a:xfrm>
          <a:prstGeom prst="rect">
            <a:avLst/>
          </a:prstGeom>
          <a:noFill/>
          <a:ln w="38100">
            <a:solidFill>
              <a:srgbClr val="FF33CC"/>
            </a:solidFill>
            <a:miter lim="800000"/>
            <a:headEnd/>
            <a:tailEnd/>
          </a:ln>
        </p:spPr>
        <p:txBody>
          <a:bodyPr lIns="91422" tIns="45712" rIns="91422" bIns="45712">
            <a:spAutoFit/>
          </a:bodyPr>
          <a:lstStyle/>
          <a:p>
            <a:pPr>
              <a:spcBef>
                <a:spcPct val="50000"/>
              </a:spcBef>
            </a:pPr>
            <a:r>
              <a:rPr lang="en-US" sz="2000" u="none">
                <a:latin typeface="Tahoma" pitchFamily="34" charset="0"/>
              </a:rPr>
              <a:t>Jumlah pajak dalam Surat Ketetapan Pajak Kurang Bayar sebagaimana dimaksud pada ayat (1) huruf b, </a:t>
            </a:r>
            <a:r>
              <a:rPr lang="en-US" sz="2000" b="1">
                <a:solidFill>
                  <a:schemeClr val="accent2"/>
                </a:solidFill>
                <a:latin typeface="Tahoma" pitchFamily="34" charset="0"/>
              </a:rPr>
              <a:t>huruf c</a:t>
            </a:r>
            <a:r>
              <a:rPr lang="en-US" sz="2000" u="none">
                <a:latin typeface="Tahoma" pitchFamily="34" charset="0"/>
              </a:rPr>
              <a:t>, dan huruf d ditambah dengan sanksi administrasi berupa kenaikan sebesar :… c. </a:t>
            </a:r>
            <a:r>
              <a:rPr lang="en-US" b="1" u="none">
                <a:solidFill>
                  <a:schemeClr val="accent2"/>
                </a:solidFill>
              </a:rPr>
              <a:t>100 % (seratus persen) dari Pajak Pertambahan Nilai Barang dan Jasa dan Pajak Penjualan Atas Barang Mewah yang tidak atau kurang dibayar</a:t>
            </a:r>
            <a:r>
              <a:rPr lang="en-US" sz="2000" u="none">
                <a:solidFill>
                  <a:schemeClr val="accent2"/>
                </a:solidFill>
                <a:latin typeface="Lucida Console" pitchFamily="49" charset="0"/>
              </a:rPr>
              <a:t>.</a:t>
            </a:r>
          </a:p>
          <a:p>
            <a:pPr>
              <a:spcBef>
                <a:spcPct val="50000"/>
              </a:spcBef>
            </a:pPr>
            <a:r>
              <a:rPr lang="en-US" sz="2000" u="none">
                <a:latin typeface="Tahoma" pitchFamily="34" charset="0"/>
              </a:rPr>
              <a:t>{Pasal 13 (3) UU KUP}</a:t>
            </a:r>
          </a:p>
        </p:txBody>
      </p:sp>
      <p:sp>
        <p:nvSpPr>
          <p:cNvPr id="178185" name="AutoShape 9"/>
          <p:cNvSpPr>
            <a:spLocks noChangeArrowheads="1"/>
          </p:cNvSpPr>
          <p:nvPr/>
        </p:nvSpPr>
        <p:spPr bwMode="auto">
          <a:xfrm>
            <a:off x="8534400" y="2438400"/>
            <a:ext cx="381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lIns="91422" tIns="45712" rIns="91422" bIns="45712" anchor="ctr"/>
          <a:lstStyle/>
          <a:p>
            <a:endParaRPr lang="en-US" u="none">
              <a:latin typeface="Tahoma" pitchFamily="34" charset="0"/>
            </a:endParaRPr>
          </a:p>
        </p:txBody>
      </p:sp>
      <p:sp>
        <p:nvSpPr>
          <p:cNvPr id="178186" name="AutoShape 10"/>
          <p:cNvSpPr>
            <a:spLocks noChangeArrowheads="1"/>
          </p:cNvSpPr>
          <p:nvPr/>
        </p:nvSpPr>
        <p:spPr bwMode="auto">
          <a:xfrm>
            <a:off x="144463" y="765175"/>
            <a:ext cx="323850"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8180"/>
                                        </p:tgtEl>
                                        <p:attrNameLst>
                                          <p:attrName>style.visibility</p:attrName>
                                        </p:attrNameLst>
                                      </p:cBhvr>
                                      <p:to>
                                        <p:strVal val="visible"/>
                                      </p:to>
                                    </p:set>
                                    <p:anim calcmode="lin" valueType="num">
                                      <p:cBhvr additive="base">
                                        <p:cTn id="7" dur="500" fill="hold"/>
                                        <p:tgtEl>
                                          <p:spTgt spid="178180"/>
                                        </p:tgtEl>
                                        <p:attrNameLst>
                                          <p:attrName>ppt_x</p:attrName>
                                        </p:attrNameLst>
                                      </p:cBhvr>
                                      <p:tavLst>
                                        <p:tav tm="0">
                                          <p:val>
                                            <p:strVal val="0-#ppt_w/2"/>
                                          </p:val>
                                        </p:tav>
                                        <p:tav tm="100000">
                                          <p:val>
                                            <p:strVal val="#ppt_x"/>
                                          </p:val>
                                        </p:tav>
                                      </p:tavLst>
                                    </p:anim>
                                    <p:anim calcmode="lin" valueType="num">
                                      <p:cBhvr additive="base">
                                        <p:cTn id="8" dur="500" fill="hold"/>
                                        <p:tgtEl>
                                          <p:spTgt spid="17818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8181"/>
                                        </p:tgtEl>
                                        <p:attrNameLst>
                                          <p:attrName>style.visibility</p:attrName>
                                        </p:attrNameLst>
                                      </p:cBhvr>
                                      <p:to>
                                        <p:strVal val="visible"/>
                                      </p:to>
                                    </p:set>
                                    <p:anim calcmode="lin" valueType="num">
                                      <p:cBhvr additive="base">
                                        <p:cTn id="13" dur="500" fill="hold"/>
                                        <p:tgtEl>
                                          <p:spTgt spid="178181"/>
                                        </p:tgtEl>
                                        <p:attrNameLst>
                                          <p:attrName>ppt_x</p:attrName>
                                        </p:attrNameLst>
                                      </p:cBhvr>
                                      <p:tavLst>
                                        <p:tav tm="0">
                                          <p:val>
                                            <p:strVal val="0-#ppt_w/2"/>
                                          </p:val>
                                        </p:tav>
                                        <p:tav tm="100000">
                                          <p:val>
                                            <p:strVal val="#ppt_x"/>
                                          </p:val>
                                        </p:tav>
                                      </p:tavLst>
                                    </p:anim>
                                    <p:anim calcmode="lin" valueType="num">
                                      <p:cBhvr additive="base">
                                        <p:cTn id="14" dur="500" fill="hold"/>
                                        <p:tgtEl>
                                          <p:spTgt spid="17818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8179"/>
                                        </p:tgtEl>
                                        <p:attrNameLst>
                                          <p:attrName>style.visibility</p:attrName>
                                        </p:attrNameLst>
                                      </p:cBhvr>
                                      <p:to>
                                        <p:strVal val="visible"/>
                                      </p:to>
                                    </p:set>
                                    <p:anim calcmode="lin" valueType="num">
                                      <p:cBhvr additive="base">
                                        <p:cTn id="19" dur="500" fill="hold"/>
                                        <p:tgtEl>
                                          <p:spTgt spid="178179"/>
                                        </p:tgtEl>
                                        <p:attrNameLst>
                                          <p:attrName>ppt_x</p:attrName>
                                        </p:attrNameLst>
                                      </p:cBhvr>
                                      <p:tavLst>
                                        <p:tav tm="0">
                                          <p:val>
                                            <p:strVal val="0-#ppt_w/2"/>
                                          </p:val>
                                        </p:tav>
                                        <p:tav tm="100000">
                                          <p:val>
                                            <p:strVal val="#ppt_x"/>
                                          </p:val>
                                        </p:tav>
                                      </p:tavLst>
                                    </p:anim>
                                    <p:anim calcmode="lin" valueType="num">
                                      <p:cBhvr additive="base">
                                        <p:cTn id="20" dur="500" fill="hold"/>
                                        <p:tgtEl>
                                          <p:spTgt spid="17817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8185"/>
                                        </p:tgtEl>
                                        <p:attrNameLst>
                                          <p:attrName>style.visibility</p:attrName>
                                        </p:attrNameLst>
                                      </p:cBhvr>
                                      <p:to>
                                        <p:strVal val="visible"/>
                                      </p:to>
                                    </p:set>
                                    <p:anim calcmode="lin" valueType="num">
                                      <p:cBhvr additive="base">
                                        <p:cTn id="25" dur="500" fill="hold"/>
                                        <p:tgtEl>
                                          <p:spTgt spid="178185"/>
                                        </p:tgtEl>
                                        <p:attrNameLst>
                                          <p:attrName>ppt_x</p:attrName>
                                        </p:attrNameLst>
                                      </p:cBhvr>
                                      <p:tavLst>
                                        <p:tav tm="0">
                                          <p:val>
                                            <p:strVal val="0-#ppt_w/2"/>
                                          </p:val>
                                        </p:tav>
                                        <p:tav tm="100000">
                                          <p:val>
                                            <p:strVal val="#ppt_x"/>
                                          </p:val>
                                        </p:tav>
                                      </p:tavLst>
                                    </p:anim>
                                    <p:anim calcmode="lin" valueType="num">
                                      <p:cBhvr additive="base">
                                        <p:cTn id="26" dur="500" fill="hold"/>
                                        <p:tgtEl>
                                          <p:spTgt spid="17818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8184"/>
                                        </p:tgtEl>
                                        <p:attrNameLst>
                                          <p:attrName>style.visibility</p:attrName>
                                        </p:attrNameLst>
                                      </p:cBhvr>
                                      <p:to>
                                        <p:strVal val="visible"/>
                                      </p:to>
                                    </p:set>
                                    <p:anim calcmode="lin" valueType="num">
                                      <p:cBhvr additive="base">
                                        <p:cTn id="31" dur="500" fill="hold"/>
                                        <p:tgtEl>
                                          <p:spTgt spid="178184"/>
                                        </p:tgtEl>
                                        <p:attrNameLst>
                                          <p:attrName>ppt_x</p:attrName>
                                        </p:attrNameLst>
                                      </p:cBhvr>
                                      <p:tavLst>
                                        <p:tav tm="0">
                                          <p:val>
                                            <p:strVal val="0-#ppt_w/2"/>
                                          </p:val>
                                        </p:tav>
                                        <p:tav tm="100000">
                                          <p:val>
                                            <p:strVal val="#ppt_x"/>
                                          </p:val>
                                        </p:tav>
                                      </p:tavLst>
                                    </p:anim>
                                    <p:anim calcmode="lin" valueType="num">
                                      <p:cBhvr additive="base">
                                        <p:cTn id="32" dur="500" fill="hold"/>
                                        <p:tgtEl>
                                          <p:spTgt spid="17818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178186"/>
                                        </p:tgtEl>
                                        <p:attrNameLst>
                                          <p:attrName>style.visibility</p:attrName>
                                        </p:attrNameLst>
                                      </p:cBhvr>
                                      <p:to>
                                        <p:strVal val="visible"/>
                                      </p:to>
                                    </p:set>
                                    <p:animEffect transition="in" filter="diamond(in)">
                                      <p:cBhvr>
                                        <p:cTn id="37" dur="1000"/>
                                        <p:tgtEl>
                                          <p:spTgt spid="178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animBg="1" autoUpdateAnimBg="0"/>
      <p:bldP spid="178180" grpId="0" animBg="1" autoUpdateAnimBg="0"/>
      <p:bldP spid="178181" grpId="0" animBg="1" autoUpdateAnimBg="0"/>
      <p:bldP spid="178184" grpId="0" animBg="1" autoUpdateAnimBg="0"/>
      <p:bldP spid="178185" grpId="0" animBg="1" autoUpdateAnimBg="0"/>
      <p:bldP spid="178186" grpId="0" animBg="1"/>
    </p:bld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179203" name="Rectangle 3"/>
          <p:cNvSpPr>
            <a:spLocks noChangeArrowheads="1"/>
          </p:cNvSpPr>
          <p:nvPr/>
        </p:nvSpPr>
        <p:spPr bwMode="auto">
          <a:xfrm>
            <a:off x="152400" y="533400"/>
            <a:ext cx="8915400" cy="2215975"/>
          </a:xfrm>
          <a:prstGeom prst="rect">
            <a:avLst/>
          </a:prstGeom>
          <a:noFill/>
          <a:ln w="9525">
            <a:solidFill>
              <a:srgbClr val="000099"/>
            </a:solidFill>
            <a:miter lim="800000"/>
            <a:headEnd/>
            <a:tailEnd/>
          </a:ln>
        </p:spPr>
        <p:txBody>
          <a:bodyPr lIns="91422" tIns="45712" rIns="91422" bIns="45712">
            <a:spAutoFit/>
          </a:bodyPr>
          <a:lstStyle/>
          <a:p>
            <a:pPr>
              <a:lnSpc>
                <a:spcPct val="80000"/>
              </a:lnSpc>
              <a:spcBef>
                <a:spcPct val="50000"/>
              </a:spcBef>
            </a:pPr>
            <a:r>
              <a:rPr lang="en-US" sz="2000" u="none" dirty="0">
                <a:latin typeface="Tahoma" pitchFamily="34" charset="0"/>
              </a:rPr>
              <a:t>PT PQR </a:t>
            </a:r>
            <a:r>
              <a:rPr lang="en-US" sz="2000" u="none" dirty="0" err="1">
                <a:latin typeface="Tahoma" pitchFamily="34" charset="0"/>
              </a:rPr>
              <a:t>adalah</a:t>
            </a:r>
            <a:r>
              <a:rPr lang="en-US" sz="2000" u="none" dirty="0">
                <a:latin typeface="Tahoma" pitchFamily="34" charset="0"/>
              </a:rPr>
              <a:t> </a:t>
            </a:r>
            <a:r>
              <a:rPr lang="en-US" sz="2000" u="none" dirty="0" err="1">
                <a:latin typeface="Tahoma" pitchFamily="34" charset="0"/>
              </a:rPr>
              <a:t>pabrikan</a:t>
            </a:r>
            <a:r>
              <a:rPr lang="en-US" sz="2000" u="none" dirty="0">
                <a:latin typeface="Tahoma" pitchFamily="34" charset="0"/>
              </a:rPr>
              <a:t> </a:t>
            </a:r>
            <a:r>
              <a:rPr lang="en-US" sz="2000" u="none" dirty="0" err="1">
                <a:latin typeface="Tahoma" pitchFamily="34" charset="0"/>
              </a:rPr>
              <a:t>tekstil</a:t>
            </a:r>
            <a:r>
              <a:rPr lang="en-US" sz="2000" u="none" dirty="0">
                <a:latin typeface="Tahoma" pitchFamily="34" charset="0"/>
              </a:rPr>
              <a:t> yang </a:t>
            </a:r>
            <a:r>
              <a:rPr lang="en-US" sz="2000" u="none" dirty="0" err="1">
                <a:latin typeface="Tahoma" pitchFamily="34" charset="0"/>
              </a:rPr>
              <a:t>sudah</a:t>
            </a:r>
            <a:r>
              <a:rPr lang="en-US" sz="2000" u="none" dirty="0">
                <a:latin typeface="Tahoma" pitchFamily="34" charset="0"/>
              </a:rPr>
              <a:t> </a:t>
            </a:r>
            <a:r>
              <a:rPr lang="en-US" sz="2000" u="none" dirty="0" err="1">
                <a:latin typeface="Tahoma" pitchFamily="34" charset="0"/>
              </a:rPr>
              <a:t>dikukuhkan</a:t>
            </a:r>
            <a:r>
              <a:rPr lang="en-US" sz="2000" u="none" dirty="0">
                <a:latin typeface="Tahoma" pitchFamily="34" charset="0"/>
              </a:rPr>
              <a:t> </a:t>
            </a:r>
            <a:r>
              <a:rPr lang="en-US" sz="2000" u="none" dirty="0" err="1">
                <a:latin typeface="Tahoma" pitchFamily="34" charset="0"/>
              </a:rPr>
              <a:t>sebagai</a:t>
            </a:r>
            <a:r>
              <a:rPr lang="en-US" sz="2000" u="none" dirty="0">
                <a:latin typeface="Tahoma" pitchFamily="34" charset="0"/>
              </a:rPr>
              <a:t> </a:t>
            </a:r>
            <a:r>
              <a:rPr lang="en-US" sz="2000" u="none" dirty="0" err="1">
                <a:latin typeface="Tahoma" pitchFamily="34" charset="0"/>
              </a:rPr>
              <a:t>Pengusaha</a:t>
            </a:r>
            <a:r>
              <a:rPr lang="en-US" sz="2000" u="none" dirty="0">
                <a:latin typeface="Tahoma" pitchFamily="34" charset="0"/>
              </a:rPr>
              <a:t> </a:t>
            </a:r>
            <a:r>
              <a:rPr lang="en-US" sz="2000" u="none" dirty="0" err="1">
                <a:latin typeface="Tahoma" pitchFamily="34" charset="0"/>
              </a:rPr>
              <a:t>Kena</a:t>
            </a:r>
            <a:r>
              <a:rPr lang="en-US" sz="2000" u="none" dirty="0">
                <a:latin typeface="Tahoma" pitchFamily="34" charset="0"/>
              </a:rPr>
              <a:t> </a:t>
            </a:r>
            <a:r>
              <a:rPr lang="en-US" sz="2000" u="none" dirty="0" err="1">
                <a:latin typeface="Tahoma" pitchFamily="34" charset="0"/>
              </a:rPr>
              <a:t>Pajak</a:t>
            </a:r>
            <a:r>
              <a:rPr lang="en-US" sz="2000" u="none" dirty="0">
                <a:latin typeface="Tahoma" pitchFamily="34" charset="0"/>
              </a:rPr>
              <a:t>, </a:t>
            </a:r>
            <a:r>
              <a:rPr lang="en-US" sz="2000" u="none" dirty="0" err="1">
                <a:latin typeface="Tahoma" pitchFamily="34" charset="0"/>
              </a:rPr>
              <a:t>melaporkan</a:t>
            </a:r>
            <a:r>
              <a:rPr lang="en-US" sz="2000" u="none" dirty="0">
                <a:latin typeface="Tahoma" pitchFamily="34" charset="0"/>
              </a:rPr>
              <a:t> SPT </a:t>
            </a:r>
            <a:r>
              <a:rPr lang="en-US" sz="2000" u="none" dirty="0" err="1">
                <a:latin typeface="Tahoma" pitchFamily="34" charset="0"/>
              </a:rPr>
              <a:t>Masa</a:t>
            </a:r>
            <a:r>
              <a:rPr lang="en-US" sz="2000" u="none" dirty="0">
                <a:latin typeface="Tahoma" pitchFamily="34" charset="0"/>
              </a:rPr>
              <a:t> PPN </a:t>
            </a:r>
            <a:r>
              <a:rPr lang="en-US" sz="2000" u="none" dirty="0" err="1">
                <a:latin typeface="Tahoma" pitchFamily="34" charset="0"/>
              </a:rPr>
              <a:t>Desember</a:t>
            </a:r>
            <a:r>
              <a:rPr lang="en-US" sz="2000" u="none" dirty="0">
                <a:latin typeface="Tahoma" pitchFamily="34" charset="0"/>
              </a:rPr>
              <a:t> 2008 </a:t>
            </a:r>
            <a:r>
              <a:rPr lang="en-US" sz="2000" u="none" dirty="0" err="1">
                <a:latin typeface="Tahoma" pitchFamily="34" charset="0"/>
              </a:rPr>
              <a:t>dengan</a:t>
            </a:r>
            <a:r>
              <a:rPr lang="en-US" sz="2000" u="none" dirty="0">
                <a:latin typeface="Tahoma" pitchFamily="34" charset="0"/>
              </a:rPr>
              <a:t> </a:t>
            </a:r>
            <a:r>
              <a:rPr lang="en-US" sz="2000" u="none" dirty="0" err="1">
                <a:latin typeface="Tahoma" pitchFamily="34" charset="0"/>
              </a:rPr>
              <a:t>rincian</a:t>
            </a:r>
            <a:r>
              <a:rPr lang="en-US" sz="2000" u="none" dirty="0">
                <a:latin typeface="Tahoma" pitchFamily="34" charset="0"/>
              </a:rPr>
              <a:t> </a:t>
            </a:r>
            <a:r>
              <a:rPr lang="en-US" sz="2000" u="none" dirty="0" err="1">
                <a:latin typeface="Tahoma" pitchFamily="34" charset="0"/>
              </a:rPr>
              <a:t>sbb</a:t>
            </a:r>
            <a:r>
              <a:rPr lang="en-US" sz="2000" u="none" dirty="0">
                <a:latin typeface="Tahoma" pitchFamily="34" charset="0"/>
              </a:rPr>
              <a:t>:</a:t>
            </a:r>
          </a:p>
          <a:p>
            <a:pPr algn="l">
              <a:lnSpc>
                <a:spcPct val="90000"/>
              </a:lnSpc>
              <a:spcBef>
                <a:spcPct val="50000"/>
              </a:spcBef>
            </a:pPr>
            <a:r>
              <a:rPr lang="en-US" sz="2000" u="none" dirty="0" err="1">
                <a:latin typeface="Tahoma" pitchFamily="34" charset="0"/>
              </a:rPr>
              <a:t>Pajak</a:t>
            </a:r>
            <a:r>
              <a:rPr lang="en-US" sz="2000" u="none" dirty="0">
                <a:latin typeface="Tahoma" pitchFamily="34" charset="0"/>
              </a:rPr>
              <a:t> </a:t>
            </a:r>
            <a:r>
              <a:rPr lang="en-US" sz="2000" u="none" dirty="0" err="1">
                <a:latin typeface="Tahoma" pitchFamily="34" charset="0"/>
              </a:rPr>
              <a:t>Keluaran</a:t>
            </a:r>
            <a:r>
              <a:rPr lang="en-US" sz="2000" u="none" dirty="0">
                <a:latin typeface="Tahoma" pitchFamily="34" charset="0"/>
              </a:rPr>
              <a:t>						Rp200.000.000,00</a:t>
            </a:r>
          </a:p>
          <a:p>
            <a:pPr algn="l">
              <a:lnSpc>
                <a:spcPct val="80000"/>
              </a:lnSpc>
              <a:spcBef>
                <a:spcPct val="50000"/>
              </a:spcBef>
            </a:pPr>
            <a:r>
              <a:rPr lang="en-US" sz="2000" u="none" dirty="0" err="1">
                <a:latin typeface="Tahoma" pitchFamily="34" charset="0"/>
              </a:rPr>
              <a:t>Pajak</a:t>
            </a:r>
            <a:r>
              <a:rPr lang="en-US" sz="2000" u="none" dirty="0">
                <a:latin typeface="Tahoma" pitchFamily="34" charset="0"/>
              </a:rPr>
              <a:t> </a:t>
            </a:r>
            <a:r>
              <a:rPr lang="en-US" sz="2000" u="none" dirty="0" err="1">
                <a:latin typeface="Tahoma" pitchFamily="34" charset="0"/>
              </a:rPr>
              <a:t>Masukan</a:t>
            </a:r>
            <a:r>
              <a:rPr lang="en-US" sz="2000" u="none" dirty="0">
                <a:latin typeface="Tahoma" pitchFamily="34" charset="0"/>
              </a:rPr>
              <a:t>						</a:t>
            </a:r>
            <a:r>
              <a:rPr lang="en-US" sz="2000" dirty="0">
                <a:latin typeface="Tahoma" pitchFamily="34" charset="0"/>
              </a:rPr>
              <a:t>Rp230.000.000,00</a:t>
            </a:r>
          </a:p>
          <a:p>
            <a:pPr algn="l">
              <a:lnSpc>
                <a:spcPct val="80000"/>
              </a:lnSpc>
              <a:spcBef>
                <a:spcPct val="50000"/>
              </a:spcBef>
            </a:pPr>
            <a:r>
              <a:rPr lang="en-US" sz="2000" u="none" dirty="0" err="1" smtClean="0">
                <a:solidFill>
                  <a:srgbClr val="FF0000"/>
                </a:solidFill>
                <a:latin typeface="Tahoma" pitchFamily="34" charset="0"/>
              </a:rPr>
              <a:t>Lebih</a:t>
            </a:r>
            <a:r>
              <a:rPr lang="en-US" sz="2000" u="none" dirty="0" smtClean="0">
                <a:solidFill>
                  <a:srgbClr val="FF0000"/>
                </a:solidFill>
                <a:latin typeface="Tahoma" pitchFamily="34" charset="0"/>
              </a:rPr>
              <a:t> </a:t>
            </a:r>
            <a:r>
              <a:rPr lang="en-US" sz="2000" u="none" dirty="0" err="1" smtClean="0">
                <a:solidFill>
                  <a:srgbClr val="FF0000"/>
                </a:solidFill>
                <a:latin typeface="Tahoma" pitchFamily="34" charset="0"/>
              </a:rPr>
              <a:t>bayar</a:t>
            </a:r>
            <a:r>
              <a:rPr lang="en-US" sz="2000" u="none" dirty="0" smtClean="0">
                <a:solidFill>
                  <a:srgbClr val="FF0000"/>
                </a:solidFill>
                <a:latin typeface="Tahoma" pitchFamily="34" charset="0"/>
              </a:rPr>
              <a:t>	</a:t>
            </a:r>
            <a:r>
              <a:rPr lang="en-US" sz="2000" u="none" dirty="0" smtClean="0">
                <a:solidFill>
                  <a:srgbClr val="FF0000"/>
                </a:solidFill>
                <a:latin typeface="Tahoma" pitchFamily="34" charset="0"/>
                <a:sym typeface="Wingdings" pitchFamily="2" charset="2"/>
              </a:rPr>
              <a:t> </a:t>
            </a:r>
            <a:r>
              <a:rPr lang="en-US" sz="2000" u="none" dirty="0" err="1" smtClean="0">
                <a:solidFill>
                  <a:srgbClr val="FF0000"/>
                </a:solidFill>
                <a:latin typeface="Tahoma" pitchFamily="34" charset="0"/>
                <a:sym typeface="Wingdings" pitchFamily="2" charset="2"/>
              </a:rPr>
              <a:t>klaim</a:t>
            </a:r>
            <a:r>
              <a:rPr lang="en-US" sz="2000" u="none" dirty="0" smtClean="0">
                <a:solidFill>
                  <a:srgbClr val="FF0000"/>
                </a:solidFill>
                <a:latin typeface="Tahoma" pitchFamily="34" charset="0"/>
                <a:sym typeface="Wingdings" pitchFamily="2" charset="2"/>
              </a:rPr>
              <a:t> WP	</a:t>
            </a:r>
            <a:r>
              <a:rPr lang="en-US" sz="2000" u="none" dirty="0">
                <a:solidFill>
                  <a:srgbClr val="FF0000"/>
                </a:solidFill>
                <a:latin typeface="Tahoma" pitchFamily="34" charset="0"/>
              </a:rPr>
              <a:t>			</a:t>
            </a:r>
            <a:r>
              <a:rPr lang="en-US" sz="2000" u="none" dirty="0" smtClean="0">
                <a:solidFill>
                  <a:srgbClr val="FF0000"/>
                </a:solidFill>
                <a:latin typeface="Tahoma" pitchFamily="34" charset="0"/>
              </a:rPr>
              <a:t>+Rp30.000.000,00</a:t>
            </a:r>
            <a:endParaRPr lang="en-US" sz="2000" u="none" dirty="0">
              <a:solidFill>
                <a:srgbClr val="FF0000"/>
              </a:solidFill>
              <a:latin typeface="Tahoma" pitchFamily="34" charset="0"/>
            </a:endParaRPr>
          </a:p>
          <a:p>
            <a:pPr algn="l">
              <a:lnSpc>
                <a:spcPct val="80000"/>
              </a:lnSpc>
              <a:spcBef>
                <a:spcPct val="50000"/>
              </a:spcBef>
            </a:pPr>
            <a:r>
              <a:rPr lang="en-US" sz="2000" u="none" dirty="0" err="1">
                <a:latin typeface="Tahoma" pitchFamily="34" charset="0"/>
              </a:rPr>
              <a:t>Atas</a:t>
            </a:r>
            <a:r>
              <a:rPr lang="en-US" sz="2000" u="none" dirty="0">
                <a:latin typeface="Tahoma" pitchFamily="34" charset="0"/>
              </a:rPr>
              <a:t> </a:t>
            </a:r>
            <a:r>
              <a:rPr lang="en-US" sz="2000" u="none" dirty="0" err="1">
                <a:latin typeface="Tahoma" pitchFamily="34" charset="0"/>
              </a:rPr>
              <a:t>kelebihan</a:t>
            </a:r>
            <a:r>
              <a:rPr lang="en-US" sz="2000" u="none" dirty="0">
                <a:latin typeface="Tahoma" pitchFamily="34" charset="0"/>
              </a:rPr>
              <a:t> </a:t>
            </a:r>
            <a:r>
              <a:rPr lang="en-US" sz="2000" u="none" dirty="0" err="1">
                <a:latin typeface="Tahoma" pitchFamily="34" charset="0"/>
              </a:rPr>
              <a:t>tersebut</a:t>
            </a:r>
            <a:r>
              <a:rPr lang="en-US" sz="2000" u="none" dirty="0">
                <a:latin typeface="Tahoma" pitchFamily="34" charset="0"/>
              </a:rPr>
              <a:t> </a:t>
            </a:r>
            <a:r>
              <a:rPr lang="en-US" sz="2000" u="none" dirty="0" err="1">
                <a:latin typeface="Tahoma" pitchFamily="34" charset="0"/>
              </a:rPr>
              <a:t>dikompensasikan</a:t>
            </a:r>
            <a:r>
              <a:rPr lang="en-US" sz="2000" u="none" dirty="0">
                <a:latin typeface="Tahoma" pitchFamily="34" charset="0"/>
              </a:rPr>
              <a:t> </a:t>
            </a:r>
            <a:r>
              <a:rPr lang="en-US" sz="2000" u="none" dirty="0" err="1">
                <a:latin typeface="Tahoma" pitchFamily="34" charset="0"/>
              </a:rPr>
              <a:t>ke</a:t>
            </a:r>
            <a:r>
              <a:rPr lang="en-US" sz="2000" u="none" dirty="0">
                <a:latin typeface="Tahoma" pitchFamily="34" charset="0"/>
              </a:rPr>
              <a:t> </a:t>
            </a:r>
            <a:r>
              <a:rPr lang="en-US" sz="2000" u="none" dirty="0" err="1">
                <a:latin typeface="Tahoma" pitchFamily="34" charset="0"/>
              </a:rPr>
              <a:t>Masa</a:t>
            </a:r>
            <a:r>
              <a:rPr lang="en-US" sz="2000" u="none" dirty="0">
                <a:latin typeface="Tahoma" pitchFamily="34" charset="0"/>
              </a:rPr>
              <a:t> </a:t>
            </a:r>
            <a:r>
              <a:rPr lang="en-US" sz="2000" u="none" dirty="0" err="1">
                <a:latin typeface="Tahoma" pitchFamily="34" charset="0"/>
              </a:rPr>
              <a:t>Januari</a:t>
            </a:r>
            <a:r>
              <a:rPr lang="en-US" sz="2000" u="none" dirty="0">
                <a:latin typeface="Tahoma" pitchFamily="34" charset="0"/>
              </a:rPr>
              <a:t> 2009.</a:t>
            </a:r>
          </a:p>
        </p:txBody>
      </p:sp>
      <p:sp>
        <p:nvSpPr>
          <p:cNvPr id="179204" name="Rectangle 4"/>
          <p:cNvSpPr>
            <a:spLocks noChangeArrowheads="1"/>
          </p:cNvSpPr>
          <p:nvPr/>
        </p:nvSpPr>
        <p:spPr bwMode="auto">
          <a:xfrm>
            <a:off x="228600" y="2819400"/>
            <a:ext cx="8763000" cy="720725"/>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2000" u="none">
                <a:latin typeface="Tahoma" pitchFamily="34" charset="0"/>
              </a:rPr>
              <a:t>Apabila berdasarkan hasil pemeriksaan, Pajak Keluaran adalah sebesar Rp220juta sehingga terdapat jumlah yang tidak seharusnya dikompensasi,</a:t>
            </a:r>
          </a:p>
        </p:txBody>
      </p:sp>
      <p:sp>
        <p:nvSpPr>
          <p:cNvPr id="179205" name="AutoShape 5"/>
          <p:cNvSpPr>
            <a:spLocks noChangeArrowheads="1"/>
          </p:cNvSpPr>
          <p:nvPr/>
        </p:nvSpPr>
        <p:spPr bwMode="auto">
          <a:xfrm>
            <a:off x="152400" y="34290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9206" name="Rectangle 6"/>
          <p:cNvSpPr>
            <a:spLocks noChangeArrowheads="1"/>
          </p:cNvSpPr>
          <p:nvPr/>
        </p:nvSpPr>
        <p:spPr bwMode="auto">
          <a:xfrm>
            <a:off x="152400" y="3733800"/>
            <a:ext cx="1600200" cy="19304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DJP menerbitkan SKPKB tanggal 10 Desember 2009</a:t>
            </a:r>
          </a:p>
        </p:txBody>
      </p:sp>
      <p:sp>
        <p:nvSpPr>
          <p:cNvPr id="179207" name="Rectangle 7"/>
          <p:cNvSpPr>
            <a:spLocks noChangeArrowheads="1"/>
          </p:cNvSpPr>
          <p:nvPr/>
        </p:nvSpPr>
        <p:spPr bwMode="auto">
          <a:xfrm>
            <a:off x="1905000" y="3613150"/>
            <a:ext cx="7162800" cy="3170082"/>
          </a:xfrm>
          <a:prstGeom prst="rect">
            <a:avLst/>
          </a:prstGeom>
          <a:noFill/>
          <a:ln w="28575">
            <a:solidFill>
              <a:srgbClr val="FF33CC"/>
            </a:solidFill>
            <a:miter lim="800000"/>
            <a:headEnd/>
            <a:tailEnd/>
          </a:ln>
        </p:spPr>
        <p:txBody>
          <a:bodyPr lIns="91422" tIns="45712" rIns="91422" bIns="45712">
            <a:spAutoFit/>
          </a:bodyPr>
          <a:lstStyle/>
          <a:p>
            <a:pPr algn="l">
              <a:spcBef>
                <a:spcPct val="50000"/>
              </a:spcBef>
            </a:pPr>
            <a:r>
              <a:rPr lang="en-US" sz="2000" u="none" dirty="0" err="1">
                <a:solidFill>
                  <a:srgbClr val="000099"/>
                </a:solidFill>
                <a:latin typeface="Tahoma" pitchFamily="34" charset="0"/>
              </a:rPr>
              <a:t>Jumlah</a:t>
            </a:r>
            <a:r>
              <a:rPr lang="en-US" sz="2000" u="none" dirty="0">
                <a:solidFill>
                  <a:srgbClr val="000099"/>
                </a:solidFill>
                <a:latin typeface="Tahoma" pitchFamily="34" charset="0"/>
              </a:rPr>
              <a:t> </a:t>
            </a:r>
            <a:r>
              <a:rPr lang="en-US" sz="2000" u="none" dirty="0" err="1">
                <a:solidFill>
                  <a:srgbClr val="000099"/>
                </a:solidFill>
                <a:latin typeface="Tahoma" pitchFamily="34" charset="0"/>
              </a:rPr>
              <a:t>Pokok</a:t>
            </a:r>
            <a:r>
              <a:rPr lang="en-US" sz="2000" u="none" dirty="0">
                <a:solidFill>
                  <a:srgbClr val="000099"/>
                </a:solidFill>
                <a:latin typeface="Tahoma" pitchFamily="34" charset="0"/>
              </a:rPr>
              <a:t> </a:t>
            </a:r>
            <a:r>
              <a:rPr lang="en-US" sz="2000" u="none" dirty="0" err="1">
                <a:solidFill>
                  <a:srgbClr val="000099"/>
                </a:solidFill>
                <a:latin typeface="Tahoma" pitchFamily="34" charset="0"/>
              </a:rPr>
              <a:t>Pajak</a:t>
            </a:r>
            <a:r>
              <a:rPr lang="en-US" sz="2000" u="none" dirty="0">
                <a:solidFill>
                  <a:srgbClr val="000099"/>
                </a:solidFill>
                <a:latin typeface="Tahoma" pitchFamily="34" charset="0"/>
              </a:rPr>
              <a:t>			Rp220.000.000,00</a:t>
            </a:r>
          </a:p>
          <a:p>
            <a:pPr algn="l">
              <a:spcBef>
                <a:spcPct val="50000"/>
              </a:spcBef>
            </a:pPr>
            <a:r>
              <a:rPr lang="en-US" sz="2000" u="none" dirty="0" err="1">
                <a:solidFill>
                  <a:srgbClr val="000099"/>
                </a:solidFill>
                <a:latin typeface="Tahoma" pitchFamily="34" charset="0"/>
              </a:rPr>
              <a:t>Jumlah</a:t>
            </a:r>
            <a:r>
              <a:rPr lang="en-US" sz="2000" u="none" dirty="0">
                <a:solidFill>
                  <a:srgbClr val="000099"/>
                </a:solidFill>
                <a:latin typeface="Tahoma" pitchFamily="34" charset="0"/>
              </a:rPr>
              <a:t> </a:t>
            </a:r>
            <a:r>
              <a:rPr lang="en-US" sz="2000" u="none" dirty="0" err="1">
                <a:solidFill>
                  <a:srgbClr val="000099"/>
                </a:solidFill>
                <a:latin typeface="Tahoma" pitchFamily="34" charset="0"/>
              </a:rPr>
              <a:t>Kredit</a:t>
            </a:r>
            <a:r>
              <a:rPr lang="en-US" sz="2000" u="none" dirty="0">
                <a:solidFill>
                  <a:srgbClr val="000099"/>
                </a:solidFill>
                <a:latin typeface="Tahoma" pitchFamily="34" charset="0"/>
              </a:rPr>
              <a:t> </a:t>
            </a:r>
            <a:r>
              <a:rPr lang="en-US" sz="2000" u="none" dirty="0" err="1">
                <a:solidFill>
                  <a:srgbClr val="000099"/>
                </a:solidFill>
                <a:latin typeface="Tahoma" pitchFamily="34" charset="0"/>
              </a:rPr>
              <a:t>Pajak</a:t>
            </a:r>
            <a:r>
              <a:rPr lang="en-US" sz="2000" u="none" dirty="0">
                <a:solidFill>
                  <a:srgbClr val="000099"/>
                </a:solidFill>
                <a:latin typeface="Tahoma" pitchFamily="34" charset="0"/>
              </a:rPr>
              <a:t> 			(</a:t>
            </a:r>
            <a:r>
              <a:rPr lang="en-US" sz="2000" dirty="0">
                <a:solidFill>
                  <a:srgbClr val="000099"/>
                </a:solidFill>
                <a:latin typeface="Tahoma" pitchFamily="34" charset="0"/>
              </a:rPr>
              <a:t>Rp230.000.000,00)</a:t>
            </a:r>
          </a:p>
          <a:p>
            <a:pPr algn="l">
              <a:spcBef>
                <a:spcPct val="50000"/>
              </a:spcBef>
            </a:pPr>
            <a:r>
              <a:rPr lang="en-US" sz="2000" u="none" dirty="0" err="1" smtClean="0">
                <a:solidFill>
                  <a:srgbClr val="000099"/>
                </a:solidFill>
                <a:latin typeface="Tahoma" pitchFamily="34" charset="0"/>
              </a:rPr>
              <a:t>Lebih</a:t>
            </a:r>
            <a:r>
              <a:rPr lang="en-US" sz="2000" u="none" dirty="0" smtClean="0">
                <a:solidFill>
                  <a:srgbClr val="000099"/>
                </a:solidFill>
                <a:latin typeface="Tahoma" pitchFamily="34" charset="0"/>
              </a:rPr>
              <a:t> </a:t>
            </a:r>
            <a:r>
              <a:rPr lang="en-US" sz="2000" u="none" dirty="0" err="1">
                <a:solidFill>
                  <a:srgbClr val="000099"/>
                </a:solidFill>
                <a:latin typeface="Tahoma" pitchFamily="34" charset="0"/>
              </a:rPr>
              <a:t>bayar</a:t>
            </a:r>
            <a:r>
              <a:rPr lang="en-US" sz="2000" u="none" dirty="0">
                <a:solidFill>
                  <a:srgbClr val="000099"/>
                </a:solidFill>
                <a:latin typeface="Tahoma" pitchFamily="34" charset="0"/>
              </a:rPr>
              <a:t>	</a:t>
            </a:r>
            <a:r>
              <a:rPr lang="en-US" sz="2000" u="none" dirty="0" err="1" smtClean="0">
                <a:solidFill>
                  <a:srgbClr val="FF0000"/>
                </a:solidFill>
                <a:latin typeface="Tahoma" pitchFamily="34" charset="0"/>
              </a:rPr>
              <a:t>klaim</a:t>
            </a:r>
            <a:r>
              <a:rPr lang="en-US" sz="2000" u="none" dirty="0" smtClean="0">
                <a:solidFill>
                  <a:srgbClr val="FF0000"/>
                </a:solidFill>
                <a:latin typeface="Tahoma" pitchFamily="34" charset="0"/>
              </a:rPr>
              <a:t> </a:t>
            </a:r>
            <a:r>
              <a:rPr lang="en-US" sz="2000" u="none" dirty="0" err="1" smtClean="0">
                <a:solidFill>
                  <a:srgbClr val="FF0000"/>
                </a:solidFill>
                <a:latin typeface="Tahoma" pitchFamily="34" charset="0"/>
              </a:rPr>
              <a:t>fiskus</a:t>
            </a:r>
            <a:r>
              <a:rPr lang="en-US" sz="2000" u="none" dirty="0">
                <a:solidFill>
                  <a:srgbClr val="000099"/>
                </a:solidFill>
                <a:latin typeface="Tahoma" pitchFamily="34" charset="0"/>
              </a:rPr>
              <a:t>	</a:t>
            </a:r>
            <a:r>
              <a:rPr lang="en-US" sz="2000" u="none" dirty="0" smtClean="0">
                <a:solidFill>
                  <a:srgbClr val="000099"/>
                </a:solidFill>
                <a:latin typeface="Tahoma" pitchFamily="34" charset="0"/>
              </a:rPr>
              <a:t>	</a:t>
            </a:r>
            <a:r>
              <a:rPr lang="en-US" sz="2000" u="none" dirty="0" smtClean="0">
                <a:solidFill>
                  <a:srgbClr val="FF0000"/>
                </a:solidFill>
                <a:latin typeface="Tahoma" pitchFamily="34" charset="0"/>
              </a:rPr>
              <a:t>+Rp10.000.000,00</a:t>
            </a:r>
            <a:endParaRPr lang="en-US" sz="2000" u="none" dirty="0">
              <a:solidFill>
                <a:srgbClr val="FF0000"/>
              </a:solidFill>
              <a:latin typeface="Tahoma" pitchFamily="34" charset="0"/>
            </a:endParaRPr>
          </a:p>
          <a:p>
            <a:pPr algn="l">
              <a:spcBef>
                <a:spcPct val="50000"/>
              </a:spcBef>
            </a:pPr>
            <a:r>
              <a:rPr lang="en-US" sz="2000" u="none" dirty="0" err="1">
                <a:solidFill>
                  <a:srgbClr val="000099"/>
                </a:solidFill>
                <a:latin typeface="Tahoma" pitchFamily="34" charset="0"/>
              </a:rPr>
              <a:t>Dikompensasikan</a:t>
            </a:r>
            <a:r>
              <a:rPr lang="en-US" sz="2000" u="none" dirty="0">
                <a:solidFill>
                  <a:srgbClr val="000099"/>
                </a:solidFill>
                <a:latin typeface="Tahoma" pitchFamily="34" charset="0"/>
              </a:rPr>
              <a:t> </a:t>
            </a:r>
            <a:r>
              <a:rPr lang="en-US" sz="2000" u="none" dirty="0" err="1">
                <a:solidFill>
                  <a:srgbClr val="000099"/>
                </a:solidFill>
                <a:latin typeface="Tahoma" pitchFamily="34" charset="0"/>
              </a:rPr>
              <a:t>ke</a:t>
            </a:r>
            <a:r>
              <a:rPr lang="en-US" sz="2000" u="none" dirty="0">
                <a:solidFill>
                  <a:srgbClr val="000099"/>
                </a:solidFill>
                <a:latin typeface="Tahoma" pitchFamily="34" charset="0"/>
              </a:rPr>
              <a:t> </a:t>
            </a:r>
            <a:r>
              <a:rPr lang="en-US" sz="2000" u="none" dirty="0" err="1">
                <a:solidFill>
                  <a:srgbClr val="000099"/>
                </a:solidFill>
                <a:latin typeface="Tahoma" pitchFamily="34" charset="0"/>
              </a:rPr>
              <a:t>Masa</a:t>
            </a:r>
            <a:r>
              <a:rPr lang="en-US" sz="2000" u="none" dirty="0">
                <a:solidFill>
                  <a:srgbClr val="000099"/>
                </a:solidFill>
                <a:latin typeface="Tahoma" pitchFamily="34" charset="0"/>
              </a:rPr>
              <a:t> Jan’09	</a:t>
            </a:r>
            <a:r>
              <a:rPr lang="en-US" sz="2000" u="none" dirty="0" smtClean="0">
                <a:solidFill>
                  <a:srgbClr val="FF0000"/>
                </a:solidFill>
                <a:latin typeface="Tahoma" pitchFamily="34" charset="0"/>
              </a:rPr>
              <a:t>- </a:t>
            </a:r>
            <a:r>
              <a:rPr lang="en-US" sz="2000" dirty="0" err="1" smtClean="0">
                <a:solidFill>
                  <a:srgbClr val="FF0000"/>
                </a:solidFill>
                <a:latin typeface="Tahoma" pitchFamily="34" charset="0"/>
              </a:rPr>
              <a:t>Rp</a:t>
            </a:r>
            <a:r>
              <a:rPr lang="en-US" sz="2000" dirty="0" smtClean="0">
                <a:solidFill>
                  <a:srgbClr val="FF0000"/>
                </a:solidFill>
                <a:latin typeface="Tahoma" pitchFamily="34" charset="0"/>
              </a:rPr>
              <a:t>  </a:t>
            </a:r>
            <a:r>
              <a:rPr lang="en-US" sz="2000" dirty="0">
                <a:solidFill>
                  <a:srgbClr val="FF0000"/>
                </a:solidFill>
                <a:latin typeface="Tahoma" pitchFamily="34" charset="0"/>
              </a:rPr>
              <a:t>30.000.000,00</a:t>
            </a:r>
          </a:p>
          <a:p>
            <a:pPr algn="l">
              <a:spcBef>
                <a:spcPct val="50000"/>
              </a:spcBef>
            </a:pPr>
            <a:r>
              <a:rPr lang="en-US" sz="2000" u="none" dirty="0" err="1" smtClean="0">
                <a:solidFill>
                  <a:srgbClr val="000099"/>
                </a:solidFill>
                <a:latin typeface="Tahoma" pitchFamily="34" charset="0"/>
              </a:rPr>
              <a:t>kekurangan</a:t>
            </a:r>
            <a:r>
              <a:rPr lang="en-US" sz="2000" u="none" dirty="0" smtClean="0">
                <a:solidFill>
                  <a:srgbClr val="000099"/>
                </a:solidFill>
                <a:latin typeface="Tahoma" pitchFamily="34" charset="0"/>
              </a:rPr>
              <a:t> </a:t>
            </a:r>
            <a:r>
              <a:rPr lang="en-US" sz="2000" u="none" dirty="0" err="1">
                <a:solidFill>
                  <a:srgbClr val="000099"/>
                </a:solidFill>
                <a:latin typeface="Tahoma" pitchFamily="34" charset="0"/>
              </a:rPr>
              <a:t>Pokok</a:t>
            </a:r>
            <a:r>
              <a:rPr lang="en-US" sz="2000" u="none" dirty="0">
                <a:solidFill>
                  <a:srgbClr val="000099"/>
                </a:solidFill>
                <a:latin typeface="Tahoma" pitchFamily="34" charset="0"/>
              </a:rPr>
              <a:t> </a:t>
            </a:r>
            <a:r>
              <a:rPr lang="en-US" sz="2000" u="none" dirty="0" err="1">
                <a:solidFill>
                  <a:srgbClr val="000099"/>
                </a:solidFill>
                <a:latin typeface="Tahoma" pitchFamily="34" charset="0"/>
              </a:rPr>
              <a:t>Pajak</a:t>
            </a:r>
            <a:r>
              <a:rPr lang="en-US" sz="2000" u="none" dirty="0">
                <a:solidFill>
                  <a:srgbClr val="000099"/>
                </a:solidFill>
                <a:latin typeface="Tahoma" pitchFamily="34" charset="0"/>
              </a:rPr>
              <a:t>		</a:t>
            </a:r>
            <a:r>
              <a:rPr lang="en-US" sz="2000" u="none" dirty="0" smtClean="0">
                <a:solidFill>
                  <a:srgbClr val="000099"/>
                </a:solidFill>
                <a:latin typeface="Tahoma" pitchFamily="34" charset="0"/>
              </a:rPr>
              <a:t>	</a:t>
            </a:r>
            <a:r>
              <a:rPr lang="en-US" sz="2000" u="none" dirty="0" smtClean="0">
                <a:solidFill>
                  <a:srgbClr val="FF0000"/>
                </a:solidFill>
                <a:latin typeface="Tahoma" pitchFamily="34" charset="0"/>
              </a:rPr>
              <a:t>- </a:t>
            </a:r>
            <a:r>
              <a:rPr lang="en-US" sz="2000" u="none" dirty="0" err="1" smtClean="0">
                <a:solidFill>
                  <a:srgbClr val="FF0000"/>
                </a:solidFill>
                <a:latin typeface="Tahoma" pitchFamily="34" charset="0"/>
              </a:rPr>
              <a:t>Rp</a:t>
            </a:r>
            <a:r>
              <a:rPr lang="en-US" sz="2000" u="none" dirty="0" smtClean="0">
                <a:solidFill>
                  <a:srgbClr val="FF0000"/>
                </a:solidFill>
                <a:latin typeface="Tahoma" pitchFamily="34" charset="0"/>
              </a:rPr>
              <a:t>  </a:t>
            </a:r>
            <a:r>
              <a:rPr lang="en-US" sz="2000" u="none" dirty="0">
                <a:solidFill>
                  <a:srgbClr val="FF0000"/>
                </a:solidFill>
                <a:latin typeface="Tahoma" pitchFamily="34" charset="0"/>
              </a:rPr>
              <a:t>20.000.000,00</a:t>
            </a:r>
          </a:p>
          <a:p>
            <a:pPr algn="l">
              <a:spcBef>
                <a:spcPct val="50000"/>
              </a:spcBef>
            </a:pPr>
            <a:r>
              <a:rPr lang="en-US" sz="2000" u="none" dirty="0" err="1">
                <a:solidFill>
                  <a:srgbClr val="000099"/>
                </a:solidFill>
                <a:latin typeface="Tahoma" pitchFamily="34" charset="0"/>
              </a:rPr>
              <a:t>Sanksi</a:t>
            </a:r>
            <a:r>
              <a:rPr lang="en-US" sz="2000" u="none" dirty="0">
                <a:solidFill>
                  <a:srgbClr val="000099"/>
                </a:solidFill>
                <a:latin typeface="Tahoma" pitchFamily="34" charset="0"/>
              </a:rPr>
              <a:t> </a:t>
            </a:r>
            <a:r>
              <a:rPr lang="en-US" sz="2000" u="none" dirty="0" err="1">
                <a:solidFill>
                  <a:srgbClr val="000099"/>
                </a:solidFill>
                <a:latin typeface="Tahoma" pitchFamily="34" charset="0"/>
              </a:rPr>
              <a:t>adm</a:t>
            </a:r>
            <a:r>
              <a:rPr lang="en-US" sz="2000" u="none" dirty="0">
                <a:solidFill>
                  <a:srgbClr val="000099"/>
                </a:solidFill>
                <a:latin typeface="Tahoma" pitchFamily="34" charset="0"/>
              </a:rPr>
              <a:t>. </a:t>
            </a:r>
            <a:r>
              <a:rPr lang="en-US" sz="2000" u="none" dirty="0" err="1">
                <a:solidFill>
                  <a:srgbClr val="000099"/>
                </a:solidFill>
                <a:latin typeface="Tahoma" pitchFamily="34" charset="0"/>
              </a:rPr>
              <a:t>Pasal</a:t>
            </a:r>
            <a:r>
              <a:rPr lang="en-US" sz="2000" u="none" dirty="0">
                <a:solidFill>
                  <a:srgbClr val="000099"/>
                </a:solidFill>
                <a:latin typeface="Tahoma" pitchFamily="34" charset="0"/>
              </a:rPr>
              <a:t> 13 (3) c (100%)	</a:t>
            </a:r>
            <a:r>
              <a:rPr lang="en-US" sz="2000" dirty="0" err="1">
                <a:solidFill>
                  <a:srgbClr val="000099"/>
                </a:solidFill>
                <a:latin typeface="Tahoma" pitchFamily="34" charset="0"/>
              </a:rPr>
              <a:t>Rp</a:t>
            </a:r>
            <a:r>
              <a:rPr lang="en-US" sz="2000" dirty="0">
                <a:solidFill>
                  <a:srgbClr val="000099"/>
                </a:solidFill>
                <a:latin typeface="Tahoma" pitchFamily="34" charset="0"/>
              </a:rPr>
              <a:t>  20.000.000,00</a:t>
            </a:r>
          </a:p>
          <a:p>
            <a:pPr algn="l">
              <a:spcBef>
                <a:spcPct val="50000"/>
              </a:spcBef>
            </a:pPr>
            <a:r>
              <a:rPr lang="en-US" sz="2000" u="none" dirty="0" err="1">
                <a:solidFill>
                  <a:srgbClr val="000099"/>
                </a:solidFill>
                <a:latin typeface="Tahoma" pitchFamily="34" charset="0"/>
              </a:rPr>
              <a:t>Jumlah</a:t>
            </a:r>
            <a:r>
              <a:rPr lang="en-US" sz="2000" u="none" dirty="0">
                <a:solidFill>
                  <a:srgbClr val="000099"/>
                </a:solidFill>
                <a:latin typeface="Tahoma" pitchFamily="34" charset="0"/>
              </a:rPr>
              <a:t> </a:t>
            </a:r>
            <a:r>
              <a:rPr lang="en-US" sz="2000" u="none" dirty="0" err="1">
                <a:solidFill>
                  <a:srgbClr val="000099"/>
                </a:solidFill>
                <a:latin typeface="Tahoma" pitchFamily="34" charset="0"/>
              </a:rPr>
              <a:t>pajak</a:t>
            </a:r>
            <a:r>
              <a:rPr lang="en-US" sz="2000" u="none" dirty="0">
                <a:solidFill>
                  <a:srgbClr val="000099"/>
                </a:solidFill>
                <a:latin typeface="Tahoma" pitchFamily="34" charset="0"/>
              </a:rPr>
              <a:t> yang </a:t>
            </a:r>
            <a:r>
              <a:rPr lang="en-US" sz="2000" u="none" dirty="0" err="1">
                <a:solidFill>
                  <a:srgbClr val="000099"/>
                </a:solidFill>
                <a:latin typeface="Tahoma" pitchFamily="34" charset="0"/>
              </a:rPr>
              <a:t>masih</a:t>
            </a:r>
            <a:r>
              <a:rPr lang="en-US" sz="2000" u="none" dirty="0">
                <a:solidFill>
                  <a:srgbClr val="000099"/>
                </a:solidFill>
                <a:latin typeface="Tahoma" pitchFamily="34" charset="0"/>
              </a:rPr>
              <a:t> </a:t>
            </a:r>
            <a:r>
              <a:rPr lang="en-US" sz="2000" u="none" dirty="0" err="1">
                <a:solidFill>
                  <a:srgbClr val="000099"/>
                </a:solidFill>
                <a:latin typeface="Tahoma" pitchFamily="34" charset="0"/>
              </a:rPr>
              <a:t>harus</a:t>
            </a:r>
            <a:r>
              <a:rPr lang="en-US" sz="2000" u="none" dirty="0">
                <a:solidFill>
                  <a:srgbClr val="000099"/>
                </a:solidFill>
                <a:latin typeface="Tahoma" pitchFamily="34" charset="0"/>
              </a:rPr>
              <a:t> </a:t>
            </a:r>
            <a:r>
              <a:rPr lang="en-US" sz="2000" u="none" dirty="0" err="1">
                <a:solidFill>
                  <a:srgbClr val="000099"/>
                </a:solidFill>
                <a:latin typeface="Tahoma" pitchFamily="34" charset="0"/>
              </a:rPr>
              <a:t>dibayar</a:t>
            </a:r>
            <a:r>
              <a:rPr lang="en-US" sz="2000" u="none" dirty="0">
                <a:solidFill>
                  <a:srgbClr val="000099"/>
                </a:solidFill>
                <a:latin typeface="Tahoma" pitchFamily="34" charset="0"/>
              </a:rPr>
              <a:t>	</a:t>
            </a:r>
            <a:r>
              <a:rPr lang="en-US" sz="2000" u="none" dirty="0" err="1">
                <a:solidFill>
                  <a:srgbClr val="000099"/>
                </a:solidFill>
                <a:latin typeface="Tahoma" pitchFamily="34" charset="0"/>
              </a:rPr>
              <a:t>Rp</a:t>
            </a:r>
            <a:r>
              <a:rPr lang="en-US" sz="2000" u="none" dirty="0">
                <a:solidFill>
                  <a:srgbClr val="000099"/>
                </a:solidFill>
                <a:latin typeface="Tahoma" pitchFamily="34" charset="0"/>
              </a:rPr>
              <a:t>  40.000.000,00</a:t>
            </a:r>
          </a:p>
        </p:txBody>
      </p:sp>
      <p:sp>
        <p:nvSpPr>
          <p:cNvPr id="179208" name="AutoShape 8"/>
          <p:cNvSpPr>
            <a:spLocks noChangeArrowheads="1"/>
          </p:cNvSpPr>
          <p:nvPr/>
        </p:nvSpPr>
        <p:spPr bwMode="auto">
          <a:xfrm>
            <a:off x="1219200" y="5486400"/>
            <a:ext cx="762000" cy="381000"/>
          </a:xfrm>
          <a:prstGeom prst="righ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9202"/>
                                        </p:tgtEl>
                                        <p:attrNameLst>
                                          <p:attrName>style.visibility</p:attrName>
                                        </p:attrNameLst>
                                      </p:cBhvr>
                                      <p:to>
                                        <p:strVal val="visible"/>
                                      </p:to>
                                    </p:set>
                                    <p:anim calcmode="lin" valueType="num">
                                      <p:cBhvr additive="base">
                                        <p:cTn id="7" dur="500" fill="hold"/>
                                        <p:tgtEl>
                                          <p:spTgt spid="179202"/>
                                        </p:tgtEl>
                                        <p:attrNameLst>
                                          <p:attrName>ppt_x</p:attrName>
                                        </p:attrNameLst>
                                      </p:cBhvr>
                                      <p:tavLst>
                                        <p:tav tm="0">
                                          <p:val>
                                            <p:strVal val="0-#ppt_w/2"/>
                                          </p:val>
                                        </p:tav>
                                        <p:tav tm="100000">
                                          <p:val>
                                            <p:strVal val="#ppt_x"/>
                                          </p:val>
                                        </p:tav>
                                      </p:tavLst>
                                    </p:anim>
                                    <p:anim calcmode="lin" valueType="num">
                                      <p:cBhvr additive="base">
                                        <p:cTn id="8" dur="500" fill="hold"/>
                                        <p:tgtEl>
                                          <p:spTgt spid="1792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9203"/>
                                        </p:tgtEl>
                                        <p:attrNameLst>
                                          <p:attrName>style.visibility</p:attrName>
                                        </p:attrNameLst>
                                      </p:cBhvr>
                                      <p:to>
                                        <p:strVal val="visible"/>
                                      </p:to>
                                    </p:set>
                                    <p:anim calcmode="lin" valueType="num">
                                      <p:cBhvr additive="base">
                                        <p:cTn id="13" dur="500" fill="hold"/>
                                        <p:tgtEl>
                                          <p:spTgt spid="179203"/>
                                        </p:tgtEl>
                                        <p:attrNameLst>
                                          <p:attrName>ppt_x</p:attrName>
                                        </p:attrNameLst>
                                      </p:cBhvr>
                                      <p:tavLst>
                                        <p:tav tm="0">
                                          <p:val>
                                            <p:strVal val="0-#ppt_w/2"/>
                                          </p:val>
                                        </p:tav>
                                        <p:tav tm="100000">
                                          <p:val>
                                            <p:strVal val="#ppt_x"/>
                                          </p:val>
                                        </p:tav>
                                      </p:tavLst>
                                    </p:anim>
                                    <p:anim calcmode="lin" valueType="num">
                                      <p:cBhvr additive="base">
                                        <p:cTn id="14" dur="500" fill="hold"/>
                                        <p:tgtEl>
                                          <p:spTgt spid="17920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9204"/>
                                        </p:tgtEl>
                                        <p:attrNameLst>
                                          <p:attrName>style.visibility</p:attrName>
                                        </p:attrNameLst>
                                      </p:cBhvr>
                                      <p:to>
                                        <p:strVal val="visible"/>
                                      </p:to>
                                    </p:set>
                                    <p:anim calcmode="lin" valueType="num">
                                      <p:cBhvr additive="base">
                                        <p:cTn id="19" dur="500" fill="hold"/>
                                        <p:tgtEl>
                                          <p:spTgt spid="179204"/>
                                        </p:tgtEl>
                                        <p:attrNameLst>
                                          <p:attrName>ppt_x</p:attrName>
                                        </p:attrNameLst>
                                      </p:cBhvr>
                                      <p:tavLst>
                                        <p:tav tm="0">
                                          <p:val>
                                            <p:strVal val="0-#ppt_w/2"/>
                                          </p:val>
                                        </p:tav>
                                        <p:tav tm="100000">
                                          <p:val>
                                            <p:strVal val="#ppt_x"/>
                                          </p:val>
                                        </p:tav>
                                      </p:tavLst>
                                    </p:anim>
                                    <p:anim calcmode="lin" valueType="num">
                                      <p:cBhvr additive="base">
                                        <p:cTn id="20" dur="500" fill="hold"/>
                                        <p:tgtEl>
                                          <p:spTgt spid="17920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9205"/>
                                        </p:tgtEl>
                                        <p:attrNameLst>
                                          <p:attrName>style.visibility</p:attrName>
                                        </p:attrNameLst>
                                      </p:cBhvr>
                                      <p:to>
                                        <p:strVal val="visible"/>
                                      </p:to>
                                    </p:set>
                                    <p:anim calcmode="lin" valueType="num">
                                      <p:cBhvr additive="base">
                                        <p:cTn id="25" dur="500" fill="hold"/>
                                        <p:tgtEl>
                                          <p:spTgt spid="179205"/>
                                        </p:tgtEl>
                                        <p:attrNameLst>
                                          <p:attrName>ppt_x</p:attrName>
                                        </p:attrNameLst>
                                      </p:cBhvr>
                                      <p:tavLst>
                                        <p:tav tm="0">
                                          <p:val>
                                            <p:strVal val="0-#ppt_w/2"/>
                                          </p:val>
                                        </p:tav>
                                        <p:tav tm="100000">
                                          <p:val>
                                            <p:strVal val="#ppt_x"/>
                                          </p:val>
                                        </p:tav>
                                      </p:tavLst>
                                    </p:anim>
                                    <p:anim calcmode="lin" valueType="num">
                                      <p:cBhvr additive="base">
                                        <p:cTn id="26" dur="500" fill="hold"/>
                                        <p:tgtEl>
                                          <p:spTgt spid="17920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9206"/>
                                        </p:tgtEl>
                                        <p:attrNameLst>
                                          <p:attrName>style.visibility</p:attrName>
                                        </p:attrNameLst>
                                      </p:cBhvr>
                                      <p:to>
                                        <p:strVal val="visible"/>
                                      </p:to>
                                    </p:set>
                                    <p:anim calcmode="lin" valueType="num">
                                      <p:cBhvr additive="base">
                                        <p:cTn id="31" dur="500" fill="hold"/>
                                        <p:tgtEl>
                                          <p:spTgt spid="179206"/>
                                        </p:tgtEl>
                                        <p:attrNameLst>
                                          <p:attrName>ppt_x</p:attrName>
                                        </p:attrNameLst>
                                      </p:cBhvr>
                                      <p:tavLst>
                                        <p:tav tm="0">
                                          <p:val>
                                            <p:strVal val="0-#ppt_w/2"/>
                                          </p:val>
                                        </p:tav>
                                        <p:tav tm="100000">
                                          <p:val>
                                            <p:strVal val="#ppt_x"/>
                                          </p:val>
                                        </p:tav>
                                      </p:tavLst>
                                    </p:anim>
                                    <p:anim calcmode="lin" valueType="num">
                                      <p:cBhvr additive="base">
                                        <p:cTn id="32" dur="500" fill="hold"/>
                                        <p:tgtEl>
                                          <p:spTgt spid="17920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9208"/>
                                        </p:tgtEl>
                                        <p:attrNameLst>
                                          <p:attrName>style.visibility</p:attrName>
                                        </p:attrNameLst>
                                      </p:cBhvr>
                                      <p:to>
                                        <p:strVal val="visible"/>
                                      </p:to>
                                    </p:set>
                                    <p:anim calcmode="lin" valueType="num">
                                      <p:cBhvr additive="base">
                                        <p:cTn id="37" dur="500" fill="hold"/>
                                        <p:tgtEl>
                                          <p:spTgt spid="179208"/>
                                        </p:tgtEl>
                                        <p:attrNameLst>
                                          <p:attrName>ppt_x</p:attrName>
                                        </p:attrNameLst>
                                      </p:cBhvr>
                                      <p:tavLst>
                                        <p:tav tm="0">
                                          <p:val>
                                            <p:strVal val="0-#ppt_w/2"/>
                                          </p:val>
                                        </p:tav>
                                        <p:tav tm="100000">
                                          <p:val>
                                            <p:strVal val="#ppt_x"/>
                                          </p:val>
                                        </p:tav>
                                      </p:tavLst>
                                    </p:anim>
                                    <p:anim calcmode="lin" valueType="num">
                                      <p:cBhvr additive="base">
                                        <p:cTn id="38" dur="500" fill="hold"/>
                                        <p:tgtEl>
                                          <p:spTgt spid="17920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79207"/>
                                        </p:tgtEl>
                                        <p:attrNameLst>
                                          <p:attrName>style.visibility</p:attrName>
                                        </p:attrNameLst>
                                      </p:cBhvr>
                                      <p:to>
                                        <p:strVal val="visible"/>
                                      </p:to>
                                    </p:set>
                                    <p:anim calcmode="lin" valueType="num">
                                      <p:cBhvr additive="base">
                                        <p:cTn id="43" dur="500" fill="hold"/>
                                        <p:tgtEl>
                                          <p:spTgt spid="179207"/>
                                        </p:tgtEl>
                                        <p:attrNameLst>
                                          <p:attrName>ppt_x</p:attrName>
                                        </p:attrNameLst>
                                      </p:cBhvr>
                                      <p:tavLst>
                                        <p:tav tm="0">
                                          <p:val>
                                            <p:strVal val="0-#ppt_w/2"/>
                                          </p:val>
                                        </p:tav>
                                        <p:tav tm="100000">
                                          <p:val>
                                            <p:strVal val="#ppt_x"/>
                                          </p:val>
                                        </p:tav>
                                      </p:tavLst>
                                    </p:anim>
                                    <p:anim calcmode="lin" valueType="num">
                                      <p:cBhvr additive="base">
                                        <p:cTn id="44" dur="500" fill="hold"/>
                                        <p:tgtEl>
                                          <p:spTgt spid="1792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2" grpId="0" animBg="1" autoUpdateAnimBg="0"/>
      <p:bldP spid="179203" grpId="0" animBg="1" autoUpdateAnimBg="0"/>
      <p:bldP spid="179204" grpId="0" animBg="1" autoUpdateAnimBg="0"/>
      <p:bldP spid="179205" grpId="0" animBg="1"/>
      <p:bldP spid="179206" grpId="0" animBg="1" autoUpdateAnimBg="0"/>
      <p:bldP spid="179207" grpId="0" animBg="1" autoUpdateAnimBg="0"/>
      <p:bldP spid="179208" grpId="0" animBg="1"/>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838200" y="1628775"/>
            <a:ext cx="7772400" cy="4756150"/>
          </a:xfrm>
          <a:prstGeom prst="rect">
            <a:avLst/>
          </a:prstGeom>
          <a:noFill/>
          <a:ln w="9525">
            <a:noFill/>
            <a:miter lim="800000"/>
            <a:headEnd/>
            <a:tailEnd/>
          </a:ln>
        </p:spPr>
        <p:txBody>
          <a:bodyPr vert="horz" wrap="square" lIns="91422" tIns="45712" rIns="91422" bIns="45712" numCol="1" anchor="t" anchorCtr="0" compatLnSpc="1">
            <a:prstTxWarp prst="textNoShape">
              <a:avLst/>
            </a:prstTxWarp>
          </a:bodyPr>
          <a:lstStyle/>
          <a:p>
            <a:pPr marL="342900" marR="0" lvl="0" indent="-342900" algn="l" defTabSz="914400" rtl="0" eaLnBrk="1" fontAlgn="base" latinLnBrk="0" hangingPunct="1">
              <a:lnSpc>
                <a:spcPct val="110000"/>
              </a:lnSpc>
              <a:spcBef>
                <a:spcPct val="20000"/>
              </a:spcBef>
              <a:spcAft>
                <a:spcPct val="0"/>
              </a:spcAft>
              <a:buClrTx/>
              <a:buSzTx/>
              <a:buFontTx/>
              <a:buChar char="•"/>
              <a:tabLst/>
              <a:defRPr/>
            </a:pPr>
            <a:r>
              <a:rPr kumimoji="0" lang="id-ID" sz="3200" b="0" i="0" u="none" strike="noStrike" kern="0" cap="none" spc="0" normalizeH="0" baseline="0" noProof="0" dirty="0" smtClean="0">
                <a:ln>
                  <a:noFill/>
                </a:ln>
                <a:solidFill>
                  <a:schemeClr val="tx1"/>
                </a:solidFill>
                <a:effectLst/>
                <a:uLnTx/>
                <a:uFillTx/>
                <a:latin typeface="+mn-lt"/>
                <a:ea typeface="+mn-ea"/>
                <a:cs typeface="+mn-cs"/>
              </a:rPr>
              <a:t>Penghitungan dan pengkreditan PPN yang dilakukan PT ABADI untuk Masa Pajak September 200</a:t>
            </a:r>
            <a:r>
              <a:rPr kumimoji="0" lang="en-US" sz="3200" b="0" i="0" u="none" strike="noStrike" kern="0" cap="none" spc="0" normalizeH="0" baseline="0" noProof="0" dirty="0" smtClean="0">
                <a:ln>
                  <a:noFill/>
                </a:ln>
                <a:solidFill>
                  <a:schemeClr val="tx1"/>
                </a:solidFill>
                <a:effectLst/>
                <a:uLnTx/>
                <a:uFillTx/>
                <a:latin typeface="+mn-lt"/>
                <a:ea typeface="+mn-ea"/>
                <a:cs typeface="+mn-cs"/>
              </a:rPr>
              <a:t>8</a:t>
            </a:r>
            <a:r>
              <a:rPr kumimoji="0" lang="id-ID" sz="3200" b="0" i="0" u="none" strike="noStrike" kern="0" cap="none" spc="0" normalizeH="0" baseline="0" noProof="0" dirty="0" smtClean="0">
                <a:ln>
                  <a:noFill/>
                </a:ln>
                <a:solidFill>
                  <a:schemeClr val="tx1"/>
                </a:solidFill>
                <a:effectLst/>
                <a:uLnTx/>
                <a:uFillTx/>
                <a:latin typeface="+mn-lt"/>
                <a:ea typeface="+mn-ea"/>
                <a:cs typeface="+mn-cs"/>
              </a:rPr>
              <a:t> adalah: </a:t>
            </a:r>
            <a:r>
              <a:rPr kumimoji="0" lang="sv-SE" sz="3200" b="0" i="0" u="none" strike="noStrike" kern="0" cap="none" spc="0" normalizeH="0" baseline="0" noProof="0" dirty="0" smtClean="0">
                <a:ln>
                  <a:noFill/>
                </a:ln>
                <a:solidFill>
                  <a:schemeClr val="tx1"/>
                </a:solidFill>
                <a:effectLst/>
                <a:uLnTx/>
                <a:uFillTx/>
                <a:latin typeface="+mn-lt"/>
                <a:ea typeface="+mn-ea"/>
                <a:cs typeface="+mn-cs"/>
              </a:rPr>
              <a:t> </a:t>
            </a:r>
          </a:p>
          <a:p>
            <a:pPr marL="742950" marR="0" lvl="1" indent="-285750" algn="l" defTabSz="914400" rtl="0" eaLnBrk="1" fontAlgn="base" latinLnBrk="0" hangingPunct="1">
              <a:lnSpc>
                <a:spcPct val="110000"/>
              </a:lnSpc>
              <a:spcBef>
                <a:spcPct val="20000"/>
              </a:spcBef>
              <a:spcAft>
                <a:spcPct val="0"/>
              </a:spcAft>
              <a:buClrTx/>
              <a:buSzTx/>
              <a:buFontTx/>
              <a:buChar char="–"/>
              <a:tabLst/>
              <a:defRPr/>
            </a:pPr>
            <a:r>
              <a:rPr kumimoji="0" lang="id-ID" sz="3000" b="0" i="0" u="none" strike="noStrike" kern="0" cap="none" spc="0" normalizeH="0" baseline="0" noProof="0" dirty="0" smtClean="0">
                <a:ln>
                  <a:noFill/>
                </a:ln>
                <a:solidFill>
                  <a:schemeClr val="tx1"/>
                </a:solidFill>
                <a:effectLst/>
                <a:uLnTx/>
                <a:uFillTx/>
                <a:latin typeface="+mn-lt"/>
              </a:rPr>
              <a:t>PK</a:t>
            </a:r>
            <a:r>
              <a:rPr kumimoji="0" lang="en-US" sz="3000" b="0" i="0" u="none" strike="noStrike" kern="0" cap="none" spc="0" normalizeH="0" baseline="0" noProof="0" dirty="0" smtClean="0">
                <a:ln>
                  <a:noFill/>
                </a:ln>
                <a:solidFill>
                  <a:schemeClr val="tx1"/>
                </a:solidFill>
                <a:effectLst/>
                <a:uLnTx/>
                <a:uFillTx/>
                <a:latin typeface="+mn-lt"/>
              </a:rPr>
              <a:t> (</a:t>
            </a:r>
            <a:r>
              <a:rPr kumimoji="0" lang="en-US" sz="3000" b="0" i="0" u="none" strike="noStrike" kern="0" cap="none" spc="0" normalizeH="0" baseline="0" noProof="0" dirty="0" err="1" smtClean="0">
                <a:ln>
                  <a:noFill/>
                </a:ln>
                <a:solidFill>
                  <a:schemeClr val="tx1"/>
                </a:solidFill>
                <a:effectLst/>
                <a:uLnTx/>
                <a:uFillTx/>
                <a:latin typeface="+mn-lt"/>
              </a:rPr>
              <a:t>mungut</a:t>
            </a:r>
            <a:r>
              <a:rPr kumimoji="0" lang="en-US" sz="3000" b="0" i="0" u="none" strike="noStrike" kern="0" cap="none" spc="0" normalizeH="0" baseline="0" noProof="0" dirty="0" smtClean="0">
                <a:ln>
                  <a:noFill/>
                </a:ln>
                <a:solidFill>
                  <a:schemeClr val="tx1"/>
                </a:solidFill>
                <a:effectLst/>
                <a:uLnTx/>
                <a:uFillTx/>
                <a:latin typeface="+mn-lt"/>
              </a:rPr>
              <a:t> PPN/</a:t>
            </a:r>
            <a:r>
              <a:rPr kumimoji="0" lang="en-US" sz="3000" b="0" i="0" u="none" strike="noStrike" kern="0" cap="none" spc="0" normalizeH="0" baseline="0" noProof="0" dirty="0" err="1" smtClean="0">
                <a:ln>
                  <a:noFill/>
                </a:ln>
                <a:solidFill>
                  <a:schemeClr val="tx1"/>
                </a:solidFill>
                <a:effectLst/>
                <a:uLnTx/>
                <a:uFillTx/>
                <a:latin typeface="+mn-lt"/>
              </a:rPr>
              <a:t>penjual</a:t>
            </a:r>
            <a:r>
              <a:rPr kumimoji="0" lang="en-US" sz="3000" b="0" i="0" u="none" strike="noStrike" kern="0" cap="none" spc="0" normalizeH="0" baseline="0" noProof="0" dirty="0" smtClean="0">
                <a:ln>
                  <a:noFill/>
                </a:ln>
                <a:solidFill>
                  <a:schemeClr val="tx1"/>
                </a:solidFill>
                <a:effectLst/>
                <a:uLnTx/>
                <a:uFillTx/>
                <a:latin typeface="+mn-lt"/>
              </a:rPr>
              <a:t>)  </a:t>
            </a:r>
            <a:r>
              <a:rPr kumimoji="0" lang="en-US" sz="3000" b="0" i="0" u="none" strike="noStrike" kern="0" cap="none" spc="0" normalizeH="0" baseline="0" noProof="0" dirty="0" err="1" smtClean="0">
                <a:ln>
                  <a:noFill/>
                </a:ln>
                <a:solidFill>
                  <a:schemeClr val="tx1"/>
                </a:solidFill>
                <a:effectLst/>
                <a:uLnTx/>
                <a:uFillTx/>
                <a:latin typeface="+mn-lt"/>
              </a:rPr>
              <a:t>Rp</a:t>
            </a:r>
            <a:r>
              <a:rPr kumimoji="0" lang="id-ID" sz="3000" b="0" i="0" u="none" strike="noStrike" kern="0" cap="none" spc="0" normalizeH="0" baseline="0" noProof="0" dirty="0" smtClean="0">
                <a:ln>
                  <a:noFill/>
                </a:ln>
                <a:solidFill>
                  <a:schemeClr val="tx1"/>
                </a:solidFill>
                <a:effectLst/>
                <a:uLnTx/>
                <a:uFillTx/>
                <a:latin typeface="+mn-lt"/>
              </a:rPr>
              <a:t>10 Milyar </a:t>
            </a:r>
            <a:r>
              <a:rPr kumimoji="0" lang="en-US" sz="3000" b="0" i="0" u="none" strike="noStrike" kern="0" cap="none" spc="0" normalizeH="0" baseline="0" noProof="0" dirty="0" smtClean="0">
                <a:ln>
                  <a:noFill/>
                </a:ln>
                <a:solidFill>
                  <a:schemeClr val="tx1"/>
                </a:solidFill>
                <a:effectLst/>
                <a:uLnTx/>
                <a:uFillTx/>
                <a:latin typeface="+mn-lt"/>
              </a:rPr>
              <a:t> </a:t>
            </a:r>
          </a:p>
          <a:p>
            <a:pPr marL="742950" marR="0" lvl="1" indent="-285750" algn="l" defTabSz="914400" rtl="0" eaLnBrk="1" fontAlgn="base" latinLnBrk="0" hangingPunct="1">
              <a:lnSpc>
                <a:spcPct val="110000"/>
              </a:lnSpc>
              <a:spcBef>
                <a:spcPct val="20000"/>
              </a:spcBef>
              <a:spcAft>
                <a:spcPct val="0"/>
              </a:spcAft>
              <a:buClrTx/>
              <a:buSzTx/>
              <a:buFontTx/>
              <a:buChar char="–"/>
              <a:tabLst/>
              <a:defRPr/>
            </a:pPr>
            <a:r>
              <a:rPr kumimoji="0" lang="id-ID" sz="3000" b="0" i="0" u="none" strike="noStrike" kern="0" cap="none" spc="0" normalizeH="0" baseline="0" noProof="0" dirty="0" smtClean="0">
                <a:ln>
                  <a:noFill/>
                </a:ln>
                <a:solidFill>
                  <a:schemeClr val="tx1"/>
                </a:solidFill>
                <a:effectLst/>
                <a:uLnTx/>
                <a:uFillTx/>
                <a:latin typeface="+mn-lt"/>
              </a:rPr>
              <a:t>PM</a:t>
            </a:r>
            <a:r>
              <a:rPr kumimoji="0" lang="en-US" sz="3000" b="0" i="0" u="none" strike="noStrike" kern="0" cap="none" spc="0" normalizeH="0" baseline="0" noProof="0" dirty="0" smtClean="0">
                <a:ln>
                  <a:noFill/>
                </a:ln>
                <a:solidFill>
                  <a:schemeClr val="tx1"/>
                </a:solidFill>
                <a:effectLst/>
                <a:uLnTx/>
                <a:uFillTx/>
                <a:latin typeface="+mn-lt"/>
              </a:rPr>
              <a:t> (</a:t>
            </a:r>
            <a:r>
              <a:rPr kumimoji="0" lang="en-US" sz="3000" b="0" i="0" u="none" strike="noStrike" kern="0" cap="none" spc="0" normalizeH="0" baseline="0" noProof="0" dirty="0" err="1" smtClean="0">
                <a:ln>
                  <a:noFill/>
                </a:ln>
                <a:solidFill>
                  <a:schemeClr val="tx1"/>
                </a:solidFill>
                <a:effectLst/>
                <a:uLnTx/>
                <a:uFillTx/>
                <a:latin typeface="+mn-lt"/>
              </a:rPr>
              <a:t>mbayar</a:t>
            </a:r>
            <a:r>
              <a:rPr kumimoji="0" lang="en-US" sz="3000" b="0" i="0" u="none" strike="noStrike" kern="0" cap="none" spc="0" normalizeH="0" baseline="0" noProof="0" dirty="0" smtClean="0">
                <a:ln>
                  <a:noFill/>
                </a:ln>
                <a:solidFill>
                  <a:schemeClr val="tx1"/>
                </a:solidFill>
                <a:effectLst/>
                <a:uLnTx/>
                <a:uFillTx/>
                <a:latin typeface="+mn-lt"/>
              </a:rPr>
              <a:t> PPN/</a:t>
            </a:r>
            <a:r>
              <a:rPr kumimoji="0" lang="en-US" sz="3000" b="0" i="0" u="none" strike="noStrike" kern="0" cap="none" spc="0" normalizeH="0" baseline="0" noProof="0" dirty="0" err="1" smtClean="0">
                <a:ln>
                  <a:noFill/>
                </a:ln>
                <a:solidFill>
                  <a:schemeClr val="tx1"/>
                </a:solidFill>
                <a:effectLst/>
                <a:uLnTx/>
                <a:uFillTx/>
                <a:latin typeface="+mn-lt"/>
              </a:rPr>
              <a:t>pembeli</a:t>
            </a:r>
            <a:r>
              <a:rPr kumimoji="0" lang="en-US" sz="3000" b="0" i="0" u="none" strike="noStrike" kern="0" cap="none" spc="0" normalizeH="0" baseline="0" noProof="0" dirty="0" smtClean="0">
                <a:ln>
                  <a:noFill/>
                </a:ln>
                <a:solidFill>
                  <a:schemeClr val="tx1"/>
                </a:solidFill>
                <a:effectLst/>
                <a:uLnTx/>
                <a:uFillTx/>
                <a:latin typeface="+mn-lt"/>
              </a:rPr>
              <a:t>) </a:t>
            </a:r>
            <a:r>
              <a:rPr kumimoji="0" lang="id-ID" sz="3000" b="0" i="0" u="none" strike="noStrike" kern="0" cap="none" spc="0" normalizeH="0" baseline="0" noProof="0" dirty="0" smtClean="0">
                <a:ln>
                  <a:noFill/>
                </a:ln>
                <a:solidFill>
                  <a:schemeClr val="tx1"/>
                </a:solidFill>
                <a:effectLst/>
                <a:uLnTx/>
                <a:uFillTx/>
                <a:latin typeface="+mn-lt"/>
              </a:rPr>
              <a:t>Rp8 Milyar </a:t>
            </a:r>
            <a:r>
              <a:rPr kumimoji="0" lang="en-US" sz="3000" b="0" i="0" u="none" strike="noStrike" kern="0" cap="none" spc="0" normalizeH="0" baseline="0" noProof="0" dirty="0" smtClean="0">
                <a:ln>
                  <a:noFill/>
                </a:ln>
                <a:solidFill>
                  <a:schemeClr val="tx1"/>
                </a:solidFill>
                <a:effectLst/>
                <a:uLnTx/>
                <a:uFillTx/>
                <a:latin typeface="+mn-lt"/>
              </a:rPr>
              <a:t>     </a:t>
            </a:r>
          </a:p>
          <a:p>
            <a:pPr marL="742950" marR="0" lvl="1" indent="-285750" algn="l" defTabSz="914400" rtl="0" eaLnBrk="1" fontAlgn="base" latinLnBrk="0" hangingPunct="1">
              <a:lnSpc>
                <a:spcPct val="110000"/>
              </a:lnSpc>
              <a:spcBef>
                <a:spcPct val="20000"/>
              </a:spcBef>
              <a:spcAft>
                <a:spcPct val="0"/>
              </a:spcAft>
              <a:buClrTx/>
              <a:buSzTx/>
              <a:buFontTx/>
              <a:buChar char="–"/>
              <a:tabLst/>
              <a:defRPr/>
            </a:pPr>
            <a:r>
              <a:rPr kumimoji="0" lang="id-ID" sz="3000" b="0" i="0" u="none" strike="noStrike" kern="0" cap="none" spc="0" normalizeH="0" baseline="0" noProof="0" dirty="0" smtClean="0">
                <a:ln>
                  <a:noFill/>
                </a:ln>
                <a:solidFill>
                  <a:schemeClr val="tx1"/>
                </a:solidFill>
                <a:effectLst/>
                <a:uLnTx/>
                <a:uFillTx/>
                <a:latin typeface="+mn-lt"/>
              </a:rPr>
              <a:t>PPN K</a:t>
            </a:r>
            <a:r>
              <a:rPr kumimoji="0" lang="en-US" sz="3000" b="0" i="0" u="none" strike="noStrike" kern="0" cap="none" spc="0" normalizeH="0" baseline="0" noProof="0" dirty="0" smtClean="0">
                <a:ln>
                  <a:noFill/>
                </a:ln>
                <a:solidFill>
                  <a:schemeClr val="tx1"/>
                </a:solidFill>
                <a:effectLst/>
                <a:uLnTx/>
                <a:uFillTx/>
                <a:latin typeface="+mn-lt"/>
              </a:rPr>
              <a:t>B	</a:t>
            </a:r>
            <a:r>
              <a:rPr kumimoji="0" lang="id-ID" sz="3000" b="0" i="0" u="none" strike="noStrike" kern="0" cap="none" spc="0" normalizeH="0" baseline="0" noProof="0" dirty="0" smtClean="0">
                <a:ln>
                  <a:noFill/>
                </a:ln>
                <a:solidFill>
                  <a:schemeClr val="tx1"/>
                </a:solidFill>
                <a:effectLst/>
                <a:uLnTx/>
                <a:uFillTx/>
                <a:latin typeface="+mn-lt"/>
              </a:rPr>
              <a:t>Rp2 Milyar</a:t>
            </a:r>
            <a:endParaRPr kumimoji="0" lang="en-US" sz="3000" b="0" i="0" u="none" strike="noStrike" kern="0" cap="none" spc="0" normalizeH="0" baseline="0" noProof="0" dirty="0" smtClean="0">
              <a:ln>
                <a:noFill/>
              </a:ln>
              <a:solidFill>
                <a:schemeClr val="tx1"/>
              </a:solidFill>
              <a:effectLst/>
              <a:uLnTx/>
              <a:uFillTx/>
              <a:latin typeface="+mn-lt"/>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1219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SKPKB</a:t>
            </a:r>
          </a:p>
        </p:txBody>
      </p:sp>
      <p:sp>
        <p:nvSpPr>
          <p:cNvPr id="180232" name="Rectangle 8"/>
          <p:cNvSpPr>
            <a:spLocks noChangeArrowheads="1"/>
          </p:cNvSpPr>
          <p:nvPr/>
        </p:nvSpPr>
        <p:spPr bwMode="auto">
          <a:xfrm>
            <a:off x="152400" y="838200"/>
            <a:ext cx="8839200" cy="739775"/>
          </a:xfrm>
          <a:prstGeom prst="rect">
            <a:avLst/>
          </a:prstGeom>
          <a:noFill/>
          <a:ln w="38100">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apabila kewajiban sebagaimana dimaksud dalam </a:t>
            </a:r>
            <a:r>
              <a:rPr lang="en-US" sz="2000" u="none">
                <a:solidFill>
                  <a:srgbClr val="0033CC"/>
                </a:solidFill>
                <a:latin typeface="Tahoma" pitchFamily="34" charset="0"/>
              </a:rPr>
              <a:t>Pasal 28 atau Pasal 29</a:t>
            </a:r>
            <a:r>
              <a:rPr lang="en-US" sz="2000" u="none">
                <a:latin typeface="Tahoma" pitchFamily="34" charset="0"/>
              </a:rPr>
              <a:t> tidak dipenuhi sehingga tidak dapat diketahui besarnya pajak yang terutang.</a:t>
            </a:r>
          </a:p>
        </p:txBody>
      </p:sp>
      <p:sp>
        <p:nvSpPr>
          <p:cNvPr id="180233" name="Rectangle 9"/>
          <p:cNvSpPr>
            <a:spLocks noChangeArrowheads="1"/>
          </p:cNvSpPr>
          <p:nvPr/>
        </p:nvSpPr>
        <p:spPr bwMode="auto">
          <a:xfrm>
            <a:off x="6096000" y="76200"/>
            <a:ext cx="2362200" cy="6858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13 (1) huruf d</a:t>
            </a:r>
          </a:p>
          <a:p>
            <a:r>
              <a:rPr lang="en-US" sz="2000" u="none">
                <a:latin typeface="Tahoma" pitchFamily="34" charset="0"/>
              </a:rPr>
              <a:t> UU KUP</a:t>
            </a:r>
          </a:p>
        </p:txBody>
      </p:sp>
      <p:sp>
        <p:nvSpPr>
          <p:cNvPr id="180234" name="AutoShape 10"/>
          <p:cNvSpPr>
            <a:spLocks noChangeArrowheads="1"/>
          </p:cNvSpPr>
          <p:nvPr/>
        </p:nvSpPr>
        <p:spPr bwMode="auto">
          <a:xfrm>
            <a:off x="7772400" y="533400"/>
            <a:ext cx="6096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0235" name="Line 11"/>
          <p:cNvSpPr>
            <a:spLocks noChangeShapeType="1"/>
          </p:cNvSpPr>
          <p:nvPr/>
        </p:nvSpPr>
        <p:spPr bwMode="auto">
          <a:xfrm flipH="1">
            <a:off x="2338388" y="1219200"/>
            <a:ext cx="3962400" cy="609600"/>
          </a:xfrm>
          <a:prstGeom prst="line">
            <a:avLst/>
          </a:prstGeom>
          <a:noFill/>
          <a:ln w="28575">
            <a:solidFill>
              <a:srgbClr val="008000"/>
            </a:solidFill>
            <a:round/>
            <a:headEnd/>
            <a:tailEnd type="triangle" w="med" len="med"/>
          </a:ln>
        </p:spPr>
        <p:txBody>
          <a:bodyPr/>
          <a:lstStyle/>
          <a:p>
            <a:endParaRPr lang="en-US"/>
          </a:p>
        </p:txBody>
      </p:sp>
      <p:sp>
        <p:nvSpPr>
          <p:cNvPr id="180237" name="Rectangle 13"/>
          <p:cNvSpPr>
            <a:spLocks noChangeArrowheads="1"/>
          </p:cNvSpPr>
          <p:nvPr/>
        </p:nvSpPr>
        <p:spPr bwMode="auto">
          <a:xfrm>
            <a:off x="152400" y="1651000"/>
            <a:ext cx="27432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i="1" u="none">
                <a:latin typeface="Tahoma" pitchFamily="34" charset="0"/>
              </a:rPr>
              <a:t>Ketentuan mengenai PEMBUKUAN</a:t>
            </a:r>
          </a:p>
        </p:txBody>
      </p:sp>
      <p:sp>
        <p:nvSpPr>
          <p:cNvPr id="180238" name="Line 14"/>
          <p:cNvSpPr>
            <a:spLocks noChangeShapeType="1"/>
          </p:cNvSpPr>
          <p:nvPr/>
        </p:nvSpPr>
        <p:spPr bwMode="auto">
          <a:xfrm flipH="1">
            <a:off x="5751513" y="1219200"/>
            <a:ext cx="2133600" cy="533400"/>
          </a:xfrm>
          <a:prstGeom prst="line">
            <a:avLst/>
          </a:prstGeom>
          <a:noFill/>
          <a:ln w="28575">
            <a:solidFill>
              <a:srgbClr val="008000"/>
            </a:solidFill>
            <a:round/>
            <a:headEnd/>
            <a:tailEnd type="triangle" w="med" len="med"/>
          </a:ln>
        </p:spPr>
        <p:txBody>
          <a:bodyPr/>
          <a:lstStyle/>
          <a:p>
            <a:endParaRPr lang="en-US"/>
          </a:p>
        </p:txBody>
      </p:sp>
      <p:sp>
        <p:nvSpPr>
          <p:cNvPr id="180239" name="Rectangle 15"/>
          <p:cNvSpPr>
            <a:spLocks noChangeArrowheads="1"/>
          </p:cNvSpPr>
          <p:nvPr/>
        </p:nvSpPr>
        <p:spPr bwMode="auto">
          <a:xfrm>
            <a:off x="4648200" y="1651000"/>
            <a:ext cx="43434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i="1" u="none">
                <a:latin typeface="Tahoma" pitchFamily="34" charset="0"/>
              </a:rPr>
              <a:t>Kewajiban WP ketika dilakukan pemeriksaan</a:t>
            </a:r>
          </a:p>
        </p:txBody>
      </p:sp>
      <p:sp>
        <p:nvSpPr>
          <p:cNvPr id="180240" name="AutoShape 16"/>
          <p:cNvSpPr>
            <a:spLocks noChangeArrowheads="1"/>
          </p:cNvSpPr>
          <p:nvPr/>
        </p:nvSpPr>
        <p:spPr bwMode="auto">
          <a:xfrm>
            <a:off x="3657600" y="1600200"/>
            <a:ext cx="609600" cy="838200"/>
          </a:xfrm>
          <a:prstGeom prst="downArrow">
            <a:avLst>
              <a:gd name="adj1" fmla="val 50000"/>
              <a:gd name="adj2" fmla="val 34375"/>
            </a:avLst>
          </a:prstGeom>
          <a:solidFill>
            <a:schemeClr val="accent1"/>
          </a:solidFill>
          <a:ln w="9525">
            <a:solidFill>
              <a:schemeClr val="tx1"/>
            </a:solidFill>
            <a:miter lim="800000"/>
            <a:headEnd/>
            <a:tailEnd/>
          </a:ln>
        </p:spPr>
        <p:txBody>
          <a:bodyPr wrap="none" anchor="ctr"/>
          <a:lstStyle/>
          <a:p>
            <a:endParaRPr lang="en-US"/>
          </a:p>
        </p:txBody>
      </p:sp>
      <p:sp>
        <p:nvSpPr>
          <p:cNvPr id="180242" name="Rectangle 18"/>
          <p:cNvSpPr>
            <a:spLocks noChangeArrowheads="1"/>
          </p:cNvSpPr>
          <p:nvPr/>
        </p:nvSpPr>
        <p:spPr bwMode="auto">
          <a:xfrm>
            <a:off x="228600" y="2492375"/>
            <a:ext cx="8686800" cy="4162425"/>
          </a:xfrm>
          <a:prstGeom prst="rect">
            <a:avLst/>
          </a:prstGeom>
          <a:noFill/>
          <a:ln w="38100">
            <a:solidFill>
              <a:srgbClr val="FF33CC"/>
            </a:solidFill>
            <a:miter lim="800000"/>
            <a:headEnd/>
            <a:tailEnd/>
          </a:ln>
        </p:spPr>
        <p:txBody>
          <a:bodyPr lIns="91422" tIns="45712" rIns="91422" bIns="45712">
            <a:spAutoFit/>
          </a:bodyPr>
          <a:lstStyle/>
          <a:p>
            <a:pPr marL="457200" indent="-457200" algn="l">
              <a:lnSpc>
                <a:spcPct val="80000"/>
              </a:lnSpc>
              <a:spcBef>
                <a:spcPct val="50000"/>
              </a:spcBef>
            </a:pPr>
            <a:r>
              <a:rPr lang="en-US" sz="2000" b="1" u="none"/>
              <a:t>	Jumlah pajak dalam Surat Ketetapan Pajak Kurang Bayar sebagaimana dimaksud pada ayat (1) huruf b, huruf c, dan </a:t>
            </a:r>
            <a:r>
              <a:rPr lang="en-US" sz="2000" b="1">
                <a:solidFill>
                  <a:srgbClr val="0033CC"/>
                </a:solidFill>
              </a:rPr>
              <a:t>huruf d</a:t>
            </a:r>
            <a:r>
              <a:rPr lang="en-US" sz="2000" b="1" u="none"/>
              <a:t> ditambah dengan sanksi administrasi berupa kenaikan sebesar :</a:t>
            </a:r>
          </a:p>
          <a:p>
            <a:pPr marL="457200" indent="-457200" algn="l">
              <a:lnSpc>
                <a:spcPct val="80000"/>
              </a:lnSpc>
              <a:spcBef>
                <a:spcPct val="50000"/>
              </a:spcBef>
              <a:buFontTx/>
              <a:buAutoNum type="alphaLcPeriod"/>
            </a:pPr>
            <a:r>
              <a:rPr lang="en-US" sz="2000" b="1" u="none"/>
              <a:t>50 % (lima puluh persen) dari Pajak Penghasilan yang tidak atau kurang dibayar dalam satu Tahun Pajak;</a:t>
            </a:r>
          </a:p>
          <a:p>
            <a:pPr marL="457200" indent="-457200" algn="l">
              <a:lnSpc>
                <a:spcPct val="80000"/>
              </a:lnSpc>
              <a:spcBef>
                <a:spcPct val="50000"/>
              </a:spcBef>
              <a:buFontTx/>
              <a:buAutoNum type="alphaLcPeriod"/>
            </a:pPr>
            <a:r>
              <a:rPr lang="en-US" sz="2000" b="1" u="none"/>
              <a:t>100 % (seratus persen) dari Pajak Penghasilan yang tidak atau kurang dipotong, tidak atau kurang dipungut, tidak atau kurang disetorkan, dan dipotong atau dipungut tetapi tidak atau kurang disetorkan;</a:t>
            </a:r>
          </a:p>
          <a:p>
            <a:pPr marL="457200" indent="-457200" algn="l">
              <a:lnSpc>
                <a:spcPct val="80000"/>
              </a:lnSpc>
              <a:spcBef>
                <a:spcPct val="50000"/>
              </a:spcBef>
              <a:buFontTx/>
              <a:buAutoNum type="alphaLcPeriod"/>
            </a:pPr>
            <a:r>
              <a:rPr lang="en-US" sz="2000" b="1" u="none"/>
              <a:t>100 % (seratus persen) dari Pajak Pertambahan Nilai Barang dan Jasa dan Pajak Penjualan Atas Barang Mewah yang tidak atau kurang dibayar.</a:t>
            </a:r>
          </a:p>
          <a:p>
            <a:pPr marL="457200" indent="-457200" algn="l">
              <a:lnSpc>
                <a:spcPct val="80000"/>
              </a:lnSpc>
              <a:spcBef>
                <a:spcPct val="50000"/>
              </a:spcBef>
            </a:pPr>
            <a:r>
              <a:rPr lang="en-US" sz="2000" b="1" u="none">
                <a:solidFill>
                  <a:srgbClr val="0033CC"/>
                </a:solidFill>
              </a:rPr>
              <a:t>{Pasal 13 (3) UU KUP}</a:t>
            </a:r>
          </a:p>
        </p:txBody>
      </p:sp>
      <p:sp>
        <p:nvSpPr>
          <p:cNvPr id="180243" name="AutoShape 19"/>
          <p:cNvSpPr>
            <a:spLocks noChangeArrowheads="1"/>
          </p:cNvSpPr>
          <p:nvPr/>
        </p:nvSpPr>
        <p:spPr bwMode="auto">
          <a:xfrm>
            <a:off x="144463" y="692150"/>
            <a:ext cx="323850"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a:t>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0233"/>
                                        </p:tgtEl>
                                        <p:attrNameLst>
                                          <p:attrName>style.visibility</p:attrName>
                                        </p:attrNameLst>
                                      </p:cBhvr>
                                      <p:to>
                                        <p:strVal val="visible"/>
                                      </p:to>
                                    </p:set>
                                    <p:anim calcmode="lin" valueType="num">
                                      <p:cBhvr additive="base">
                                        <p:cTn id="7" dur="500" fill="hold"/>
                                        <p:tgtEl>
                                          <p:spTgt spid="180233"/>
                                        </p:tgtEl>
                                        <p:attrNameLst>
                                          <p:attrName>ppt_x</p:attrName>
                                        </p:attrNameLst>
                                      </p:cBhvr>
                                      <p:tavLst>
                                        <p:tav tm="0">
                                          <p:val>
                                            <p:strVal val="0-#ppt_w/2"/>
                                          </p:val>
                                        </p:tav>
                                        <p:tav tm="100000">
                                          <p:val>
                                            <p:strVal val="#ppt_x"/>
                                          </p:val>
                                        </p:tav>
                                      </p:tavLst>
                                    </p:anim>
                                    <p:anim calcmode="lin" valueType="num">
                                      <p:cBhvr additive="base">
                                        <p:cTn id="8" dur="500" fill="hold"/>
                                        <p:tgtEl>
                                          <p:spTgt spid="1802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0234"/>
                                        </p:tgtEl>
                                        <p:attrNameLst>
                                          <p:attrName>style.visibility</p:attrName>
                                        </p:attrNameLst>
                                      </p:cBhvr>
                                      <p:to>
                                        <p:strVal val="visible"/>
                                      </p:to>
                                    </p:set>
                                    <p:anim calcmode="lin" valueType="num">
                                      <p:cBhvr additive="base">
                                        <p:cTn id="13" dur="500" fill="hold"/>
                                        <p:tgtEl>
                                          <p:spTgt spid="180234"/>
                                        </p:tgtEl>
                                        <p:attrNameLst>
                                          <p:attrName>ppt_x</p:attrName>
                                        </p:attrNameLst>
                                      </p:cBhvr>
                                      <p:tavLst>
                                        <p:tav tm="0">
                                          <p:val>
                                            <p:strVal val="0-#ppt_w/2"/>
                                          </p:val>
                                        </p:tav>
                                        <p:tav tm="100000">
                                          <p:val>
                                            <p:strVal val="#ppt_x"/>
                                          </p:val>
                                        </p:tav>
                                      </p:tavLst>
                                    </p:anim>
                                    <p:anim calcmode="lin" valueType="num">
                                      <p:cBhvr additive="base">
                                        <p:cTn id="14" dur="500" fill="hold"/>
                                        <p:tgtEl>
                                          <p:spTgt spid="18023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180243"/>
                                        </p:tgtEl>
                                        <p:attrNameLst>
                                          <p:attrName>style.visibility</p:attrName>
                                        </p:attrNameLst>
                                      </p:cBhvr>
                                      <p:to>
                                        <p:strVal val="visible"/>
                                      </p:to>
                                    </p:set>
                                    <p:animEffect transition="in" filter="diamond(in)">
                                      <p:cBhvr>
                                        <p:cTn id="19" dur="1000"/>
                                        <p:tgtEl>
                                          <p:spTgt spid="18024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0232"/>
                                        </p:tgtEl>
                                        <p:attrNameLst>
                                          <p:attrName>style.visibility</p:attrName>
                                        </p:attrNameLst>
                                      </p:cBhvr>
                                      <p:to>
                                        <p:strVal val="visible"/>
                                      </p:to>
                                    </p:set>
                                    <p:anim calcmode="lin" valueType="num">
                                      <p:cBhvr additive="base">
                                        <p:cTn id="24" dur="500" fill="hold"/>
                                        <p:tgtEl>
                                          <p:spTgt spid="180232"/>
                                        </p:tgtEl>
                                        <p:attrNameLst>
                                          <p:attrName>ppt_x</p:attrName>
                                        </p:attrNameLst>
                                      </p:cBhvr>
                                      <p:tavLst>
                                        <p:tav tm="0">
                                          <p:val>
                                            <p:strVal val="0-#ppt_w/2"/>
                                          </p:val>
                                        </p:tav>
                                        <p:tav tm="100000">
                                          <p:val>
                                            <p:strVal val="#ppt_x"/>
                                          </p:val>
                                        </p:tav>
                                      </p:tavLst>
                                    </p:anim>
                                    <p:anim calcmode="lin" valueType="num">
                                      <p:cBhvr additive="base">
                                        <p:cTn id="25" dur="500" fill="hold"/>
                                        <p:tgtEl>
                                          <p:spTgt spid="180232"/>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80235"/>
                                        </p:tgtEl>
                                        <p:attrNameLst>
                                          <p:attrName>style.visibility</p:attrName>
                                        </p:attrNameLst>
                                      </p:cBhvr>
                                      <p:to>
                                        <p:strVal val="visible"/>
                                      </p:to>
                                    </p:set>
                                    <p:anim calcmode="lin" valueType="num">
                                      <p:cBhvr additive="base">
                                        <p:cTn id="30" dur="500" fill="hold"/>
                                        <p:tgtEl>
                                          <p:spTgt spid="180235"/>
                                        </p:tgtEl>
                                        <p:attrNameLst>
                                          <p:attrName>ppt_x</p:attrName>
                                        </p:attrNameLst>
                                      </p:cBhvr>
                                      <p:tavLst>
                                        <p:tav tm="0">
                                          <p:val>
                                            <p:strVal val="0-#ppt_w/2"/>
                                          </p:val>
                                        </p:tav>
                                        <p:tav tm="100000">
                                          <p:val>
                                            <p:strVal val="#ppt_x"/>
                                          </p:val>
                                        </p:tav>
                                      </p:tavLst>
                                    </p:anim>
                                    <p:anim calcmode="lin" valueType="num">
                                      <p:cBhvr additive="base">
                                        <p:cTn id="31" dur="500" fill="hold"/>
                                        <p:tgtEl>
                                          <p:spTgt spid="180235"/>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80237"/>
                                        </p:tgtEl>
                                        <p:attrNameLst>
                                          <p:attrName>style.visibility</p:attrName>
                                        </p:attrNameLst>
                                      </p:cBhvr>
                                      <p:to>
                                        <p:strVal val="visible"/>
                                      </p:to>
                                    </p:set>
                                    <p:anim calcmode="lin" valueType="num">
                                      <p:cBhvr additive="base">
                                        <p:cTn id="36" dur="500" fill="hold"/>
                                        <p:tgtEl>
                                          <p:spTgt spid="180237"/>
                                        </p:tgtEl>
                                        <p:attrNameLst>
                                          <p:attrName>ppt_x</p:attrName>
                                        </p:attrNameLst>
                                      </p:cBhvr>
                                      <p:tavLst>
                                        <p:tav tm="0">
                                          <p:val>
                                            <p:strVal val="0-#ppt_w/2"/>
                                          </p:val>
                                        </p:tav>
                                        <p:tav tm="100000">
                                          <p:val>
                                            <p:strVal val="#ppt_x"/>
                                          </p:val>
                                        </p:tav>
                                      </p:tavLst>
                                    </p:anim>
                                    <p:anim calcmode="lin" valueType="num">
                                      <p:cBhvr additive="base">
                                        <p:cTn id="37" dur="500" fill="hold"/>
                                        <p:tgtEl>
                                          <p:spTgt spid="180237"/>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80238"/>
                                        </p:tgtEl>
                                        <p:attrNameLst>
                                          <p:attrName>style.visibility</p:attrName>
                                        </p:attrNameLst>
                                      </p:cBhvr>
                                      <p:to>
                                        <p:strVal val="visible"/>
                                      </p:to>
                                    </p:set>
                                    <p:anim calcmode="lin" valueType="num">
                                      <p:cBhvr additive="base">
                                        <p:cTn id="42" dur="500" fill="hold"/>
                                        <p:tgtEl>
                                          <p:spTgt spid="180238"/>
                                        </p:tgtEl>
                                        <p:attrNameLst>
                                          <p:attrName>ppt_x</p:attrName>
                                        </p:attrNameLst>
                                      </p:cBhvr>
                                      <p:tavLst>
                                        <p:tav tm="0">
                                          <p:val>
                                            <p:strVal val="0-#ppt_w/2"/>
                                          </p:val>
                                        </p:tav>
                                        <p:tav tm="100000">
                                          <p:val>
                                            <p:strVal val="#ppt_x"/>
                                          </p:val>
                                        </p:tav>
                                      </p:tavLst>
                                    </p:anim>
                                    <p:anim calcmode="lin" valueType="num">
                                      <p:cBhvr additive="base">
                                        <p:cTn id="43" dur="500" fill="hold"/>
                                        <p:tgtEl>
                                          <p:spTgt spid="180238"/>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180239"/>
                                        </p:tgtEl>
                                        <p:attrNameLst>
                                          <p:attrName>style.visibility</p:attrName>
                                        </p:attrNameLst>
                                      </p:cBhvr>
                                      <p:to>
                                        <p:strVal val="visible"/>
                                      </p:to>
                                    </p:set>
                                    <p:anim calcmode="lin" valueType="num">
                                      <p:cBhvr additive="base">
                                        <p:cTn id="48" dur="500" fill="hold"/>
                                        <p:tgtEl>
                                          <p:spTgt spid="180239"/>
                                        </p:tgtEl>
                                        <p:attrNameLst>
                                          <p:attrName>ppt_x</p:attrName>
                                        </p:attrNameLst>
                                      </p:cBhvr>
                                      <p:tavLst>
                                        <p:tav tm="0">
                                          <p:val>
                                            <p:strVal val="0-#ppt_w/2"/>
                                          </p:val>
                                        </p:tav>
                                        <p:tav tm="100000">
                                          <p:val>
                                            <p:strVal val="#ppt_x"/>
                                          </p:val>
                                        </p:tav>
                                      </p:tavLst>
                                    </p:anim>
                                    <p:anim calcmode="lin" valueType="num">
                                      <p:cBhvr additive="base">
                                        <p:cTn id="49" dur="500" fill="hold"/>
                                        <p:tgtEl>
                                          <p:spTgt spid="180239"/>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180240"/>
                                        </p:tgtEl>
                                        <p:attrNameLst>
                                          <p:attrName>style.visibility</p:attrName>
                                        </p:attrNameLst>
                                      </p:cBhvr>
                                      <p:to>
                                        <p:strVal val="visible"/>
                                      </p:to>
                                    </p:set>
                                    <p:anim calcmode="lin" valueType="num">
                                      <p:cBhvr additive="base">
                                        <p:cTn id="54" dur="500" fill="hold"/>
                                        <p:tgtEl>
                                          <p:spTgt spid="180240"/>
                                        </p:tgtEl>
                                        <p:attrNameLst>
                                          <p:attrName>ppt_x</p:attrName>
                                        </p:attrNameLst>
                                      </p:cBhvr>
                                      <p:tavLst>
                                        <p:tav tm="0">
                                          <p:val>
                                            <p:strVal val="0-#ppt_w/2"/>
                                          </p:val>
                                        </p:tav>
                                        <p:tav tm="100000">
                                          <p:val>
                                            <p:strVal val="#ppt_x"/>
                                          </p:val>
                                        </p:tav>
                                      </p:tavLst>
                                    </p:anim>
                                    <p:anim calcmode="lin" valueType="num">
                                      <p:cBhvr additive="base">
                                        <p:cTn id="55" dur="500" fill="hold"/>
                                        <p:tgtEl>
                                          <p:spTgt spid="180240"/>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180242"/>
                                        </p:tgtEl>
                                        <p:attrNameLst>
                                          <p:attrName>style.visibility</p:attrName>
                                        </p:attrNameLst>
                                      </p:cBhvr>
                                      <p:to>
                                        <p:strVal val="visible"/>
                                      </p:to>
                                    </p:set>
                                    <p:anim calcmode="lin" valueType="num">
                                      <p:cBhvr additive="base">
                                        <p:cTn id="60" dur="500" fill="hold"/>
                                        <p:tgtEl>
                                          <p:spTgt spid="180242"/>
                                        </p:tgtEl>
                                        <p:attrNameLst>
                                          <p:attrName>ppt_x</p:attrName>
                                        </p:attrNameLst>
                                      </p:cBhvr>
                                      <p:tavLst>
                                        <p:tav tm="0">
                                          <p:val>
                                            <p:strVal val="0-#ppt_w/2"/>
                                          </p:val>
                                        </p:tav>
                                        <p:tav tm="100000">
                                          <p:val>
                                            <p:strVal val="#ppt_x"/>
                                          </p:val>
                                        </p:tav>
                                      </p:tavLst>
                                    </p:anim>
                                    <p:anim calcmode="lin" valueType="num">
                                      <p:cBhvr additive="base">
                                        <p:cTn id="61" dur="500" fill="hold"/>
                                        <p:tgtEl>
                                          <p:spTgt spid="1802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32" grpId="0" animBg="1" autoUpdateAnimBg="0"/>
      <p:bldP spid="180233" grpId="0" animBg="1" autoUpdateAnimBg="0"/>
      <p:bldP spid="180234" grpId="0" animBg="1"/>
      <p:bldP spid="180235" grpId="0" animBg="1"/>
      <p:bldP spid="180237" grpId="0" animBg="1" autoUpdateAnimBg="0"/>
      <p:bldP spid="180238" grpId="0" animBg="1"/>
      <p:bldP spid="180239" grpId="0" animBg="1" autoUpdateAnimBg="0"/>
      <p:bldP spid="180240" grpId="0" animBg="1"/>
      <p:bldP spid="180242" grpId="0" animBg="1" autoUpdateAnimBg="0"/>
      <p:bldP spid="180243" grpId="0" animBg="1"/>
    </p:bld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181251" name="Rectangle 3"/>
          <p:cNvSpPr>
            <a:spLocks noChangeArrowheads="1"/>
          </p:cNvSpPr>
          <p:nvPr/>
        </p:nvSpPr>
        <p:spPr bwMode="auto">
          <a:xfrm>
            <a:off x="152400" y="533400"/>
            <a:ext cx="8915400" cy="2819400"/>
          </a:xfrm>
          <a:prstGeom prst="rect">
            <a:avLst/>
          </a:prstGeom>
          <a:noFill/>
          <a:ln w="9525">
            <a:solidFill>
              <a:srgbClr val="000099"/>
            </a:solidFill>
            <a:miter lim="800000"/>
            <a:headEnd/>
            <a:tailEnd/>
          </a:ln>
        </p:spPr>
        <p:txBody>
          <a:bodyPr lIns="91422" tIns="45712" rIns="91422" bIns="45712">
            <a:spAutoFit/>
          </a:bodyPr>
          <a:lstStyle/>
          <a:p>
            <a:pPr>
              <a:lnSpc>
                <a:spcPct val="80000"/>
              </a:lnSpc>
              <a:spcBef>
                <a:spcPct val="50000"/>
              </a:spcBef>
            </a:pPr>
            <a:r>
              <a:rPr lang="en-US" sz="2000" u="none">
                <a:latin typeface="Tahoma" pitchFamily="34" charset="0"/>
              </a:rPr>
              <a:t>PT XYZ adalah WP badan yang melakukan kegiatan usaha perdagangan barang-barang elektronik, menyampaikan SPT PPh badan Tahun 2008 (tahun takwim) pada tgl 30 April 2009, dengan perincian sbb:</a:t>
            </a:r>
          </a:p>
          <a:p>
            <a:pPr algn="l">
              <a:lnSpc>
                <a:spcPct val="80000"/>
              </a:lnSpc>
              <a:spcBef>
                <a:spcPct val="50000"/>
              </a:spcBef>
            </a:pPr>
            <a:r>
              <a:rPr lang="en-US" sz="2000" u="none">
                <a:latin typeface="Tahoma" pitchFamily="34" charset="0"/>
              </a:rPr>
              <a:t>Penghasilan Neto					Rp1.000.000.000,00</a:t>
            </a:r>
          </a:p>
          <a:p>
            <a:pPr algn="l">
              <a:lnSpc>
                <a:spcPct val="80000"/>
              </a:lnSpc>
              <a:spcBef>
                <a:spcPct val="50000"/>
              </a:spcBef>
            </a:pPr>
            <a:r>
              <a:rPr lang="en-US" sz="2000" u="none">
                <a:latin typeface="Tahoma" pitchFamily="34" charset="0"/>
              </a:rPr>
              <a:t>PPh terutang						Rp   282.500.000,00</a:t>
            </a:r>
          </a:p>
          <a:p>
            <a:pPr algn="l">
              <a:lnSpc>
                <a:spcPct val="80000"/>
              </a:lnSpc>
              <a:spcBef>
                <a:spcPct val="50000"/>
              </a:spcBef>
            </a:pPr>
            <a:r>
              <a:rPr lang="en-US" sz="2000" u="none">
                <a:latin typeface="Tahoma" pitchFamily="34" charset="0"/>
              </a:rPr>
              <a:t>Kredit Pajak						</a:t>
            </a:r>
            <a:r>
              <a:rPr lang="en-US" sz="2000">
                <a:latin typeface="Tahoma" pitchFamily="34" charset="0"/>
              </a:rPr>
              <a:t>Rp   202.500.000,00</a:t>
            </a:r>
          </a:p>
          <a:p>
            <a:pPr algn="l">
              <a:lnSpc>
                <a:spcPct val="80000"/>
              </a:lnSpc>
              <a:spcBef>
                <a:spcPct val="50000"/>
              </a:spcBef>
            </a:pPr>
            <a:r>
              <a:rPr lang="en-US" sz="2000" u="none">
                <a:latin typeface="Tahoma" pitchFamily="34" charset="0"/>
              </a:rPr>
              <a:t>Pajak yang kurang dibayar				Rp     80.000.000,00</a:t>
            </a:r>
          </a:p>
          <a:p>
            <a:pPr algn="l">
              <a:lnSpc>
                <a:spcPct val="80000"/>
              </a:lnSpc>
              <a:spcBef>
                <a:spcPct val="50000"/>
              </a:spcBef>
            </a:pPr>
            <a:r>
              <a:rPr lang="en-US" sz="2000" u="none">
                <a:latin typeface="Tahoma" pitchFamily="34" charset="0"/>
              </a:rPr>
              <a:t>Kekurangan (PPh Pasal 29) tersebut dibayar tgl 29 April 2009.</a:t>
            </a:r>
          </a:p>
        </p:txBody>
      </p:sp>
      <p:sp>
        <p:nvSpPr>
          <p:cNvPr id="181252" name="Rectangle 4"/>
          <p:cNvSpPr>
            <a:spLocks noChangeArrowheads="1"/>
          </p:cNvSpPr>
          <p:nvPr/>
        </p:nvSpPr>
        <p:spPr bwMode="auto">
          <a:xfrm>
            <a:off x="228600" y="3394075"/>
            <a:ext cx="8763000" cy="1330325"/>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2000" u="none">
                <a:latin typeface="Times New Roman" pitchFamily="18" charset="0"/>
              </a:rPr>
              <a:t>Apabila ketika dilakukan pemeriksaan ternyata PT XYZ tidak meminjamkan buku2, catatan2 serta dokumen yang menjadi dasar pengisian SPT sehingga pajak terutang tidak dapat dihitung. Berdasarkan data yang ada DJP menetapkan Penghasilan Neto sebesar Rp1,1milyar.</a:t>
            </a:r>
          </a:p>
        </p:txBody>
      </p:sp>
      <p:sp>
        <p:nvSpPr>
          <p:cNvPr id="181253" name="AutoShape 5"/>
          <p:cNvSpPr>
            <a:spLocks noChangeArrowheads="1"/>
          </p:cNvSpPr>
          <p:nvPr/>
        </p:nvSpPr>
        <p:spPr bwMode="auto">
          <a:xfrm>
            <a:off x="152400" y="44196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1254" name="Rectangle 6"/>
          <p:cNvSpPr>
            <a:spLocks noChangeArrowheads="1"/>
          </p:cNvSpPr>
          <p:nvPr/>
        </p:nvSpPr>
        <p:spPr bwMode="auto">
          <a:xfrm>
            <a:off x="152400" y="4800600"/>
            <a:ext cx="1600200" cy="19304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DJP menerbitkan SKPKB tanggal 10 Oktober 2009</a:t>
            </a:r>
          </a:p>
        </p:txBody>
      </p:sp>
      <p:sp>
        <p:nvSpPr>
          <p:cNvPr id="181255" name="Rectangle 7"/>
          <p:cNvSpPr>
            <a:spLocks noChangeArrowheads="1"/>
          </p:cNvSpPr>
          <p:nvPr/>
        </p:nvSpPr>
        <p:spPr bwMode="auto">
          <a:xfrm>
            <a:off x="1905000" y="4800600"/>
            <a:ext cx="7162800" cy="1933575"/>
          </a:xfrm>
          <a:prstGeom prst="rect">
            <a:avLst/>
          </a:prstGeom>
          <a:noFill/>
          <a:ln w="9525">
            <a:solidFill>
              <a:schemeClr val="tx1"/>
            </a:solidFill>
            <a:miter lim="800000"/>
            <a:headEnd/>
            <a:tailEnd/>
          </a:ln>
        </p:spPr>
        <p:txBody>
          <a:bodyPr lIns="91422" tIns="45712" rIns="91422" bIns="45712">
            <a:spAutoFit/>
          </a:bodyPr>
          <a:lstStyle/>
          <a:p>
            <a:pPr algn="l">
              <a:lnSpc>
                <a:spcPct val="80000"/>
              </a:lnSpc>
              <a:spcBef>
                <a:spcPct val="50000"/>
              </a:spcBef>
            </a:pPr>
            <a:r>
              <a:rPr lang="en-US" sz="2000" u="none">
                <a:solidFill>
                  <a:srgbClr val="000099"/>
                </a:solidFill>
                <a:latin typeface="Tahoma" pitchFamily="34" charset="0"/>
              </a:rPr>
              <a:t>Jumlah Pokok Pajak			Rp312.500.000,00</a:t>
            </a:r>
          </a:p>
          <a:p>
            <a:pPr algn="l">
              <a:lnSpc>
                <a:spcPct val="80000"/>
              </a:lnSpc>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Rp282.500.000,00</a:t>
            </a:r>
          </a:p>
          <a:p>
            <a:pPr algn="l">
              <a:lnSpc>
                <a:spcPct val="80000"/>
              </a:lnSpc>
              <a:spcBef>
                <a:spcPct val="50000"/>
              </a:spcBef>
            </a:pPr>
            <a:r>
              <a:rPr lang="en-US" sz="2000" u="none">
                <a:solidFill>
                  <a:srgbClr val="000099"/>
                </a:solidFill>
                <a:latin typeface="Tahoma" pitchFamily="34" charset="0"/>
              </a:rPr>
              <a:t>Jumlah Kekurangan Pokok Pajak		Rp  30.000.000,00</a:t>
            </a:r>
          </a:p>
          <a:p>
            <a:pPr algn="l">
              <a:lnSpc>
                <a:spcPct val="80000"/>
              </a:lnSpc>
              <a:spcBef>
                <a:spcPct val="50000"/>
              </a:spcBef>
            </a:pPr>
            <a:r>
              <a:rPr lang="en-US" sz="2000" u="none">
                <a:solidFill>
                  <a:srgbClr val="000099"/>
                </a:solidFill>
                <a:latin typeface="Tahoma" pitchFamily="34" charset="0"/>
              </a:rPr>
              <a:t>Sanksi adm. Pasal 13 (3) huruf a (50%)	</a:t>
            </a:r>
            <a:r>
              <a:rPr lang="en-US" sz="2000">
                <a:solidFill>
                  <a:srgbClr val="000099"/>
                </a:solidFill>
                <a:latin typeface="Tahoma" pitchFamily="34" charset="0"/>
              </a:rPr>
              <a:t>Rp  15.000.000,00</a:t>
            </a:r>
          </a:p>
          <a:p>
            <a:pPr algn="l">
              <a:lnSpc>
                <a:spcPct val="80000"/>
              </a:lnSpc>
              <a:spcBef>
                <a:spcPct val="50000"/>
              </a:spcBef>
            </a:pPr>
            <a:r>
              <a:rPr lang="en-US" sz="2000" u="none">
                <a:solidFill>
                  <a:srgbClr val="000099"/>
                </a:solidFill>
                <a:latin typeface="Tahoma" pitchFamily="34" charset="0"/>
              </a:rPr>
              <a:t>Jumlah pajak yang masih harus dibayar	Rp  45.000.000,00</a:t>
            </a:r>
          </a:p>
        </p:txBody>
      </p:sp>
      <p:sp>
        <p:nvSpPr>
          <p:cNvPr id="181256" name="AutoShape 8"/>
          <p:cNvSpPr>
            <a:spLocks noChangeArrowheads="1"/>
          </p:cNvSpPr>
          <p:nvPr/>
        </p:nvSpPr>
        <p:spPr bwMode="auto">
          <a:xfrm>
            <a:off x="1219200" y="6400800"/>
            <a:ext cx="762000" cy="381000"/>
          </a:xfrm>
          <a:prstGeom prst="righ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1250"/>
                                        </p:tgtEl>
                                        <p:attrNameLst>
                                          <p:attrName>style.visibility</p:attrName>
                                        </p:attrNameLst>
                                      </p:cBhvr>
                                      <p:to>
                                        <p:strVal val="visible"/>
                                      </p:to>
                                    </p:set>
                                    <p:anim calcmode="lin" valueType="num">
                                      <p:cBhvr additive="base">
                                        <p:cTn id="7" dur="500" fill="hold"/>
                                        <p:tgtEl>
                                          <p:spTgt spid="181250"/>
                                        </p:tgtEl>
                                        <p:attrNameLst>
                                          <p:attrName>ppt_x</p:attrName>
                                        </p:attrNameLst>
                                      </p:cBhvr>
                                      <p:tavLst>
                                        <p:tav tm="0">
                                          <p:val>
                                            <p:strVal val="0-#ppt_w/2"/>
                                          </p:val>
                                        </p:tav>
                                        <p:tav tm="100000">
                                          <p:val>
                                            <p:strVal val="#ppt_x"/>
                                          </p:val>
                                        </p:tav>
                                      </p:tavLst>
                                    </p:anim>
                                    <p:anim calcmode="lin" valueType="num">
                                      <p:cBhvr additive="base">
                                        <p:cTn id="8" dur="500" fill="hold"/>
                                        <p:tgtEl>
                                          <p:spTgt spid="1812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1251"/>
                                        </p:tgtEl>
                                        <p:attrNameLst>
                                          <p:attrName>style.visibility</p:attrName>
                                        </p:attrNameLst>
                                      </p:cBhvr>
                                      <p:to>
                                        <p:strVal val="visible"/>
                                      </p:to>
                                    </p:set>
                                    <p:anim calcmode="lin" valueType="num">
                                      <p:cBhvr additive="base">
                                        <p:cTn id="13" dur="500" fill="hold"/>
                                        <p:tgtEl>
                                          <p:spTgt spid="181251"/>
                                        </p:tgtEl>
                                        <p:attrNameLst>
                                          <p:attrName>ppt_x</p:attrName>
                                        </p:attrNameLst>
                                      </p:cBhvr>
                                      <p:tavLst>
                                        <p:tav tm="0">
                                          <p:val>
                                            <p:strVal val="0-#ppt_w/2"/>
                                          </p:val>
                                        </p:tav>
                                        <p:tav tm="100000">
                                          <p:val>
                                            <p:strVal val="#ppt_x"/>
                                          </p:val>
                                        </p:tav>
                                      </p:tavLst>
                                    </p:anim>
                                    <p:anim calcmode="lin" valueType="num">
                                      <p:cBhvr additive="base">
                                        <p:cTn id="14" dur="500" fill="hold"/>
                                        <p:tgtEl>
                                          <p:spTgt spid="18125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1252"/>
                                        </p:tgtEl>
                                        <p:attrNameLst>
                                          <p:attrName>style.visibility</p:attrName>
                                        </p:attrNameLst>
                                      </p:cBhvr>
                                      <p:to>
                                        <p:strVal val="visible"/>
                                      </p:to>
                                    </p:set>
                                    <p:anim calcmode="lin" valueType="num">
                                      <p:cBhvr additive="base">
                                        <p:cTn id="19" dur="500" fill="hold"/>
                                        <p:tgtEl>
                                          <p:spTgt spid="181252"/>
                                        </p:tgtEl>
                                        <p:attrNameLst>
                                          <p:attrName>ppt_x</p:attrName>
                                        </p:attrNameLst>
                                      </p:cBhvr>
                                      <p:tavLst>
                                        <p:tav tm="0">
                                          <p:val>
                                            <p:strVal val="0-#ppt_w/2"/>
                                          </p:val>
                                        </p:tav>
                                        <p:tav tm="100000">
                                          <p:val>
                                            <p:strVal val="#ppt_x"/>
                                          </p:val>
                                        </p:tav>
                                      </p:tavLst>
                                    </p:anim>
                                    <p:anim calcmode="lin" valueType="num">
                                      <p:cBhvr additive="base">
                                        <p:cTn id="20" dur="500" fill="hold"/>
                                        <p:tgtEl>
                                          <p:spTgt spid="18125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1253"/>
                                        </p:tgtEl>
                                        <p:attrNameLst>
                                          <p:attrName>style.visibility</p:attrName>
                                        </p:attrNameLst>
                                      </p:cBhvr>
                                      <p:to>
                                        <p:strVal val="visible"/>
                                      </p:to>
                                    </p:set>
                                    <p:anim calcmode="lin" valueType="num">
                                      <p:cBhvr additive="base">
                                        <p:cTn id="25" dur="500" fill="hold"/>
                                        <p:tgtEl>
                                          <p:spTgt spid="181253"/>
                                        </p:tgtEl>
                                        <p:attrNameLst>
                                          <p:attrName>ppt_x</p:attrName>
                                        </p:attrNameLst>
                                      </p:cBhvr>
                                      <p:tavLst>
                                        <p:tav tm="0">
                                          <p:val>
                                            <p:strVal val="0-#ppt_w/2"/>
                                          </p:val>
                                        </p:tav>
                                        <p:tav tm="100000">
                                          <p:val>
                                            <p:strVal val="#ppt_x"/>
                                          </p:val>
                                        </p:tav>
                                      </p:tavLst>
                                    </p:anim>
                                    <p:anim calcmode="lin" valueType="num">
                                      <p:cBhvr additive="base">
                                        <p:cTn id="26" dur="500" fill="hold"/>
                                        <p:tgtEl>
                                          <p:spTgt spid="18125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1254"/>
                                        </p:tgtEl>
                                        <p:attrNameLst>
                                          <p:attrName>style.visibility</p:attrName>
                                        </p:attrNameLst>
                                      </p:cBhvr>
                                      <p:to>
                                        <p:strVal val="visible"/>
                                      </p:to>
                                    </p:set>
                                    <p:anim calcmode="lin" valueType="num">
                                      <p:cBhvr additive="base">
                                        <p:cTn id="31" dur="500" fill="hold"/>
                                        <p:tgtEl>
                                          <p:spTgt spid="181254"/>
                                        </p:tgtEl>
                                        <p:attrNameLst>
                                          <p:attrName>ppt_x</p:attrName>
                                        </p:attrNameLst>
                                      </p:cBhvr>
                                      <p:tavLst>
                                        <p:tav tm="0">
                                          <p:val>
                                            <p:strVal val="0-#ppt_w/2"/>
                                          </p:val>
                                        </p:tav>
                                        <p:tav tm="100000">
                                          <p:val>
                                            <p:strVal val="#ppt_x"/>
                                          </p:val>
                                        </p:tav>
                                      </p:tavLst>
                                    </p:anim>
                                    <p:anim calcmode="lin" valueType="num">
                                      <p:cBhvr additive="base">
                                        <p:cTn id="32" dur="500" fill="hold"/>
                                        <p:tgtEl>
                                          <p:spTgt spid="18125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1256"/>
                                        </p:tgtEl>
                                        <p:attrNameLst>
                                          <p:attrName>style.visibility</p:attrName>
                                        </p:attrNameLst>
                                      </p:cBhvr>
                                      <p:to>
                                        <p:strVal val="visible"/>
                                      </p:to>
                                    </p:set>
                                    <p:anim calcmode="lin" valueType="num">
                                      <p:cBhvr additive="base">
                                        <p:cTn id="37" dur="500" fill="hold"/>
                                        <p:tgtEl>
                                          <p:spTgt spid="181256"/>
                                        </p:tgtEl>
                                        <p:attrNameLst>
                                          <p:attrName>ppt_x</p:attrName>
                                        </p:attrNameLst>
                                      </p:cBhvr>
                                      <p:tavLst>
                                        <p:tav tm="0">
                                          <p:val>
                                            <p:strVal val="0-#ppt_w/2"/>
                                          </p:val>
                                        </p:tav>
                                        <p:tav tm="100000">
                                          <p:val>
                                            <p:strVal val="#ppt_x"/>
                                          </p:val>
                                        </p:tav>
                                      </p:tavLst>
                                    </p:anim>
                                    <p:anim calcmode="lin" valueType="num">
                                      <p:cBhvr additive="base">
                                        <p:cTn id="38" dur="500" fill="hold"/>
                                        <p:tgtEl>
                                          <p:spTgt spid="18125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81255"/>
                                        </p:tgtEl>
                                        <p:attrNameLst>
                                          <p:attrName>style.visibility</p:attrName>
                                        </p:attrNameLst>
                                      </p:cBhvr>
                                      <p:to>
                                        <p:strVal val="visible"/>
                                      </p:to>
                                    </p:set>
                                    <p:anim calcmode="lin" valueType="num">
                                      <p:cBhvr additive="base">
                                        <p:cTn id="43" dur="500" fill="hold"/>
                                        <p:tgtEl>
                                          <p:spTgt spid="181255"/>
                                        </p:tgtEl>
                                        <p:attrNameLst>
                                          <p:attrName>ppt_x</p:attrName>
                                        </p:attrNameLst>
                                      </p:cBhvr>
                                      <p:tavLst>
                                        <p:tav tm="0">
                                          <p:val>
                                            <p:strVal val="0-#ppt_w/2"/>
                                          </p:val>
                                        </p:tav>
                                        <p:tav tm="100000">
                                          <p:val>
                                            <p:strVal val="#ppt_x"/>
                                          </p:val>
                                        </p:tav>
                                      </p:tavLst>
                                    </p:anim>
                                    <p:anim calcmode="lin" valueType="num">
                                      <p:cBhvr additive="base">
                                        <p:cTn id="44" dur="500" fill="hold"/>
                                        <p:tgtEl>
                                          <p:spTgt spid="1812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0" grpId="0" animBg="1" autoUpdateAnimBg="0"/>
      <p:bldP spid="181251" grpId="0" animBg="1" autoUpdateAnimBg="0"/>
      <p:bldP spid="181252" grpId="0" animBg="1" autoUpdateAnimBg="0"/>
      <p:bldP spid="181253" grpId="0" animBg="1"/>
      <p:bldP spid="181254" grpId="0" animBg="1" autoUpdateAnimBg="0"/>
      <p:bldP spid="181255" grpId="0" animBg="1" autoUpdateAnimBg="0"/>
      <p:bldP spid="181256" grpId="0" animBg="1"/>
    </p:bld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1600200" y="76200"/>
            <a:ext cx="4648200" cy="457200"/>
          </a:xfrm>
          <a:ln w="28575">
            <a:solidFill>
              <a:srgbClr val="FF33CC"/>
            </a:solidFill>
          </a:ln>
        </p:spPr>
        <p:txBody>
          <a:bodyPr/>
          <a:lstStyle/>
          <a:p>
            <a:pPr eaLnBrk="1" hangingPunct="1"/>
            <a:r>
              <a:rPr lang="en-US" sz="3200" b="1" smtClean="0">
                <a:solidFill>
                  <a:schemeClr val="tx1"/>
                </a:solidFill>
                <a:latin typeface="Lucida Console" pitchFamily="49" charset="0"/>
              </a:rPr>
              <a:t>PENERBITAN SKPKB</a:t>
            </a:r>
          </a:p>
        </p:txBody>
      </p:sp>
      <p:sp>
        <p:nvSpPr>
          <p:cNvPr id="320515" name="Rectangle 3"/>
          <p:cNvSpPr>
            <a:spLocks noChangeArrowheads="1"/>
          </p:cNvSpPr>
          <p:nvPr/>
        </p:nvSpPr>
        <p:spPr bwMode="auto">
          <a:xfrm>
            <a:off x="228600" y="936625"/>
            <a:ext cx="8686800" cy="10160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id-ID" sz="2000" u="none">
                <a:latin typeface="Tahoma" pitchFamily="34" charset="0"/>
              </a:rPr>
              <a:t>apabila kepada Wajib Pajak diterbitkan Nomor Pokok Wajib Pajak dan/atau dikukuhkan sebagai Pengusaha Kena Pajak secara jabatan sebagaimana dimaksud dalam Pasal 2 ayat (4a).</a:t>
            </a:r>
            <a:endParaRPr lang="en-US" sz="2000" u="none">
              <a:latin typeface="Tahoma" pitchFamily="34" charset="0"/>
            </a:endParaRPr>
          </a:p>
        </p:txBody>
      </p:sp>
      <p:sp>
        <p:nvSpPr>
          <p:cNvPr id="320516" name="Rectangle 4"/>
          <p:cNvSpPr>
            <a:spLocks noChangeArrowheads="1"/>
          </p:cNvSpPr>
          <p:nvPr/>
        </p:nvSpPr>
        <p:spPr bwMode="auto">
          <a:xfrm>
            <a:off x="6477000" y="76200"/>
            <a:ext cx="2438400" cy="6858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13 (1) huruf e</a:t>
            </a:r>
          </a:p>
          <a:p>
            <a:r>
              <a:rPr lang="en-US" sz="2000" u="none">
                <a:latin typeface="Tahoma" pitchFamily="34" charset="0"/>
              </a:rPr>
              <a:t>UU KUP</a:t>
            </a:r>
          </a:p>
        </p:txBody>
      </p:sp>
      <p:sp>
        <p:nvSpPr>
          <p:cNvPr id="320517" name="Rectangle 5"/>
          <p:cNvSpPr>
            <a:spLocks noChangeArrowheads="1"/>
          </p:cNvSpPr>
          <p:nvPr/>
        </p:nvSpPr>
        <p:spPr bwMode="auto">
          <a:xfrm>
            <a:off x="228600" y="2133600"/>
            <a:ext cx="8686800" cy="3486150"/>
          </a:xfrm>
          <a:prstGeom prst="rect">
            <a:avLst/>
          </a:prstGeom>
          <a:noFill/>
          <a:ln w="28575">
            <a:solidFill>
              <a:srgbClr val="FF33CC"/>
            </a:solidFill>
            <a:miter lim="800000"/>
            <a:headEnd/>
            <a:tailEnd/>
          </a:ln>
        </p:spPr>
        <p:txBody>
          <a:bodyPr lIns="91422" tIns="45712" rIns="91422" bIns="45712">
            <a:spAutoFit/>
          </a:bodyPr>
          <a:lstStyle/>
          <a:p>
            <a:pPr>
              <a:lnSpc>
                <a:spcPct val="120000"/>
              </a:lnSpc>
              <a:spcBef>
                <a:spcPct val="50000"/>
              </a:spcBef>
            </a:pPr>
            <a:r>
              <a:rPr lang="en-US" sz="2000" b="1" u="none">
                <a:latin typeface="Arial Narrow" pitchFamily="34" charset="0"/>
              </a:rPr>
              <a:t>Jumlah kekurangan pajak yang terutang dalam Surat Ketetapan Pajak Kurang Bayar sebagaimana dimaksud pada ayat (1) huruf a dan </a:t>
            </a:r>
            <a:r>
              <a:rPr lang="en-US" b="1">
                <a:solidFill>
                  <a:srgbClr val="0033CC"/>
                </a:solidFill>
                <a:latin typeface="Arial Narrow" pitchFamily="34" charset="0"/>
              </a:rPr>
              <a:t>huruf e</a:t>
            </a:r>
            <a:r>
              <a:rPr lang="en-US" sz="2000" b="1" u="none">
                <a:latin typeface="Arial Narrow" pitchFamily="34" charset="0"/>
              </a:rPr>
              <a:t>  </a:t>
            </a:r>
            <a:r>
              <a:rPr lang="en-US" b="1" u="none">
                <a:solidFill>
                  <a:srgbClr val="0033CC"/>
                </a:solidFill>
              </a:rPr>
              <a:t>ditambah dengan sanksi administrasi berupa bunga sebesar 2 % (dua persen) per bulan paling lama 24 (dua puluh empat) bulan</a:t>
            </a:r>
            <a:r>
              <a:rPr lang="en-US" sz="2000" u="none">
                <a:latin typeface="Tahoma" pitchFamily="34" charset="0"/>
              </a:rPr>
              <a:t>, </a:t>
            </a:r>
            <a:r>
              <a:rPr lang="en-US" sz="2000" u="none">
                <a:solidFill>
                  <a:srgbClr val="990000"/>
                </a:solidFill>
                <a:latin typeface="Tahoma" pitchFamily="34" charset="0"/>
              </a:rPr>
              <a:t>dihitung sejak saat terutangnya pajak atau berakhirnya Masa Pajak, bagian Tahun Pajak, atau Tahun Pajak sampai dengan diterbitkannya Surat Ketetapan Pajak Kurang Bayar</a:t>
            </a:r>
            <a:r>
              <a:rPr lang="en-US" sz="2000" u="none">
                <a:latin typeface="Tahoma" pitchFamily="34" charset="0"/>
              </a:rPr>
              <a:t>. </a:t>
            </a:r>
          </a:p>
          <a:p>
            <a:pPr>
              <a:lnSpc>
                <a:spcPct val="120000"/>
              </a:lnSpc>
              <a:spcBef>
                <a:spcPct val="50000"/>
              </a:spcBef>
            </a:pPr>
            <a:r>
              <a:rPr lang="en-US" sz="2000" u="none">
                <a:latin typeface="Tahoma" pitchFamily="34" charset="0"/>
              </a:rPr>
              <a:t>{Pasal 13 (2) UU KUP}</a:t>
            </a:r>
          </a:p>
        </p:txBody>
      </p:sp>
      <p:sp>
        <p:nvSpPr>
          <p:cNvPr id="320518" name="AutoShape 6"/>
          <p:cNvSpPr>
            <a:spLocks noChangeArrowheads="1"/>
          </p:cNvSpPr>
          <p:nvPr/>
        </p:nvSpPr>
        <p:spPr bwMode="auto">
          <a:xfrm>
            <a:off x="8458200" y="1895475"/>
            <a:ext cx="4572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0533" name="AutoShape 21"/>
          <p:cNvSpPr>
            <a:spLocks noChangeArrowheads="1"/>
          </p:cNvSpPr>
          <p:nvPr/>
        </p:nvSpPr>
        <p:spPr bwMode="auto">
          <a:xfrm>
            <a:off x="8458200" y="685800"/>
            <a:ext cx="381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0534" name="AutoShape 22"/>
          <p:cNvSpPr>
            <a:spLocks noChangeArrowheads="1"/>
          </p:cNvSpPr>
          <p:nvPr/>
        </p:nvSpPr>
        <p:spPr bwMode="auto">
          <a:xfrm>
            <a:off x="144463" y="836613"/>
            <a:ext cx="323850"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0514"/>
                                        </p:tgtEl>
                                        <p:attrNameLst>
                                          <p:attrName>style.visibility</p:attrName>
                                        </p:attrNameLst>
                                      </p:cBhvr>
                                      <p:to>
                                        <p:strVal val="visible"/>
                                      </p:to>
                                    </p:set>
                                    <p:anim calcmode="lin" valueType="num">
                                      <p:cBhvr additive="base">
                                        <p:cTn id="7" dur="500" fill="hold"/>
                                        <p:tgtEl>
                                          <p:spTgt spid="320514"/>
                                        </p:tgtEl>
                                        <p:attrNameLst>
                                          <p:attrName>ppt_x</p:attrName>
                                        </p:attrNameLst>
                                      </p:cBhvr>
                                      <p:tavLst>
                                        <p:tav tm="0">
                                          <p:val>
                                            <p:strVal val="0-#ppt_w/2"/>
                                          </p:val>
                                        </p:tav>
                                        <p:tav tm="100000">
                                          <p:val>
                                            <p:strVal val="#ppt_x"/>
                                          </p:val>
                                        </p:tav>
                                      </p:tavLst>
                                    </p:anim>
                                    <p:anim calcmode="lin" valueType="num">
                                      <p:cBhvr additive="base">
                                        <p:cTn id="8" dur="500" fill="hold"/>
                                        <p:tgtEl>
                                          <p:spTgt spid="3205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0516"/>
                                        </p:tgtEl>
                                        <p:attrNameLst>
                                          <p:attrName>style.visibility</p:attrName>
                                        </p:attrNameLst>
                                      </p:cBhvr>
                                      <p:to>
                                        <p:strVal val="visible"/>
                                      </p:to>
                                    </p:set>
                                    <p:anim calcmode="lin" valueType="num">
                                      <p:cBhvr additive="base">
                                        <p:cTn id="13" dur="500" fill="hold"/>
                                        <p:tgtEl>
                                          <p:spTgt spid="320516"/>
                                        </p:tgtEl>
                                        <p:attrNameLst>
                                          <p:attrName>ppt_x</p:attrName>
                                        </p:attrNameLst>
                                      </p:cBhvr>
                                      <p:tavLst>
                                        <p:tav tm="0">
                                          <p:val>
                                            <p:strVal val="0-#ppt_w/2"/>
                                          </p:val>
                                        </p:tav>
                                        <p:tav tm="100000">
                                          <p:val>
                                            <p:strVal val="#ppt_x"/>
                                          </p:val>
                                        </p:tav>
                                      </p:tavLst>
                                    </p:anim>
                                    <p:anim calcmode="lin" valueType="num">
                                      <p:cBhvr additive="base">
                                        <p:cTn id="14" dur="500" fill="hold"/>
                                        <p:tgtEl>
                                          <p:spTgt spid="3205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0533"/>
                                        </p:tgtEl>
                                        <p:attrNameLst>
                                          <p:attrName>style.visibility</p:attrName>
                                        </p:attrNameLst>
                                      </p:cBhvr>
                                      <p:to>
                                        <p:strVal val="visible"/>
                                      </p:to>
                                    </p:set>
                                    <p:anim calcmode="lin" valueType="num">
                                      <p:cBhvr additive="base">
                                        <p:cTn id="19" dur="500" fill="hold"/>
                                        <p:tgtEl>
                                          <p:spTgt spid="320533"/>
                                        </p:tgtEl>
                                        <p:attrNameLst>
                                          <p:attrName>ppt_x</p:attrName>
                                        </p:attrNameLst>
                                      </p:cBhvr>
                                      <p:tavLst>
                                        <p:tav tm="0">
                                          <p:val>
                                            <p:strVal val="0-#ppt_w/2"/>
                                          </p:val>
                                        </p:tav>
                                        <p:tav tm="100000">
                                          <p:val>
                                            <p:strVal val="#ppt_x"/>
                                          </p:val>
                                        </p:tav>
                                      </p:tavLst>
                                    </p:anim>
                                    <p:anim calcmode="lin" valueType="num">
                                      <p:cBhvr additive="base">
                                        <p:cTn id="20" dur="500" fill="hold"/>
                                        <p:tgtEl>
                                          <p:spTgt spid="32053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320534"/>
                                        </p:tgtEl>
                                        <p:attrNameLst>
                                          <p:attrName>style.visibility</p:attrName>
                                        </p:attrNameLst>
                                      </p:cBhvr>
                                      <p:to>
                                        <p:strVal val="visible"/>
                                      </p:to>
                                    </p:set>
                                    <p:animEffect transition="in" filter="diamond(in)">
                                      <p:cBhvr>
                                        <p:cTn id="25" dur="1000"/>
                                        <p:tgtEl>
                                          <p:spTgt spid="32053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20515"/>
                                        </p:tgtEl>
                                        <p:attrNameLst>
                                          <p:attrName>style.visibility</p:attrName>
                                        </p:attrNameLst>
                                      </p:cBhvr>
                                      <p:to>
                                        <p:strVal val="visible"/>
                                      </p:to>
                                    </p:set>
                                    <p:anim calcmode="lin" valueType="num">
                                      <p:cBhvr additive="base">
                                        <p:cTn id="30" dur="500" fill="hold"/>
                                        <p:tgtEl>
                                          <p:spTgt spid="320515"/>
                                        </p:tgtEl>
                                        <p:attrNameLst>
                                          <p:attrName>ppt_x</p:attrName>
                                        </p:attrNameLst>
                                      </p:cBhvr>
                                      <p:tavLst>
                                        <p:tav tm="0">
                                          <p:val>
                                            <p:strVal val="0-#ppt_w/2"/>
                                          </p:val>
                                        </p:tav>
                                        <p:tav tm="100000">
                                          <p:val>
                                            <p:strVal val="#ppt_x"/>
                                          </p:val>
                                        </p:tav>
                                      </p:tavLst>
                                    </p:anim>
                                    <p:anim calcmode="lin" valueType="num">
                                      <p:cBhvr additive="base">
                                        <p:cTn id="31" dur="500" fill="hold"/>
                                        <p:tgtEl>
                                          <p:spTgt spid="320515"/>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20518"/>
                                        </p:tgtEl>
                                        <p:attrNameLst>
                                          <p:attrName>style.visibility</p:attrName>
                                        </p:attrNameLst>
                                      </p:cBhvr>
                                      <p:to>
                                        <p:strVal val="visible"/>
                                      </p:to>
                                    </p:set>
                                    <p:anim calcmode="lin" valueType="num">
                                      <p:cBhvr additive="base">
                                        <p:cTn id="36" dur="500" fill="hold"/>
                                        <p:tgtEl>
                                          <p:spTgt spid="320518"/>
                                        </p:tgtEl>
                                        <p:attrNameLst>
                                          <p:attrName>ppt_x</p:attrName>
                                        </p:attrNameLst>
                                      </p:cBhvr>
                                      <p:tavLst>
                                        <p:tav tm="0">
                                          <p:val>
                                            <p:strVal val="0-#ppt_w/2"/>
                                          </p:val>
                                        </p:tav>
                                        <p:tav tm="100000">
                                          <p:val>
                                            <p:strVal val="#ppt_x"/>
                                          </p:val>
                                        </p:tav>
                                      </p:tavLst>
                                    </p:anim>
                                    <p:anim calcmode="lin" valueType="num">
                                      <p:cBhvr additive="base">
                                        <p:cTn id="37" dur="500" fill="hold"/>
                                        <p:tgtEl>
                                          <p:spTgt spid="32051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20517"/>
                                        </p:tgtEl>
                                        <p:attrNameLst>
                                          <p:attrName>style.visibility</p:attrName>
                                        </p:attrNameLst>
                                      </p:cBhvr>
                                      <p:to>
                                        <p:strVal val="visible"/>
                                      </p:to>
                                    </p:set>
                                    <p:anim calcmode="lin" valueType="num">
                                      <p:cBhvr additive="base">
                                        <p:cTn id="42" dur="500" fill="hold"/>
                                        <p:tgtEl>
                                          <p:spTgt spid="320517"/>
                                        </p:tgtEl>
                                        <p:attrNameLst>
                                          <p:attrName>ppt_x</p:attrName>
                                        </p:attrNameLst>
                                      </p:cBhvr>
                                      <p:tavLst>
                                        <p:tav tm="0">
                                          <p:val>
                                            <p:strVal val="0-#ppt_w/2"/>
                                          </p:val>
                                        </p:tav>
                                        <p:tav tm="100000">
                                          <p:val>
                                            <p:strVal val="#ppt_x"/>
                                          </p:val>
                                        </p:tav>
                                      </p:tavLst>
                                    </p:anim>
                                    <p:anim calcmode="lin" valueType="num">
                                      <p:cBhvr additive="base">
                                        <p:cTn id="43" dur="500" fill="hold"/>
                                        <p:tgtEl>
                                          <p:spTgt spid="3205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0514" grpId="0" animBg="1" autoUpdateAnimBg="0"/>
      <p:bldP spid="320515" grpId="0" animBg="1" autoUpdateAnimBg="0"/>
      <p:bldP spid="320516" grpId="0" animBg="1" autoUpdateAnimBg="0"/>
      <p:bldP spid="320517" grpId="0" animBg="1" autoUpdateAnimBg="0"/>
      <p:bldP spid="320518" grpId="0" animBg="1"/>
      <p:bldP spid="320533" grpId="0" animBg="1"/>
      <p:bldP spid="32053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ChangeArrowheads="1"/>
          </p:cNvSpPr>
          <p:nvPr>
            <p:ph type="title"/>
          </p:nvPr>
        </p:nvSpPr>
        <p:spPr>
          <a:xfrm>
            <a:off x="685800" y="260350"/>
            <a:ext cx="7772400" cy="1143000"/>
          </a:xfrm>
          <a:ln w="38100">
            <a:solidFill>
              <a:srgbClr val="FF33CC"/>
            </a:solidFill>
          </a:ln>
        </p:spPr>
        <p:txBody>
          <a:bodyPr/>
          <a:lstStyle/>
          <a:p>
            <a:pPr eaLnBrk="1" hangingPunct="1"/>
            <a:r>
              <a:rPr lang="en-US" sz="3200" smtClean="0">
                <a:latin typeface="Tahoma" pitchFamily="34" charset="0"/>
              </a:rPr>
              <a:t>KETENTUAN MENGENAI JANGKA WAKTU PENDAFTARAN</a:t>
            </a:r>
          </a:p>
        </p:txBody>
      </p:sp>
      <p:sp>
        <p:nvSpPr>
          <p:cNvPr id="295939" name="Rectangle 3"/>
          <p:cNvSpPr>
            <a:spLocks noChangeArrowheads="1"/>
          </p:cNvSpPr>
          <p:nvPr/>
        </p:nvSpPr>
        <p:spPr bwMode="auto">
          <a:xfrm>
            <a:off x="539750" y="2149475"/>
            <a:ext cx="7920038" cy="2292350"/>
          </a:xfrm>
          <a:prstGeom prst="rect">
            <a:avLst/>
          </a:prstGeom>
          <a:noFill/>
          <a:ln w="9525">
            <a:solidFill>
              <a:schemeClr val="accent2"/>
            </a:solidFill>
            <a:miter lim="800000"/>
            <a:headEnd/>
            <a:tailEnd/>
          </a:ln>
        </p:spPr>
        <p:txBody>
          <a:bodyPr lIns="91422" tIns="45712" rIns="91422" bIns="45712">
            <a:spAutoFit/>
          </a:bodyPr>
          <a:lstStyle/>
          <a:p>
            <a:r>
              <a:rPr lang="en-US" u="none">
                <a:latin typeface="Tahoma" pitchFamily="34" charset="0"/>
              </a:rPr>
              <a:t>Jangka waktu pendaftaran dan pelaporan serta tata cara pendaftaran dan pengukuhan termasuk penghapusan Nomor Pokok Wajib Pajak dan atau pencabutan Pengukuhan Pengusaha Kena Pajak </a:t>
            </a:r>
            <a:r>
              <a:rPr lang="en-US" b="1" i="1" u="none">
                <a:latin typeface="Tahoma" pitchFamily="34" charset="0"/>
              </a:rPr>
              <a:t>diatur dengan atau berdasarkan Peraturan Menteri Keuangan</a:t>
            </a:r>
            <a:r>
              <a:rPr lang="en-US" u="none">
                <a:latin typeface="Tahoma" pitchFamily="34" charset="0"/>
              </a:rPr>
              <a:t>.</a:t>
            </a:r>
          </a:p>
          <a:p>
            <a:r>
              <a:rPr lang="en-US" u="none">
                <a:latin typeface="Tahoma" pitchFamily="34" charset="0"/>
              </a:rPr>
              <a:t>(Pasal 2 angka 5 UU KUP)</a:t>
            </a:r>
          </a:p>
        </p:txBody>
      </p:sp>
      <p:sp>
        <p:nvSpPr>
          <p:cNvPr id="295940" name="AutoShape 4"/>
          <p:cNvSpPr>
            <a:spLocks noChangeArrowheads="1"/>
          </p:cNvSpPr>
          <p:nvPr/>
        </p:nvSpPr>
        <p:spPr bwMode="auto">
          <a:xfrm>
            <a:off x="3995738" y="1485900"/>
            <a:ext cx="720725" cy="719138"/>
          </a:xfrm>
          <a:prstGeom prst="downArrow">
            <a:avLst>
              <a:gd name="adj1" fmla="val 14537"/>
              <a:gd name="adj2" fmla="val 35542"/>
            </a:avLst>
          </a:prstGeom>
          <a:solidFill>
            <a:srgbClr val="FF3300"/>
          </a:solidFill>
          <a:ln w="9525">
            <a:solidFill>
              <a:schemeClr val="tx1"/>
            </a:solidFill>
            <a:miter lim="800000"/>
            <a:headEnd/>
            <a:tailEnd/>
          </a:ln>
        </p:spPr>
        <p:txBody>
          <a:bodyPr vert="eaVert" wrap="none" anchor="ctr"/>
          <a:lstStyle/>
          <a:p>
            <a:endParaRPr lang="en-US"/>
          </a:p>
        </p:txBody>
      </p:sp>
      <p:sp>
        <p:nvSpPr>
          <p:cNvPr id="295942" name="Rectangle 6"/>
          <p:cNvSpPr>
            <a:spLocks noChangeArrowheads="1"/>
          </p:cNvSpPr>
          <p:nvPr/>
        </p:nvSpPr>
        <p:spPr bwMode="auto">
          <a:xfrm>
            <a:off x="2987675" y="4868863"/>
            <a:ext cx="5472113" cy="1008062"/>
          </a:xfrm>
          <a:prstGeom prst="rect">
            <a:avLst/>
          </a:prstGeom>
          <a:noFill/>
          <a:ln w="28575">
            <a:solidFill>
              <a:schemeClr val="accent2"/>
            </a:solidFill>
            <a:miter lim="800000"/>
            <a:headEnd/>
            <a:tailEnd/>
          </a:ln>
        </p:spPr>
        <p:txBody>
          <a:bodyPr lIns="91422" tIns="45712" rIns="91422" bIns="45712" anchor="ctr"/>
          <a:lstStyle/>
          <a:p>
            <a:r>
              <a:rPr lang="sv-SE" b="1" u="none" dirty="0"/>
              <a:t>Peraturan Menteri Keuangan Nomor </a:t>
            </a:r>
            <a:r>
              <a:rPr lang="sv-SE" b="1" u="none" dirty="0" smtClean="0">
                <a:solidFill>
                  <a:srgbClr val="FF0000"/>
                </a:solidFill>
              </a:rPr>
              <a:t>182/PMK.03/2015</a:t>
            </a:r>
            <a:r>
              <a:rPr lang="en-US" b="1" dirty="0" smtClean="0"/>
              <a:t> </a:t>
            </a:r>
            <a:endParaRPr lang="en-US" b="1" dirty="0"/>
          </a:p>
        </p:txBody>
      </p:sp>
      <p:sp>
        <p:nvSpPr>
          <p:cNvPr id="295943" name="AutoShape 7"/>
          <p:cNvSpPr>
            <a:spLocks noChangeArrowheads="1"/>
          </p:cNvSpPr>
          <p:nvPr/>
        </p:nvSpPr>
        <p:spPr bwMode="auto">
          <a:xfrm>
            <a:off x="6588125" y="3933825"/>
            <a:ext cx="360363" cy="1079500"/>
          </a:xfrm>
          <a:prstGeom prst="downArrow">
            <a:avLst>
              <a:gd name="adj1" fmla="val 7491"/>
              <a:gd name="adj2" fmla="val 74890"/>
            </a:avLst>
          </a:prstGeom>
          <a:solidFill>
            <a:srgbClr val="FF33CC"/>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5938"/>
                                        </p:tgtEl>
                                        <p:attrNameLst>
                                          <p:attrName>style.visibility</p:attrName>
                                        </p:attrNameLst>
                                      </p:cBhvr>
                                      <p:to>
                                        <p:strVal val="visible"/>
                                      </p:to>
                                    </p:set>
                                    <p:animEffect transition="in" filter="box(in)">
                                      <p:cBhvr>
                                        <p:cTn id="7" dur="500"/>
                                        <p:tgtEl>
                                          <p:spTgt spid="29593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5940"/>
                                        </p:tgtEl>
                                        <p:attrNameLst>
                                          <p:attrName>style.visibility</p:attrName>
                                        </p:attrNameLst>
                                      </p:cBhvr>
                                      <p:to>
                                        <p:strVal val="visible"/>
                                      </p:to>
                                    </p:set>
                                    <p:animEffect transition="in" filter="blinds(horizontal)">
                                      <p:cBhvr>
                                        <p:cTn id="12" dur="500"/>
                                        <p:tgtEl>
                                          <p:spTgt spid="29594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95939"/>
                                        </p:tgtEl>
                                        <p:attrNameLst>
                                          <p:attrName>style.visibility</p:attrName>
                                        </p:attrNameLst>
                                      </p:cBhvr>
                                      <p:to>
                                        <p:strVal val="visible"/>
                                      </p:to>
                                    </p:set>
                                    <p:animEffect transition="in" filter="box(in)">
                                      <p:cBhvr>
                                        <p:cTn id="17" dur="500"/>
                                        <p:tgtEl>
                                          <p:spTgt spid="29593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95943"/>
                                        </p:tgtEl>
                                        <p:attrNameLst>
                                          <p:attrName>style.visibility</p:attrName>
                                        </p:attrNameLst>
                                      </p:cBhvr>
                                      <p:to>
                                        <p:strVal val="visible"/>
                                      </p:to>
                                    </p:set>
                                    <p:animEffect transition="in" filter="checkerboard(across)">
                                      <p:cBhvr>
                                        <p:cTn id="22" dur="500"/>
                                        <p:tgtEl>
                                          <p:spTgt spid="29594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95942"/>
                                        </p:tgtEl>
                                        <p:attrNameLst>
                                          <p:attrName>style.visibility</p:attrName>
                                        </p:attrNameLst>
                                      </p:cBhvr>
                                      <p:to>
                                        <p:strVal val="visible"/>
                                      </p:to>
                                    </p:set>
                                    <p:anim calcmode="lin" valueType="num">
                                      <p:cBhvr additive="base">
                                        <p:cTn id="27" dur="500" fill="hold"/>
                                        <p:tgtEl>
                                          <p:spTgt spid="295942"/>
                                        </p:tgtEl>
                                        <p:attrNameLst>
                                          <p:attrName>ppt_x</p:attrName>
                                        </p:attrNameLst>
                                      </p:cBhvr>
                                      <p:tavLst>
                                        <p:tav tm="0">
                                          <p:val>
                                            <p:strVal val="#ppt_x"/>
                                          </p:val>
                                        </p:tav>
                                        <p:tav tm="100000">
                                          <p:val>
                                            <p:strVal val="#ppt_x"/>
                                          </p:val>
                                        </p:tav>
                                      </p:tavLst>
                                    </p:anim>
                                    <p:anim calcmode="lin" valueType="num">
                                      <p:cBhvr additive="base">
                                        <p:cTn id="28" dur="500" fill="hold"/>
                                        <p:tgtEl>
                                          <p:spTgt spid="2959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38" grpId="0" animBg="1"/>
      <p:bldP spid="295939" grpId="0" animBg="1"/>
      <p:bldP spid="295940" grpId="0" animBg="1"/>
      <p:bldP spid="295942" grpId="0" animBg="1" autoUpdateAnimBg="0"/>
      <p:bldP spid="295943" grpId="0" animBg="1"/>
    </p:bld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321539" name="Rectangle 3"/>
          <p:cNvSpPr>
            <a:spLocks noChangeArrowheads="1"/>
          </p:cNvSpPr>
          <p:nvPr/>
        </p:nvSpPr>
        <p:spPr bwMode="auto">
          <a:xfrm>
            <a:off x="152400" y="533400"/>
            <a:ext cx="8915400" cy="2908300"/>
          </a:xfrm>
          <a:prstGeom prst="rect">
            <a:avLst/>
          </a:prstGeom>
          <a:noFill/>
          <a:ln w="9525">
            <a:solidFill>
              <a:srgbClr val="000099"/>
            </a:solidFill>
            <a:miter lim="800000"/>
            <a:headEnd/>
            <a:tailEnd/>
          </a:ln>
        </p:spPr>
        <p:txBody>
          <a:bodyPr lIns="91422" tIns="45712" rIns="91422" bIns="45712">
            <a:spAutoFit/>
          </a:bodyPr>
          <a:lstStyle/>
          <a:p>
            <a:pPr>
              <a:lnSpc>
                <a:spcPct val="90000"/>
              </a:lnSpc>
              <a:spcBef>
                <a:spcPct val="50000"/>
              </a:spcBef>
            </a:pPr>
            <a:r>
              <a:rPr lang="en-US" sz="2000" b="1" u="none">
                <a:latin typeface="Arial Narrow" pitchFamily="34" charset="0"/>
              </a:rPr>
              <a:t>CV PQR adalah pengusaha di bidang perdagangan barang elektronik yang mulai berusaha sejak awal Januari 2007, tetapi belum mendaftarkan diri sampai dengan tanggal 10 Oktober 2009 ketika Dirjen Pajak menerbitkan NPWP secara jabatan. Berdasarkan data yang ada, diperoleh penghasilan neto selama tahun 2007 adalah sbb:</a:t>
            </a:r>
          </a:p>
          <a:p>
            <a:pPr algn="l">
              <a:lnSpc>
                <a:spcPct val="90000"/>
              </a:lnSpc>
              <a:spcBef>
                <a:spcPct val="50000"/>
              </a:spcBef>
            </a:pPr>
            <a:r>
              <a:rPr lang="en-US" sz="2000" b="1" u="none">
                <a:latin typeface="Arial Narrow" pitchFamily="34" charset="0"/>
              </a:rPr>
              <a:t>Penghasilan Neto						Rp1.000.000.000,00</a:t>
            </a:r>
          </a:p>
          <a:p>
            <a:pPr algn="l">
              <a:lnSpc>
                <a:spcPct val="90000"/>
              </a:lnSpc>
              <a:spcBef>
                <a:spcPct val="50000"/>
              </a:spcBef>
            </a:pPr>
            <a:r>
              <a:rPr lang="en-US" sz="2000" b="1" u="none">
                <a:latin typeface="Arial Narrow" pitchFamily="34" charset="0"/>
              </a:rPr>
              <a:t>PPh terutang						Rp   282.500.000,00</a:t>
            </a:r>
          </a:p>
          <a:p>
            <a:pPr algn="l">
              <a:lnSpc>
                <a:spcPct val="90000"/>
              </a:lnSpc>
              <a:spcBef>
                <a:spcPct val="50000"/>
              </a:spcBef>
            </a:pPr>
            <a:r>
              <a:rPr lang="en-US" sz="2000" b="1" u="none">
                <a:latin typeface="Arial Narrow" pitchFamily="34" charset="0"/>
              </a:rPr>
              <a:t>Kredit Pajak						</a:t>
            </a:r>
            <a:r>
              <a:rPr lang="en-US" sz="2000" b="1">
                <a:latin typeface="Arial Narrow" pitchFamily="34" charset="0"/>
              </a:rPr>
              <a:t>Rp                      0,00</a:t>
            </a:r>
          </a:p>
          <a:p>
            <a:pPr algn="l">
              <a:lnSpc>
                <a:spcPct val="90000"/>
              </a:lnSpc>
              <a:spcBef>
                <a:spcPct val="50000"/>
              </a:spcBef>
            </a:pPr>
            <a:r>
              <a:rPr lang="en-US" sz="2000" b="1" u="none">
                <a:latin typeface="Arial Narrow" pitchFamily="34" charset="0"/>
              </a:rPr>
              <a:t>Pajak yang kurang dibayar					Rp   282.500.000,00</a:t>
            </a:r>
          </a:p>
        </p:txBody>
      </p:sp>
      <p:sp>
        <p:nvSpPr>
          <p:cNvPr id="321540" name="Rectangle 4"/>
          <p:cNvSpPr>
            <a:spLocks noChangeArrowheads="1"/>
          </p:cNvSpPr>
          <p:nvPr/>
        </p:nvSpPr>
        <p:spPr bwMode="auto">
          <a:xfrm>
            <a:off x="228600" y="3470275"/>
            <a:ext cx="8763000" cy="1025525"/>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2000" u="none">
                <a:latin typeface="Tahoma" pitchFamily="34" charset="0"/>
              </a:rPr>
              <a:t>Atas kekurangan pembayaran PPh badan tahun 2007 sebagai akibat penerbitan NPWP secara jabatan, Dirjen Pajak dapat menerbitkan SKPKB. Misalkan diterbitkan tgl 10 Oktober 2009 maka SKPKB tersebut adalah sbb:</a:t>
            </a:r>
          </a:p>
        </p:txBody>
      </p:sp>
      <p:sp>
        <p:nvSpPr>
          <p:cNvPr id="321541" name="AutoShape 5"/>
          <p:cNvSpPr>
            <a:spLocks noChangeArrowheads="1"/>
          </p:cNvSpPr>
          <p:nvPr/>
        </p:nvSpPr>
        <p:spPr bwMode="auto">
          <a:xfrm>
            <a:off x="8494713" y="4365625"/>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1543" name="Rectangle 7"/>
          <p:cNvSpPr>
            <a:spLocks noChangeArrowheads="1"/>
          </p:cNvSpPr>
          <p:nvPr/>
        </p:nvSpPr>
        <p:spPr bwMode="auto">
          <a:xfrm>
            <a:off x="684213" y="4578350"/>
            <a:ext cx="8026400" cy="2235200"/>
          </a:xfrm>
          <a:prstGeom prst="rect">
            <a:avLst/>
          </a:prstGeom>
          <a:noFill/>
          <a:ln w="9525">
            <a:solidFill>
              <a:schemeClr val="tx1"/>
            </a:solidFill>
            <a:miter lim="800000"/>
            <a:headEnd/>
            <a:tailEnd/>
          </a:ln>
        </p:spPr>
        <p:txBody>
          <a:bodyPr lIns="91422" tIns="45712" rIns="91422" bIns="45712">
            <a:spAutoFit/>
          </a:bodyPr>
          <a:lstStyle/>
          <a:p>
            <a:pPr algn="l">
              <a:spcBef>
                <a:spcPct val="50000"/>
              </a:spcBef>
            </a:pPr>
            <a:r>
              <a:rPr lang="en-US" sz="2000" u="none">
                <a:solidFill>
                  <a:srgbClr val="000099"/>
                </a:solidFill>
                <a:latin typeface="Tahoma" pitchFamily="34" charset="0"/>
              </a:rPr>
              <a:t>Jumlah Pokok Pajak				Rp282.500.000,00</a:t>
            </a:r>
          </a:p>
          <a:p>
            <a:pPr algn="l">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                0,00</a:t>
            </a:r>
          </a:p>
          <a:p>
            <a:pPr algn="l">
              <a:spcBef>
                <a:spcPct val="50000"/>
              </a:spcBef>
            </a:pPr>
            <a:r>
              <a:rPr lang="en-US" sz="2000" u="none">
                <a:solidFill>
                  <a:srgbClr val="000099"/>
                </a:solidFill>
                <a:latin typeface="Tahoma" pitchFamily="34" charset="0"/>
              </a:rPr>
              <a:t>Jumlah Kekurangan Pokok Pajak			Rp282.500.000,00</a:t>
            </a:r>
          </a:p>
          <a:p>
            <a:pPr algn="l">
              <a:spcBef>
                <a:spcPct val="50000"/>
              </a:spcBef>
            </a:pPr>
            <a:r>
              <a:rPr lang="en-US" sz="2000" u="none">
                <a:solidFill>
                  <a:srgbClr val="000099"/>
                </a:solidFill>
                <a:latin typeface="Tahoma" pitchFamily="34" charset="0"/>
              </a:rPr>
              <a:t>Sanksi administrasi (bunga 22 bulan)		</a:t>
            </a:r>
            <a:r>
              <a:rPr lang="en-US" sz="2000">
                <a:solidFill>
                  <a:srgbClr val="000099"/>
                </a:solidFill>
                <a:latin typeface="Tahoma" pitchFamily="34" charset="0"/>
              </a:rPr>
              <a:t>Rp124.300.000,00</a:t>
            </a:r>
          </a:p>
          <a:p>
            <a:pPr algn="l">
              <a:spcBef>
                <a:spcPct val="50000"/>
              </a:spcBef>
            </a:pPr>
            <a:r>
              <a:rPr lang="en-US" sz="2000" u="none">
                <a:solidFill>
                  <a:srgbClr val="000099"/>
                </a:solidFill>
                <a:latin typeface="Tahoma" pitchFamily="34" charset="0"/>
              </a:rPr>
              <a:t>Jumlah pajak yang masih harus dibayar		Rp406.800.000,00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1538"/>
                                        </p:tgtEl>
                                        <p:attrNameLst>
                                          <p:attrName>style.visibility</p:attrName>
                                        </p:attrNameLst>
                                      </p:cBhvr>
                                      <p:to>
                                        <p:strVal val="visible"/>
                                      </p:to>
                                    </p:set>
                                    <p:anim calcmode="lin" valueType="num">
                                      <p:cBhvr additive="base">
                                        <p:cTn id="7" dur="500" fill="hold"/>
                                        <p:tgtEl>
                                          <p:spTgt spid="321538"/>
                                        </p:tgtEl>
                                        <p:attrNameLst>
                                          <p:attrName>ppt_x</p:attrName>
                                        </p:attrNameLst>
                                      </p:cBhvr>
                                      <p:tavLst>
                                        <p:tav tm="0">
                                          <p:val>
                                            <p:strVal val="0-#ppt_w/2"/>
                                          </p:val>
                                        </p:tav>
                                        <p:tav tm="100000">
                                          <p:val>
                                            <p:strVal val="#ppt_x"/>
                                          </p:val>
                                        </p:tav>
                                      </p:tavLst>
                                    </p:anim>
                                    <p:anim calcmode="lin" valueType="num">
                                      <p:cBhvr additive="base">
                                        <p:cTn id="8" dur="500" fill="hold"/>
                                        <p:tgtEl>
                                          <p:spTgt spid="3215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1539"/>
                                        </p:tgtEl>
                                        <p:attrNameLst>
                                          <p:attrName>style.visibility</p:attrName>
                                        </p:attrNameLst>
                                      </p:cBhvr>
                                      <p:to>
                                        <p:strVal val="visible"/>
                                      </p:to>
                                    </p:set>
                                    <p:anim calcmode="lin" valueType="num">
                                      <p:cBhvr additive="base">
                                        <p:cTn id="13" dur="500" fill="hold"/>
                                        <p:tgtEl>
                                          <p:spTgt spid="321539"/>
                                        </p:tgtEl>
                                        <p:attrNameLst>
                                          <p:attrName>ppt_x</p:attrName>
                                        </p:attrNameLst>
                                      </p:cBhvr>
                                      <p:tavLst>
                                        <p:tav tm="0">
                                          <p:val>
                                            <p:strVal val="0-#ppt_w/2"/>
                                          </p:val>
                                        </p:tav>
                                        <p:tav tm="100000">
                                          <p:val>
                                            <p:strVal val="#ppt_x"/>
                                          </p:val>
                                        </p:tav>
                                      </p:tavLst>
                                    </p:anim>
                                    <p:anim calcmode="lin" valueType="num">
                                      <p:cBhvr additive="base">
                                        <p:cTn id="14" dur="500" fill="hold"/>
                                        <p:tgtEl>
                                          <p:spTgt spid="32153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1540"/>
                                        </p:tgtEl>
                                        <p:attrNameLst>
                                          <p:attrName>style.visibility</p:attrName>
                                        </p:attrNameLst>
                                      </p:cBhvr>
                                      <p:to>
                                        <p:strVal val="visible"/>
                                      </p:to>
                                    </p:set>
                                    <p:anim calcmode="lin" valueType="num">
                                      <p:cBhvr additive="base">
                                        <p:cTn id="19" dur="500" fill="hold"/>
                                        <p:tgtEl>
                                          <p:spTgt spid="321540"/>
                                        </p:tgtEl>
                                        <p:attrNameLst>
                                          <p:attrName>ppt_x</p:attrName>
                                        </p:attrNameLst>
                                      </p:cBhvr>
                                      <p:tavLst>
                                        <p:tav tm="0">
                                          <p:val>
                                            <p:strVal val="0-#ppt_w/2"/>
                                          </p:val>
                                        </p:tav>
                                        <p:tav tm="100000">
                                          <p:val>
                                            <p:strVal val="#ppt_x"/>
                                          </p:val>
                                        </p:tav>
                                      </p:tavLst>
                                    </p:anim>
                                    <p:anim calcmode="lin" valueType="num">
                                      <p:cBhvr additive="base">
                                        <p:cTn id="20" dur="500" fill="hold"/>
                                        <p:tgtEl>
                                          <p:spTgt spid="32154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1541"/>
                                        </p:tgtEl>
                                        <p:attrNameLst>
                                          <p:attrName>style.visibility</p:attrName>
                                        </p:attrNameLst>
                                      </p:cBhvr>
                                      <p:to>
                                        <p:strVal val="visible"/>
                                      </p:to>
                                    </p:set>
                                    <p:anim calcmode="lin" valueType="num">
                                      <p:cBhvr additive="base">
                                        <p:cTn id="25" dur="500" fill="hold"/>
                                        <p:tgtEl>
                                          <p:spTgt spid="321541"/>
                                        </p:tgtEl>
                                        <p:attrNameLst>
                                          <p:attrName>ppt_x</p:attrName>
                                        </p:attrNameLst>
                                      </p:cBhvr>
                                      <p:tavLst>
                                        <p:tav tm="0">
                                          <p:val>
                                            <p:strVal val="0-#ppt_w/2"/>
                                          </p:val>
                                        </p:tav>
                                        <p:tav tm="100000">
                                          <p:val>
                                            <p:strVal val="#ppt_x"/>
                                          </p:val>
                                        </p:tav>
                                      </p:tavLst>
                                    </p:anim>
                                    <p:anim calcmode="lin" valueType="num">
                                      <p:cBhvr additive="base">
                                        <p:cTn id="26" dur="500" fill="hold"/>
                                        <p:tgtEl>
                                          <p:spTgt spid="32154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1543"/>
                                        </p:tgtEl>
                                        <p:attrNameLst>
                                          <p:attrName>style.visibility</p:attrName>
                                        </p:attrNameLst>
                                      </p:cBhvr>
                                      <p:to>
                                        <p:strVal val="visible"/>
                                      </p:to>
                                    </p:set>
                                    <p:anim calcmode="lin" valueType="num">
                                      <p:cBhvr additive="base">
                                        <p:cTn id="31" dur="500" fill="hold"/>
                                        <p:tgtEl>
                                          <p:spTgt spid="321543"/>
                                        </p:tgtEl>
                                        <p:attrNameLst>
                                          <p:attrName>ppt_x</p:attrName>
                                        </p:attrNameLst>
                                      </p:cBhvr>
                                      <p:tavLst>
                                        <p:tav tm="0">
                                          <p:val>
                                            <p:strVal val="0-#ppt_w/2"/>
                                          </p:val>
                                        </p:tav>
                                        <p:tav tm="100000">
                                          <p:val>
                                            <p:strVal val="#ppt_x"/>
                                          </p:val>
                                        </p:tav>
                                      </p:tavLst>
                                    </p:anim>
                                    <p:anim calcmode="lin" valueType="num">
                                      <p:cBhvr additive="base">
                                        <p:cTn id="32" dur="500" fill="hold"/>
                                        <p:tgtEl>
                                          <p:spTgt spid="3215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538" grpId="0" animBg="1" autoUpdateAnimBg="0"/>
      <p:bldP spid="321539" grpId="0" animBg="1" autoUpdateAnimBg="0"/>
      <p:bldP spid="321540" grpId="0" animBg="1" autoUpdateAnimBg="0"/>
      <p:bldP spid="321541" grpId="0" animBg="1"/>
      <p:bldP spid="321543" grpId="0" animBg="1" autoUpdateAnimBg="0"/>
    </p:bld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457200" y="76200"/>
            <a:ext cx="5943600" cy="457200"/>
          </a:xfrm>
          <a:solidFill>
            <a:srgbClr val="FFFFCC"/>
          </a:solidFill>
          <a:ln w="28575">
            <a:solidFill>
              <a:srgbClr val="FF33CC"/>
            </a:solidFill>
          </a:ln>
        </p:spPr>
        <p:txBody>
          <a:bodyPr/>
          <a:lstStyle/>
          <a:p>
            <a:pPr eaLnBrk="1" hangingPunct="1"/>
            <a:r>
              <a:rPr lang="en-US" sz="2800" b="1" smtClean="0">
                <a:solidFill>
                  <a:schemeClr val="tx1"/>
                </a:solidFill>
                <a:latin typeface="Lucida Console" pitchFamily="49" charset="0"/>
              </a:rPr>
              <a:t>DALUWARSA PENERBITAN SKPKB</a:t>
            </a:r>
          </a:p>
        </p:txBody>
      </p:sp>
      <p:sp>
        <p:nvSpPr>
          <p:cNvPr id="182275" name="Rectangle 3"/>
          <p:cNvSpPr>
            <a:spLocks noChangeArrowheads="1"/>
          </p:cNvSpPr>
          <p:nvPr/>
        </p:nvSpPr>
        <p:spPr bwMode="auto">
          <a:xfrm>
            <a:off x="457200" y="685800"/>
            <a:ext cx="8153400" cy="1528763"/>
          </a:xfrm>
          <a:prstGeom prst="rect">
            <a:avLst/>
          </a:prstGeom>
          <a:noFill/>
          <a:ln w="9525">
            <a:solidFill>
              <a:schemeClr val="tx1"/>
            </a:solidFill>
            <a:miter lim="800000"/>
            <a:headEnd/>
            <a:tailEnd/>
          </a:ln>
        </p:spPr>
        <p:txBody>
          <a:bodyPr lIns="91422" tIns="45712" rIns="91422" bIns="45712">
            <a:spAutoFit/>
          </a:bodyPr>
          <a:lstStyle/>
          <a:p>
            <a:pPr>
              <a:lnSpc>
                <a:spcPct val="90000"/>
              </a:lnSpc>
              <a:spcBef>
                <a:spcPct val="50000"/>
              </a:spcBef>
            </a:pPr>
            <a:r>
              <a:rPr lang="en-US" sz="2000" u="none">
                <a:solidFill>
                  <a:srgbClr val="000099"/>
                </a:solidFill>
                <a:latin typeface="Lucida Console" pitchFamily="49" charset="0"/>
              </a:rPr>
              <a:t>(1) Dalam jangka waktu </a:t>
            </a:r>
            <a:r>
              <a:rPr lang="en-US" b="1" u="none">
                <a:solidFill>
                  <a:srgbClr val="990000"/>
                </a:solidFill>
                <a:latin typeface="Lucida Console" pitchFamily="49" charset="0"/>
              </a:rPr>
              <a:t>5 (lima) tahun</a:t>
            </a:r>
            <a:r>
              <a:rPr lang="en-US" sz="2000" u="none">
                <a:solidFill>
                  <a:srgbClr val="000099"/>
                </a:solidFill>
                <a:latin typeface="Lucida Console" pitchFamily="49" charset="0"/>
              </a:rPr>
              <a:t> setelah saat terutangnya pajak atau berakhirnya Masa Pajak, bagian Tahun Pajak, atau Tahun Pajak, Direktur Jenderal Pajak </a:t>
            </a:r>
            <a:r>
              <a:rPr lang="en-US" sz="2000" b="1" u="none">
                <a:solidFill>
                  <a:srgbClr val="008000"/>
                </a:solidFill>
                <a:latin typeface="Lucida Console" pitchFamily="49" charset="0"/>
              </a:rPr>
              <a:t>dapat menerbitkan Surat Ketetapan Pajak Kurang Bayar…”</a:t>
            </a:r>
            <a:endParaRPr lang="en-US" sz="2000" u="none">
              <a:solidFill>
                <a:srgbClr val="000099"/>
              </a:solidFill>
              <a:latin typeface="Lucida Console" pitchFamily="49" charset="0"/>
            </a:endParaRPr>
          </a:p>
        </p:txBody>
      </p:sp>
      <p:sp>
        <p:nvSpPr>
          <p:cNvPr id="182281" name="Rectangle 9"/>
          <p:cNvSpPr>
            <a:spLocks noChangeArrowheads="1"/>
          </p:cNvSpPr>
          <p:nvPr/>
        </p:nvSpPr>
        <p:spPr bwMode="auto">
          <a:xfrm>
            <a:off x="6553200" y="76200"/>
            <a:ext cx="2362200" cy="5334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13 UU KUP</a:t>
            </a:r>
          </a:p>
        </p:txBody>
      </p:sp>
      <p:sp>
        <p:nvSpPr>
          <p:cNvPr id="182282" name="Rectangle 10"/>
          <p:cNvSpPr>
            <a:spLocks noChangeArrowheads="1"/>
          </p:cNvSpPr>
          <p:nvPr/>
        </p:nvSpPr>
        <p:spPr bwMode="auto">
          <a:xfrm>
            <a:off x="457200" y="2305050"/>
            <a:ext cx="8153400" cy="2132013"/>
          </a:xfrm>
          <a:prstGeom prst="rect">
            <a:avLst/>
          </a:prstGeom>
          <a:noFill/>
          <a:ln w="9525">
            <a:solidFill>
              <a:schemeClr val="tx1"/>
            </a:solidFill>
            <a:miter lim="800000"/>
            <a:headEnd/>
            <a:tailEnd/>
          </a:ln>
        </p:spPr>
        <p:txBody>
          <a:bodyPr lIns="91422" tIns="45712" rIns="91422" bIns="45712">
            <a:spAutoFit/>
          </a:bodyPr>
          <a:lstStyle/>
          <a:p>
            <a:pPr>
              <a:lnSpc>
                <a:spcPct val="90000"/>
              </a:lnSpc>
              <a:spcBef>
                <a:spcPct val="50000"/>
              </a:spcBef>
            </a:pPr>
            <a:r>
              <a:rPr lang="en-US" sz="2000" u="none">
                <a:latin typeface="Tahoma" pitchFamily="34" charset="0"/>
              </a:rPr>
              <a:t>(4) Besarnya pajak yang terutang yang diberitahukan oleh Wajib Pajak dalam Surat Pemberitahuan </a:t>
            </a:r>
            <a:r>
              <a:rPr lang="en-US" b="1">
                <a:solidFill>
                  <a:schemeClr val="accent2"/>
                </a:solidFill>
                <a:latin typeface="Lucida Console" pitchFamily="49" charset="0"/>
              </a:rPr>
              <a:t>menjadi pasti</a:t>
            </a:r>
            <a:r>
              <a:rPr lang="en-US" sz="2000" u="none">
                <a:latin typeface="Tahoma" pitchFamily="34" charset="0"/>
              </a:rPr>
              <a:t> sesuai dengan ketentuan peraturan perundang-undangan perpajakan apabila </a:t>
            </a:r>
            <a:r>
              <a:rPr lang="en-US" b="1" u="none">
                <a:solidFill>
                  <a:schemeClr val="accent2"/>
                </a:solidFill>
              </a:rPr>
              <a:t>dalam jangka waktu 5 (lima) tahun</a:t>
            </a:r>
            <a:r>
              <a:rPr lang="en-US" sz="2000" u="none">
                <a:latin typeface="Tahoma" pitchFamily="34" charset="0"/>
              </a:rPr>
              <a:t> sebagaimana dimaksud pada ayat (1), setelah saat terutangnya pajak atau berakhirnya Masa Pajak, bagian Tahun Pajak, atau Tahun Pajak, </a:t>
            </a:r>
            <a:r>
              <a:rPr lang="en-US" sz="2000" b="1" u="none">
                <a:solidFill>
                  <a:schemeClr val="accent2"/>
                </a:solidFill>
                <a:latin typeface="Tahoma" pitchFamily="34" charset="0"/>
              </a:rPr>
              <a:t>tidak diterbitkan surat ketetapan pajak</a:t>
            </a:r>
            <a:r>
              <a:rPr lang="en-US" sz="2000" u="none">
                <a:latin typeface="Tahoma" pitchFamily="34" charset="0"/>
              </a:rPr>
              <a:t>.</a:t>
            </a:r>
          </a:p>
        </p:txBody>
      </p:sp>
      <p:sp>
        <p:nvSpPr>
          <p:cNvPr id="182283" name="Rectangle 11"/>
          <p:cNvSpPr>
            <a:spLocks noChangeArrowheads="1"/>
          </p:cNvSpPr>
          <p:nvPr/>
        </p:nvSpPr>
        <p:spPr bwMode="auto">
          <a:xfrm>
            <a:off x="228600" y="4572000"/>
            <a:ext cx="8610600" cy="2024063"/>
          </a:xfrm>
          <a:prstGeom prst="rect">
            <a:avLst/>
          </a:prstGeom>
          <a:noFill/>
          <a:ln w="9525">
            <a:solidFill>
              <a:schemeClr val="tx1"/>
            </a:solidFill>
            <a:miter lim="800000"/>
            <a:headEnd/>
            <a:tailEnd/>
          </a:ln>
        </p:spPr>
        <p:txBody>
          <a:bodyPr lIns="91422" tIns="45712" rIns="91422" bIns="45712">
            <a:spAutoFit/>
          </a:bodyPr>
          <a:lstStyle/>
          <a:p>
            <a:pPr>
              <a:spcBef>
                <a:spcPct val="50000"/>
              </a:spcBef>
            </a:pPr>
            <a:r>
              <a:rPr lang="en-US" sz="1800" u="none">
                <a:latin typeface="Tahoma" pitchFamily="34" charset="0"/>
              </a:rPr>
              <a:t>(5) Walaupun jangka waktu 5 (lima) tahun sebagaimana dimaksud pada ayat (1) telah lewat, Surat Ketetapan Pajak Kurang Bayar tetap dapat diterbitkan ditambah sanksi administrasi berupa bunga sebesar 48 % dari jumlah pajak yg tidak atau kurang dibayar, apabila Wajib Pajak setelah jangka waktu tersebut dipidana karena melakukan tindak pidana di bidang perpajakan atau tindak pidana lainnya yang dapat menimbulkan kerugian pada pendapatan negara berdasarkan putusan pengadilan yg telah memperoleh kekuatan hukum tetap.</a:t>
            </a:r>
          </a:p>
        </p:txBody>
      </p:sp>
      <p:sp>
        <p:nvSpPr>
          <p:cNvPr id="182284" name="AutoShape 12"/>
          <p:cNvSpPr>
            <a:spLocks noChangeArrowheads="1"/>
          </p:cNvSpPr>
          <p:nvPr/>
        </p:nvSpPr>
        <p:spPr bwMode="auto">
          <a:xfrm>
            <a:off x="2667000" y="457200"/>
            <a:ext cx="7620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2274"/>
                                        </p:tgtEl>
                                        <p:attrNameLst>
                                          <p:attrName>style.visibility</p:attrName>
                                        </p:attrNameLst>
                                      </p:cBhvr>
                                      <p:to>
                                        <p:strVal val="visible"/>
                                      </p:to>
                                    </p:set>
                                    <p:anim calcmode="lin" valueType="num">
                                      <p:cBhvr additive="base">
                                        <p:cTn id="7" dur="500" fill="hold"/>
                                        <p:tgtEl>
                                          <p:spTgt spid="182274"/>
                                        </p:tgtEl>
                                        <p:attrNameLst>
                                          <p:attrName>ppt_x</p:attrName>
                                        </p:attrNameLst>
                                      </p:cBhvr>
                                      <p:tavLst>
                                        <p:tav tm="0">
                                          <p:val>
                                            <p:strVal val="0-#ppt_w/2"/>
                                          </p:val>
                                        </p:tav>
                                        <p:tav tm="100000">
                                          <p:val>
                                            <p:strVal val="#ppt_x"/>
                                          </p:val>
                                        </p:tav>
                                      </p:tavLst>
                                    </p:anim>
                                    <p:anim calcmode="lin" valueType="num">
                                      <p:cBhvr additive="base">
                                        <p:cTn id="8" dur="500" fill="hold"/>
                                        <p:tgtEl>
                                          <p:spTgt spid="1822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2281"/>
                                        </p:tgtEl>
                                        <p:attrNameLst>
                                          <p:attrName>style.visibility</p:attrName>
                                        </p:attrNameLst>
                                      </p:cBhvr>
                                      <p:to>
                                        <p:strVal val="visible"/>
                                      </p:to>
                                    </p:set>
                                    <p:anim calcmode="lin" valueType="num">
                                      <p:cBhvr additive="base">
                                        <p:cTn id="13" dur="500" fill="hold"/>
                                        <p:tgtEl>
                                          <p:spTgt spid="182281"/>
                                        </p:tgtEl>
                                        <p:attrNameLst>
                                          <p:attrName>ppt_x</p:attrName>
                                        </p:attrNameLst>
                                      </p:cBhvr>
                                      <p:tavLst>
                                        <p:tav tm="0">
                                          <p:val>
                                            <p:strVal val="0-#ppt_w/2"/>
                                          </p:val>
                                        </p:tav>
                                        <p:tav tm="100000">
                                          <p:val>
                                            <p:strVal val="#ppt_x"/>
                                          </p:val>
                                        </p:tav>
                                      </p:tavLst>
                                    </p:anim>
                                    <p:anim calcmode="lin" valueType="num">
                                      <p:cBhvr additive="base">
                                        <p:cTn id="14" dur="500" fill="hold"/>
                                        <p:tgtEl>
                                          <p:spTgt spid="18228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2284"/>
                                        </p:tgtEl>
                                        <p:attrNameLst>
                                          <p:attrName>style.visibility</p:attrName>
                                        </p:attrNameLst>
                                      </p:cBhvr>
                                      <p:to>
                                        <p:strVal val="visible"/>
                                      </p:to>
                                    </p:set>
                                    <p:anim calcmode="lin" valueType="num">
                                      <p:cBhvr additive="base">
                                        <p:cTn id="19" dur="500" fill="hold"/>
                                        <p:tgtEl>
                                          <p:spTgt spid="182284"/>
                                        </p:tgtEl>
                                        <p:attrNameLst>
                                          <p:attrName>ppt_x</p:attrName>
                                        </p:attrNameLst>
                                      </p:cBhvr>
                                      <p:tavLst>
                                        <p:tav tm="0">
                                          <p:val>
                                            <p:strVal val="0-#ppt_w/2"/>
                                          </p:val>
                                        </p:tav>
                                        <p:tav tm="100000">
                                          <p:val>
                                            <p:strVal val="#ppt_x"/>
                                          </p:val>
                                        </p:tav>
                                      </p:tavLst>
                                    </p:anim>
                                    <p:anim calcmode="lin" valueType="num">
                                      <p:cBhvr additive="base">
                                        <p:cTn id="20" dur="500" fill="hold"/>
                                        <p:tgtEl>
                                          <p:spTgt spid="18228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2275"/>
                                        </p:tgtEl>
                                        <p:attrNameLst>
                                          <p:attrName>style.visibility</p:attrName>
                                        </p:attrNameLst>
                                      </p:cBhvr>
                                      <p:to>
                                        <p:strVal val="visible"/>
                                      </p:to>
                                    </p:set>
                                    <p:anim calcmode="lin" valueType="num">
                                      <p:cBhvr additive="base">
                                        <p:cTn id="25" dur="500" fill="hold"/>
                                        <p:tgtEl>
                                          <p:spTgt spid="182275"/>
                                        </p:tgtEl>
                                        <p:attrNameLst>
                                          <p:attrName>ppt_x</p:attrName>
                                        </p:attrNameLst>
                                      </p:cBhvr>
                                      <p:tavLst>
                                        <p:tav tm="0">
                                          <p:val>
                                            <p:strVal val="0-#ppt_w/2"/>
                                          </p:val>
                                        </p:tav>
                                        <p:tav tm="100000">
                                          <p:val>
                                            <p:strVal val="#ppt_x"/>
                                          </p:val>
                                        </p:tav>
                                      </p:tavLst>
                                    </p:anim>
                                    <p:anim calcmode="lin" valueType="num">
                                      <p:cBhvr additive="base">
                                        <p:cTn id="26" dur="500" fill="hold"/>
                                        <p:tgtEl>
                                          <p:spTgt spid="18227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2282"/>
                                        </p:tgtEl>
                                        <p:attrNameLst>
                                          <p:attrName>style.visibility</p:attrName>
                                        </p:attrNameLst>
                                      </p:cBhvr>
                                      <p:to>
                                        <p:strVal val="visible"/>
                                      </p:to>
                                    </p:set>
                                    <p:anim calcmode="lin" valueType="num">
                                      <p:cBhvr additive="base">
                                        <p:cTn id="31" dur="500" fill="hold"/>
                                        <p:tgtEl>
                                          <p:spTgt spid="182282"/>
                                        </p:tgtEl>
                                        <p:attrNameLst>
                                          <p:attrName>ppt_x</p:attrName>
                                        </p:attrNameLst>
                                      </p:cBhvr>
                                      <p:tavLst>
                                        <p:tav tm="0">
                                          <p:val>
                                            <p:strVal val="0-#ppt_w/2"/>
                                          </p:val>
                                        </p:tav>
                                        <p:tav tm="100000">
                                          <p:val>
                                            <p:strVal val="#ppt_x"/>
                                          </p:val>
                                        </p:tav>
                                      </p:tavLst>
                                    </p:anim>
                                    <p:anim calcmode="lin" valueType="num">
                                      <p:cBhvr additive="base">
                                        <p:cTn id="32" dur="500" fill="hold"/>
                                        <p:tgtEl>
                                          <p:spTgt spid="18228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2283"/>
                                        </p:tgtEl>
                                        <p:attrNameLst>
                                          <p:attrName>style.visibility</p:attrName>
                                        </p:attrNameLst>
                                      </p:cBhvr>
                                      <p:to>
                                        <p:strVal val="visible"/>
                                      </p:to>
                                    </p:set>
                                    <p:anim calcmode="lin" valueType="num">
                                      <p:cBhvr additive="base">
                                        <p:cTn id="37" dur="500" fill="hold"/>
                                        <p:tgtEl>
                                          <p:spTgt spid="182283"/>
                                        </p:tgtEl>
                                        <p:attrNameLst>
                                          <p:attrName>ppt_x</p:attrName>
                                        </p:attrNameLst>
                                      </p:cBhvr>
                                      <p:tavLst>
                                        <p:tav tm="0">
                                          <p:val>
                                            <p:strVal val="0-#ppt_w/2"/>
                                          </p:val>
                                        </p:tav>
                                        <p:tav tm="100000">
                                          <p:val>
                                            <p:strVal val="#ppt_x"/>
                                          </p:val>
                                        </p:tav>
                                      </p:tavLst>
                                    </p:anim>
                                    <p:anim calcmode="lin" valueType="num">
                                      <p:cBhvr additive="base">
                                        <p:cTn id="38" dur="500" fill="hold"/>
                                        <p:tgtEl>
                                          <p:spTgt spid="1822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4" grpId="0" animBg="1" autoUpdateAnimBg="0"/>
      <p:bldP spid="182275" grpId="0" animBg="1" autoUpdateAnimBg="0"/>
      <p:bldP spid="182281" grpId="0" animBg="1" autoUpdateAnimBg="0"/>
      <p:bldP spid="182282" grpId="0" animBg="1" autoUpdateAnimBg="0"/>
      <p:bldP spid="182283" grpId="0" animBg="1" autoUpdateAnimBg="0"/>
      <p:bldP spid="182284" grpId="0" animBg="1"/>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4" name="Line 4"/>
          <p:cNvSpPr>
            <a:spLocks noChangeShapeType="1"/>
          </p:cNvSpPr>
          <p:nvPr/>
        </p:nvSpPr>
        <p:spPr bwMode="auto">
          <a:xfrm>
            <a:off x="900113" y="1196975"/>
            <a:ext cx="7488237" cy="0"/>
          </a:xfrm>
          <a:prstGeom prst="line">
            <a:avLst/>
          </a:prstGeom>
          <a:noFill/>
          <a:ln w="57150">
            <a:solidFill>
              <a:schemeClr val="tx1"/>
            </a:solidFill>
            <a:prstDash val="sysDot"/>
            <a:round/>
            <a:headEnd/>
            <a:tailEnd/>
          </a:ln>
        </p:spPr>
        <p:txBody>
          <a:bodyPr/>
          <a:lstStyle/>
          <a:p>
            <a:endParaRPr lang="en-US"/>
          </a:p>
        </p:txBody>
      </p:sp>
      <p:sp>
        <p:nvSpPr>
          <p:cNvPr id="322566" name="AutoShape 6"/>
          <p:cNvSpPr>
            <a:spLocks noChangeArrowheads="1"/>
          </p:cNvSpPr>
          <p:nvPr/>
        </p:nvSpPr>
        <p:spPr bwMode="auto">
          <a:xfrm>
            <a:off x="971550" y="1052513"/>
            <a:ext cx="287338"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lIns="91422" tIns="45712" rIns="91422" bIns="45712" anchor="ctr"/>
          <a:lstStyle/>
          <a:p>
            <a:endParaRPr lang="en-US"/>
          </a:p>
        </p:txBody>
      </p:sp>
      <p:sp>
        <p:nvSpPr>
          <p:cNvPr id="322567" name="Rectangle 7"/>
          <p:cNvSpPr>
            <a:spLocks noChangeArrowheads="1"/>
          </p:cNvSpPr>
          <p:nvPr/>
        </p:nvSpPr>
        <p:spPr bwMode="auto">
          <a:xfrm>
            <a:off x="539750" y="1484313"/>
            <a:ext cx="1079500" cy="711200"/>
          </a:xfrm>
          <a:prstGeom prst="rect">
            <a:avLst/>
          </a:prstGeom>
          <a:noFill/>
          <a:ln w="9525">
            <a:solidFill>
              <a:srgbClr val="0033CC"/>
            </a:solidFill>
            <a:miter lim="800000"/>
            <a:headEnd/>
            <a:tailEnd/>
          </a:ln>
        </p:spPr>
        <p:txBody>
          <a:bodyPr lIns="91422" tIns="45712" rIns="91422" bIns="45712">
            <a:spAutoFit/>
          </a:bodyPr>
          <a:lstStyle/>
          <a:p>
            <a:r>
              <a:rPr lang="en-US" sz="2000" b="1" u="none">
                <a:latin typeface="Tahoma" pitchFamily="34" charset="0"/>
              </a:rPr>
              <a:t>31/12/2008</a:t>
            </a:r>
          </a:p>
        </p:txBody>
      </p:sp>
      <p:sp>
        <p:nvSpPr>
          <p:cNvPr id="322568" name="AutoShape 8"/>
          <p:cNvSpPr>
            <a:spLocks noChangeArrowheads="1"/>
          </p:cNvSpPr>
          <p:nvPr/>
        </p:nvSpPr>
        <p:spPr bwMode="auto">
          <a:xfrm>
            <a:off x="900113" y="2133600"/>
            <a:ext cx="431800"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2569" name="Rectangle 9"/>
          <p:cNvSpPr>
            <a:spLocks noChangeArrowheads="1"/>
          </p:cNvSpPr>
          <p:nvPr/>
        </p:nvSpPr>
        <p:spPr bwMode="auto">
          <a:xfrm>
            <a:off x="323850" y="2636838"/>
            <a:ext cx="1655763" cy="2235200"/>
          </a:xfrm>
          <a:prstGeom prst="rect">
            <a:avLst/>
          </a:prstGeom>
          <a:noFill/>
          <a:ln w="9525">
            <a:solidFill>
              <a:srgbClr val="0033CC"/>
            </a:solidFill>
            <a:miter lim="800000"/>
            <a:headEnd/>
            <a:tailEnd/>
          </a:ln>
        </p:spPr>
        <p:txBody>
          <a:bodyPr lIns="91422" tIns="45712" rIns="91422" bIns="45712">
            <a:spAutoFit/>
          </a:bodyPr>
          <a:lstStyle/>
          <a:p>
            <a:r>
              <a:rPr lang="en-US" sz="2000" u="none">
                <a:latin typeface="Tahoma" pitchFamily="34" charset="0"/>
              </a:rPr>
              <a:t>Saat terutang PPh badan tahun pajak 2008 dengan tahun takwim</a:t>
            </a:r>
          </a:p>
        </p:txBody>
      </p:sp>
      <p:sp>
        <p:nvSpPr>
          <p:cNvPr id="322570" name="AutoShape 10"/>
          <p:cNvSpPr>
            <a:spLocks noChangeArrowheads="1"/>
          </p:cNvSpPr>
          <p:nvPr/>
        </p:nvSpPr>
        <p:spPr bwMode="auto">
          <a:xfrm>
            <a:off x="2484438" y="1052513"/>
            <a:ext cx="287337"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33CC"/>
          </a:solidFill>
          <a:ln w="9525">
            <a:solidFill>
              <a:schemeClr val="tx1"/>
            </a:solidFill>
            <a:round/>
            <a:headEnd/>
            <a:tailEnd/>
          </a:ln>
        </p:spPr>
        <p:txBody>
          <a:bodyPr wrap="none" anchor="ctr"/>
          <a:lstStyle/>
          <a:p>
            <a:endParaRPr lang="en-US"/>
          </a:p>
        </p:txBody>
      </p:sp>
      <p:sp>
        <p:nvSpPr>
          <p:cNvPr id="322571" name="Rectangle 11"/>
          <p:cNvSpPr>
            <a:spLocks noChangeArrowheads="1"/>
          </p:cNvSpPr>
          <p:nvPr/>
        </p:nvSpPr>
        <p:spPr bwMode="auto">
          <a:xfrm>
            <a:off x="2195513" y="1484313"/>
            <a:ext cx="863600" cy="730250"/>
          </a:xfrm>
          <a:prstGeom prst="rect">
            <a:avLst/>
          </a:prstGeom>
          <a:solidFill>
            <a:schemeClr val="hlink"/>
          </a:solidFill>
          <a:ln w="28575">
            <a:solidFill>
              <a:srgbClr val="0033CC"/>
            </a:solidFill>
            <a:miter lim="800000"/>
            <a:headEnd/>
            <a:tailEnd/>
          </a:ln>
        </p:spPr>
        <p:txBody>
          <a:bodyPr lIns="91422" tIns="45712" rIns="91422" bIns="45712">
            <a:spAutoFit/>
          </a:bodyPr>
          <a:lstStyle/>
          <a:p>
            <a:r>
              <a:rPr lang="en-US" sz="2000" b="1" u="none">
                <a:latin typeface="Tahoma" pitchFamily="34" charset="0"/>
              </a:rPr>
              <a:t>1/1/2009</a:t>
            </a:r>
          </a:p>
        </p:txBody>
      </p:sp>
      <p:sp>
        <p:nvSpPr>
          <p:cNvPr id="322572" name="AutoShape 12"/>
          <p:cNvSpPr>
            <a:spLocks noChangeArrowheads="1"/>
          </p:cNvSpPr>
          <p:nvPr/>
        </p:nvSpPr>
        <p:spPr bwMode="auto">
          <a:xfrm>
            <a:off x="5651500" y="1052513"/>
            <a:ext cx="287338"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33CC"/>
          </a:solidFill>
          <a:ln w="9525">
            <a:solidFill>
              <a:schemeClr val="tx1"/>
            </a:solidFill>
            <a:round/>
            <a:headEnd/>
            <a:tailEnd/>
          </a:ln>
        </p:spPr>
        <p:txBody>
          <a:bodyPr wrap="none" anchor="ctr"/>
          <a:lstStyle/>
          <a:p>
            <a:endParaRPr lang="en-US"/>
          </a:p>
        </p:txBody>
      </p:sp>
      <p:sp>
        <p:nvSpPr>
          <p:cNvPr id="322573" name="Rectangle 13"/>
          <p:cNvSpPr>
            <a:spLocks noChangeArrowheads="1"/>
          </p:cNvSpPr>
          <p:nvPr/>
        </p:nvSpPr>
        <p:spPr bwMode="auto">
          <a:xfrm>
            <a:off x="5292725" y="1484313"/>
            <a:ext cx="1008063" cy="730250"/>
          </a:xfrm>
          <a:prstGeom prst="rect">
            <a:avLst/>
          </a:prstGeom>
          <a:solidFill>
            <a:schemeClr val="hlink"/>
          </a:solidFill>
          <a:ln w="28575">
            <a:solidFill>
              <a:srgbClr val="0033CC"/>
            </a:solidFill>
            <a:miter lim="800000"/>
            <a:headEnd/>
            <a:tailEnd/>
          </a:ln>
        </p:spPr>
        <p:txBody>
          <a:bodyPr lIns="91422" tIns="45712" rIns="91422" bIns="45712">
            <a:spAutoFit/>
          </a:bodyPr>
          <a:lstStyle/>
          <a:p>
            <a:r>
              <a:rPr lang="en-US" sz="2000" b="1" u="none">
                <a:latin typeface="Tahoma" pitchFamily="34" charset="0"/>
              </a:rPr>
              <a:t>31/12/2013</a:t>
            </a:r>
          </a:p>
        </p:txBody>
      </p:sp>
      <p:sp>
        <p:nvSpPr>
          <p:cNvPr id="322574" name="AutoShape 14"/>
          <p:cNvSpPr>
            <a:spLocks/>
          </p:cNvSpPr>
          <p:nvPr/>
        </p:nvSpPr>
        <p:spPr bwMode="auto">
          <a:xfrm rot="5400000">
            <a:off x="4103687" y="1160463"/>
            <a:ext cx="360363" cy="2592388"/>
          </a:xfrm>
          <a:prstGeom prst="rightBrace">
            <a:avLst>
              <a:gd name="adj1" fmla="val 59949"/>
              <a:gd name="adj2" fmla="val 50000"/>
            </a:avLst>
          </a:prstGeom>
          <a:noFill/>
          <a:ln w="38100">
            <a:solidFill>
              <a:srgbClr val="0033CC"/>
            </a:solidFill>
            <a:round/>
            <a:headEnd/>
            <a:tailEnd/>
          </a:ln>
        </p:spPr>
        <p:txBody>
          <a:bodyPr wrap="none" anchor="ctr"/>
          <a:lstStyle/>
          <a:p>
            <a:endParaRPr lang="en-US"/>
          </a:p>
        </p:txBody>
      </p:sp>
      <p:sp>
        <p:nvSpPr>
          <p:cNvPr id="322575" name="Rectangle 15"/>
          <p:cNvSpPr>
            <a:spLocks noChangeArrowheads="1"/>
          </p:cNvSpPr>
          <p:nvPr/>
        </p:nvSpPr>
        <p:spPr bwMode="auto">
          <a:xfrm>
            <a:off x="2413000" y="3306763"/>
            <a:ext cx="3671888" cy="1581150"/>
          </a:xfrm>
          <a:prstGeom prst="rect">
            <a:avLst/>
          </a:prstGeom>
          <a:noFill/>
          <a:ln w="28575">
            <a:solidFill>
              <a:srgbClr val="0033CC"/>
            </a:solidFill>
            <a:miter lim="800000"/>
            <a:headEnd/>
            <a:tailEnd/>
          </a:ln>
        </p:spPr>
        <p:txBody>
          <a:bodyPr lIns="91422" tIns="45712" rIns="91422" bIns="45712">
            <a:spAutoFit/>
          </a:bodyPr>
          <a:lstStyle/>
          <a:p>
            <a:r>
              <a:rPr lang="en-US" b="1" u="none">
                <a:solidFill>
                  <a:srgbClr val="990000"/>
                </a:solidFill>
              </a:rPr>
              <a:t>jangka waktu 5 (lima) tahun Dirjen Pajak dapat menerbitkan SKPKB</a:t>
            </a:r>
          </a:p>
        </p:txBody>
      </p:sp>
      <p:sp>
        <p:nvSpPr>
          <p:cNvPr id="322576" name="AutoShape 16"/>
          <p:cNvSpPr>
            <a:spLocks noChangeArrowheads="1"/>
          </p:cNvSpPr>
          <p:nvPr/>
        </p:nvSpPr>
        <p:spPr bwMode="auto">
          <a:xfrm>
            <a:off x="3924300" y="2708275"/>
            <a:ext cx="647700" cy="5048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2577" name="AutoShape 17"/>
          <p:cNvSpPr>
            <a:spLocks noChangeArrowheads="1"/>
          </p:cNvSpPr>
          <p:nvPr/>
        </p:nvSpPr>
        <p:spPr bwMode="auto">
          <a:xfrm>
            <a:off x="6804025" y="1052513"/>
            <a:ext cx="287338"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22579" name="Rectangle 19"/>
          <p:cNvSpPr>
            <a:spLocks noChangeArrowheads="1"/>
          </p:cNvSpPr>
          <p:nvPr/>
        </p:nvSpPr>
        <p:spPr bwMode="auto">
          <a:xfrm>
            <a:off x="6588125" y="1484313"/>
            <a:ext cx="935038" cy="711200"/>
          </a:xfrm>
          <a:prstGeom prst="rect">
            <a:avLst/>
          </a:prstGeom>
          <a:noFill/>
          <a:ln w="9525">
            <a:solidFill>
              <a:srgbClr val="0033CC"/>
            </a:solidFill>
            <a:miter lim="800000"/>
            <a:headEnd/>
            <a:tailEnd/>
          </a:ln>
        </p:spPr>
        <p:txBody>
          <a:bodyPr lIns="91422" tIns="45712" rIns="91422" bIns="45712">
            <a:spAutoFit/>
          </a:bodyPr>
          <a:lstStyle/>
          <a:p>
            <a:r>
              <a:rPr lang="en-US" sz="2000" b="1" u="none">
                <a:latin typeface="Tahoma" pitchFamily="34" charset="0"/>
              </a:rPr>
              <a:t>1/1/2014</a:t>
            </a:r>
          </a:p>
        </p:txBody>
      </p:sp>
      <p:sp>
        <p:nvSpPr>
          <p:cNvPr id="322580" name="AutoShape 20"/>
          <p:cNvSpPr>
            <a:spLocks noChangeArrowheads="1"/>
          </p:cNvSpPr>
          <p:nvPr/>
        </p:nvSpPr>
        <p:spPr bwMode="auto">
          <a:xfrm>
            <a:off x="7596188" y="1700213"/>
            <a:ext cx="1081087" cy="36036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22581" name="AutoShape 21"/>
          <p:cNvSpPr>
            <a:spLocks/>
          </p:cNvSpPr>
          <p:nvPr/>
        </p:nvSpPr>
        <p:spPr bwMode="auto">
          <a:xfrm rot="5400000">
            <a:off x="7560469" y="1664494"/>
            <a:ext cx="360363" cy="1584325"/>
          </a:xfrm>
          <a:prstGeom prst="rightBrace">
            <a:avLst>
              <a:gd name="adj1" fmla="val 36637"/>
              <a:gd name="adj2" fmla="val 50000"/>
            </a:avLst>
          </a:prstGeom>
          <a:noFill/>
          <a:ln w="38100">
            <a:solidFill>
              <a:srgbClr val="0033CC"/>
            </a:solidFill>
            <a:round/>
            <a:headEnd/>
            <a:tailEnd/>
          </a:ln>
        </p:spPr>
        <p:txBody>
          <a:bodyPr wrap="none" anchor="ctr"/>
          <a:lstStyle/>
          <a:p>
            <a:endParaRPr lang="en-US"/>
          </a:p>
        </p:txBody>
      </p:sp>
      <p:sp>
        <p:nvSpPr>
          <p:cNvPr id="322582" name="AutoShape 22"/>
          <p:cNvSpPr>
            <a:spLocks noChangeArrowheads="1"/>
          </p:cNvSpPr>
          <p:nvPr/>
        </p:nvSpPr>
        <p:spPr bwMode="auto">
          <a:xfrm>
            <a:off x="7524750" y="2709863"/>
            <a:ext cx="431800"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2584" name="Rectangle 24"/>
          <p:cNvSpPr>
            <a:spLocks noChangeArrowheads="1"/>
          </p:cNvSpPr>
          <p:nvPr/>
        </p:nvSpPr>
        <p:spPr bwMode="auto">
          <a:xfrm>
            <a:off x="6372225" y="3141663"/>
            <a:ext cx="2519363" cy="2235200"/>
          </a:xfrm>
          <a:prstGeom prst="rect">
            <a:avLst/>
          </a:prstGeom>
          <a:noFill/>
          <a:ln w="9525">
            <a:solidFill>
              <a:srgbClr val="0033CC"/>
            </a:solidFill>
            <a:miter lim="800000"/>
            <a:headEnd/>
            <a:tailEnd/>
          </a:ln>
        </p:spPr>
        <p:txBody>
          <a:bodyPr lIns="91422" tIns="45712" rIns="91422" bIns="45712">
            <a:spAutoFit/>
          </a:bodyPr>
          <a:lstStyle/>
          <a:p>
            <a:r>
              <a:rPr lang="en-US" sz="2000" b="1" u="none">
                <a:solidFill>
                  <a:srgbClr val="990000"/>
                </a:solidFill>
                <a:latin typeface="Arial Narrow" pitchFamily="34" charset="0"/>
              </a:rPr>
              <a:t>SKPKB tetap dapat diterbitkan apabila WP melakukan tindak pidana yang menimbulkan kerugian negara berdasarkan putusan hakim</a:t>
            </a:r>
          </a:p>
        </p:txBody>
      </p:sp>
      <p:sp>
        <p:nvSpPr>
          <p:cNvPr id="322585" name="Rectangle 25"/>
          <p:cNvSpPr>
            <a:spLocks noChangeArrowheads="1"/>
          </p:cNvSpPr>
          <p:nvPr/>
        </p:nvSpPr>
        <p:spPr bwMode="auto">
          <a:xfrm>
            <a:off x="6877050" y="5373688"/>
            <a:ext cx="1655763" cy="1016000"/>
          </a:xfrm>
          <a:prstGeom prst="rect">
            <a:avLst/>
          </a:prstGeom>
          <a:noFill/>
          <a:ln w="9525">
            <a:solidFill>
              <a:srgbClr val="0033CC"/>
            </a:solidFill>
            <a:miter lim="800000"/>
            <a:headEnd/>
            <a:tailEnd/>
          </a:ln>
        </p:spPr>
        <p:txBody>
          <a:bodyPr lIns="91422" tIns="45712" rIns="91422" bIns="45712">
            <a:spAutoFit/>
          </a:bodyPr>
          <a:lstStyle/>
          <a:p>
            <a:r>
              <a:rPr lang="en-US" sz="2000" u="none">
                <a:latin typeface="Tahoma" pitchFamily="34" charset="0"/>
              </a:rPr>
              <a:t>dengan sanksi adm. bunga 48%</a:t>
            </a:r>
          </a:p>
        </p:txBody>
      </p:sp>
      <p:sp>
        <p:nvSpPr>
          <p:cNvPr id="322586" name="Rectangle 26"/>
          <p:cNvSpPr>
            <a:spLocks noChangeArrowheads="1"/>
          </p:cNvSpPr>
          <p:nvPr/>
        </p:nvSpPr>
        <p:spPr bwMode="auto">
          <a:xfrm>
            <a:off x="323850" y="144463"/>
            <a:ext cx="1511300" cy="404812"/>
          </a:xfrm>
          <a:prstGeom prst="rect">
            <a:avLst/>
          </a:prstGeom>
          <a:solidFill>
            <a:schemeClr val="bg1"/>
          </a:solidFill>
          <a:ln w="9525">
            <a:solidFill>
              <a:schemeClr val="tx1"/>
            </a:solidFill>
            <a:miter lim="800000"/>
            <a:headEnd/>
            <a:tailEnd/>
          </a:ln>
        </p:spPr>
        <p:txBody>
          <a:bodyPr wrap="none" lIns="91422" tIns="45712" rIns="91422" bIns="45712" anchor="ctr"/>
          <a:lstStyle/>
          <a:p>
            <a:r>
              <a:rPr lang="en-US" b="1" u="none"/>
              <a:t>contoh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2586"/>
                                        </p:tgtEl>
                                        <p:attrNameLst>
                                          <p:attrName>style.visibility</p:attrName>
                                        </p:attrNameLst>
                                      </p:cBhvr>
                                      <p:to>
                                        <p:strVal val="visible"/>
                                      </p:to>
                                    </p:set>
                                    <p:animEffect transition="in" filter="blinds(horizontal)">
                                      <p:cBhvr>
                                        <p:cTn id="7" dur="500"/>
                                        <p:tgtEl>
                                          <p:spTgt spid="32258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22564"/>
                                        </p:tgtEl>
                                        <p:attrNameLst>
                                          <p:attrName>style.visibility</p:attrName>
                                        </p:attrNameLst>
                                      </p:cBhvr>
                                      <p:to>
                                        <p:strVal val="visible"/>
                                      </p:to>
                                    </p:set>
                                    <p:animEffect transition="in" filter="checkerboard(across)">
                                      <p:cBhvr>
                                        <p:cTn id="12" dur="500"/>
                                        <p:tgtEl>
                                          <p:spTgt spid="32256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22566"/>
                                        </p:tgtEl>
                                        <p:attrNameLst>
                                          <p:attrName>style.visibility</p:attrName>
                                        </p:attrNameLst>
                                      </p:cBhvr>
                                      <p:to>
                                        <p:strVal val="visible"/>
                                      </p:to>
                                    </p:set>
                                    <p:animEffect transition="in" filter="blinds(horizontal)">
                                      <p:cBhvr>
                                        <p:cTn id="17" dur="500"/>
                                        <p:tgtEl>
                                          <p:spTgt spid="32256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22567"/>
                                        </p:tgtEl>
                                        <p:attrNameLst>
                                          <p:attrName>style.visibility</p:attrName>
                                        </p:attrNameLst>
                                      </p:cBhvr>
                                      <p:to>
                                        <p:strVal val="visible"/>
                                      </p:to>
                                    </p:set>
                                    <p:animEffect transition="in" filter="box(in)">
                                      <p:cBhvr>
                                        <p:cTn id="22" dur="500"/>
                                        <p:tgtEl>
                                          <p:spTgt spid="32256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22568"/>
                                        </p:tgtEl>
                                        <p:attrNameLst>
                                          <p:attrName>style.visibility</p:attrName>
                                        </p:attrNameLst>
                                      </p:cBhvr>
                                      <p:to>
                                        <p:strVal val="visible"/>
                                      </p:to>
                                    </p:set>
                                    <p:animEffect transition="in" filter="wipe(down)">
                                      <p:cBhvr>
                                        <p:cTn id="27" dur="500"/>
                                        <p:tgtEl>
                                          <p:spTgt spid="322568"/>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322569"/>
                                        </p:tgtEl>
                                        <p:attrNameLst>
                                          <p:attrName>style.visibility</p:attrName>
                                        </p:attrNameLst>
                                      </p:cBhvr>
                                      <p:to>
                                        <p:strVal val="visible"/>
                                      </p:to>
                                    </p:set>
                                    <p:anim calcmode="lin" valueType="num">
                                      <p:cBhvr>
                                        <p:cTn id="32" dur="500" fill="hold"/>
                                        <p:tgtEl>
                                          <p:spTgt spid="322569"/>
                                        </p:tgtEl>
                                        <p:attrNameLst>
                                          <p:attrName>ppt_w</p:attrName>
                                        </p:attrNameLst>
                                      </p:cBhvr>
                                      <p:tavLst>
                                        <p:tav tm="0">
                                          <p:val>
                                            <p:fltVal val="0"/>
                                          </p:val>
                                        </p:tav>
                                        <p:tav tm="100000">
                                          <p:val>
                                            <p:strVal val="#ppt_w"/>
                                          </p:val>
                                        </p:tav>
                                      </p:tavLst>
                                    </p:anim>
                                    <p:anim calcmode="lin" valueType="num">
                                      <p:cBhvr>
                                        <p:cTn id="33" dur="500" fill="hold"/>
                                        <p:tgtEl>
                                          <p:spTgt spid="322569"/>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22570"/>
                                        </p:tgtEl>
                                        <p:attrNameLst>
                                          <p:attrName>style.visibility</p:attrName>
                                        </p:attrNameLst>
                                      </p:cBhvr>
                                      <p:to>
                                        <p:strVal val="visible"/>
                                      </p:to>
                                    </p:set>
                                    <p:animEffect transition="in" filter="box(in)">
                                      <p:cBhvr>
                                        <p:cTn id="38" dur="500"/>
                                        <p:tgtEl>
                                          <p:spTgt spid="322570"/>
                                        </p:tgtEl>
                                      </p:cBhvr>
                                    </p:animEffect>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grpId="0" nodeType="clickEffect">
                                  <p:stCondLst>
                                    <p:cond delay="0"/>
                                  </p:stCondLst>
                                  <p:childTnLst>
                                    <p:set>
                                      <p:cBhvr>
                                        <p:cTn id="42" dur="1" fill="hold">
                                          <p:stCondLst>
                                            <p:cond delay="0"/>
                                          </p:stCondLst>
                                        </p:cTn>
                                        <p:tgtEl>
                                          <p:spTgt spid="322571"/>
                                        </p:tgtEl>
                                        <p:attrNameLst>
                                          <p:attrName>style.visibility</p:attrName>
                                        </p:attrNameLst>
                                      </p:cBhvr>
                                      <p:to>
                                        <p:strVal val="visible"/>
                                      </p:to>
                                    </p:set>
                                    <p:animEffect transition="in" filter="checkerboard(across)">
                                      <p:cBhvr>
                                        <p:cTn id="43" dur="500"/>
                                        <p:tgtEl>
                                          <p:spTgt spid="322571"/>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322572"/>
                                        </p:tgtEl>
                                        <p:attrNameLst>
                                          <p:attrName>style.visibility</p:attrName>
                                        </p:attrNameLst>
                                      </p:cBhvr>
                                      <p:to>
                                        <p:strVal val="visible"/>
                                      </p:to>
                                    </p:set>
                                    <p:animEffect transition="in" filter="blinds(horizontal)">
                                      <p:cBhvr>
                                        <p:cTn id="48" dur="500"/>
                                        <p:tgtEl>
                                          <p:spTgt spid="322572"/>
                                        </p:tgtEl>
                                      </p:cBhvr>
                                    </p:animEffect>
                                  </p:childTnLst>
                                </p:cTn>
                              </p:par>
                            </p:childTnLst>
                          </p:cTn>
                        </p:par>
                      </p:childTnLst>
                    </p:cTn>
                  </p:par>
                  <p:par>
                    <p:cTn id="49" fill="hold">
                      <p:stCondLst>
                        <p:cond delay="indefinite"/>
                      </p:stCondLst>
                      <p:childTnLst>
                        <p:par>
                          <p:cTn id="50" fill="hold">
                            <p:stCondLst>
                              <p:cond delay="0"/>
                            </p:stCondLst>
                            <p:childTnLst>
                              <p:par>
                                <p:cTn id="51" presetID="5" presetClass="entr" presetSubtype="10" fill="hold" grpId="0" nodeType="clickEffect">
                                  <p:stCondLst>
                                    <p:cond delay="0"/>
                                  </p:stCondLst>
                                  <p:childTnLst>
                                    <p:set>
                                      <p:cBhvr>
                                        <p:cTn id="52" dur="1" fill="hold">
                                          <p:stCondLst>
                                            <p:cond delay="0"/>
                                          </p:stCondLst>
                                        </p:cTn>
                                        <p:tgtEl>
                                          <p:spTgt spid="322573"/>
                                        </p:tgtEl>
                                        <p:attrNameLst>
                                          <p:attrName>style.visibility</p:attrName>
                                        </p:attrNameLst>
                                      </p:cBhvr>
                                      <p:to>
                                        <p:strVal val="visible"/>
                                      </p:to>
                                    </p:set>
                                    <p:animEffect transition="in" filter="checkerboard(across)">
                                      <p:cBhvr>
                                        <p:cTn id="53" dur="500"/>
                                        <p:tgtEl>
                                          <p:spTgt spid="322573"/>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322574"/>
                                        </p:tgtEl>
                                        <p:attrNameLst>
                                          <p:attrName>style.visibility</p:attrName>
                                        </p:attrNameLst>
                                      </p:cBhvr>
                                      <p:to>
                                        <p:strVal val="visible"/>
                                      </p:to>
                                    </p:set>
                                    <p:animEffect transition="in" filter="wipe(down)">
                                      <p:cBhvr>
                                        <p:cTn id="58" dur="500"/>
                                        <p:tgtEl>
                                          <p:spTgt spid="322574"/>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22576"/>
                                        </p:tgtEl>
                                        <p:attrNameLst>
                                          <p:attrName>style.visibility</p:attrName>
                                        </p:attrNameLst>
                                      </p:cBhvr>
                                      <p:to>
                                        <p:strVal val="visible"/>
                                      </p:to>
                                    </p:set>
                                    <p:anim calcmode="lin" valueType="num">
                                      <p:cBhvr additive="base">
                                        <p:cTn id="63" dur="500" fill="hold"/>
                                        <p:tgtEl>
                                          <p:spTgt spid="322576"/>
                                        </p:tgtEl>
                                        <p:attrNameLst>
                                          <p:attrName>ppt_x</p:attrName>
                                        </p:attrNameLst>
                                      </p:cBhvr>
                                      <p:tavLst>
                                        <p:tav tm="0">
                                          <p:val>
                                            <p:strVal val="#ppt_x"/>
                                          </p:val>
                                        </p:tav>
                                        <p:tav tm="100000">
                                          <p:val>
                                            <p:strVal val="#ppt_x"/>
                                          </p:val>
                                        </p:tav>
                                      </p:tavLst>
                                    </p:anim>
                                    <p:anim calcmode="lin" valueType="num">
                                      <p:cBhvr additive="base">
                                        <p:cTn id="64" dur="500" fill="hold"/>
                                        <p:tgtEl>
                                          <p:spTgt spid="322576"/>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0"/>
                                  </p:stCondLst>
                                  <p:childTnLst>
                                    <p:set>
                                      <p:cBhvr>
                                        <p:cTn id="68" dur="1" fill="hold">
                                          <p:stCondLst>
                                            <p:cond delay="0"/>
                                          </p:stCondLst>
                                        </p:cTn>
                                        <p:tgtEl>
                                          <p:spTgt spid="322575"/>
                                        </p:tgtEl>
                                        <p:attrNameLst>
                                          <p:attrName>style.visibility</p:attrName>
                                        </p:attrNameLst>
                                      </p:cBhvr>
                                      <p:to>
                                        <p:strVal val="visible"/>
                                      </p:to>
                                    </p:set>
                                    <p:anim calcmode="lin" valueType="num">
                                      <p:cBhvr>
                                        <p:cTn id="69" dur="500" fill="hold"/>
                                        <p:tgtEl>
                                          <p:spTgt spid="322575"/>
                                        </p:tgtEl>
                                        <p:attrNameLst>
                                          <p:attrName>ppt_w</p:attrName>
                                        </p:attrNameLst>
                                      </p:cBhvr>
                                      <p:tavLst>
                                        <p:tav tm="0">
                                          <p:val>
                                            <p:fltVal val="0"/>
                                          </p:val>
                                        </p:tav>
                                        <p:tav tm="100000">
                                          <p:val>
                                            <p:strVal val="#ppt_w"/>
                                          </p:val>
                                        </p:tav>
                                      </p:tavLst>
                                    </p:anim>
                                    <p:anim calcmode="lin" valueType="num">
                                      <p:cBhvr>
                                        <p:cTn id="70" dur="500" fill="hold"/>
                                        <p:tgtEl>
                                          <p:spTgt spid="322575"/>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grpId="0" nodeType="clickEffect">
                                  <p:stCondLst>
                                    <p:cond delay="0"/>
                                  </p:stCondLst>
                                  <p:childTnLst>
                                    <p:set>
                                      <p:cBhvr>
                                        <p:cTn id="74" dur="1" fill="hold">
                                          <p:stCondLst>
                                            <p:cond delay="0"/>
                                          </p:stCondLst>
                                        </p:cTn>
                                        <p:tgtEl>
                                          <p:spTgt spid="322577"/>
                                        </p:tgtEl>
                                        <p:attrNameLst>
                                          <p:attrName>style.visibility</p:attrName>
                                        </p:attrNameLst>
                                      </p:cBhvr>
                                      <p:to>
                                        <p:strVal val="visible"/>
                                      </p:to>
                                    </p:set>
                                    <p:animEffect transition="in" filter="blinds(horizontal)">
                                      <p:cBhvr>
                                        <p:cTn id="75" dur="500"/>
                                        <p:tgtEl>
                                          <p:spTgt spid="322577"/>
                                        </p:tgtEl>
                                      </p:cBhvr>
                                    </p:animEffect>
                                  </p:childTnLst>
                                </p:cTn>
                              </p:par>
                            </p:childTnLst>
                          </p:cTn>
                        </p:par>
                      </p:childTnLst>
                    </p:cTn>
                  </p:par>
                  <p:par>
                    <p:cTn id="76" fill="hold">
                      <p:stCondLst>
                        <p:cond delay="indefinite"/>
                      </p:stCondLst>
                      <p:childTnLst>
                        <p:par>
                          <p:cTn id="77" fill="hold">
                            <p:stCondLst>
                              <p:cond delay="0"/>
                            </p:stCondLst>
                            <p:childTnLst>
                              <p:par>
                                <p:cTn id="78" presetID="4" presetClass="entr" presetSubtype="16" fill="hold" grpId="0" nodeType="clickEffect">
                                  <p:stCondLst>
                                    <p:cond delay="0"/>
                                  </p:stCondLst>
                                  <p:childTnLst>
                                    <p:set>
                                      <p:cBhvr>
                                        <p:cTn id="79" dur="1" fill="hold">
                                          <p:stCondLst>
                                            <p:cond delay="0"/>
                                          </p:stCondLst>
                                        </p:cTn>
                                        <p:tgtEl>
                                          <p:spTgt spid="322579"/>
                                        </p:tgtEl>
                                        <p:attrNameLst>
                                          <p:attrName>style.visibility</p:attrName>
                                        </p:attrNameLst>
                                      </p:cBhvr>
                                      <p:to>
                                        <p:strVal val="visible"/>
                                      </p:to>
                                    </p:set>
                                    <p:animEffect transition="in" filter="box(in)">
                                      <p:cBhvr>
                                        <p:cTn id="80" dur="500"/>
                                        <p:tgtEl>
                                          <p:spTgt spid="322579"/>
                                        </p:tgtEl>
                                      </p:cBhvr>
                                    </p:animEffect>
                                  </p:childTnLst>
                                </p:cTn>
                              </p:par>
                            </p:childTnLst>
                          </p:cTn>
                        </p:par>
                      </p:childTnLst>
                    </p:cTn>
                  </p:par>
                  <p:par>
                    <p:cTn id="81" fill="hold">
                      <p:stCondLst>
                        <p:cond delay="indefinite"/>
                      </p:stCondLst>
                      <p:childTnLst>
                        <p:par>
                          <p:cTn id="82" fill="hold">
                            <p:stCondLst>
                              <p:cond delay="0"/>
                            </p:stCondLst>
                            <p:childTnLst>
                              <p:par>
                                <p:cTn id="83" presetID="8" presetClass="entr" presetSubtype="16" fill="hold" grpId="0" nodeType="clickEffect">
                                  <p:stCondLst>
                                    <p:cond delay="0"/>
                                  </p:stCondLst>
                                  <p:childTnLst>
                                    <p:set>
                                      <p:cBhvr>
                                        <p:cTn id="84" dur="1" fill="hold">
                                          <p:stCondLst>
                                            <p:cond delay="0"/>
                                          </p:stCondLst>
                                        </p:cTn>
                                        <p:tgtEl>
                                          <p:spTgt spid="322580"/>
                                        </p:tgtEl>
                                        <p:attrNameLst>
                                          <p:attrName>style.visibility</p:attrName>
                                        </p:attrNameLst>
                                      </p:cBhvr>
                                      <p:to>
                                        <p:strVal val="visible"/>
                                      </p:to>
                                    </p:set>
                                    <p:animEffect transition="in" filter="diamond(in)">
                                      <p:cBhvr>
                                        <p:cTn id="85" dur="2000"/>
                                        <p:tgtEl>
                                          <p:spTgt spid="322580"/>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322581"/>
                                        </p:tgtEl>
                                        <p:attrNameLst>
                                          <p:attrName>style.visibility</p:attrName>
                                        </p:attrNameLst>
                                      </p:cBhvr>
                                      <p:to>
                                        <p:strVal val="visible"/>
                                      </p:to>
                                    </p:set>
                                    <p:animEffect transition="in" filter="wipe(down)">
                                      <p:cBhvr>
                                        <p:cTn id="90" dur="500"/>
                                        <p:tgtEl>
                                          <p:spTgt spid="322581"/>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322582"/>
                                        </p:tgtEl>
                                        <p:attrNameLst>
                                          <p:attrName>style.visibility</p:attrName>
                                        </p:attrNameLst>
                                      </p:cBhvr>
                                      <p:to>
                                        <p:strVal val="visible"/>
                                      </p:to>
                                    </p:set>
                                    <p:animEffect transition="in" filter="wipe(down)">
                                      <p:cBhvr>
                                        <p:cTn id="95" dur="500"/>
                                        <p:tgtEl>
                                          <p:spTgt spid="322582"/>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322584"/>
                                        </p:tgtEl>
                                        <p:attrNameLst>
                                          <p:attrName>style.visibility</p:attrName>
                                        </p:attrNameLst>
                                      </p:cBhvr>
                                      <p:to>
                                        <p:strVal val="visible"/>
                                      </p:to>
                                    </p:set>
                                    <p:animEffect transition="in" filter="wipe(down)">
                                      <p:cBhvr>
                                        <p:cTn id="100" dur="500"/>
                                        <p:tgtEl>
                                          <p:spTgt spid="322584"/>
                                        </p:tgtEl>
                                      </p:cBhvr>
                                    </p:animEffect>
                                  </p:childTnLst>
                                </p:cTn>
                              </p:par>
                            </p:childTnLst>
                          </p:cTn>
                        </p:par>
                      </p:childTnLst>
                    </p:cTn>
                  </p:par>
                  <p:par>
                    <p:cTn id="101" fill="hold">
                      <p:stCondLst>
                        <p:cond delay="indefinite"/>
                      </p:stCondLst>
                      <p:childTnLst>
                        <p:par>
                          <p:cTn id="102" fill="hold">
                            <p:stCondLst>
                              <p:cond delay="0"/>
                            </p:stCondLst>
                            <p:childTnLst>
                              <p:par>
                                <p:cTn id="103" presetID="23" presetClass="entr" presetSubtype="16" fill="hold" grpId="0" nodeType="clickEffect">
                                  <p:stCondLst>
                                    <p:cond delay="0"/>
                                  </p:stCondLst>
                                  <p:childTnLst>
                                    <p:set>
                                      <p:cBhvr>
                                        <p:cTn id="104" dur="1" fill="hold">
                                          <p:stCondLst>
                                            <p:cond delay="0"/>
                                          </p:stCondLst>
                                        </p:cTn>
                                        <p:tgtEl>
                                          <p:spTgt spid="322585"/>
                                        </p:tgtEl>
                                        <p:attrNameLst>
                                          <p:attrName>style.visibility</p:attrName>
                                        </p:attrNameLst>
                                      </p:cBhvr>
                                      <p:to>
                                        <p:strVal val="visible"/>
                                      </p:to>
                                    </p:set>
                                    <p:anim calcmode="lin" valueType="num">
                                      <p:cBhvr>
                                        <p:cTn id="105" dur="500" fill="hold"/>
                                        <p:tgtEl>
                                          <p:spTgt spid="322585"/>
                                        </p:tgtEl>
                                        <p:attrNameLst>
                                          <p:attrName>ppt_w</p:attrName>
                                        </p:attrNameLst>
                                      </p:cBhvr>
                                      <p:tavLst>
                                        <p:tav tm="0">
                                          <p:val>
                                            <p:fltVal val="0"/>
                                          </p:val>
                                        </p:tav>
                                        <p:tav tm="100000">
                                          <p:val>
                                            <p:strVal val="#ppt_w"/>
                                          </p:val>
                                        </p:tav>
                                      </p:tavLst>
                                    </p:anim>
                                    <p:anim calcmode="lin" valueType="num">
                                      <p:cBhvr>
                                        <p:cTn id="106" dur="500" fill="hold"/>
                                        <p:tgtEl>
                                          <p:spTgt spid="32258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564" grpId="0" animBg="1"/>
      <p:bldP spid="322566" grpId="0" animBg="1"/>
      <p:bldP spid="322567" grpId="0" animBg="1"/>
      <p:bldP spid="322568" grpId="0" animBg="1"/>
      <p:bldP spid="322569" grpId="0" animBg="1"/>
      <p:bldP spid="322570" grpId="0" animBg="1"/>
      <p:bldP spid="322571" grpId="0" animBg="1"/>
      <p:bldP spid="322572" grpId="0" animBg="1"/>
      <p:bldP spid="322573" grpId="0" animBg="1"/>
      <p:bldP spid="322574" grpId="0" animBg="1"/>
      <p:bldP spid="322575" grpId="0" animBg="1"/>
      <p:bldP spid="322576" grpId="0" animBg="1"/>
      <p:bldP spid="322577" grpId="0" animBg="1"/>
      <p:bldP spid="322579" grpId="0" animBg="1"/>
      <p:bldP spid="322580" grpId="0" animBg="1"/>
      <p:bldP spid="322581" grpId="0" animBg="1"/>
      <p:bldP spid="322582" grpId="0" animBg="1"/>
      <p:bldP spid="322584" grpId="0" animBg="1"/>
      <p:bldP spid="322585" grpId="0" animBg="1"/>
      <p:bldP spid="322586" grpId="0" animBg="1"/>
    </p:bld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914400" y="152400"/>
            <a:ext cx="7239000" cy="762000"/>
          </a:xfrm>
          <a:ln w="28575">
            <a:solidFill>
              <a:srgbClr val="FF33CC"/>
            </a:solidFill>
          </a:ln>
        </p:spPr>
        <p:txBody>
          <a:bodyPr/>
          <a:lstStyle/>
          <a:p>
            <a:pPr eaLnBrk="1" hangingPunct="1"/>
            <a:r>
              <a:rPr lang="en-US" sz="2400" b="1" smtClean="0">
                <a:solidFill>
                  <a:srgbClr val="000099"/>
                </a:solidFill>
                <a:latin typeface="Lucida Console" pitchFamily="49" charset="0"/>
              </a:rPr>
              <a:t>Surat Ketetapan Pajak Kurang Bayar Tambahan (SKPKBT)</a:t>
            </a:r>
          </a:p>
        </p:txBody>
      </p:sp>
      <p:sp>
        <p:nvSpPr>
          <p:cNvPr id="183299" name="Rectangle 3"/>
          <p:cNvSpPr>
            <a:spLocks noChangeArrowheads="1"/>
          </p:cNvSpPr>
          <p:nvPr/>
        </p:nvSpPr>
        <p:spPr bwMode="auto">
          <a:xfrm>
            <a:off x="457200" y="1447800"/>
            <a:ext cx="8153400" cy="1473200"/>
          </a:xfrm>
          <a:prstGeom prst="rect">
            <a:avLst/>
          </a:prstGeom>
          <a:noFill/>
          <a:ln w="9525">
            <a:solidFill>
              <a:schemeClr val="tx1"/>
            </a:solidFill>
            <a:miter lim="800000"/>
            <a:headEnd/>
            <a:tailEnd/>
          </a:ln>
        </p:spPr>
        <p:txBody>
          <a:bodyPr lIns="91422" tIns="45712" rIns="91422" bIns="45712">
            <a:spAutoFit/>
          </a:bodyPr>
          <a:lstStyle/>
          <a:p>
            <a:pPr>
              <a:spcBef>
                <a:spcPct val="50000"/>
              </a:spcBef>
            </a:pPr>
            <a:r>
              <a:rPr lang="en-US" sz="2000" u="none">
                <a:solidFill>
                  <a:srgbClr val="000099"/>
                </a:solidFill>
                <a:latin typeface="Lucida Console" pitchFamily="49" charset="0"/>
              </a:rPr>
              <a:t>Surat Ketetapan Pajak Kurang Bayar Tambahan adalah surat ketetapan pajak yang menentukan tambahan atas jumlah pajak yang telah ditetapkan.</a:t>
            </a:r>
          </a:p>
          <a:p>
            <a:pPr>
              <a:spcBef>
                <a:spcPct val="50000"/>
              </a:spcBef>
            </a:pPr>
            <a:r>
              <a:rPr lang="en-US" sz="2000" u="none">
                <a:solidFill>
                  <a:srgbClr val="000099"/>
                </a:solidFill>
                <a:latin typeface="Lucida Console" pitchFamily="49" charset="0"/>
              </a:rPr>
              <a:t>(Pasal 1 angka 17 UU KUP)</a:t>
            </a:r>
          </a:p>
        </p:txBody>
      </p:sp>
      <p:sp>
        <p:nvSpPr>
          <p:cNvPr id="183300" name="AutoShape 4"/>
          <p:cNvSpPr>
            <a:spLocks noChangeArrowheads="1"/>
          </p:cNvSpPr>
          <p:nvPr/>
        </p:nvSpPr>
        <p:spPr bwMode="auto">
          <a:xfrm>
            <a:off x="4191000" y="106680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3302" name="Rectangle 6"/>
          <p:cNvSpPr>
            <a:spLocks noChangeArrowheads="1"/>
          </p:cNvSpPr>
          <p:nvPr/>
        </p:nvSpPr>
        <p:spPr bwMode="auto">
          <a:xfrm>
            <a:off x="228600" y="3498850"/>
            <a:ext cx="8763000" cy="2692400"/>
          </a:xfrm>
          <a:prstGeom prst="rect">
            <a:avLst/>
          </a:prstGeom>
          <a:noFill/>
          <a:ln w="9525">
            <a:solidFill>
              <a:schemeClr val="tx1"/>
            </a:solidFill>
            <a:miter lim="800000"/>
            <a:headEnd/>
            <a:tailEnd/>
          </a:ln>
        </p:spPr>
        <p:txBody>
          <a:bodyPr lIns="91422" tIns="45712" rIns="91422" bIns="45712">
            <a:spAutoFit/>
          </a:bodyPr>
          <a:lstStyle/>
          <a:p>
            <a:pPr algn="l">
              <a:spcBef>
                <a:spcPct val="50000"/>
              </a:spcBef>
            </a:pPr>
            <a:r>
              <a:rPr lang="en-US" sz="2000" u="none">
                <a:solidFill>
                  <a:srgbClr val="000099"/>
                </a:solidFill>
                <a:latin typeface="Tahoma" pitchFamily="34" charset="0"/>
              </a:rPr>
              <a:t>JUMLAH PAJAK						Rp10.000.000,00</a:t>
            </a:r>
          </a:p>
          <a:p>
            <a:pPr algn="l">
              <a:spcBef>
                <a:spcPct val="50000"/>
              </a:spcBef>
            </a:pPr>
            <a:r>
              <a:rPr lang="en-US" sz="2000" u="none">
                <a:solidFill>
                  <a:srgbClr val="000099"/>
                </a:solidFill>
                <a:latin typeface="Tahoma" pitchFamily="34" charset="0"/>
              </a:rPr>
              <a:t>JUMLAH PAJAK YANG TELAH DITETAPKAN		</a:t>
            </a:r>
            <a:r>
              <a:rPr lang="en-US" sz="2000">
                <a:solidFill>
                  <a:srgbClr val="000099"/>
                </a:solidFill>
                <a:latin typeface="Tahoma" pitchFamily="34" charset="0"/>
              </a:rPr>
              <a:t>Rp  6.000.000,00</a:t>
            </a:r>
          </a:p>
          <a:p>
            <a:pPr algn="l">
              <a:spcBef>
                <a:spcPct val="50000"/>
              </a:spcBef>
            </a:pPr>
            <a:r>
              <a:rPr lang="en-US" sz="2000" u="none">
                <a:solidFill>
                  <a:srgbClr val="000099"/>
                </a:solidFill>
                <a:latin typeface="Tahoma" pitchFamily="34" charset="0"/>
              </a:rPr>
              <a:t>TAMBAHAN JUMLAH PAJAK				Rp  4.000.000,00</a:t>
            </a:r>
          </a:p>
          <a:p>
            <a:pPr algn="l">
              <a:spcBef>
                <a:spcPct val="50000"/>
              </a:spcBef>
            </a:pPr>
            <a:r>
              <a:rPr lang="en-US" sz="2000" u="none">
                <a:solidFill>
                  <a:srgbClr val="000099"/>
                </a:solidFill>
                <a:latin typeface="Tahoma" pitchFamily="34" charset="0"/>
              </a:rPr>
              <a:t>BESARNYA SANKSI ADMINISTRASI			</a:t>
            </a:r>
            <a:r>
              <a:rPr lang="en-US" sz="2000">
                <a:solidFill>
                  <a:srgbClr val="000099"/>
                </a:solidFill>
                <a:latin typeface="Tahoma" pitchFamily="34" charset="0"/>
              </a:rPr>
              <a:t>Rp  4.000.000,00</a:t>
            </a:r>
          </a:p>
          <a:p>
            <a:pPr algn="l">
              <a:spcBef>
                <a:spcPct val="50000"/>
              </a:spcBef>
            </a:pPr>
            <a:r>
              <a:rPr lang="en-US" sz="2000" b="1" u="none">
                <a:solidFill>
                  <a:srgbClr val="000099"/>
                </a:solidFill>
                <a:latin typeface="Tahoma" pitchFamily="34" charset="0"/>
              </a:rPr>
              <a:t>TAMBAHAN JUMLAH PAJAK  YANG MASIH</a:t>
            </a:r>
          </a:p>
          <a:p>
            <a:pPr algn="l">
              <a:spcBef>
                <a:spcPct val="50000"/>
              </a:spcBef>
            </a:pPr>
            <a:r>
              <a:rPr lang="en-US" sz="2000" b="1" u="none">
                <a:solidFill>
                  <a:srgbClr val="000099"/>
                </a:solidFill>
                <a:latin typeface="Tahoma" pitchFamily="34" charset="0"/>
              </a:rPr>
              <a:t>HARUS DIBAYAR	</a:t>
            </a:r>
            <a:r>
              <a:rPr lang="en-US" sz="2000" u="none">
                <a:solidFill>
                  <a:srgbClr val="000099"/>
                </a:solidFill>
                <a:latin typeface="Tahoma" pitchFamily="34" charset="0"/>
              </a:rPr>
              <a:t>				Rp  8.000.000,00</a:t>
            </a:r>
          </a:p>
        </p:txBody>
      </p:sp>
      <p:sp>
        <p:nvSpPr>
          <p:cNvPr id="183303" name="AutoShape 7"/>
          <p:cNvSpPr>
            <a:spLocks noChangeArrowheads="1"/>
          </p:cNvSpPr>
          <p:nvPr/>
        </p:nvSpPr>
        <p:spPr bwMode="auto">
          <a:xfrm>
            <a:off x="4267200" y="2976563"/>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3298"/>
                                        </p:tgtEl>
                                        <p:attrNameLst>
                                          <p:attrName>style.visibility</p:attrName>
                                        </p:attrNameLst>
                                      </p:cBhvr>
                                      <p:to>
                                        <p:strVal val="visible"/>
                                      </p:to>
                                    </p:set>
                                    <p:anim calcmode="lin" valueType="num">
                                      <p:cBhvr additive="base">
                                        <p:cTn id="7" dur="500" fill="hold"/>
                                        <p:tgtEl>
                                          <p:spTgt spid="183298"/>
                                        </p:tgtEl>
                                        <p:attrNameLst>
                                          <p:attrName>ppt_x</p:attrName>
                                        </p:attrNameLst>
                                      </p:cBhvr>
                                      <p:tavLst>
                                        <p:tav tm="0">
                                          <p:val>
                                            <p:strVal val="0-#ppt_w/2"/>
                                          </p:val>
                                        </p:tav>
                                        <p:tav tm="100000">
                                          <p:val>
                                            <p:strVal val="#ppt_x"/>
                                          </p:val>
                                        </p:tav>
                                      </p:tavLst>
                                    </p:anim>
                                    <p:anim calcmode="lin" valueType="num">
                                      <p:cBhvr additive="base">
                                        <p:cTn id="8" dur="500" fill="hold"/>
                                        <p:tgtEl>
                                          <p:spTgt spid="1832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3300"/>
                                        </p:tgtEl>
                                        <p:attrNameLst>
                                          <p:attrName>style.visibility</p:attrName>
                                        </p:attrNameLst>
                                      </p:cBhvr>
                                      <p:to>
                                        <p:strVal val="visible"/>
                                      </p:to>
                                    </p:set>
                                    <p:anim calcmode="lin" valueType="num">
                                      <p:cBhvr additive="base">
                                        <p:cTn id="13" dur="500" fill="hold"/>
                                        <p:tgtEl>
                                          <p:spTgt spid="183300"/>
                                        </p:tgtEl>
                                        <p:attrNameLst>
                                          <p:attrName>ppt_x</p:attrName>
                                        </p:attrNameLst>
                                      </p:cBhvr>
                                      <p:tavLst>
                                        <p:tav tm="0">
                                          <p:val>
                                            <p:strVal val="0-#ppt_w/2"/>
                                          </p:val>
                                        </p:tav>
                                        <p:tav tm="100000">
                                          <p:val>
                                            <p:strVal val="#ppt_x"/>
                                          </p:val>
                                        </p:tav>
                                      </p:tavLst>
                                    </p:anim>
                                    <p:anim calcmode="lin" valueType="num">
                                      <p:cBhvr additive="base">
                                        <p:cTn id="14" dur="500" fill="hold"/>
                                        <p:tgtEl>
                                          <p:spTgt spid="18330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3299"/>
                                        </p:tgtEl>
                                        <p:attrNameLst>
                                          <p:attrName>style.visibility</p:attrName>
                                        </p:attrNameLst>
                                      </p:cBhvr>
                                      <p:to>
                                        <p:strVal val="visible"/>
                                      </p:to>
                                    </p:set>
                                    <p:anim calcmode="lin" valueType="num">
                                      <p:cBhvr additive="base">
                                        <p:cTn id="19" dur="500" fill="hold"/>
                                        <p:tgtEl>
                                          <p:spTgt spid="183299"/>
                                        </p:tgtEl>
                                        <p:attrNameLst>
                                          <p:attrName>ppt_x</p:attrName>
                                        </p:attrNameLst>
                                      </p:cBhvr>
                                      <p:tavLst>
                                        <p:tav tm="0">
                                          <p:val>
                                            <p:strVal val="0-#ppt_w/2"/>
                                          </p:val>
                                        </p:tav>
                                        <p:tav tm="100000">
                                          <p:val>
                                            <p:strVal val="#ppt_x"/>
                                          </p:val>
                                        </p:tav>
                                      </p:tavLst>
                                    </p:anim>
                                    <p:anim calcmode="lin" valueType="num">
                                      <p:cBhvr additive="base">
                                        <p:cTn id="20" dur="500" fill="hold"/>
                                        <p:tgtEl>
                                          <p:spTgt spid="18329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3303"/>
                                        </p:tgtEl>
                                        <p:attrNameLst>
                                          <p:attrName>style.visibility</p:attrName>
                                        </p:attrNameLst>
                                      </p:cBhvr>
                                      <p:to>
                                        <p:strVal val="visible"/>
                                      </p:to>
                                    </p:set>
                                    <p:anim calcmode="lin" valueType="num">
                                      <p:cBhvr additive="base">
                                        <p:cTn id="25" dur="500" fill="hold"/>
                                        <p:tgtEl>
                                          <p:spTgt spid="183303"/>
                                        </p:tgtEl>
                                        <p:attrNameLst>
                                          <p:attrName>ppt_x</p:attrName>
                                        </p:attrNameLst>
                                      </p:cBhvr>
                                      <p:tavLst>
                                        <p:tav tm="0">
                                          <p:val>
                                            <p:strVal val="0-#ppt_w/2"/>
                                          </p:val>
                                        </p:tav>
                                        <p:tav tm="100000">
                                          <p:val>
                                            <p:strVal val="#ppt_x"/>
                                          </p:val>
                                        </p:tav>
                                      </p:tavLst>
                                    </p:anim>
                                    <p:anim calcmode="lin" valueType="num">
                                      <p:cBhvr additive="base">
                                        <p:cTn id="26" dur="500" fill="hold"/>
                                        <p:tgtEl>
                                          <p:spTgt spid="18330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3302"/>
                                        </p:tgtEl>
                                        <p:attrNameLst>
                                          <p:attrName>style.visibility</p:attrName>
                                        </p:attrNameLst>
                                      </p:cBhvr>
                                      <p:to>
                                        <p:strVal val="visible"/>
                                      </p:to>
                                    </p:set>
                                    <p:anim calcmode="lin" valueType="num">
                                      <p:cBhvr additive="base">
                                        <p:cTn id="31" dur="500" fill="hold"/>
                                        <p:tgtEl>
                                          <p:spTgt spid="183302"/>
                                        </p:tgtEl>
                                        <p:attrNameLst>
                                          <p:attrName>ppt_x</p:attrName>
                                        </p:attrNameLst>
                                      </p:cBhvr>
                                      <p:tavLst>
                                        <p:tav tm="0">
                                          <p:val>
                                            <p:strVal val="0-#ppt_w/2"/>
                                          </p:val>
                                        </p:tav>
                                        <p:tav tm="100000">
                                          <p:val>
                                            <p:strVal val="#ppt_x"/>
                                          </p:val>
                                        </p:tav>
                                      </p:tavLst>
                                    </p:anim>
                                    <p:anim calcmode="lin" valueType="num">
                                      <p:cBhvr additive="base">
                                        <p:cTn id="32" dur="500" fill="hold"/>
                                        <p:tgtEl>
                                          <p:spTgt spid="1833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8" grpId="0" animBg="1" autoUpdateAnimBg="0"/>
      <p:bldP spid="183299" grpId="0" animBg="1" autoUpdateAnimBg="0"/>
      <p:bldP spid="183300" grpId="0" animBg="1"/>
      <p:bldP spid="183302" grpId="0" animBg="1" autoUpdateAnimBg="0"/>
      <p:bldP spid="183303" grpId="0" animBg="1"/>
    </p:bldLst>
  </p:timing>
</p:sld>
</file>

<file path=ppt/slides/slide1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1600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SKPKBT</a:t>
            </a:r>
          </a:p>
        </p:txBody>
      </p:sp>
      <p:sp>
        <p:nvSpPr>
          <p:cNvPr id="184323" name="Rectangle 3"/>
          <p:cNvSpPr>
            <a:spLocks noChangeArrowheads="1"/>
          </p:cNvSpPr>
          <p:nvPr/>
        </p:nvSpPr>
        <p:spPr bwMode="auto">
          <a:xfrm>
            <a:off x="107950" y="981075"/>
            <a:ext cx="8893175" cy="3771900"/>
          </a:xfrm>
          <a:prstGeom prst="rect">
            <a:avLst/>
          </a:prstGeom>
          <a:noFill/>
          <a:ln w="28575">
            <a:solidFill>
              <a:srgbClr val="008000"/>
            </a:solidFill>
            <a:miter lim="800000"/>
            <a:headEnd/>
            <a:tailEnd/>
          </a:ln>
        </p:spPr>
        <p:txBody>
          <a:bodyPr lIns="91422" tIns="45712" rIns="91422" bIns="45712">
            <a:spAutoFit/>
          </a:bodyPr>
          <a:lstStyle/>
          <a:p>
            <a:pPr>
              <a:spcBef>
                <a:spcPct val="50000"/>
              </a:spcBef>
            </a:pPr>
            <a:r>
              <a:rPr lang="en-US" u="none">
                <a:latin typeface="Lucida Console" pitchFamily="49" charset="0"/>
              </a:rPr>
              <a:t>Direktur Jenderal Pajak </a:t>
            </a:r>
            <a:r>
              <a:rPr lang="en-US" b="1" u="none">
                <a:solidFill>
                  <a:srgbClr val="990000"/>
                </a:solidFill>
                <a:latin typeface="Lucida Console" pitchFamily="49" charset="0"/>
              </a:rPr>
              <a:t>dapat menerbitkan Surat Ketetapan Pajak Kurang Bayar Tambahan</a:t>
            </a:r>
            <a:r>
              <a:rPr lang="en-US" u="none">
                <a:latin typeface="Lucida Console" pitchFamily="49" charset="0"/>
              </a:rPr>
              <a:t> </a:t>
            </a:r>
            <a:r>
              <a:rPr lang="en-US" u="none">
                <a:solidFill>
                  <a:srgbClr val="0033CC"/>
                </a:solidFill>
                <a:latin typeface="Lucida Console" pitchFamily="49" charset="0"/>
              </a:rPr>
              <a:t>dalam jangka waktu 5 (lima) tahun</a:t>
            </a:r>
            <a:r>
              <a:rPr lang="en-US" u="none">
                <a:latin typeface="Lucida Console" pitchFamily="49" charset="0"/>
              </a:rPr>
              <a:t> setelah saat terutangnya pajak atau berakhirnya Masa Pajak, bagian Tahun Pajak, atau Tahun Pajak </a:t>
            </a:r>
            <a:r>
              <a:rPr lang="en-US" u="none">
                <a:solidFill>
                  <a:srgbClr val="0033CC"/>
                </a:solidFill>
                <a:latin typeface="Lucida Console" pitchFamily="49" charset="0"/>
              </a:rPr>
              <a:t>apabila</a:t>
            </a:r>
            <a:r>
              <a:rPr lang="en-US" u="none">
                <a:latin typeface="Lucida Console" pitchFamily="49" charset="0"/>
              </a:rPr>
              <a:t> </a:t>
            </a:r>
            <a:r>
              <a:rPr lang="en-US" b="1">
                <a:solidFill>
                  <a:srgbClr val="008000"/>
                </a:solidFill>
                <a:latin typeface="Lucida Console" pitchFamily="49" charset="0"/>
              </a:rPr>
              <a:t>ditemukan data baru</a:t>
            </a:r>
            <a:r>
              <a:rPr lang="en-US" b="1" u="none">
                <a:solidFill>
                  <a:srgbClr val="008000"/>
                </a:solidFill>
                <a:latin typeface="Lucida Console" pitchFamily="49" charset="0"/>
              </a:rPr>
              <a:t> </a:t>
            </a:r>
            <a:r>
              <a:rPr lang="en-US" b="1" u="none">
                <a:solidFill>
                  <a:srgbClr val="0033CC"/>
                </a:solidFill>
                <a:latin typeface="Lucida Console" pitchFamily="49" charset="0"/>
              </a:rPr>
              <a:t>yang mengakibatkan </a:t>
            </a:r>
            <a:r>
              <a:rPr lang="en-US" b="1">
                <a:solidFill>
                  <a:srgbClr val="0033CC"/>
                </a:solidFill>
                <a:latin typeface="Lucida Console" pitchFamily="49" charset="0"/>
              </a:rPr>
              <a:t>penambahan jumlah pajak yang terutang</a:t>
            </a:r>
            <a:r>
              <a:rPr lang="en-US" u="none">
                <a:latin typeface="Lucida Console" pitchFamily="49" charset="0"/>
              </a:rPr>
              <a:t> </a:t>
            </a:r>
            <a:r>
              <a:rPr lang="fr-FR" b="1" i="1">
                <a:solidFill>
                  <a:srgbClr val="0033CC"/>
                </a:solidFill>
              </a:rPr>
              <a:t>setelah dilakukan tindakan pemeriksaan</a:t>
            </a:r>
            <a:r>
              <a:rPr lang="fr-FR" b="1" u="none">
                <a:solidFill>
                  <a:srgbClr val="0033CC"/>
                </a:solidFill>
              </a:rPr>
              <a:t> dalam rangka penerbitan Surat Ketetapan Pajak Kurang Bayar Tambahan</a:t>
            </a:r>
            <a:r>
              <a:rPr lang="fr-FR" b="1" u="none"/>
              <a:t>.</a:t>
            </a:r>
            <a:r>
              <a:rPr lang="fr-FR"/>
              <a:t> </a:t>
            </a:r>
            <a:endParaRPr lang="en-US"/>
          </a:p>
        </p:txBody>
      </p:sp>
      <p:sp>
        <p:nvSpPr>
          <p:cNvPr id="184329" name="Rectangle 9"/>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15 UU KUP</a:t>
            </a:r>
          </a:p>
        </p:txBody>
      </p:sp>
      <p:sp>
        <p:nvSpPr>
          <p:cNvPr id="184332" name="AutoShape 12"/>
          <p:cNvSpPr>
            <a:spLocks noChangeArrowheads="1"/>
          </p:cNvSpPr>
          <p:nvPr/>
        </p:nvSpPr>
        <p:spPr bwMode="auto">
          <a:xfrm>
            <a:off x="3657600" y="549275"/>
            <a:ext cx="769938" cy="36671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4333" name="AutoShape 13"/>
          <p:cNvSpPr>
            <a:spLocks noChangeArrowheads="1"/>
          </p:cNvSpPr>
          <p:nvPr/>
        </p:nvSpPr>
        <p:spPr bwMode="auto">
          <a:xfrm>
            <a:off x="323850" y="620713"/>
            <a:ext cx="1368425"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ayat 1</a:t>
            </a:r>
          </a:p>
        </p:txBody>
      </p:sp>
      <p:sp>
        <p:nvSpPr>
          <p:cNvPr id="184335" name="Rectangle 15"/>
          <p:cNvSpPr>
            <a:spLocks noChangeArrowheads="1"/>
          </p:cNvSpPr>
          <p:nvPr/>
        </p:nvSpPr>
        <p:spPr bwMode="auto">
          <a:xfrm>
            <a:off x="107950" y="5033963"/>
            <a:ext cx="1943100" cy="1635125"/>
          </a:xfrm>
          <a:prstGeom prst="rect">
            <a:avLst/>
          </a:prstGeom>
          <a:noFill/>
          <a:ln w="19050">
            <a:solidFill>
              <a:srgbClr val="0033CC"/>
            </a:solidFill>
            <a:miter lim="800000"/>
            <a:headEnd/>
            <a:tailEnd/>
          </a:ln>
        </p:spPr>
        <p:txBody>
          <a:bodyPr lIns="91422" tIns="45712" rIns="91422" bIns="45712" anchor="ctr">
            <a:spAutoFit/>
          </a:bodyPr>
          <a:lstStyle/>
          <a:p>
            <a:r>
              <a:rPr lang="fi-FI" sz="2000" u="none">
                <a:latin typeface="Tahoma" pitchFamily="34" charset="0"/>
              </a:rPr>
              <a:t>termasuk data baru adalah data yang semula belum terungkap</a:t>
            </a:r>
            <a:endParaRPr lang="en-US" sz="2000" u="none">
              <a:latin typeface="Tahoma" pitchFamily="34" charset="0"/>
            </a:endParaRPr>
          </a:p>
        </p:txBody>
      </p:sp>
      <p:sp>
        <p:nvSpPr>
          <p:cNvPr id="184336" name="Line 16"/>
          <p:cNvSpPr>
            <a:spLocks noChangeShapeType="1"/>
          </p:cNvSpPr>
          <p:nvPr/>
        </p:nvSpPr>
        <p:spPr bwMode="auto">
          <a:xfrm flipH="1">
            <a:off x="250825" y="3213100"/>
            <a:ext cx="2233613" cy="1871663"/>
          </a:xfrm>
          <a:prstGeom prst="line">
            <a:avLst/>
          </a:prstGeom>
          <a:noFill/>
          <a:ln w="28575">
            <a:solidFill>
              <a:srgbClr val="FF33CC"/>
            </a:solidFill>
            <a:round/>
            <a:headEnd/>
            <a:tailEnd type="triangle" w="med" len="med"/>
          </a:ln>
        </p:spPr>
        <p:txBody>
          <a:bodyPr/>
          <a:lstStyle/>
          <a:p>
            <a:endParaRPr lang="en-US"/>
          </a:p>
        </p:txBody>
      </p:sp>
      <p:sp>
        <p:nvSpPr>
          <p:cNvPr id="184337" name="Rectangle 17"/>
          <p:cNvSpPr>
            <a:spLocks noChangeArrowheads="1"/>
          </p:cNvSpPr>
          <p:nvPr/>
        </p:nvSpPr>
        <p:spPr bwMode="auto">
          <a:xfrm>
            <a:off x="2197100" y="5013325"/>
            <a:ext cx="1943100" cy="1635125"/>
          </a:xfrm>
          <a:prstGeom prst="rect">
            <a:avLst/>
          </a:prstGeom>
          <a:noFill/>
          <a:ln w="19050">
            <a:solidFill>
              <a:srgbClr val="0033CC"/>
            </a:solidFill>
            <a:miter lim="800000"/>
            <a:headEnd/>
            <a:tailEnd/>
          </a:ln>
        </p:spPr>
        <p:txBody>
          <a:bodyPr lIns="91422" tIns="45712" rIns="91422" bIns="45712" anchor="ctr">
            <a:spAutoFit/>
          </a:bodyPr>
          <a:lstStyle/>
          <a:p>
            <a:r>
              <a:rPr lang="en-US" sz="2000" u="none">
                <a:latin typeface="Tahoma" pitchFamily="34" charset="0"/>
              </a:rPr>
              <a:t>sudah pernah diterbitkan surat ketetapan pajak</a:t>
            </a:r>
          </a:p>
        </p:txBody>
      </p:sp>
      <p:sp>
        <p:nvSpPr>
          <p:cNvPr id="184338" name="Line 18"/>
          <p:cNvSpPr>
            <a:spLocks noChangeShapeType="1"/>
          </p:cNvSpPr>
          <p:nvPr/>
        </p:nvSpPr>
        <p:spPr bwMode="auto">
          <a:xfrm flipH="1">
            <a:off x="2411413" y="3500438"/>
            <a:ext cx="1728787" cy="1584325"/>
          </a:xfrm>
          <a:prstGeom prst="line">
            <a:avLst/>
          </a:prstGeom>
          <a:noFill/>
          <a:ln w="38100">
            <a:solidFill>
              <a:srgbClr val="FF33CC"/>
            </a:solidFill>
            <a:round/>
            <a:headEnd/>
            <a:tailEnd type="triangle" w="med" len="med"/>
          </a:ln>
        </p:spPr>
        <p:txBody>
          <a:bodyPr/>
          <a:lstStyle/>
          <a:p>
            <a:endParaRPr lang="en-US"/>
          </a:p>
        </p:txBody>
      </p:sp>
      <p:sp>
        <p:nvSpPr>
          <p:cNvPr id="184339" name="Rectangle 19"/>
          <p:cNvSpPr>
            <a:spLocks noChangeArrowheads="1"/>
          </p:cNvSpPr>
          <p:nvPr/>
        </p:nvSpPr>
        <p:spPr bwMode="auto">
          <a:xfrm>
            <a:off x="4284663" y="4868863"/>
            <a:ext cx="4679950" cy="1939925"/>
          </a:xfrm>
          <a:prstGeom prst="rect">
            <a:avLst/>
          </a:prstGeom>
          <a:noFill/>
          <a:ln w="19050">
            <a:solidFill>
              <a:srgbClr val="0033CC"/>
            </a:solidFill>
            <a:miter lim="800000"/>
            <a:headEnd/>
            <a:tailEnd/>
          </a:ln>
        </p:spPr>
        <p:txBody>
          <a:bodyPr lIns="91422" tIns="45712" rIns="91422" bIns="45712" anchor="ctr">
            <a:spAutoFit/>
          </a:bodyPr>
          <a:lstStyle/>
          <a:p>
            <a:r>
              <a:rPr lang="en-US" sz="2000" u="none">
                <a:latin typeface="Tahoma" pitchFamily="34" charset="0"/>
              </a:rPr>
              <a:t>Apabila skp terdahulu terbit berdasarkan pemeriksaan maka dilakukan pemeriksaan ulang. Apabila skp terbit berdasarkan keterangan lain maka dilakukan pemeriksaan, bukan pemeriksaan ulang</a:t>
            </a:r>
          </a:p>
        </p:txBody>
      </p:sp>
      <p:sp>
        <p:nvSpPr>
          <p:cNvPr id="184340" name="Line 20"/>
          <p:cNvSpPr>
            <a:spLocks noChangeShapeType="1"/>
          </p:cNvSpPr>
          <p:nvPr/>
        </p:nvSpPr>
        <p:spPr bwMode="auto">
          <a:xfrm>
            <a:off x="4787900" y="3860800"/>
            <a:ext cx="1584325" cy="1081088"/>
          </a:xfrm>
          <a:prstGeom prst="line">
            <a:avLst/>
          </a:prstGeom>
          <a:noFill/>
          <a:ln w="38100">
            <a:solidFill>
              <a:srgbClr val="FF33CC"/>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22"/>
                                        </p:tgtEl>
                                        <p:attrNameLst>
                                          <p:attrName>style.visibility</p:attrName>
                                        </p:attrNameLst>
                                      </p:cBhvr>
                                      <p:to>
                                        <p:strVal val="visible"/>
                                      </p:to>
                                    </p:set>
                                    <p:anim calcmode="lin" valueType="num">
                                      <p:cBhvr additive="base">
                                        <p:cTn id="7" dur="500" fill="hold"/>
                                        <p:tgtEl>
                                          <p:spTgt spid="184322"/>
                                        </p:tgtEl>
                                        <p:attrNameLst>
                                          <p:attrName>ppt_x</p:attrName>
                                        </p:attrNameLst>
                                      </p:cBhvr>
                                      <p:tavLst>
                                        <p:tav tm="0">
                                          <p:val>
                                            <p:strVal val="0-#ppt_w/2"/>
                                          </p:val>
                                        </p:tav>
                                        <p:tav tm="100000">
                                          <p:val>
                                            <p:strVal val="#ppt_x"/>
                                          </p:val>
                                        </p:tav>
                                      </p:tavLst>
                                    </p:anim>
                                    <p:anim calcmode="lin" valueType="num">
                                      <p:cBhvr additive="base">
                                        <p:cTn id="8" dur="500" fill="hold"/>
                                        <p:tgtEl>
                                          <p:spTgt spid="1843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29"/>
                                        </p:tgtEl>
                                        <p:attrNameLst>
                                          <p:attrName>style.visibility</p:attrName>
                                        </p:attrNameLst>
                                      </p:cBhvr>
                                      <p:to>
                                        <p:strVal val="visible"/>
                                      </p:to>
                                    </p:set>
                                    <p:anim calcmode="lin" valueType="num">
                                      <p:cBhvr additive="base">
                                        <p:cTn id="13" dur="500" fill="hold"/>
                                        <p:tgtEl>
                                          <p:spTgt spid="184329"/>
                                        </p:tgtEl>
                                        <p:attrNameLst>
                                          <p:attrName>ppt_x</p:attrName>
                                        </p:attrNameLst>
                                      </p:cBhvr>
                                      <p:tavLst>
                                        <p:tav tm="0">
                                          <p:val>
                                            <p:strVal val="0-#ppt_w/2"/>
                                          </p:val>
                                        </p:tav>
                                        <p:tav tm="100000">
                                          <p:val>
                                            <p:strVal val="#ppt_x"/>
                                          </p:val>
                                        </p:tav>
                                      </p:tavLst>
                                    </p:anim>
                                    <p:anim calcmode="lin" valueType="num">
                                      <p:cBhvr additive="base">
                                        <p:cTn id="14" dur="500" fill="hold"/>
                                        <p:tgtEl>
                                          <p:spTgt spid="18432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184333"/>
                                        </p:tgtEl>
                                        <p:attrNameLst>
                                          <p:attrName>style.visibility</p:attrName>
                                        </p:attrNameLst>
                                      </p:cBhvr>
                                      <p:to>
                                        <p:strVal val="visible"/>
                                      </p:to>
                                    </p:set>
                                    <p:animEffect transition="in" filter="diamond(in)">
                                      <p:cBhvr>
                                        <p:cTn id="19" dur="500"/>
                                        <p:tgtEl>
                                          <p:spTgt spid="18433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4332"/>
                                        </p:tgtEl>
                                        <p:attrNameLst>
                                          <p:attrName>style.visibility</p:attrName>
                                        </p:attrNameLst>
                                      </p:cBhvr>
                                      <p:to>
                                        <p:strVal val="visible"/>
                                      </p:to>
                                    </p:set>
                                    <p:anim calcmode="lin" valueType="num">
                                      <p:cBhvr additive="base">
                                        <p:cTn id="24" dur="500" fill="hold"/>
                                        <p:tgtEl>
                                          <p:spTgt spid="184332"/>
                                        </p:tgtEl>
                                        <p:attrNameLst>
                                          <p:attrName>ppt_x</p:attrName>
                                        </p:attrNameLst>
                                      </p:cBhvr>
                                      <p:tavLst>
                                        <p:tav tm="0">
                                          <p:val>
                                            <p:strVal val="0-#ppt_w/2"/>
                                          </p:val>
                                        </p:tav>
                                        <p:tav tm="100000">
                                          <p:val>
                                            <p:strVal val="#ppt_x"/>
                                          </p:val>
                                        </p:tav>
                                      </p:tavLst>
                                    </p:anim>
                                    <p:anim calcmode="lin" valueType="num">
                                      <p:cBhvr additive="base">
                                        <p:cTn id="25" dur="500" fill="hold"/>
                                        <p:tgtEl>
                                          <p:spTgt spid="184332"/>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84323"/>
                                        </p:tgtEl>
                                        <p:attrNameLst>
                                          <p:attrName>style.visibility</p:attrName>
                                        </p:attrNameLst>
                                      </p:cBhvr>
                                      <p:to>
                                        <p:strVal val="visible"/>
                                      </p:to>
                                    </p:set>
                                    <p:anim calcmode="lin" valueType="num">
                                      <p:cBhvr additive="base">
                                        <p:cTn id="30" dur="500" fill="hold"/>
                                        <p:tgtEl>
                                          <p:spTgt spid="184323"/>
                                        </p:tgtEl>
                                        <p:attrNameLst>
                                          <p:attrName>ppt_x</p:attrName>
                                        </p:attrNameLst>
                                      </p:cBhvr>
                                      <p:tavLst>
                                        <p:tav tm="0">
                                          <p:val>
                                            <p:strVal val="0-#ppt_w/2"/>
                                          </p:val>
                                        </p:tav>
                                        <p:tav tm="100000">
                                          <p:val>
                                            <p:strVal val="#ppt_x"/>
                                          </p:val>
                                        </p:tav>
                                      </p:tavLst>
                                    </p:anim>
                                    <p:anim calcmode="lin" valueType="num">
                                      <p:cBhvr additive="base">
                                        <p:cTn id="31" dur="500" fill="hold"/>
                                        <p:tgtEl>
                                          <p:spTgt spid="184323"/>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84336"/>
                                        </p:tgtEl>
                                        <p:attrNameLst>
                                          <p:attrName>style.visibility</p:attrName>
                                        </p:attrNameLst>
                                      </p:cBhvr>
                                      <p:to>
                                        <p:strVal val="visible"/>
                                      </p:to>
                                    </p:set>
                                    <p:anim calcmode="lin" valueType="num">
                                      <p:cBhvr additive="base">
                                        <p:cTn id="36" dur="500" fill="hold"/>
                                        <p:tgtEl>
                                          <p:spTgt spid="184336"/>
                                        </p:tgtEl>
                                        <p:attrNameLst>
                                          <p:attrName>ppt_x</p:attrName>
                                        </p:attrNameLst>
                                      </p:cBhvr>
                                      <p:tavLst>
                                        <p:tav tm="0">
                                          <p:val>
                                            <p:strVal val="#ppt_x"/>
                                          </p:val>
                                        </p:tav>
                                        <p:tav tm="100000">
                                          <p:val>
                                            <p:strVal val="#ppt_x"/>
                                          </p:val>
                                        </p:tav>
                                      </p:tavLst>
                                    </p:anim>
                                    <p:anim calcmode="lin" valueType="num">
                                      <p:cBhvr additive="base">
                                        <p:cTn id="37" dur="500" fill="hold"/>
                                        <p:tgtEl>
                                          <p:spTgt spid="184336"/>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184335"/>
                                        </p:tgtEl>
                                        <p:attrNameLst>
                                          <p:attrName>style.visibility</p:attrName>
                                        </p:attrNameLst>
                                      </p:cBhvr>
                                      <p:to>
                                        <p:strVal val="visible"/>
                                      </p:to>
                                    </p:set>
                                    <p:anim calcmode="lin" valueType="num">
                                      <p:cBhvr>
                                        <p:cTn id="42" dur="500" fill="hold"/>
                                        <p:tgtEl>
                                          <p:spTgt spid="184335"/>
                                        </p:tgtEl>
                                        <p:attrNameLst>
                                          <p:attrName>ppt_w</p:attrName>
                                        </p:attrNameLst>
                                      </p:cBhvr>
                                      <p:tavLst>
                                        <p:tav tm="0">
                                          <p:val>
                                            <p:fltVal val="0"/>
                                          </p:val>
                                        </p:tav>
                                        <p:tav tm="100000">
                                          <p:val>
                                            <p:strVal val="#ppt_w"/>
                                          </p:val>
                                        </p:tav>
                                      </p:tavLst>
                                    </p:anim>
                                    <p:anim calcmode="lin" valueType="num">
                                      <p:cBhvr>
                                        <p:cTn id="43" dur="500" fill="hold"/>
                                        <p:tgtEl>
                                          <p:spTgt spid="184335"/>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84338"/>
                                        </p:tgtEl>
                                        <p:attrNameLst>
                                          <p:attrName>style.visibility</p:attrName>
                                        </p:attrNameLst>
                                      </p:cBhvr>
                                      <p:to>
                                        <p:strVal val="visible"/>
                                      </p:to>
                                    </p:set>
                                    <p:anim calcmode="lin" valueType="num">
                                      <p:cBhvr additive="base">
                                        <p:cTn id="48" dur="500" fill="hold"/>
                                        <p:tgtEl>
                                          <p:spTgt spid="184338"/>
                                        </p:tgtEl>
                                        <p:attrNameLst>
                                          <p:attrName>ppt_x</p:attrName>
                                        </p:attrNameLst>
                                      </p:cBhvr>
                                      <p:tavLst>
                                        <p:tav tm="0">
                                          <p:val>
                                            <p:strVal val="#ppt_x"/>
                                          </p:val>
                                        </p:tav>
                                        <p:tav tm="100000">
                                          <p:val>
                                            <p:strVal val="#ppt_x"/>
                                          </p:val>
                                        </p:tav>
                                      </p:tavLst>
                                    </p:anim>
                                    <p:anim calcmode="lin" valueType="num">
                                      <p:cBhvr additive="base">
                                        <p:cTn id="49" dur="500" fill="hold"/>
                                        <p:tgtEl>
                                          <p:spTgt spid="184338"/>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3" presetClass="entr" presetSubtype="16" fill="hold" grpId="0" nodeType="clickEffect">
                                  <p:stCondLst>
                                    <p:cond delay="0"/>
                                  </p:stCondLst>
                                  <p:childTnLst>
                                    <p:set>
                                      <p:cBhvr>
                                        <p:cTn id="53" dur="1" fill="hold">
                                          <p:stCondLst>
                                            <p:cond delay="0"/>
                                          </p:stCondLst>
                                        </p:cTn>
                                        <p:tgtEl>
                                          <p:spTgt spid="184337"/>
                                        </p:tgtEl>
                                        <p:attrNameLst>
                                          <p:attrName>style.visibility</p:attrName>
                                        </p:attrNameLst>
                                      </p:cBhvr>
                                      <p:to>
                                        <p:strVal val="visible"/>
                                      </p:to>
                                    </p:set>
                                    <p:anim calcmode="lin" valueType="num">
                                      <p:cBhvr>
                                        <p:cTn id="54" dur="500" fill="hold"/>
                                        <p:tgtEl>
                                          <p:spTgt spid="184337"/>
                                        </p:tgtEl>
                                        <p:attrNameLst>
                                          <p:attrName>ppt_w</p:attrName>
                                        </p:attrNameLst>
                                      </p:cBhvr>
                                      <p:tavLst>
                                        <p:tav tm="0">
                                          <p:val>
                                            <p:fltVal val="0"/>
                                          </p:val>
                                        </p:tav>
                                        <p:tav tm="100000">
                                          <p:val>
                                            <p:strVal val="#ppt_w"/>
                                          </p:val>
                                        </p:tav>
                                      </p:tavLst>
                                    </p:anim>
                                    <p:anim calcmode="lin" valueType="num">
                                      <p:cBhvr>
                                        <p:cTn id="55" dur="500" fill="hold"/>
                                        <p:tgtEl>
                                          <p:spTgt spid="184337"/>
                                        </p:tgtEl>
                                        <p:attrNameLst>
                                          <p:attrName>ppt_h</p:attrName>
                                        </p:attrNameLst>
                                      </p:cBhvr>
                                      <p:tavLst>
                                        <p:tav tm="0">
                                          <p:val>
                                            <p:fltVal val="0"/>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84340"/>
                                        </p:tgtEl>
                                        <p:attrNameLst>
                                          <p:attrName>style.visibility</p:attrName>
                                        </p:attrNameLst>
                                      </p:cBhvr>
                                      <p:to>
                                        <p:strVal val="visible"/>
                                      </p:to>
                                    </p:set>
                                    <p:anim calcmode="lin" valueType="num">
                                      <p:cBhvr additive="base">
                                        <p:cTn id="60" dur="500" fill="hold"/>
                                        <p:tgtEl>
                                          <p:spTgt spid="184340"/>
                                        </p:tgtEl>
                                        <p:attrNameLst>
                                          <p:attrName>ppt_x</p:attrName>
                                        </p:attrNameLst>
                                      </p:cBhvr>
                                      <p:tavLst>
                                        <p:tav tm="0">
                                          <p:val>
                                            <p:strVal val="#ppt_x"/>
                                          </p:val>
                                        </p:tav>
                                        <p:tav tm="100000">
                                          <p:val>
                                            <p:strVal val="#ppt_x"/>
                                          </p:val>
                                        </p:tav>
                                      </p:tavLst>
                                    </p:anim>
                                    <p:anim calcmode="lin" valueType="num">
                                      <p:cBhvr additive="base">
                                        <p:cTn id="61" dur="500" fill="hold"/>
                                        <p:tgtEl>
                                          <p:spTgt spid="184340"/>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3" presetClass="entr" presetSubtype="16" fill="hold" grpId="0" nodeType="clickEffect">
                                  <p:stCondLst>
                                    <p:cond delay="0"/>
                                  </p:stCondLst>
                                  <p:childTnLst>
                                    <p:set>
                                      <p:cBhvr>
                                        <p:cTn id="65" dur="1" fill="hold">
                                          <p:stCondLst>
                                            <p:cond delay="0"/>
                                          </p:stCondLst>
                                        </p:cTn>
                                        <p:tgtEl>
                                          <p:spTgt spid="184339"/>
                                        </p:tgtEl>
                                        <p:attrNameLst>
                                          <p:attrName>style.visibility</p:attrName>
                                        </p:attrNameLst>
                                      </p:cBhvr>
                                      <p:to>
                                        <p:strVal val="visible"/>
                                      </p:to>
                                    </p:set>
                                    <p:anim calcmode="lin" valueType="num">
                                      <p:cBhvr>
                                        <p:cTn id="66" dur="500" fill="hold"/>
                                        <p:tgtEl>
                                          <p:spTgt spid="184339"/>
                                        </p:tgtEl>
                                        <p:attrNameLst>
                                          <p:attrName>ppt_w</p:attrName>
                                        </p:attrNameLst>
                                      </p:cBhvr>
                                      <p:tavLst>
                                        <p:tav tm="0">
                                          <p:val>
                                            <p:fltVal val="0"/>
                                          </p:val>
                                        </p:tav>
                                        <p:tav tm="100000">
                                          <p:val>
                                            <p:strVal val="#ppt_w"/>
                                          </p:val>
                                        </p:tav>
                                      </p:tavLst>
                                    </p:anim>
                                    <p:anim calcmode="lin" valueType="num">
                                      <p:cBhvr>
                                        <p:cTn id="67" dur="500" fill="hold"/>
                                        <p:tgtEl>
                                          <p:spTgt spid="18433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2" grpId="0" animBg="1" autoUpdateAnimBg="0"/>
      <p:bldP spid="184323" grpId="0" animBg="1" autoUpdateAnimBg="0"/>
      <p:bldP spid="184329" grpId="0" animBg="1" autoUpdateAnimBg="0"/>
      <p:bldP spid="184332" grpId="0" animBg="1"/>
      <p:bldP spid="184333" grpId="0" animBg="1"/>
      <p:bldP spid="184335" grpId="0" animBg="1"/>
      <p:bldP spid="184336" grpId="0" animBg="1"/>
      <p:bldP spid="184337" grpId="0" animBg="1"/>
      <p:bldP spid="184338" grpId="0" animBg="1"/>
      <p:bldP spid="184339" grpId="0" animBg="1"/>
      <p:bldP spid="184340" grpId="0" animBg="1"/>
    </p:bld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2209800" y="76200"/>
            <a:ext cx="4648200" cy="685800"/>
          </a:xfrm>
          <a:ln w="38100">
            <a:solidFill>
              <a:srgbClr val="FF33CC"/>
            </a:solidFill>
          </a:ln>
        </p:spPr>
        <p:txBody>
          <a:bodyPr/>
          <a:lstStyle/>
          <a:p>
            <a:pPr eaLnBrk="1" hangingPunct="1"/>
            <a:r>
              <a:rPr lang="en-US" b="1" smtClean="0">
                <a:latin typeface="Lucida Console" pitchFamily="49" charset="0"/>
              </a:rPr>
              <a:t>DATA BARU</a:t>
            </a:r>
          </a:p>
        </p:txBody>
      </p:sp>
      <p:sp>
        <p:nvSpPr>
          <p:cNvPr id="185347" name="AutoShape 3"/>
          <p:cNvSpPr>
            <a:spLocks noChangeArrowheads="1"/>
          </p:cNvSpPr>
          <p:nvPr/>
        </p:nvSpPr>
        <p:spPr bwMode="auto">
          <a:xfrm>
            <a:off x="4038600" y="838200"/>
            <a:ext cx="8382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5348" name="Rectangle 4"/>
          <p:cNvSpPr>
            <a:spLocks noChangeArrowheads="1"/>
          </p:cNvSpPr>
          <p:nvPr/>
        </p:nvSpPr>
        <p:spPr bwMode="auto">
          <a:xfrm>
            <a:off x="250825" y="1125538"/>
            <a:ext cx="8713788" cy="3694112"/>
          </a:xfrm>
          <a:prstGeom prst="rect">
            <a:avLst/>
          </a:prstGeom>
          <a:noFill/>
          <a:ln w="9525">
            <a:solidFill>
              <a:srgbClr val="FF33CC"/>
            </a:solidFill>
            <a:miter lim="800000"/>
            <a:headEnd/>
            <a:tailEnd/>
          </a:ln>
        </p:spPr>
        <p:txBody>
          <a:bodyPr lIns="91422" tIns="45712" rIns="91422" bIns="45712">
            <a:spAutoFit/>
          </a:bodyPr>
          <a:lstStyle/>
          <a:p>
            <a:pPr>
              <a:spcBef>
                <a:spcPct val="50000"/>
              </a:spcBef>
            </a:pPr>
            <a:r>
              <a:rPr lang="en-US" u="none">
                <a:latin typeface="Tahoma" pitchFamily="34" charset="0"/>
              </a:rPr>
              <a:t>Yang dimaksud dengan data baru adalah data atau keterangan mengenai segala sesuatu yang diperlukan untuk menghitung besarnya jumlah pajak yang terutang yang oleh Wajib Pajak </a:t>
            </a:r>
            <a:r>
              <a:rPr lang="en-US" sz="2800" b="1" u="none">
                <a:solidFill>
                  <a:srgbClr val="0033CC"/>
                </a:solidFill>
                <a:latin typeface="Lucida Console" pitchFamily="49" charset="0"/>
              </a:rPr>
              <a:t>belum diberitahukan pada waktu penetapan semula</a:t>
            </a:r>
            <a:r>
              <a:rPr lang="en-US" u="none">
                <a:latin typeface="Tahoma" pitchFamily="34" charset="0"/>
              </a:rPr>
              <a:t>, </a:t>
            </a:r>
            <a:r>
              <a:rPr lang="en-US" b="1" u="none">
                <a:solidFill>
                  <a:srgbClr val="990000"/>
                </a:solidFill>
                <a:latin typeface="Tahoma" pitchFamily="34" charset="0"/>
              </a:rPr>
              <a:t>baik dalam Surat Pemberitahuan dan lampiran-lampirannya</a:t>
            </a:r>
            <a:r>
              <a:rPr lang="en-US" u="none">
                <a:latin typeface="Tahoma" pitchFamily="34" charset="0"/>
              </a:rPr>
              <a:t> maupun </a:t>
            </a:r>
            <a:r>
              <a:rPr lang="en-US" b="1" u="none">
                <a:solidFill>
                  <a:srgbClr val="008000"/>
                </a:solidFill>
                <a:latin typeface="Tahoma" pitchFamily="34" charset="0"/>
              </a:rPr>
              <a:t>dalam pembukuan perusahaan yang diserahkan pada waktu pemeriksaan</a:t>
            </a:r>
            <a:r>
              <a:rPr lang="en-US" u="none">
                <a:latin typeface="Tahoma" pitchFamily="34" charset="0"/>
              </a:rPr>
              <a:t>.</a:t>
            </a:r>
          </a:p>
          <a:p>
            <a:pPr>
              <a:spcBef>
                <a:spcPct val="50000"/>
              </a:spcBef>
            </a:pPr>
            <a:r>
              <a:rPr lang="en-US" u="none">
                <a:solidFill>
                  <a:srgbClr val="0033CC"/>
                </a:solidFill>
                <a:latin typeface="Kristen ITC" pitchFamily="66" charset="0"/>
              </a:rPr>
              <a:t>(Penjelasan Pasal 15 UU KUP)</a:t>
            </a:r>
          </a:p>
        </p:txBody>
      </p:sp>
      <p:sp>
        <p:nvSpPr>
          <p:cNvPr id="154629" name="AutoShape 5"/>
          <p:cNvSpPr>
            <a:spLocks noChangeArrowheads="1"/>
          </p:cNvSpPr>
          <p:nvPr/>
        </p:nvSpPr>
        <p:spPr bwMode="auto">
          <a:xfrm>
            <a:off x="323850" y="331788"/>
            <a:ext cx="287338"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5346"/>
                                        </p:tgtEl>
                                        <p:attrNameLst>
                                          <p:attrName>style.visibility</p:attrName>
                                        </p:attrNameLst>
                                      </p:cBhvr>
                                      <p:to>
                                        <p:strVal val="visible"/>
                                      </p:to>
                                    </p:set>
                                    <p:anim calcmode="lin" valueType="num">
                                      <p:cBhvr additive="base">
                                        <p:cTn id="7" dur="500" fill="hold"/>
                                        <p:tgtEl>
                                          <p:spTgt spid="185346"/>
                                        </p:tgtEl>
                                        <p:attrNameLst>
                                          <p:attrName>ppt_x</p:attrName>
                                        </p:attrNameLst>
                                      </p:cBhvr>
                                      <p:tavLst>
                                        <p:tav tm="0">
                                          <p:val>
                                            <p:strVal val="0-#ppt_w/2"/>
                                          </p:val>
                                        </p:tav>
                                        <p:tav tm="100000">
                                          <p:val>
                                            <p:strVal val="#ppt_x"/>
                                          </p:val>
                                        </p:tav>
                                      </p:tavLst>
                                    </p:anim>
                                    <p:anim calcmode="lin" valueType="num">
                                      <p:cBhvr additive="base">
                                        <p:cTn id="8" dur="500" fill="hold"/>
                                        <p:tgtEl>
                                          <p:spTgt spid="1853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5347"/>
                                        </p:tgtEl>
                                        <p:attrNameLst>
                                          <p:attrName>style.visibility</p:attrName>
                                        </p:attrNameLst>
                                      </p:cBhvr>
                                      <p:to>
                                        <p:strVal val="visible"/>
                                      </p:to>
                                    </p:set>
                                    <p:anim calcmode="lin" valueType="num">
                                      <p:cBhvr additive="base">
                                        <p:cTn id="13" dur="500" fill="hold"/>
                                        <p:tgtEl>
                                          <p:spTgt spid="185347"/>
                                        </p:tgtEl>
                                        <p:attrNameLst>
                                          <p:attrName>ppt_x</p:attrName>
                                        </p:attrNameLst>
                                      </p:cBhvr>
                                      <p:tavLst>
                                        <p:tav tm="0">
                                          <p:val>
                                            <p:strVal val="0-#ppt_w/2"/>
                                          </p:val>
                                        </p:tav>
                                        <p:tav tm="100000">
                                          <p:val>
                                            <p:strVal val="#ppt_x"/>
                                          </p:val>
                                        </p:tav>
                                      </p:tavLst>
                                    </p:anim>
                                    <p:anim calcmode="lin" valueType="num">
                                      <p:cBhvr additive="base">
                                        <p:cTn id="14" dur="500" fill="hold"/>
                                        <p:tgtEl>
                                          <p:spTgt spid="18534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5348"/>
                                        </p:tgtEl>
                                        <p:attrNameLst>
                                          <p:attrName>style.visibility</p:attrName>
                                        </p:attrNameLst>
                                      </p:cBhvr>
                                      <p:to>
                                        <p:strVal val="visible"/>
                                      </p:to>
                                    </p:set>
                                    <p:anim calcmode="lin" valueType="num">
                                      <p:cBhvr additive="base">
                                        <p:cTn id="19" dur="500" fill="hold"/>
                                        <p:tgtEl>
                                          <p:spTgt spid="185348"/>
                                        </p:tgtEl>
                                        <p:attrNameLst>
                                          <p:attrName>ppt_x</p:attrName>
                                        </p:attrNameLst>
                                      </p:cBhvr>
                                      <p:tavLst>
                                        <p:tav tm="0">
                                          <p:val>
                                            <p:strVal val="0-#ppt_w/2"/>
                                          </p:val>
                                        </p:tav>
                                        <p:tav tm="100000">
                                          <p:val>
                                            <p:strVal val="#ppt_x"/>
                                          </p:val>
                                        </p:tav>
                                      </p:tavLst>
                                    </p:anim>
                                    <p:anim calcmode="lin" valueType="num">
                                      <p:cBhvr additive="base">
                                        <p:cTn id="20" dur="500" fill="hold"/>
                                        <p:tgtEl>
                                          <p:spTgt spid="1853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6" grpId="0" animBg="1" autoUpdateAnimBg="0"/>
      <p:bldP spid="185347" grpId="0" animBg="1"/>
      <p:bldP spid="185348" grpId="0" animBg="1" autoUpdateAnimBg="0"/>
    </p:bld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xfrm>
            <a:off x="2411413" y="79375"/>
            <a:ext cx="4032250" cy="541338"/>
          </a:xfrm>
          <a:ln w="38100">
            <a:solidFill>
              <a:srgbClr val="FF33CC"/>
            </a:solidFill>
          </a:ln>
        </p:spPr>
        <p:txBody>
          <a:bodyPr/>
          <a:lstStyle/>
          <a:p>
            <a:pPr eaLnBrk="1" hangingPunct="1"/>
            <a:r>
              <a:rPr lang="en-US" sz="4000" b="1" smtClean="0">
                <a:latin typeface="Lucida Console" pitchFamily="49" charset="0"/>
              </a:rPr>
              <a:t>DATA BARU</a:t>
            </a:r>
          </a:p>
        </p:txBody>
      </p:sp>
      <p:sp>
        <p:nvSpPr>
          <p:cNvPr id="323587" name="AutoShape 3"/>
          <p:cNvSpPr>
            <a:spLocks noChangeArrowheads="1"/>
          </p:cNvSpPr>
          <p:nvPr/>
        </p:nvSpPr>
        <p:spPr bwMode="auto">
          <a:xfrm>
            <a:off x="4038600" y="620713"/>
            <a:ext cx="8382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3588" name="Rectangle 4"/>
          <p:cNvSpPr>
            <a:spLocks noChangeArrowheads="1"/>
          </p:cNvSpPr>
          <p:nvPr/>
        </p:nvSpPr>
        <p:spPr bwMode="auto">
          <a:xfrm>
            <a:off x="179388" y="995363"/>
            <a:ext cx="8713787" cy="777875"/>
          </a:xfrm>
          <a:prstGeom prst="rect">
            <a:avLst/>
          </a:prstGeom>
          <a:noFill/>
          <a:ln w="28575">
            <a:solidFill>
              <a:srgbClr val="FF33CC"/>
            </a:solidFill>
            <a:miter lim="800000"/>
            <a:headEnd/>
            <a:tailEnd/>
          </a:ln>
        </p:spPr>
        <p:txBody>
          <a:bodyPr lIns="91422" tIns="45712" rIns="91422" bIns="45712">
            <a:spAutoFit/>
          </a:bodyPr>
          <a:lstStyle/>
          <a:p>
            <a:pPr>
              <a:lnSpc>
                <a:spcPct val="90000"/>
              </a:lnSpc>
            </a:pPr>
            <a:r>
              <a:rPr lang="fi-FI" sz="2000" u="none">
                <a:latin typeface="Tahoma" pitchFamily="34" charset="0"/>
              </a:rPr>
              <a:t>Selain itu, yang termasuk dalam data baru adalah </a:t>
            </a:r>
            <a:r>
              <a:rPr lang="fi-FI" b="1" u="none"/>
              <a:t>data yang semula belum terungkap</a:t>
            </a:r>
            <a:r>
              <a:rPr lang="fi-FI" sz="2000" u="none">
                <a:latin typeface="Tahoma" pitchFamily="34" charset="0"/>
              </a:rPr>
              <a:t>, yaitu data yang:</a:t>
            </a:r>
          </a:p>
        </p:txBody>
      </p:sp>
      <p:sp>
        <p:nvSpPr>
          <p:cNvPr id="323589" name="Rectangle 5"/>
          <p:cNvSpPr>
            <a:spLocks noChangeArrowheads="1"/>
          </p:cNvSpPr>
          <p:nvPr/>
        </p:nvSpPr>
        <p:spPr bwMode="auto">
          <a:xfrm>
            <a:off x="179388" y="1916113"/>
            <a:ext cx="8713787" cy="711200"/>
          </a:xfrm>
          <a:prstGeom prst="rect">
            <a:avLst/>
          </a:prstGeom>
          <a:noFill/>
          <a:ln w="9525">
            <a:solidFill>
              <a:srgbClr val="FF33CC"/>
            </a:solidFill>
            <a:miter lim="800000"/>
            <a:headEnd/>
            <a:tailEnd/>
          </a:ln>
        </p:spPr>
        <p:txBody>
          <a:bodyPr lIns="91422" tIns="45712" rIns="91422" bIns="45712">
            <a:spAutoFit/>
          </a:bodyPr>
          <a:lstStyle/>
          <a:p>
            <a:r>
              <a:rPr lang="fi-FI" sz="2000" u="none">
                <a:latin typeface="Tahoma" pitchFamily="34" charset="0"/>
              </a:rPr>
              <a:t>a. tidak diungkapkan oleh Wajib Pajak dalam Surat Pemberitahuan beserta lampirannya (termasuk laporan keuangan); dan/atau </a:t>
            </a:r>
          </a:p>
        </p:txBody>
      </p:sp>
      <p:sp>
        <p:nvSpPr>
          <p:cNvPr id="323590" name="Rectangle 6"/>
          <p:cNvSpPr>
            <a:spLocks noChangeArrowheads="1"/>
          </p:cNvSpPr>
          <p:nvPr/>
        </p:nvSpPr>
        <p:spPr bwMode="auto">
          <a:xfrm>
            <a:off x="179388" y="2708275"/>
            <a:ext cx="8713787" cy="1625600"/>
          </a:xfrm>
          <a:prstGeom prst="rect">
            <a:avLst/>
          </a:prstGeom>
          <a:noFill/>
          <a:ln w="9525">
            <a:solidFill>
              <a:srgbClr val="FF33CC"/>
            </a:solidFill>
            <a:miter lim="800000"/>
            <a:headEnd/>
            <a:tailEnd/>
          </a:ln>
        </p:spPr>
        <p:txBody>
          <a:bodyPr lIns="91422" tIns="45712" rIns="91422" bIns="45712">
            <a:spAutoFit/>
          </a:bodyPr>
          <a:lstStyle/>
          <a:p>
            <a:r>
              <a:rPr lang="fi-FI" sz="2000" u="none">
                <a:latin typeface="Tahoma" pitchFamily="34" charset="0"/>
              </a:rPr>
              <a:t>b. pada waktu pemeriksaan untuk penetapan semula Wajib Pajak tidak mengungkapkan data dan/atau memberikan keterangan lain secara benar, lengkap, dan terinci sehingga tidak memungkinkan fiskus dapat menerapkan ketentuan peraturan perundang-undangan perpajakan dengan benar dalam menghitung jumlah pajak yang terutang.</a:t>
            </a:r>
          </a:p>
        </p:txBody>
      </p:sp>
      <p:sp>
        <p:nvSpPr>
          <p:cNvPr id="323591" name="Rectangle 7"/>
          <p:cNvSpPr>
            <a:spLocks noChangeArrowheads="1"/>
          </p:cNvSpPr>
          <p:nvPr/>
        </p:nvSpPr>
        <p:spPr bwMode="auto">
          <a:xfrm>
            <a:off x="179388" y="4667250"/>
            <a:ext cx="8713787" cy="1949450"/>
          </a:xfrm>
          <a:prstGeom prst="rect">
            <a:avLst/>
          </a:prstGeom>
          <a:noFill/>
          <a:ln w="28575">
            <a:solidFill>
              <a:srgbClr val="008000"/>
            </a:solidFill>
            <a:prstDash val="sysDot"/>
            <a:miter lim="800000"/>
            <a:headEnd/>
            <a:tailEnd/>
          </a:ln>
        </p:spPr>
        <p:txBody>
          <a:bodyPr lIns="91422" tIns="45712" rIns="91422" bIns="45712">
            <a:spAutoFit/>
          </a:bodyPr>
          <a:lstStyle/>
          <a:p>
            <a:r>
              <a:rPr lang="fi-FI" sz="2000" b="1" u="none">
                <a:latin typeface="Arial Narrow" pitchFamily="34" charset="0"/>
              </a:rPr>
              <a:t>Walaupun Wajib Pajak telah memberitahukan data dalam Surat Pemberitahuan atau mengungkapkannya pada waktu pemeriksaan, tetapi apabila memberitahukannya atau mengungkapkannya dengan cara sedemikian rupa sehingga membuat fiskus tidak mungkin menghitung besarnya jumlah pajak yang terutang secara benar sehingga jumlah pajak yang terutang ditetapkan kurang dari yang seharusnya, hal tersebut termasuk dalam pengertian data yang semula belum terungkap.</a:t>
            </a:r>
            <a:r>
              <a:rPr lang="fi-FI" sz="2000" b="1">
                <a:latin typeface="Arial Narrow" pitchFamily="34" charset="0"/>
              </a:rPr>
              <a:t> </a:t>
            </a:r>
            <a:endParaRPr lang="en-US" sz="2000" b="1" u="none">
              <a:solidFill>
                <a:srgbClr val="0033CC"/>
              </a:solidFill>
              <a:latin typeface="Arial Narrow" pitchFamily="34" charset="0"/>
            </a:endParaRPr>
          </a:p>
        </p:txBody>
      </p:sp>
      <p:sp>
        <p:nvSpPr>
          <p:cNvPr id="323592" name="Rectangle 8"/>
          <p:cNvSpPr>
            <a:spLocks noChangeArrowheads="1"/>
          </p:cNvSpPr>
          <p:nvPr/>
        </p:nvSpPr>
        <p:spPr bwMode="auto">
          <a:xfrm>
            <a:off x="5273675" y="574675"/>
            <a:ext cx="3546475" cy="406400"/>
          </a:xfrm>
          <a:prstGeom prst="rect">
            <a:avLst/>
          </a:prstGeom>
          <a:noFill/>
          <a:ln w="9525">
            <a:solidFill>
              <a:srgbClr val="FF33CC"/>
            </a:solidFill>
            <a:miter lim="800000"/>
            <a:headEnd/>
            <a:tailEnd/>
          </a:ln>
        </p:spPr>
        <p:txBody>
          <a:bodyPr wrap="none" lIns="91422" tIns="45712" rIns="91422" bIns="45712">
            <a:spAutoFit/>
          </a:bodyPr>
          <a:lstStyle/>
          <a:p>
            <a:pPr algn="l"/>
            <a:r>
              <a:rPr lang="en-US" sz="2000" u="none">
                <a:latin typeface="Tahoma" pitchFamily="34" charset="0"/>
              </a:rPr>
              <a:t>(Penjelasan Pasal 15 UU KUP)</a:t>
            </a:r>
          </a:p>
        </p:txBody>
      </p:sp>
      <p:sp>
        <p:nvSpPr>
          <p:cNvPr id="155657" name="AutoShape 9"/>
          <p:cNvSpPr>
            <a:spLocks noChangeArrowheads="1"/>
          </p:cNvSpPr>
          <p:nvPr/>
        </p:nvSpPr>
        <p:spPr bwMode="auto">
          <a:xfrm>
            <a:off x="323850" y="331788"/>
            <a:ext cx="287338"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5658" name="AutoShape 10"/>
          <p:cNvSpPr>
            <a:spLocks noChangeArrowheads="1"/>
          </p:cNvSpPr>
          <p:nvPr/>
        </p:nvSpPr>
        <p:spPr bwMode="auto">
          <a:xfrm>
            <a:off x="684213" y="333375"/>
            <a:ext cx="287337" cy="287338"/>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3586"/>
                                        </p:tgtEl>
                                        <p:attrNameLst>
                                          <p:attrName>style.visibility</p:attrName>
                                        </p:attrNameLst>
                                      </p:cBhvr>
                                      <p:to>
                                        <p:strVal val="visible"/>
                                      </p:to>
                                    </p:set>
                                    <p:anim calcmode="lin" valueType="num">
                                      <p:cBhvr additive="base">
                                        <p:cTn id="7" dur="500" fill="hold"/>
                                        <p:tgtEl>
                                          <p:spTgt spid="323586"/>
                                        </p:tgtEl>
                                        <p:attrNameLst>
                                          <p:attrName>ppt_x</p:attrName>
                                        </p:attrNameLst>
                                      </p:cBhvr>
                                      <p:tavLst>
                                        <p:tav tm="0">
                                          <p:val>
                                            <p:strVal val="0-#ppt_w/2"/>
                                          </p:val>
                                        </p:tav>
                                        <p:tav tm="100000">
                                          <p:val>
                                            <p:strVal val="#ppt_x"/>
                                          </p:val>
                                        </p:tav>
                                      </p:tavLst>
                                    </p:anim>
                                    <p:anim calcmode="lin" valueType="num">
                                      <p:cBhvr additive="base">
                                        <p:cTn id="8" dur="500" fill="hold"/>
                                        <p:tgtEl>
                                          <p:spTgt spid="3235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3587"/>
                                        </p:tgtEl>
                                        <p:attrNameLst>
                                          <p:attrName>style.visibility</p:attrName>
                                        </p:attrNameLst>
                                      </p:cBhvr>
                                      <p:to>
                                        <p:strVal val="visible"/>
                                      </p:to>
                                    </p:set>
                                    <p:anim calcmode="lin" valueType="num">
                                      <p:cBhvr additive="base">
                                        <p:cTn id="13" dur="500" fill="hold"/>
                                        <p:tgtEl>
                                          <p:spTgt spid="323587"/>
                                        </p:tgtEl>
                                        <p:attrNameLst>
                                          <p:attrName>ppt_x</p:attrName>
                                        </p:attrNameLst>
                                      </p:cBhvr>
                                      <p:tavLst>
                                        <p:tav tm="0">
                                          <p:val>
                                            <p:strVal val="0-#ppt_w/2"/>
                                          </p:val>
                                        </p:tav>
                                        <p:tav tm="100000">
                                          <p:val>
                                            <p:strVal val="#ppt_x"/>
                                          </p:val>
                                        </p:tav>
                                      </p:tavLst>
                                    </p:anim>
                                    <p:anim calcmode="lin" valueType="num">
                                      <p:cBhvr additive="base">
                                        <p:cTn id="14" dur="500" fill="hold"/>
                                        <p:tgtEl>
                                          <p:spTgt spid="32358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3588"/>
                                        </p:tgtEl>
                                        <p:attrNameLst>
                                          <p:attrName>style.visibility</p:attrName>
                                        </p:attrNameLst>
                                      </p:cBhvr>
                                      <p:to>
                                        <p:strVal val="visible"/>
                                      </p:to>
                                    </p:set>
                                    <p:anim calcmode="lin" valueType="num">
                                      <p:cBhvr additive="base">
                                        <p:cTn id="19" dur="500" fill="hold"/>
                                        <p:tgtEl>
                                          <p:spTgt spid="323588"/>
                                        </p:tgtEl>
                                        <p:attrNameLst>
                                          <p:attrName>ppt_x</p:attrName>
                                        </p:attrNameLst>
                                      </p:cBhvr>
                                      <p:tavLst>
                                        <p:tav tm="0">
                                          <p:val>
                                            <p:strVal val="0-#ppt_w/2"/>
                                          </p:val>
                                        </p:tav>
                                        <p:tav tm="100000">
                                          <p:val>
                                            <p:strVal val="#ppt_x"/>
                                          </p:val>
                                        </p:tav>
                                      </p:tavLst>
                                    </p:anim>
                                    <p:anim calcmode="lin" valueType="num">
                                      <p:cBhvr additive="base">
                                        <p:cTn id="20" dur="500" fill="hold"/>
                                        <p:tgtEl>
                                          <p:spTgt spid="32358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3589"/>
                                        </p:tgtEl>
                                        <p:attrNameLst>
                                          <p:attrName>style.visibility</p:attrName>
                                        </p:attrNameLst>
                                      </p:cBhvr>
                                      <p:to>
                                        <p:strVal val="visible"/>
                                      </p:to>
                                    </p:set>
                                    <p:anim calcmode="lin" valueType="num">
                                      <p:cBhvr additive="base">
                                        <p:cTn id="25" dur="500" fill="hold"/>
                                        <p:tgtEl>
                                          <p:spTgt spid="323589"/>
                                        </p:tgtEl>
                                        <p:attrNameLst>
                                          <p:attrName>ppt_x</p:attrName>
                                        </p:attrNameLst>
                                      </p:cBhvr>
                                      <p:tavLst>
                                        <p:tav tm="0">
                                          <p:val>
                                            <p:strVal val="0-#ppt_w/2"/>
                                          </p:val>
                                        </p:tav>
                                        <p:tav tm="100000">
                                          <p:val>
                                            <p:strVal val="#ppt_x"/>
                                          </p:val>
                                        </p:tav>
                                      </p:tavLst>
                                    </p:anim>
                                    <p:anim calcmode="lin" valueType="num">
                                      <p:cBhvr additive="base">
                                        <p:cTn id="26" dur="500" fill="hold"/>
                                        <p:tgtEl>
                                          <p:spTgt spid="32358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3590"/>
                                        </p:tgtEl>
                                        <p:attrNameLst>
                                          <p:attrName>style.visibility</p:attrName>
                                        </p:attrNameLst>
                                      </p:cBhvr>
                                      <p:to>
                                        <p:strVal val="visible"/>
                                      </p:to>
                                    </p:set>
                                    <p:anim calcmode="lin" valueType="num">
                                      <p:cBhvr additive="base">
                                        <p:cTn id="31" dur="500" fill="hold"/>
                                        <p:tgtEl>
                                          <p:spTgt spid="323590"/>
                                        </p:tgtEl>
                                        <p:attrNameLst>
                                          <p:attrName>ppt_x</p:attrName>
                                        </p:attrNameLst>
                                      </p:cBhvr>
                                      <p:tavLst>
                                        <p:tav tm="0">
                                          <p:val>
                                            <p:strVal val="0-#ppt_w/2"/>
                                          </p:val>
                                        </p:tav>
                                        <p:tav tm="100000">
                                          <p:val>
                                            <p:strVal val="#ppt_x"/>
                                          </p:val>
                                        </p:tav>
                                      </p:tavLst>
                                    </p:anim>
                                    <p:anim calcmode="lin" valueType="num">
                                      <p:cBhvr additive="base">
                                        <p:cTn id="32" dur="500" fill="hold"/>
                                        <p:tgtEl>
                                          <p:spTgt spid="32359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23591"/>
                                        </p:tgtEl>
                                        <p:attrNameLst>
                                          <p:attrName>style.visibility</p:attrName>
                                        </p:attrNameLst>
                                      </p:cBhvr>
                                      <p:to>
                                        <p:strVal val="visible"/>
                                      </p:to>
                                    </p:set>
                                    <p:anim calcmode="lin" valueType="num">
                                      <p:cBhvr additive="base">
                                        <p:cTn id="37" dur="500" fill="hold"/>
                                        <p:tgtEl>
                                          <p:spTgt spid="323591"/>
                                        </p:tgtEl>
                                        <p:attrNameLst>
                                          <p:attrName>ppt_x</p:attrName>
                                        </p:attrNameLst>
                                      </p:cBhvr>
                                      <p:tavLst>
                                        <p:tav tm="0">
                                          <p:val>
                                            <p:strVal val="0-#ppt_w/2"/>
                                          </p:val>
                                        </p:tav>
                                        <p:tav tm="100000">
                                          <p:val>
                                            <p:strVal val="#ppt_x"/>
                                          </p:val>
                                        </p:tav>
                                      </p:tavLst>
                                    </p:anim>
                                    <p:anim calcmode="lin" valueType="num">
                                      <p:cBhvr additive="base">
                                        <p:cTn id="38" dur="500" fill="hold"/>
                                        <p:tgtEl>
                                          <p:spTgt spid="32359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323592"/>
                                        </p:tgtEl>
                                        <p:attrNameLst>
                                          <p:attrName>style.visibility</p:attrName>
                                        </p:attrNameLst>
                                      </p:cBhvr>
                                      <p:to>
                                        <p:strVal val="visible"/>
                                      </p:to>
                                    </p:set>
                                    <p:animEffect transition="in" filter="blinds(horizontal)">
                                      <p:cBhvr>
                                        <p:cTn id="43" dur="500"/>
                                        <p:tgtEl>
                                          <p:spTgt spid="3235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6" grpId="0" animBg="1" autoUpdateAnimBg="0"/>
      <p:bldP spid="323587" grpId="0" animBg="1"/>
      <p:bldP spid="323588" grpId="0" animBg="1" autoUpdateAnimBg="0"/>
      <p:bldP spid="323589" grpId="0" animBg="1" autoUpdateAnimBg="0"/>
      <p:bldP spid="323590" grpId="0" animBg="1" autoUpdateAnimBg="0"/>
      <p:bldP spid="323591" grpId="0" animBg="1" autoUpdateAnimBg="0"/>
      <p:bldP spid="323592" grpId="0" animBg="1"/>
    </p:bld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1371600" y="76200"/>
            <a:ext cx="6248400" cy="457200"/>
          </a:xfrm>
          <a:ln w="38100">
            <a:solidFill>
              <a:srgbClr val="FF33CC"/>
            </a:solidFill>
          </a:ln>
        </p:spPr>
        <p:txBody>
          <a:bodyPr/>
          <a:lstStyle/>
          <a:p>
            <a:pPr eaLnBrk="1" hangingPunct="1"/>
            <a:r>
              <a:rPr lang="en-US" sz="2400" b="1" smtClean="0">
                <a:solidFill>
                  <a:srgbClr val="008000"/>
                </a:solidFill>
                <a:latin typeface="Lucida Console" pitchFamily="49" charset="0"/>
              </a:rPr>
              <a:t>Data yang semula belum terungkap</a:t>
            </a:r>
          </a:p>
        </p:txBody>
      </p:sp>
      <p:sp>
        <p:nvSpPr>
          <p:cNvPr id="187395" name="AutoShape 3"/>
          <p:cNvSpPr>
            <a:spLocks noChangeArrowheads="1"/>
          </p:cNvSpPr>
          <p:nvPr/>
        </p:nvSpPr>
        <p:spPr bwMode="auto">
          <a:xfrm>
            <a:off x="4038600" y="533400"/>
            <a:ext cx="762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7398" name="Rectangle 6"/>
          <p:cNvSpPr>
            <a:spLocks noChangeArrowheads="1"/>
          </p:cNvSpPr>
          <p:nvPr/>
        </p:nvSpPr>
        <p:spPr bwMode="auto">
          <a:xfrm>
            <a:off x="3657600" y="914400"/>
            <a:ext cx="1676400" cy="406400"/>
          </a:xfrm>
          <a:prstGeom prst="rect">
            <a:avLst/>
          </a:prstGeom>
          <a:noFill/>
          <a:ln w="9525">
            <a:solidFill>
              <a:srgbClr val="FF33CC"/>
            </a:solidFill>
            <a:miter lim="800000"/>
            <a:headEnd/>
            <a:tailEnd/>
          </a:ln>
        </p:spPr>
        <p:txBody>
          <a:bodyPr lIns="91422" tIns="45712" rIns="91422" bIns="45712">
            <a:spAutoFit/>
          </a:bodyPr>
          <a:lstStyle/>
          <a:p>
            <a:pPr>
              <a:spcBef>
                <a:spcPct val="50000"/>
              </a:spcBef>
            </a:pPr>
            <a:r>
              <a:rPr lang="en-US" sz="2000" i="1" u="none">
                <a:latin typeface="Tahoma" pitchFamily="34" charset="0"/>
              </a:rPr>
              <a:t>misalnya</a:t>
            </a:r>
          </a:p>
        </p:txBody>
      </p:sp>
      <p:sp>
        <p:nvSpPr>
          <p:cNvPr id="187399" name="Rectangle 7"/>
          <p:cNvSpPr>
            <a:spLocks noChangeArrowheads="1"/>
          </p:cNvSpPr>
          <p:nvPr/>
        </p:nvSpPr>
        <p:spPr bwMode="auto">
          <a:xfrm>
            <a:off x="304800" y="1447800"/>
            <a:ext cx="8458200" cy="13208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Dalam Surat Pemberitahuan dan atau laporan keuangan tertulis adanya biaya iklan Rp10.000.000,00 sedangkan sesungguhnya biaya tersebut terdiri dari Rp5.000.000,00 biaya iklan di media masa dan Rp5.000.000,00 sisanya adalah sumbangan atau hadiah.</a:t>
            </a:r>
          </a:p>
        </p:txBody>
      </p:sp>
      <p:sp>
        <p:nvSpPr>
          <p:cNvPr id="187400" name="Rectangle 8"/>
          <p:cNvSpPr>
            <a:spLocks noChangeArrowheads="1"/>
          </p:cNvSpPr>
          <p:nvPr/>
        </p:nvSpPr>
        <p:spPr bwMode="auto">
          <a:xfrm>
            <a:off x="381000" y="3298825"/>
            <a:ext cx="8382000" cy="2263775"/>
          </a:xfrm>
          <a:prstGeom prst="rect">
            <a:avLst/>
          </a:prstGeom>
          <a:noFill/>
          <a:ln w="38100">
            <a:solidFill>
              <a:srgbClr val="0033CC"/>
            </a:solidFill>
            <a:miter lim="800000"/>
            <a:headEnd/>
            <a:tailEnd/>
          </a:ln>
        </p:spPr>
        <p:txBody>
          <a:bodyPr lIns="91422" tIns="45712" rIns="91422" bIns="45712">
            <a:spAutoFit/>
          </a:bodyPr>
          <a:lstStyle/>
          <a:p>
            <a:r>
              <a:rPr lang="en-US" sz="2000" u="none">
                <a:latin typeface="Lucida Console" pitchFamily="49" charset="0"/>
              </a:rPr>
              <a:t>Apabila pada saat penetapan semula Wajib Pajak tidak mengungkapkan perincian tersebut sehingga fiskus tidak melakukan koreksi atas pengeluaran berupa sumbangan atau hadiah, sehingga pajak yang terutang tidak dapat dihitung secara benar, maka data mengenai pengeluaran berupa sumbangan atau hadiah tersebut adalah tergolong data yang semula belum terungkap.</a:t>
            </a:r>
          </a:p>
        </p:txBody>
      </p:sp>
      <p:sp>
        <p:nvSpPr>
          <p:cNvPr id="187401" name="AutoShape 9"/>
          <p:cNvSpPr>
            <a:spLocks noChangeArrowheads="1"/>
          </p:cNvSpPr>
          <p:nvPr/>
        </p:nvSpPr>
        <p:spPr bwMode="auto">
          <a:xfrm>
            <a:off x="4114800" y="28194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56680" name="AutoShape 12"/>
          <p:cNvSpPr>
            <a:spLocks noChangeArrowheads="1"/>
          </p:cNvSpPr>
          <p:nvPr/>
        </p:nvSpPr>
        <p:spPr bwMode="auto">
          <a:xfrm>
            <a:off x="323850" y="331788"/>
            <a:ext cx="287338"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6681" name="AutoShape 13"/>
          <p:cNvSpPr>
            <a:spLocks noChangeArrowheads="1"/>
          </p:cNvSpPr>
          <p:nvPr/>
        </p:nvSpPr>
        <p:spPr bwMode="auto">
          <a:xfrm>
            <a:off x="684213" y="333375"/>
            <a:ext cx="287337" cy="287338"/>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6682" name="AutoShape 14"/>
          <p:cNvSpPr>
            <a:spLocks noChangeArrowheads="1"/>
          </p:cNvSpPr>
          <p:nvPr/>
        </p:nvSpPr>
        <p:spPr bwMode="auto">
          <a:xfrm>
            <a:off x="468313" y="620713"/>
            <a:ext cx="287337"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7394"/>
                                        </p:tgtEl>
                                        <p:attrNameLst>
                                          <p:attrName>style.visibility</p:attrName>
                                        </p:attrNameLst>
                                      </p:cBhvr>
                                      <p:to>
                                        <p:strVal val="visible"/>
                                      </p:to>
                                    </p:set>
                                    <p:anim calcmode="lin" valueType="num">
                                      <p:cBhvr additive="base">
                                        <p:cTn id="7" dur="500" fill="hold"/>
                                        <p:tgtEl>
                                          <p:spTgt spid="187394"/>
                                        </p:tgtEl>
                                        <p:attrNameLst>
                                          <p:attrName>ppt_x</p:attrName>
                                        </p:attrNameLst>
                                      </p:cBhvr>
                                      <p:tavLst>
                                        <p:tav tm="0">
                                          <p:val>
                                            <p:strVal val="0-#ppt_w/2"/>
                                          </p:val>
                                        </p:tav>
                                        <p:tav tm="100000">
                                          <p:val>
                                            <p:strVal val="#ppt_x"/>
                                          </p:val>
                                        </p:tav>
                                      </p:tavLst>
                                    </p:anim>
                                    <p:anim calcmode="lin" valueType="num">
                                      <p:cBhvr additive="base">
                                        <p:cTn id="8" dur="500" fill="hold"/>
                                        <p:tgtEl>
                                          <p:spTgt spid="1873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7395"/>
                                        </p:tgtEl>
                                        <p:attrNameLst>
                                          <p:attrName>style.visibility</p:attrName>
                                        </p:attrNameLst>
                                      </p:cBhvr>
                                      <p:to>
                                        <p:strVal val="visible"/>
                                      </p:to>
                                    </p:set>
                                    <p:anim calcmode="lin" valueType="num">
                                      <p:cBhvr additive="base">
                                        <p:cTn id="13" dur="500" fill="hold"/>
                                        <p:tgtEl>
                                          <p:spTgt spid="187395"/>
                                        </p:tgtEl>
                                        <p:attrNameLst>
                                          <p:attrName>ppt_x</p:attrName>
                                        </p:attrNameLst>
                                      </p:cBhvr>
                                      <p:tavLst>
                                        <p:tav tm="0">
                                          <p:val>
                                            <p:strVal val="0-#ppt_w/2"/>
                                          </p:val>
                                        </p:tav>
                                        <p:tav tm="100000">
                                          <p:val>
                                            <p:strVal val="#ppt_x"/>
                                          </p:val>
                                        </p:tav>
                                      </p:tavLst>
                                    </p:anim>
                                    <p:anim calcmode="lin" valueType="num">
                                      <p:cBhvr additive="base">
                                        <p:cTn id="14" dur="500" fill="hold"/>
                                        <p:tgtEl>
                                          <p:spTgt spid="1873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7398"/>
                                        </p:tgtEl>
                                        <p:attrNameLst>
                                          <p:attrName>style.visibility</p:attrName>
                                        </p:attrNameLst>
                                      </p:cBhvr>
                                      <p:to>
                                        <p:strVal val="visible"/>
                                      </p:to>
                                    </p:set>
                                    <p:anim calcmode="lin" valueType="num">
                                      <p:cBhvr additive="base">
                                        <p:cTn id="19" dur="500" fill="hold"/>
                                        <p:tgtEl>
                                          <p:spTgt spid="187398"/>
                                        </p:tgtEl>
                                        <p:attrNameLst>
                                          <p:attrName>ppt_x</p:attrName>
                                        </p:attrNameLst>
                                      </p:cBhvr>
                                      <p:tavLst>
                                        <p:tav tm="0">
                                          <p:val>
                                            <p:strVal val="0-#ppt_w/2"/>
                                          </p:val>
                                        </p:tav>
                                        <p:tav tm="100000">
                                          <p:val>
                                            <p:strVal val="#ppt_x"/>
                                          </p:val>
                                        </p:tav>
                                      </p:tavLst>
                                    </p:anim>
                                    <p:anim calcmode="lin" valueType="num">
                                      <p:cBhvr additive="base">
                                        <p:cTn id="20" dur="500" fill="hold"/>
                                        <p:tgtEl>
                                          <p:spTgt spid="18739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7399"/>
                                        </p:tgtEl>
                                        <p:attrNameLst>
                                          <p:attrName>style.visibility</p:attrName>
                                        </p:attrNameLst>
                                      </p:cBhvr>
                                      <p:to>
                                        <p:strVal val="visible"/>
                                      </p:to>
                                    </p:set>
                                    <p:anim calcmode="lin" valueType="num">
                                      <p:cBhvr additive="base">
                                        <p:cTn id="25" dur="500" fill="hold"/>
                                        <p:tgtEl>
                                          <p:spTgt spid="187399"/>
                                        </p:tgtEl>
                                        <p:attrNameLst>
                                          <p:attrName>ppt_x</p:attrName>
                                        </p:attrNameLst>
                                      </p:cBhvr>
                                      <p:tavLst>
                                        <p:tav tm="0">
                                          <p:val>
                                            <p:strVal val="0-#ppt_w/2"/>
                                          </p:val>
                                        </p:tav>
                                        <p:tav tm="100000">
                                          <p:val>
                                            <p:strVal val="#ppt_x"/>
                                          </p:val>
                                        </p:tav>
                                      </p:tavLst>
                                    </p:anim>
                                    <p:anim calcmode="lin" valueType="num">
                                      <p:cBhvr additive="base">
                                        <p:cTn id="26" dur="500" fill="hold"/>
                                        <p:tgtEl>
                                          <p:spTgt spid="18739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7401"/>
                                        </p:tgtEl>
                                        <p:attrNameLst>
                                          <p:attrName>style.visibility</p:attrName>
                                        </p:attrNameLst>
                                      </p:cBhvr>
                                      <p:to>
                                        <p:strVal val="visible"/>
                                      </p:to>
                                    </p:set>
                                    <p:anim calcmode="lin" valueType="num">
                                      <p:cBhvr additive="base">
                                        <p:cTn id="31" dur="500" fill="hold"/>
                                        <p:tgtEl>
                                          <p:spTgt spid="187401"/>
                                        </p:tgtEl>
                                        <p:attrNameLst>
                                          <p:attrName>ppt_x</p:attrName>
                                        </p:attrNameLst>
                                      </p:cBhvr>
                                      <p:tavLst>
                                        <p:tav tm="0">
                                          <p:val>
                                            <p:strVal val="0-#ppt_w/2"/>
                                          </p:val>
                                        </p:tav>
                                        <p:tav tm="100000">
                                          <p:val>
                                            <p:strVal val="#ppt_x"/>
                                          </p:val>
                                        </p:tav>
                                      </p:tavLst>
                                    </p:anim>
                                    <p:anim calcmode="lin" valueType="num">
                                      <p:cBhvr additive="base">
                                        <p:cTn id="32" dur="500" fill="hold"/>
                                        <p:tgtEl>
                                          <p:spTgt spid="18740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7400"/>
                                        </p:tgtEl>
                                        <p:attrNameLst>
                                          <p:attrName>style.visibility</p:attrName>
                                        </p:attrNameLst>
                                      </p:cBhvr>
                                      <p:to>
                                        <p:strVal val="visible"/>
                                      </p:to>
                                    </p:set>
                                    <p:anim calcmode="lin" valueType="num">
                                      <p:cBhvr additive="base">
                                        <p:cTn id="37" dur="500" fill="hold"/>
                                        <p:tgtEl>
                                          <p:spTgt spid="187400"/>
                                        </p:tgtEl>
                                        <p:attrNameLst>
                                          <p:attrName>ppt_x</p:attrName>
                                        </p:attrNameLst>
                                      </p:cBhvr>
                                      <p:tavLst>
                                        <p:tav tm="0">
                                          <p:val>
                                            <p:strVal val="0-#ppt_w/2"/>
                                          </p:val>
                                        </p:tav>
                                        <p:tav tm="100000">
                                          <p:val>
                                            <p:strVal val="#ppt_x"/>
                                          </p:val>
                                        </p:tav>
                                      </p:tavLst>
                                    </p:anim>
                                    <p:anim calcmode="lin" valueType="num">
                                      <p:cBhvr additive="base">
                                        <p:cTn id="38" dur="500" fill="hold"/>
                                        <p:tgtEl>
                                          <p:spTgt spid="1874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4" grpId="0" animBg="1" autoUpdateAnimBg="0"/>
      <p:bldP spid="187395" grpId="0" animBg="1"/>
      <p:bldP spid="187398" grpId="0" animBg="1" autoUpdateAnimBg="0"/>
      <p:bldP spid="187399" grpId="0" animBg="1" autoUpdateAnimBg="0"/>
      <p:bldP spid="187400" grpId="0" animBg="1" autoUpdateAnimBg="0"/>
      <p:bldP spid="187401" grpId="0" animBg="1"/>
    </p:bldLst>
  </p:timing>
</p:sld>
</file>

<file path=ppt/slides/slide1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1371600" y="76200"/>
            <a:ext cx="6248400" cy="457200"/>
          </a:xfrm>
          <a:ln w="38100">
            <a:solidFill>
              <a:srgbClr val="FF33CC"/>
            </a:solidFill>
          </a:ln>
        </p:spPr>
        <p:txBody>
          <a:bodyPr/>
          <a:lstStyle/>
          <a:p>
            <a:pPr eaLnBrk="1" hangingPunct="1"/>
            <a:r>
              <a:rPr lang="en-US" sz="2400" b="1" smtClean="0">
                <a:solidFill>
                  <a:srgbClr val="008000"/>
                </a:solidFill>
                <a:latin typeface="Lucida Console" pitchFamily="49" charset="0"/>
              </a:rPr>
              <a:t>Data yang semula belum terungkap</a:t>
            </a:r>
          </a:p>
        </p:txBody>
      </p:sp>
      <p:sp>
        <p:nvSpPr>
          <p:cNvPr id="188419" name="AutoShape 3"/>
          <p:cNvSpPr>
            <a:spLocks noChangeArrowheads="1"/>
          </p:cNvSpPr>
          <p:nvPr/>
        </p:nvSpPr>
        <p:spPr bwMode="auto">
          <a:xfrm>
            <a:off x="4038600" y="533400"/>
            <a:ext cx="762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8420" name="Rectangle 4"/>
          <p:cNvSpPr>
            <a:spLocks noChangeArrowheads="1"/>
          </p:cNvSpPr>
          <p:nvPr/>
        </p:nvSpPr>
        <p:spPr bwMode="auto">
          <a:xfrm>
            <a:off x="3657600" y="914400"/>
            <a:ext cx="1676400" cy="406400"/>
          </a:xfrm>
          <a:prstGeom prst="rect">
            <a:avLst/>
          </a:prstGeom>
          <a:noFill/>
          <a:ln w="9525">
            <a:solidFill>
              <a:srgbClr val="FF33CC"/>
            </a:solidFill>
            <a:miter lim="800000"/>
            <a:headEnd/>
            <a:tailEnd/>
          </a:ln>
        </p:spPr>
        <p:txBody>
          <a:bodyPr lIns="91422" tIns="45712" rIns="91422" bIns="45712">
            <a:spAutoFit/>
          </a:bodyPr>
          <a:lstStyle/>
          <a:p>
            <a:pPr>
              <a:spcBef>
                <a:spcPct val="50000"/>
              </a:spcBef>
            </a:pPr>
            <a:r>
              <a:rPr lang="en-US" sz="2000" i="1" u="none">
                <a:latin typeface="Tahoma" pitchFamily="34" charset="0"/>
              </a:rPr>
              <a:t>misalnya</a:t>
            </a:r>
          </a:p>
        </p:txBody>
      </p:sp>
      <p:sp>
        <p:nvSpPr>
          <p:cNvPr id="188424" name="Rectangle 8"/>
          <p:cNvSpPr>
            <a:spLocks noChangeArrowheads="1"/>
          </p:cNvSpPr>
          <p:nvPr/>
        </p:nvSpPr>
        <p:spPr bwMode="auto">
          <a:xfrm>
            <a:off x="228600" y="1371600"/>
            <a:ext cx="8686800" cy="19304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Dalam Surat Pemberitahuan dan atau laporan keuangan 	disebutkan pengelompokan harta tetap yang disusutkan tanpa disertai dengan perincian harta pada setiap kelompok yang dimaksud, demikian pula pada saat pemeriksaan untuk penetapan semula Wajib Pajak tidak mengungkapkan perincian tersebut, sehingga fiskus tidak dapat meneliti kebenaran pengelompokan dimaksud.</a:t>
            </a:r>
          </a:p>
        </p:txBody>
      </p:sp>
      <p:sp>
        <p:nvSpPr>
          <p:cNvPr id="188425" name="Rectangle 9"/>
          <p:cNvSpPr>
            <a:spLocks noChangeArrowheads="1"/>
          </p:cNvSpPr>
          <p:nvPr/>
        </p:nvSpPr>
        <p:spPr bwMode="auto">
          <a:xfrm>
            <a:off x="228600" y="3352800"/>
            <a:ext cx="8686800" cy="10160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Dalam pengelompokan tersebut sesungguhnya terdapat kesalahan, misalnya harta yang seharusnya termasuk dalam kelompok harta berwujud bukan bangunan kelompok 3 namun dikelompokkan ke dalam kelompok 2.</a:t>
            </a:r>
          </a:p>
        </p:txBody>
      </p:sp>
      <p:sp>
        <p:nvSpPr>
          <p:cNvPr id="188426" name="Rectangle 10"/>
          <p:cNvSpPr>
            <a:spLocks noChangeArrowheads="1"/>
          </p:cNvSpPr>
          <p:nvPr/>
        </p:nvSpPr>
        <p:spPr bwMode="auto">
          <a:xfrm>
            <a:off x="228600" y="4495800"/>
            <a:ext cx="8610600" cy="2254250"/>
          </a:xfrm>
          <a:prstGeom prst="rect">
            <a:avLst/>
          </a:prstGeom>
          <a:noFill/>
          <a:ln w="28575">
            <a:solidFill>
              <a:srgbClr val="990000"/>
            </a:solidFill>
            <a:miter lim="800000"/>
            <a:headEnd/>
            <a:tailEnd/>
          </a:ln>
        </p:spPr>
        <p:txBody>
          <a:bodyPr lIns="91422" tIns="45712" rIns="91422" bIns="45712">
            <a:spAutoFit/>
          </a:bodyPr>
          <a:lstStyle/>
          <a:p>
            <a:pPr>
              <a:spcBef>
                <a:spcPct val="50000"/>
              </a:spcBef>
            </a:pPr>
            <a:r>
              <a:rPr lang="en-US" sz="2000" u="none">
                <a:latin typeface="Lucida Console" pitchFamily="49" charset="0"/>
              </a:rPr>
              <a:t>Oleh karena pada saat penetapan semula Wajib Pajak tidak mengungkapkan perincian yang dimaksud maka tidak dilakukan koreksi atas kesalahan pengelompokan harta tersebut, dan sebagai akibatnya pajak yang terutang tidak dapat dihitung secara benar. Apabila kemudian diketahui adanya kesalahan, maka data pengelompokan harta tersebut adalah data yang semula belum terungkap.</a:t>
            </a:r>
          </a:p>
        </p:txBody>
      </p:sp>
      <p:sp>
        <p:nvSpPr>
          <p:cNvPr id="157704" name="AutoShape 11"/>
          <p:cNvSpPr>
            <a:spLocks noChangeArrowheads="1"/>
          </p:cNvSpPr>
          <p:nvPr/>
        </p:nvSpPr>
        <p:spPr bwMode="auto">
          <a:xfrm>
            <a:off x="107950" y="115888"/>
            <a:ext cx="287338"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7705" name="AutoShape 12"/>
          <p:cNvSpPr>
            <a:spLocks noChangeArrowheads="1"/>
          </p:cNvSpPr>
          <p:nvPr/>
        </p:nvSpPr>
        <p:spPr bwMode="auto">
          <a:xfrm>
            <a:off x="107950" y="477838"/>
            <a:ext cx="287338"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7706" name="AutoShape 13"/>
          <p:cNvSpPr>
            <a:spLocks noChangeArrowheads="1"/>
          </p:cNvSpPr>
          <p:nvPr/>
        </p:nvSpPr>
        <p:spPr bwMode="auto">
          <a:xfrm>
            <a:off x="539750" y="115888"/>
            <a:ext cx="287338"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7707" name="AutoShape 14"/>
          <p:cNvSpPr>
            <a:spLocks noChangeArrowheads="1"/>
          </p:cNvSpPr>
          <p:nvPr/>
        </p:nvSpPr>
        <p:spPr bwMode="auto">
          <a:xfrm>
            <a:off x="539750" y="476250"/>
            <a:ext cx="287338" cy="287338"/>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8418"/>
                                        </p:tgtEl>
                                        <p:attrNameLst>
                                          <p:attrName>style.visibility</p:attrName>
                                        </p:attrNameLst>
                                      </p:cBhvr>
                                      <p:to>
                                        <p:strVal val="visible"/>
                                      </p:to>
                                    </p:set>
                                    <p:anim calcmode="lin" valueType="num">
                                      <p:cBhvr additive="base">
                                        <p:cTn id="7" dur="500" fill="hold"/>
                                        <p:tgtEl>
                                          <p:spTgt spid="188418"/>
                                        </p:tgtEl>
                                        <p:attrNameLst>
                                          <p:attrName>ppt_x</p:attrName>
                                        </p:attrNameLst>
                                      </p:cBhvr>
                                      <p:tavLst>
                                        <p:tav tm="0">
                                          <p:val>
                                            <p:strVal val="0-#ppt_w/2"/>
                                          </p:val>
                                        </p:tav>
                                        <p:tav tm="100000">
                                          <p:val>
                                            <p:strVal val="#ppt_x"/>
                                          </p:val>
                                        </p:tav>
                                      </p:tavLst>
                                    </p:anim>
                                    <p:anim calcmode="lin" valueType="num">
                                      <p:cBhvr additive="base">
                                        <p:cTn id="8" dur="500" fill="hold"/>
                                        <p:tgtEl>
                                          <p:spTgt spid="1884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8419"/>
                                        </p:tgtEl>
                                        <p:attrNameLst>
                                          <p:attrName>style.visibility</p:attrName>
                                        </p:attrNameLst>
                                      </p:cBhvr>
                                      <p:to>
                                        <p:strVal val="visible"/>
                                      </p:to>
                                    </p:set>
                                    <p:anim calcmode="lin" valueType="num">
                                      <p:cBhvr additive="base">
                                        <p:cTn id="13" dur="500" fill="hold"/>
                                        <p:tgtEl>
                                          <p:spTgt spid="188419"/>
                                        </p:tgtEl>
                                        <p:attrNameLst>
                                          <p:attrName>ppt_x</p:attrName>
                                        </p:attrNameLst>
                                      </p:cBhvr>
                                      <p:tavLst>
                                        <p:tav tm="0">
                                          <p:val>
                                            <p:strVal val="0-#ppt_w/2"/>
                                          </p:val>
                                        </p:tav>
                                        <p:tav tm="100000">
                                          <p:val>
                                            <p:strVal val="#ppt_x"/>
                                          </p:val>
                                        </p:tav>
                                      </p:tavLst>
                                    </p:anim>
                                    <p:anim calcmode="lin" valueType="num">
                                      <p:cBhvr additive="base">
                                        <p:cTn id="14" dur="500" fill="hold"/>
                                        <p:tgtEl>
                                          <p:spTgt spid="18841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8420"/>
                                        </p:tgtEl>
                                        <p:attrNameLst>
                                          <p:attrName>style.visibility</p:attrName>
                                        </p:attrNameLst>
                                      </p:cBhvr>
                                      <p:to>
                                        <p:strVal val="visible"/>
                                      </p:to>
                                    </p:set>
                                    <p:anim calcmode="lin" valueType="num">
                                      <p:cBhvr additive="base">
                                        <p:cTn id="19" dur="500" fill="hold"/>
                                        <p:tgtEl>
                                          <p:spTgt spid="188420"/>
                                        </p:tgtEl>
                                        <p:attrNameLst>
                                          <p:attrName>ppt_x</p:attrName>
                                        </p:attrNameLst>
                                      </p:cBhvr>
                                      <p:tavLst>
                                        <p:tav tm="0">
                                          <p:val>
                                            <p:strVal val="0-#ppt_w/2"/>
                                          </p:val>
                                        </p:tav>
                                        <p:tav tm="100000">
                                          <p:val>
                                            <p:strVal val="#ppt_x"/>
                                          </p:val>
                                        </p:tav>
                                      </p:tavLst>
                                    </p:anim>
                                    <p:anim calcmode="lin" valueType="num">
                                      <p:cBhvr additive="base">
                                        <p:cTn id="20" dur="500" fill="hold"/>
                                        <p:tgtEl>
                                          <p:spTgt spid="18842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8424"/>
                                        </p:tgtEl>
                                        <p:attrNameLst>
                                          <p:attrName>style.visibility</p:attrName>
                                        </p:attrNameLst>
                                      </p:cBhvr>
                                      <p:to>
                                        <p:strVal val="visible"/>
                                      </p:to>
                                    </p:set>
                                    <p:anim calcmode="lin" valueType="num">
                                      <p:cBhvr additive="base">
                                        <p:cTn id="25" dur="500" fill="hold"/>
                                        <p:tgtEl>
                                          <p:spTgt spid="188424"/>
                                        </p:tgtEl>
                                        <p:attrNameLst>
                                          <p:attrName>ppt_x</p:attrName>
                                        </p:attrNameLst>
                                      </p:cBhvr>
                                      <p:tavLst>
                                        <p:tav tm="0">
                                          <p:val>
                                            <p:strVal val="0-#ppt_w/2"/>
                                          </p:val>
                                        </p:tav>
                                        <p:tav tm="100000">
                                          <p:val>
                                            <p:strVal val="#ppt_x"/>
                                          </p:val>
                                        </p:tav>
                                      </p:tavLst>
                                    </p:anim>
                                    <p:anim calcmode="lin" valueType="num">
                                      <p:cBhvr additive="base">
                                        <p:cTn id="26" dur="500" fill="hold"/>
                                        <p:tgtEl>
                                          <p:spTgt spid="18842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8425"/>
                                        </p:tgtEl>
                                        <p:attrNameLst>
                                          <p:attrName>style.visibility</p:attrName>
                                        </p:attrNameLst>
                                      </p:cBhvr>
                                      <p:to>
                                        <p:strVal val="visible"/>
                                      </p:to>
                                    </p:set>
                                    <p:anim calcmode="lin" valueType="num">
                                      <p:cBhvr additive="base">
                                        <p:cTn id="31" dur="500" fill="hold"/>
                                        <p:tgtEl>
                                          <p:spTgt spid="188425"/>
                                        </p:tgtEl>
                                        <p:attrNameLst>
                                          <p:attrName>ppt_x</p:attrName>
                                        </p:attrNameLst>
                                      </p:cBhvr>
                                      <p:tavLst>
                                        <p:tav tm="0">
                                          <p:val>
                                            <p:strVal val="0-#ppt_w/2"/>
                                          </p:val>
                                        </p:tav>
                                        <p:tav tm="100000">
                                          <p:val>
                                            <p:strVal val="#ppt_x"/>
                                          </p:val>
                                        </p:tav>
                                      </p:tavLst>
                                    </p:anim>
                                    <p:anim calcmode="lin" valueType="num">
                                      <p:cBhvr additive="base">
                                        <p:cTn id="32" dur="500" fill="hold"/>
                                        <p:tgtEl>
                                          <p:spTgt spid="18842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8426"/>
                                        </p:tgtEl>
                                        <p:attrNameLst>
                                          <p:attrName>style.visibility</p:attrName>
                                        </p:attrNameLst>
                                      </p:cBhvr>
                                      <p:to>
                                        <p:strVal val="visible"/>
                                      </p:to>
                                    </p:set>
                                    <p:anim calcmode="lin" valueType="num">
                                      <p:cBhvr additive="base">
                                        <p:cTn id="37" dur="500" fill="hold"/>
                                        <p:tgtEl>
                                          <p:spTgt spid="188426"/>
                                        </p:tgtEl>
                                        <p:attrNameLst>
                                          <p:attrName>ppt_x</p:attrName>
                                        </p:attrNameLst>
                                      </p:cBhvr>
                                      <p:tavLst>
                                        <p:tav tm="0">
                                          <p:val>
                                            <p:strVal val="0-#ppt_w/2"/>
                                          </p:val>
                                        </p:tav>
                                        <p:tav tm="100000">
                                          <p:val>
                                            <p:strVal val="#ppt_x"/>
                                          </p:val>
                                        </p:tav>
                                      </p:tavLst>
                                    </p:anim>
                                    <p:anim calcmode="lin" valueType="num">
                                      <p:cBhvr additive="base">
                                        <p:cTn id="38" dur="500" fill="hold"/>
                                        <p:tgtEl>
                                          <p:spTgt spid="1884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8" grpId="0" animBg="1" autoUpdateAnimBg="0"/>
      <p:bldP spid="188419" grpId="0" animBg="1"/>
      <p:bldP spid="188420" grpId="0" animBg="1" autoUpdateAnimBg="0"/>
      <p:bldP spid="188424" grpId="0" animBg="1" autoUpdateAnimBg="0"/>
      <p:bldP spid="188425" grpId="0" animBg="1" autoUpdateAnimBg="0"/>
      <p:bldP spid="188426" grpId="0" animBg="1" autoUpdateAnimBg="0"/>
    </p:bldLst>
  </p:timing>
</p:sld>
</file>

<file path=ppt/slides/slide1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1371600" y="76200"/>
            <a:ext cx="6248400" cy="457200"/>
          </a:xfrm>
          <a:ln w="38100">
            <a:solidFill>
              <a:srgbClr val="FF33CC"/>
            </a:solidFill>
          </a:ln>
        </p:spPr>
        <p:txBody>
          <a:bodyPr/>
          <a:lstStyle/>
          <a:p>
            <a:pPr eaLnBrk="1" hangingPunct="1"/>
            <a:r>
              <a:rPr lang="en-US" sz="2400" b="1" smtClean="0">
                <a:solidFill>
                  <a:srgbClr val="008000"/>
                </a:solidFill>
                <a:latin typeface="Lucida Console" pitchFamily="49" charset="0"/>
              </a:rPr>
              <a:t>Data yang semula belum terungkap</a:t>
            </a:r>
          </a:p>
        </p:txBody>
      </p:sp>
      <p:sp>
        <p:nvSpPr>
          <p:cNvPr id="189443" name="AutoShape 3"/>
          <p:cNvSpPr>
            <a:spLocks noChangeArrowheads="1"/>
          </p:cNvSpPr>
          <p:nvPr/>
        </p:nvSpPr>
        <p:spPr bwMode="auto">
          <a:xfrm>
            <a:off x="4038600" y="533400"/>
            <a:ext cx="762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9444" name="Rectangle 4"/>
          <p:cNvSpPr>
            <a:spLocks noChangeArrowheads="1"/>
          </p:cNvSpPr>
          <p:nvPr/>
        </p:nvSpPr>
        <p:spPr bwMode="auto">
          <a:xfrm>
            <a:off x="3657600" y="914400"/>
            <a:ext cx="1676400" cy="406400"/>
          </a:xfrm>
          <a:prstGeom prst="rect">
            <a:avLst/>
          </a:prstGeom>
          <a:noFill/>
          <a:ln w="9525">
            <a:solidFill>
              <a:srgbClr val="FF33CC"/>
            </a:solidFill>
            <a:miter lim="800000"/>
            <a:headEnd/>
            <a:tailEnd/>
          </a:ln>
        </p:spPr>
        <p:txBody>
          <a:bodyPr lIns="91422" tIns="45712" rIns="91422" bIns="45712">
            <a:spAutoFit/>
          </a:bodyPr>
          <a:lstStyle/>
          <a:p>
            <a:pPr>
              <a:spcBef>
                <a:spcPct val="50000"/>
              </a:spcBef>
            </a:pPr>
            <a:r>
              <a:rPr lang="en-US" sz="2000" i="1" u="none">
                <a:latin typeface="Tahoma" pitchFamily="34" charset="0"/>
              </a:rPr>
              <a:t>misalnya</a:t>
            </a:r>
          </a:p>
        </p:txBody>
      </p:sp>
      <p:sp>
        <p:nvSpPr>
          <p:cNvPr id="189448" name="Rectangle 8"/>
          <p:cNvSpPr>
            <a:spLocks noChangeArrowheads="1"/>
          </p:cNvSpPr>
          <p:nvPr/>
        </p:nvSpPr>
        <p:spPr bwMode="auto">
          <a:xfrm>
            <a:off x="304800" y="1371600"/>
            <a:ext cx="8534400" cy="2235200"/>
          </a:xfrm>
          <a:prstGeom prst="rect">
            <a:avLst/>
          </a:prstGeom>
          <a:noFill/>
          <a:ln w="9525">
            <a:solidFill>
              <a:srgbClr val="990000"/>
            </a:solidFill>
            <a:miter lim="800000"/>
            <a:headEnd/>
            <a:tailEnd/>
          </a:ln>
        </p:spPr>
        <p:txBody>
          <a:bodyPr lIns="91422" tIns="45712" rIns="91422" bIns="45712">
            <a:spAutoFit/>
          </a:bodyPr>
          <a:lstStyle/>
          <a:p>
            <a:pPr>
              <a:spcBef>
                <a:spcPct val="50000"/>
              </a:spcBef>
            </a:pPr>
            <a:r>
              <a:rPr lang="en-US" sz="2000" u="none">
                <a:latin typeface="Tahoma" pitchFamily="34" charset="0"/>
              </a:rPr>
              <a:t>Pengusaha Kena Pajak melakukan pembelian sejumlah barang dari Pengusaha Kena Pajak lain dan atas pembelian tersebut oleh Pengusaha Kena Pajak penjual diterbitkan Faktur Pajak. Barang-barang tersebut sebagian digunakan untuk kegiatan yang mempunyai hubungan langsung dengan kegiatan usahanya dan sebagian yang lain tidak mempunyai hubungan langsung. Seluruh Faktur Pajak tersebut dikreditkan sebagai Pajak Masukan oleh Pengusaha Kena Pajak pembeli.</a:t>
            </a:r>
          </a:p>
        </p:txBody>
      </p:sp>
      <p:sp>
        <p:nvSpPr>
          <p:cNvPr id="189449" name="Rectangle 9"/>
          <p:cNvSpPr>
            <a:spLocks noChangeArrowheads="1"/>
          </p:cNvSpPr>
          <p:nvPr/>
        </p:nvSpPr>
        <p:spPr bwMode="auto">
          <a:xfrm>
            <a:off x="304800" y="3657600"/>
            <a:ext cx="8534400" cy="3168650"/>
          </a:xfrm>
          <a:prstGeom prst="rect">
            <a:avLst/>
          </a:prstGeom>
          <a:noFill/>
          <a:ln w="28575">
            <a:solidFill>
              <a:srgbClr val="990000"/>
            </a:solidFill>
            <a:miter lim="800000"/>
            <a:headEnd/>
            <a:tailEnd/>
          </a:ln>
        </p:spPr>
        <p:txBody>
          <a:bodyPr lIns="91422" tIns="45712" rIns="91422" bIns="45712">
            <a:spAutoFit/>
          </a:bodyPr>
          <a:lstStyle/>
          <a:p>
            <a:pPr>
              <a:spcBef>
                <a:spcPct val="50000"/>
              </a:spcBef>
            </a:pPr>
            <a:r>
              <a:rPr lang="en-US" sz="2000" u="none">
                <a:latin typeface="Lucida Console" pitchFamily="49" charset="0"/>
              </a:rPr>
              <a:t>Apabila pada saat penetapan semula Pengusaha Kena Pajak tidak mengungkapkan perincian penggunaan barang tersebut dengan benar sehingga tidak dilakukan koreksi atas pengkreditan Pajak Masukan tersebut, dan sebagai akibatnya PPN yang terutang tidak dapat dihitung secara benar, maka apabila kemudian diketahui adanya data atau keterangan tentang kesalahan mengkreditkan Pajak Masukan yang tidak mempunyai hubungan langsung dengan kegiatan usaha dimaksud, data atau keterangan tersebut merupakan data yang semula belum terungkap.</a:t>
            </a:r>
          </a:p>
        </p:txBody>
      </p:sp>
      <p:sp>
        <p:nvSpPr>
          <p:cNvPr id="158727" name="AutoShape 10"/>
          <p:cNvSpPr>
            <a:spLocks noChangeArrowheads="1"/>
          </p:cNvSpPr>
          <p:nvPr/>
        </p:nvSpPr>
        <p:spPr bwMode="auto">
          <a:xfrm>
            <a:off x="107950" y="115888"/>
            <a:ext cx="287338"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8728" name="AutoShape 11"/>
          <p:cNvSpPr>
            <a:spLocks noChangeArrowheads="1"/>
          </p:cNvSpPr>
          <p:nvPr/>
        </p:nvSpPr>
        <p:spPr bwMode="auto">
          <a:xfrm>
            <a:off x="107950" y="404813"/>
            <a:ext cx="287338"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8729" name="AutoShape 12"/>
          <p:cNvSpPr>
            <a:spLocks noChangeArrowheads="1"/>
          </p:cNvSpPr>
          <p:nvPr/>
        </p:nvSpPr>
        <p:spPr bwMode="auto">
          <a:xfrm>
            <a:off x="468313" y="404813"/>
            <a:ext cx="287337"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8730" name="AutoShape 13"/>
          <p:cNvSpPr>
            <a:spLocks noChangeArrowheads="1"/>
          </p:cNvSpPr>
          <p:nvPr/>
        </p:nvSpPr>
        <p:spPr bwMode="auto">
          <a:xfrm>
            <a:off x="468313" y="115888"/>
            <a:ext cx="287337"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158731" name="AutoShape 14"/>
          <p:cNvSpPr>
            <a:spLocks noChangeArrowheads="1"/>
          </p:cNvSpPr>
          <p:nvPr/>
        </p:nvSpPr>
        <p:spPr bwMode="auto">
          <a:xfrm>
            <a:off x="323850" y="693738"/>
            <a:ext cx="287338" cy="287337"/>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9442"/>
                                        </p:tgtEl>
                                        <p:attrNameLst>
                                          <p:attrName>style.visibility</p:attrName>
                                        </p:attrNameLst>
                                      </p:cBhvr>
                                      <p:to>
                                        <p:strVal val="visible"/>
                                      </p:to>
                                    </p:set>
                                    <p:anim calcmode="lin" valueType="num">
                                      <p:cBhvr additive="base">
                                        <p:cTn id="7" dur="500" fill="hold"/>
                                        <p:tgtEl>
                                          <p:spTgt spid="189442"/>
                                        </p:tgtEl>
                                        <p:attrNameLst>
                                          <p:attrName>ppt_x</p:attrName>
                                        </p:attrNameLst>
                                      </p:cBhvr>
                                      <p:tavLst>
                                        <p:tav tm="0">
                                          <p:val>
                                            <p:strVal val="0-#ppt_w/2"/>
                                          </p:val>
                                        </p:tav>
                                        <p:tav tm="100000">
                                          <p:val>
                                            <p:strVal val="#ppt_x"/>
                                          </p:val>
                                        </p:tav>
                                      </p:tavLst>
                                    </p:anim>
                                    <p:anim calcmode="lin" valueType="num">
                                      <p:cBhvr additive="base">
                                        <p:cTn id="8" dur="500" fill="hold"/>
                                        <p:tgtEl>
                                          <p:spTgt spid="1894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9443"/>
                                        </p:tgtEl>
                                        <p:attrNameLst>
                                          <p:attrName>style.visibility</p:attrName>
                                        </p:attrNameLst>
                                      </p:cBhvr>
                                      <p:to>
                                        <p:strVal val="visible"/>
                                      </p:to>
                                    </p:set>
                                    <p:anim calcmode="lin" valueType="num">
                                      <p:cBhvr additive="base">
                                        <p:cTn id="13" dur="500" fill="hold"/>
                                        <p:tgtEl>
                                          <p:spTgt spid="189443"/>
                                        </p:tgtEl>
                                        <p:attrNameLst>
                                          <p:attrName>ppt_x</p:attrName>
                                        </p:attrNameLst>
                                      </p:cBhvr>
                                      <p:tavLst>
                                        <p:tav tm="0">
                                          <p:val>
                                            <p:strVal val="0-#ppt_w/2"/>
                                          </p:val>
                                        </p:tav>
                                        <p:tav tm="100000">
                                          <p:val>
                                            <p:strVal val="#ppt_x"/>
                                          </p:val>
                                        </p:tav>
                                      </p:tavLst>
                                    </p:anim>
                                    <p:anim calcmode="lin" valueType="num">
                                      <p:cBhvr additive="base">
                                        <p:cTn id="14" dur="500" fill="hold"/>
                                        <p:tgtEl>
                                          <p:spTgt spid="1894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9444"/>
                                        </p:tgtEl>
                                        <p:attrNameLst>
                                          <p:attrName>style.visibility</p:attrName>
                                        </p:attrNameLst>
                                      </p:cBhvr>
                                      <p:to>
                                        <p:strVal val="visible"/>
                                      </p:to>
                                    </p:set>
                                    <p:anim calcmode="lin" valueType="num">
                                      <p:cBhvr additive="base">
                                        <p:cTn id="19" dur="500" fill="hold"/>
                                        <p:tgtEl>
                                          <p:spTgt spid="189444"/>
                                        </p:tgtEl>
                                        <p:attrNameLst>
                                          <p:attrName>ppt_x</p:attrName>
                                        </p:attrNameLst>
                                      </p:cBhvr>
                                      <p:tavLst>
                                        <p:tav tm="0">
                                          <p:val>
                                            <p:strVal val="0-#ppt_w/2"/>
                                          </p:val>
                                        </p:tav>
                                        <p:tav tm="100000">
                                          <p:val>
                                            <p:strVal val="#ppt_x"/>
                                          </p:val>
                                        </p:tav>
                                      </p:tavLst>
                                    </p:anim>
                                    <p:anim calcmode="lin" valueType="num">
                                      <p:cBhvr additive="base">
                                        <p:cTn id="20" dur="500" fill="hold"/>
                                        <p:tgtEl>
                                          <p:spTgt spid="18944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89448"/>
                                        </p:tgtEl>
                                        <p:attrNameLst>
                                          <p:attrName>style.visibility</p:attrName>
                                        </p:attrNameLst>
                                      </p:cBhvr>
                                      <p:to>
                                        <p:strVal val="visible"/>
                                      </p:to>
                                    </p:set>
                                    <p:anim calcmode="lin" valueType="num">
                                      <p:cBhvr additive="base">
                                        <p:cTn id="25" dur="500" fill="hold"/>
                                        <p:tgtEl>
                                          <p:spTgt spid="189448"/>
                                        </p:tgtEl>
                                        <p:attrNameLst>
                                          <p:attrName>ppt_x</p:attrName>
                                        </p:attrNameLst>
                                      </p:cBhvr>
                                      <p:tavLst>
                                        <p:tav tm="0">
                                          <p:val>
                                            <p:strVal val="0-#ppt_w/2"/>
                                          </p:val>
                                        </p:tav>
                                        <p:tav tm="100000">
                                          <p:val>
                                            <p:strVal val="#ppt_x"/>
                                          </p:val>
                                        </p:tav>
                                      </p:tavLst>
                                    </p:anim>
                                    <p:anim calcmode="lin" valueType="num">
                                      <p:cBhvr additive="base">
                                        <p:cTn id="26" dur="500" fill="hold"/>
                                        <p:tgtEl>
                                          <p:spTgt spid="18944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89449"/>
                                        </p:tgtEl>
                                        <p:attrNameLst>
                                          <p:attrName>style.visibility</p:attrName>
                                        </p:attrNameLst>
                                      </p:cBhvr>
                                      <p:to>
                                        <p:strVal val="visible"/>
                                      </p:to>
                                    </p:set>
                                    <p:anim calcmode="lin" valueType="num">
                                      <p:cBhvr additive="base">
                                        <p:cTn id="31" dur="500" fill="hold"/>
                                        <p:tgtEl>
                                          <p:spTgt spid="189449"/>
                                        </p:tgtEl>
                                        <p:attrNameLst>
                                          <p:attrName>ppt_x</p:attrName>
                                        </p:attrNameLst>
                                      </p:cBhvr>
                                      <p:tavLst>
                                        <p:tav tm="0">
                                          <p:val>
                                            <p:strVal val="0-#ppt_w/2"/>
                                          </p:val>
                                        </p:tav>
                                        <p:tav tm="100000">
                                          <p:val>
                                            <p:strVal val="#ppt_x"/>
                                          </p:val>
                                        </p:tav>
                                      </p:tavLst>
                                    </p:anim>
                                    <p:anim calcmode="lin" valueType="num">
                                      <p:cBhvr additive="base">
                                        <p:cTn id="32" dur="500" fill="hold"/>
                                        <p:tgtEl>
                                          <p:spTgt spid="1894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2" grpId="0" animBg="1" autoUpdateAnimBg="0"/>
      <p:bldP spid="189443" grpId="0" animBg="1"/>
      <p:bldP spid="189444" grpId="0" animBg="1" autoUpdateAnimBg="0"/>
      <p:bldP spid="189448" grpId="0" animBg="1" autoUpdateAnimBg="0"/>
      <p:bldP spid="189449"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1042988" y="188913"/>
            <a:ext cx="7272337" cy="576262"/>
          </a:xfrm>
          <a:ln w="38100">
            <a:solidFill>
              <a:srgbClr val="FF33CC"/>
            </a:solidFill>
          </a:ln>
        </p:spPr>
        <p:txBody>
          <a:bodyPr/>
          <a:lstStyle/>
          <a:p>
            <a:pPr eaLnBrk="1" hangingPunct="1"/>
            <a:r>
              <a:rPr lang="en-US" sz="3200" smtClean="0">
                <a:latin typeface="Tahoma" pitchFamily="34" charset="0"/>
              </a:rPr>
              <a:t>NOMOR POKOK WAJIB PAJAK (NPWP)</a:t>
            </a:r>
          </a:p>
        </p:txBody>
      </p:sp>
      <p:sp>
        <p:nvSpPr>
          <p:cNvPr id="282628" name="AutoShape 4"/>
          <p:cNvSpPr>
            <a:spLocks noChangeArrowheads="1"/>
          </p:cNvSpPr>
          <p:nvPr/>
        </p:nvSpPr>
        <p:spPr bwMode="auto">
          <a:xfrm>
            <a:off x="3995738" y="836613"/>
            <a:ext cx="720725" cy="430212"/>
          </a:xfrm>
          <a:prstGeom prst="downArrow">
            <a:avLst>
              <a:gd name="adj1" fmla="val 50000"/>
              <a:gd name="adj2" fmla="val 25000"/>
            </a:avLst>
          </a:prstGeom>
          <a:solidFill>
            <a:srgbClr val="FF33CC"/>
          </a:solidFill>
          <a:ln w="9525">
            <a:solidFill>
              <a:schemeClr val="tx1"/>
            </a:solidFill>
            <a:miter lim="800000"/>
            <a:headEnd/>
            <a:tailEnd/>
          </a:ln>
        </p:spPr>
        <p:txBody>
          <a:bodyPr vert="eaVert" wrap="none" anchor="ctr"/>
          <a:lstStyle/>
          <a:p>
            <a:endParaRPr lang="en-US"/>
          </a:p>
        </p:txBody>
      </p:sp>
      <p:sp>
        <p:nvSpPr>
          <p:cNvPr id="282632" name="Rectangle 8"/>
          <p:cNvSpPr>
            <a:spLocks noChangeArrowheads="1"/>
          </p:cNvSpPr>
          <p:nvPr/>
        </p:nvSpPr>
        <p:spPr bwMode="auto">
          <a:xfrm>
            <a:off x="179388" y="1192213"/>
            <a:ext cx="8713787" cy="2292350"/>
          </a:xfrm>
          <a:prstGeom prst="rect">
            <a:avLst/>
          </a:prstGeom>
          <a:noFill/>
          <a:ln w="9525">
            <a:solidFill>
              <a:srgbClr val="0033CC"/>
            </a:solidFill>
            <a:miter lim="800000"/>
            <a:headEnd/>
            <a:tailEnd/>
          </a:ln>
        </p:spPr>
        <p:txBody>
          <a:bodyPr lIns="91422" tIns="45712" rIns="91422" bIns="45712">
            <a:spAutoFit/>
          </a:bodyPr>
          <a:lstStyle/>
          <a:p>
            <a:pPr algn="l"/>
            <a:r>
              <a:rPr lang="en-US" b="1" u="none" dirty="0" err="1"/>
              <a:t>adalah</a:t>
            </a:r>
            <a:r>
              <a:rPr lang="en-US" b="1" u="none" dirty="0"/>
              <a:t> </a:t>
            </a:r>
            <a:r>
              <a:rPr lang="en-US" b="1" u="none" dirty="0" err="1"/>
              <a:t>nomor</a:t>
            </a:r>
            <a:r>
              <a:rPr lang="en-US" b="1" u="none" dirty="0"/>
              <a:t> yang </a:t>
            </a:r>
            <a:r>
              <a:rPr lang="en-US" b="1" u="none" dirty="0" err="1"/>
              <a:t>diberikan</a:t>
            </a:r>
            <a:r>
              <a:rPr lang="en-US" b="1" u="none" dirty="0"/>
              <a:t> </a:t>
            </a:r>
            <a:r>
              <a:rPr lang="en-US" b="1" u="none" dirty="0" err="1"/>
              <a:t>kepada</a:t>
            </a:r>
            <a:r>
              <a:rPr lang="en-US" b="1" u="none" dirty="0"/>
              <a:t> </a:t>
            </a:r>
            <a:r>
              <a:rPr lang="en-US" b="1" u="none" dirty="0" err="1"/>
              <a:t>Wajib</a:t>
            </a:r>
            <a:r>
              <a:rPr lang="en-US" b="1" u="none" dirty="0"/>
              <a:t> </a:t>
            </a:r>
            <a:r>
              <a:rPr lang="en-US" b="1" u="none" dirty="0" err="1"/>
              <a:t>Pajak</a:t>
            </a:r>
            <a:r>
              <a:rPr lang="en-US" b="1" u="none" dirty="0"/>
              <a:t> </a:t>
            </a:r>
            <a:r>
              <a:rPr lang="en-US" b="1" u="none" dirty="0" err="1"/>
              <a:t>sebagai</a:t>
            </a:r>
            <a:r>
              <a:rPr lang="en-US" b="1" u="none" dirty="0"/>
              <a:t> </a:t>
            </a:r>
            <a:r>
              <a:rPr lang="en-US" b="1" u="none" dirty="0" err="1"/>
              <a:t>sarana</a:t>
            </a:r>
            <a:r>
              <a:rPr lang="en-US" b="1" u="none" dirty="0"/>
              <a:t> </a:t>
            </a:r>
            <a:r>
              <a:rPr lang="en-US" b="1" u="none" dirty="0" err="1"/>
              <a:t>dalam</a:t>
            </a:r>
            <a:r>
              <a:rPr lang="en-US" b="1" u="none" dirty="0"/>
              <a:t> </a:t>
            </a:r>
            <a:r>
              <a:rPr lang="en-US" b="1" u="none" dirty="0" err="1"/>
              <a:t>administrasi</a:t>
            </a:r>
            <a:r>
              <a:rPr lang="en-US" b="1" u="none" dirty="0"/>
              <a:t> </a:t>
            </a:r>
            <a:r>
              <a:rPr lang="en-US" b="1" u="none" dirty="0" err="1"/>
              <a:t>perpajakan</a:t>
            </a:r>
            <a:r>
              <a:rPr lang="en-US" b="1" u="none" dirty="0"/>
              <a:t> yang </a:t>
            </a:r>
            <a:r>
              <a:rPr lang="en-US" b="1" u="none" dirty="0" err="1"/>
              <a:t>dipergunakan</a:t>
            </a:r>
            <a:r>
              <a:rPr lang="en-US" b="1" u="none" dirty="0"/>
              <a:t> </a:t>
            </a:r>
            <a:r>
              <a:rPr lang="en-US" b="1" u="none" dirty="0" err="1"/>
              <a:t>sebagai</a:t>
            </a:r>
            <a:r>
              <a:rPr lang="en-US" b="1" u="none" dirty="0"/>
              <a:t> </a:t>
            </a:r>
            <a:r>
              <a:rPr lang="en-US" b="1" u="none" dirty="0" err="1"/>
              <a:t>tanda</a:t>
            </a:r>
            <a:r>
              <a:rPr lang="en-US" b="1" u="none" dirty="0"/>
              <a:t> </a:t>
            </a:r>
            <a:r>
              <a:rPr lang="en-US" b="1" u="none" dirty="0" err="1"/>
              <a:t>pengenal</a:t>
            </a:r>
            <a:r>
              <a:rPr lang="en-US" b="1" u="none" dirty="0"/>
              <a:t> </a:t>
            </a:r>
            <a:r>
              <a:rPr lang="en-US" b="1" u="none" dirty="0" err="1"/>
              <a:t>diri</a:t>
            </a:r>
            <a:r>
              <a:rPr lang="en-US" b="1" u="none" dirty="0"/>
              <a:t> </a:t>
            </a:r>
            <a:r>
              <a:rPr lang="en-US" b="1" u="none" dirty="0" err="1"/>
              <a:t>atau</a:t>
            </a:r>
            <a:r>
              <a:rPr lang="en-US" b="1" u="none" dirty="0"/>
              <a:t> </a:t>
            </a:r>
            <a:r>
              <a:rPr lang="en-US" b="1" dirty="0" err="1"/>
              <a:t>identitas</a:t>
            </a:r>
            <a:r>
              <a:rPr lang="en-US" b="1" dirty="0"/>
              <a:t> </a:t>
            </a:r>
            <a:r>
              <a:rPr lang="en-US" b="1" dirty="0" err="1"/>
              <a:t>Wajib</a:t>
            </a:r>
            <a:r>
              <a:rPr lang="en-US" b="1" dirty="0"/>
              <a:t> </a:t>
            </a:r>
            <a:r>
              <a:rPr lang="en-US" b="1" dirty="0" err="1"/>
              <a:t>Pajak</a:t>
            </a:r>
            <a:r>
              <a:rPr lang="en-US" b="1" u="none" dirty="0"/>
              <a:t> </a:t>
            </a:r>
            <a:r>
              <a:rPr lang="en-US" b="1" u="none" dirty="0" err="1"/>
              <a:t>dalam</a:t>
            </a:r>
            <a:r>
              <a:rPr lang="en-US" b="1" u="none" dirty="0"/>
              <a:t> </a:t>
            </a:r>
            <a:r>
              <a:rPr lang="en-US" b="1" u="none" dirty="0" err="1"/>
              <a:t>melaksanakan</a:t>
            </a:r>
            <a:r>
              <a:rPr lang="en-US" b="1" u="none" dirty="0"/>
              <a:t> </a:t>
            </a:r>
            <a:r>
              <a:rPr lang="en-US" b="1" u="none" dirty="0" err="1"/>
              <a:t>hak</a:t>
            </a:r>
            <a:r>
              <a:rPr lang="en-US" b="1" u="none" dirty="0"/>
              <a:t> </a:t>
            </a:r>
            <a:r>
              <a:rPr lang="en-US" b="1" u="none" dirty="0" err="1"/>
              <a:t>dan</a:t>
            </a:r>
            <a:r>
              <a:rPr lang="en-US" b="1" u="none" dirty="0"/>
              <a:t> </a:t>
            </a:r>
            <a:r>
              <a:rPr lang="en-US" b="1" u="none" dirty="0" err="1"/>
              <a:t>kewajiban</a:t>
            </a:r>
            <a:r>
              <a:rPr lang="en-US" b="1" u="none" dirty="0"/>
              <a:t> </a:t>
            </a:r>
            <a:r>
              <a:rPr lang="en-US" b="1" u="none" dirty="0" err="1"/>
              <a:t>perpajakannya</a:t>
            </a:r>
            <a:r>
              <a:rPr lang="en-US" b="1" u="none" dirty="0"/>
              <a:t>. </a:t>
            </a:r>
          </a:p>
          <a:p>
            <a:r>
              <a:rPr lang="en-US" b="1" u="none" dirty="0"/>
              <a:t>(</a:t>
            </a:r>
            <a:r>
              <a:rPr lang="en-US" b="1" u="none" dirty="0" err="1"/>
              <a:t>Pasal</a:t>
            </a:r>
            <a:r>
              <a:rPr lang="en-US" b="1" u="none" dirty="0"/>
              <a:t> 1 </a:t>
            </a:r>
            <a:r>
              <a:rPr lang="en-US" b="1" u="none" dirty="0" err="1"/>
              <a:t>angka</a:t>
            </a:r>
            <a:r>
              <a:rPr lang="en-US" b="1" u="none" dirty="0"/>
              <a:t> 6 UU KUP)</a:t>
            </a:r>
          </a:p>
        </p:txBody>
      </p:sp>
      <p:sp>
        <p:nvSpPr>
          <p:cNvPr id="282633" name="AutoShape 9"/>
          <p:cNvSpPr>
            <a:spLocks noChangeArrowheads="1"/>
          </p:cNvSpPr>
          <p:nvPr/>
        </p:nvSpPr>
        <p:spPr bwMode="auto">
          <a:xfrm>
            <a:off x="4067175" y="3429000"/>
            <a:ext cx="576263" cy="287338"/>
          </a:xfrm>
          <a:prstGeom prst="downArrow">
            <a:avLst>
              <a:gd name="adj1" fmla="val 50000"/>
              <a:gd name="adj2" fmla="val 25000"/>
            </a:avLst>
          </a:prstGeom>
          <a:solidFill>
            <a:srgbClr val="FF33CC"/>
          </a:solidFill>
          <a:ln w="9525">
            <a:solidFill>
              <a:schemeClr val="tx1"/>
            </a:solidFill>
            <a:miter lim="800000"/>
            <a:headEnd/>
            <a:tailEnd/>
          </a:ln>
        </p:spPr>
        <p:txBody>
          <a:bodyPr vert="eaVert" wrap="none" anchor="ctr"/>
          <a:lstStyle/>
          <a:p>
            <a:endParaRPr lang="en-US"/>
          </a:p>
        </p:txBody>
      </p:sp>
      <p:sp>
        <p:nvSpPr>
          <p:cNvPr id="282634" name="Rectangle 10"/>
          <p:cNvSpPr>
            <a:spLocks noChangeArrowheads="1"/>
          </p:cNvSpPr>
          <p:nvPr/>
        </p:nvSpPr>
        <p:spPr bwMode="auto">
          <a:xfrm>
            <a:off x="250825" y="3729038"/>
            <a:ext cx="8497888" cy="1016000"/>
          </a:xfrm>
          <a:prstGeom prst="rect">
            <a:avLst/>
          </a:prstGeom>
          <a:noFill/>
          <a:ln w="9525">
            <a:solidFill>
              <a:srgbClr val="0033CC"/>
            </a:solidFill>
            <a:miter lim="800000"/>
            <a:headEnd/>
            <a:tailEnd/>
          </a:ln>
        </p:spPr>
        <p:txBody>
          <a:bodyPr lIns="91422" tIns="45712" rIns="91422" bIns="45712">
            <a:spAutoFit/>
          </a:bodyPr>
          <a:lstStyle/>
          <a:p>
            <a:r>
              <a:rPr lang="en-US" sz="2000" u="none" dirty="0" err="1">
                <a:latin typeface="Tahoma" pitchFamily="34" charset="0"/>
              </a:rPr>
              <a:t>terdiri</a:t>
            </a:r>
            <a:r>
              <a:rPr lang="en-US" sz="2000" u="none" dirty="0">
                <a:latin typeface="Tahoma" pitchFamily="34" charset="0"/>
              </a:rPr>
              <a:t> </a:t>
            </a:r>
            <a:r>
              <a:rPr lang="en-US" sz="2000" u="none" dirty="0" err="1">
                <a:latin typeface="Tahoma" pitchFamily="34" charset="0"/>
              </a:rPr>
              <a:t>dari</a:t>
            </a:r>
            <a:r>
              <a:rPr lang="en-US" sz="2000" u="none" dirty="0">
                <a:latin typeface="Tahoma" pitchFamily="34" charset="0"/>
              </a:rPr>
              <a:t> 15 (lima </a:t>
            </a:r>
            <a:r>
              <a:rPr lang="en-US" sz="2000" u="none" dirty="0" err="1">
                <a:latin typeface="Tahoma" pitchFamily="34" charset="0"/>
              </a:rPr>
              <a:t>belas</a:t>
            </a:r>
            <a:r>
              <a:rPr lang="en-US" sz="2000" u="none" dirty="0">
                <a:latin typeface="Tahoma" pitchFamily="34" charset="0"/>
              </a:rPr>
              <a:t>) digit, </a:t>
            </a:r>
            <a:r>
              <a:rPr lang="en-US" sz="2000" u="none" dirty="0" err="1">
                <a:latin typeface="Tahoma" pitchFamily="34" charset="0"/>
              </a:rPr>
              <a:t>yaitu</a:t>
            </a:r>
            <a:r>
              <a:rPr lang="en-US" sz="2000" u="none" dirty="0">
                <a:latin typeface="Tahoma" pitchFamily="34" charset="0"/>
              </a:rPr>
              <a:t> 9 (</a:t>
            </a:r>
            <a:r>
              <a:rPr lang="en-US" sz="2000" u="none" dirty="0" err="1">
                <a:latin typeface="Tahoma" pitchFamily="34" charset="0"/>
              </a:rPr>
              <a:t>sembilan</a:t>
            </a:r>
            <a:r>
              <a:rPr lang="en-US" sz="2000" u="none" dirty="0">
                <a:latin typeface="Tahoma" pitchFamily="34" charset="0"/>
              </a:rPr>
              <a:t>) digit </a:t>
            </a:r>
            <a:r>
              <a:rPr lang="en-US" sz="2000" u="none" dirty="0" err="1">
                <a:latin typeface="Tahoma" pitchFamily="34" charset="0"/>
              </a:rPr>
              <a:t>pertama</a:t>
            </a:r>
            <a:r>
              <a:rPr lang="en-US" sz="2000" u="none" dirty="0">
                <a:latin typeface="Tahoma" pitchFamily="34" charset="0"/>
              </a:rPr>
              <a:t> </a:t>
            </a:r>
            <a:r>
              <a:rPr lang="en-US" sz="2000" u="none" dirty="0" err="1">
                <a:latin typeface="Tahoma" pitchFamily="34" charset="0"/>
              </a:rPr>
              <a:t>merupakan</a:t>
            </a:r>
            <a:r>
              <a:rPr lang="en-US" sz="2000" u="none" dirty="0">
                <a:latin typeface="Tahoma" pitchFamily="34" charset="0"/>
              </a:rPr>
              <a:t> </a:t>
            </a:r>
            <a:r>
              <a:rPr lang="en-US" sz="2000" u="none" dirty="0" err="1">
                <a:latin typeface="Tahoma" pitchFamily="34" charset="0"/>
              </a:rPr>
              <a:t>Kode</a:t>
            </a:r>
            <a:r>
              <a:rPr lang="en-US" sz="2000" u="none" dirty="0">
                <a:latin typeface="Tahoma" pitchFamily="34" charset="0"/>
              </a:rPr>
              <a:t> </a:t>
            </a:r>
            <a:r>
              <a:rPr lang="en-US" sz="2000" u="none" dirty="0" err="1">
                <a:latin typeface="Tahoma" pitchFamily="34" charset="0"/>
              </a:rPr>
              <a:t>Wajib</a:t>
            </a:r>
            <a:r>
              <a:rPr lang="en-US" sz="2000" u="none" dirty="0">
                <a:latin typeface="Tahoma" pitchFamily="34" charset="0"/>
              </a:rPr>
              <a:t> </a:t>
            </a:r>
            <a:r>
              <a:rPr lang="en-US" sz="2000" u="none" dirty="0" err="1">
                <a:latin typeface="Tahoma" pitchFamily="34" charset="0"/>
              </a:rPr>
              <a:t>Pajak</a:t>
            </a:r>
            <a:r>
              <a:rPr lang="en-US" sz="2000" u="none" dirty="0">
                <a:latin typeface="Tahoma" pitchFamily="34" charset="0"/>
              </a:rPr>
              <a:t> </a:t>
            </a:r>
            <a:r>
              <a:rPr lang="en-US" sz="2000" u="none" dirty="0" err="1">
                <a:latin typeface="Tahoma" pitchFamily="34" charset="0"/>
              </a:rPr>
              <a:t>dan</a:t>
            </a:r>
            <a:r>
              <a:rPr lang="en-US" sz="2000" u="none" dirty="0">
                <a:latin typeface="Tahoma" pitchFamily="34" charset="0"/>
              </a:rPr>
              <a:t> 6 (</a:t>
            </a:r>
            <a:r>
              <a:rPr lang="en-US" sz="2000" u="none" dirty="0" err="1">
                <a:latin typeface="Tahoma" pitchFamily="34" charset="0"/>
              </a:rPr>
              <a:t>enam</a:t>
            </a:r>
            <a:r>
              <a:rPr lang="en-US" sz="2000" u="none" dirty="0">
                <a:latin typeface="Tahoma" pitchFamily="34" charset="0"/>
              </a:rPr>
              <a:t>) digit </a:t>
            </a:r>
            <a:r>
              <a:rPr lang="en-US" sz="2000" u="none" dirty="0" err="1">
                <a:latin typeface="Tahoma" pitchFamily="34" charset="0"/>
              </a:rPr>
              <a:t>berikutnya</a:t>
            </a:r>
            <a:r>
              <a:rPr lang="en-US" sz="2000" u="none" dirty="0">
                <a:latin typeface="Tahoma" pitchFamily="34" charset="0"/>
              </a:rPr>
              <a:t> </a:t>
            </a:r>
            <a:r>
              <a:rPr lang="en-US" sz="2000" u="none" dirty="0" err="1">
                <a:latin typeface="Tahoma" pitchFamily="34" charset="0"/>
              </a:rPr>
              <a:t>merupakan</a:t>
            </a:r>
            <a:r>
              <a:rPr lang="en-US" sz="2000" u="none" dirty="0">
                <a:latin typeface="Tahoma" pitchFamily="34" charset="0"/>
              </a:rPr>
              <a:t> </a:t>
            </a:r>
            <a:r>
              <a:rPr lang="en-US" sz="2000" u="none" dirty="0" err="1">
                <a:latin typeface="Tahoma" pitchFamily="34" charset="0"/>
              </a:rPr>
              <a:t>Kode</a:t>
            </a:r>
            <a:r>
              <a:rPr lang="en-US" sz="2000" u="none" dirty="0">
                <a:latin typeface="Tahoma" pitchFamily="34" charset="0"/>
              </a:rPr>
              <a:t> </a:t>
            </a:r>
            <a:r>
              <a:rPr lang="en-US" sz="2000" u="none" dirty="0" err="1">
                <a:latin typeface="Tahoma" pitchFamily="34" charset="0"/>
              </a:rPr>
              <a:t>Administrasi</a:t>
            </a:r>
            <a:r>
              <a:rPr lang="en-US" sz="2000" u="none" dirty="0">
                <a:latin typeface="Tahoma" pitchFamily="34" charset="0"/>
              </a:rPr>
              <a:t> </a:t>
            </a:r>
            <a:r>
              <a:rPr lang="en-US" sz="2000" u="none" dirty="0" err="1">
                <a:latin typeface="Tahoma" pitchFamily="34" charset="0"/>
              </a:rPr>
              <a:t>Perpajakan</a:t>
            </a:r>
            <a:r>
              <a:rPr lang="en-US" sz="2000" u="none" dirty="0">
                <a:latin typeface="Tahoma" pitchFamily="34" charset="0"/>
              </a:rPr>
              <a:t>.</a:t>
            </a:r>
          </a:p>
        </p:txBody>
      </p:sp>
      <p:sp>
        <p:nvSpPr>
          <p:cNvPr id="282635" name="Rectangle 11"/>
          <p:cNvSpPr>
            <a:spLocks noChangeArrowheads="1"/>
          </p:cNvSpPr>
          <p:nvPr/>
        </p:nvSpPr>
        <p:spPr bwMode="auto">
          <a:xfrm>
            <a:off x="250825" y="5360988"/>
            <a:ext cx="8497888" cy="461649"/>
          </a:xfrm>
          <a:prstGeom prst="rect">
            <a:avLst/>
          </a:prstGeom>
          <a:noFill/>
          <a:ln w="9525">
            <a:solidFill>
              <a:schemeClr val="bg1"/>
            </a:solidFill>
            <a:miter lim="800000"/>
            <a:headEnd/>
            <a:tailEnd/>
          </a:ln>
        </p:spPr>
        <p:txBody>
          <a:bodyPr lIns="91422" tIns="45712" rIns="91422" bIns="45712">
            <a:spAutoFit/>
          </a:bodyPr>
          <a:lstStyle/>
          <a:p>
            <a:r>
              <a:rPr lang="en-US" u="none" dirty="0" smtClean="0">
                <a:latin typeface="Lucida Console" pitchFamily="49" charset="0"/>
              </a:rPr>
              <a:t>1</a:t>
            </a:r>
            <a:r>
              <a:rPr lang="id-ID" u="none" dirty="0" smtClean="0">
                <a:latin typeface="Lucida Console" pitchFamily="49" charset="0"/>
              </a:rPr>
              <a:t>|</a:t>
            </a:r>
            <a:r>
              <a:rPr lang="en-US" u="none" dirty="0" smtClean="0">
                <a:latin typeface="Lucida Console" pitchFamily="49" charset="0"/>
              </a:rPr>
              <a:t>2</a:t>
            </a:r>
            <a:r>
              <a:rPr lang="id-ID" u="none" dirty="0" smtClean="0">
                <a:latin typeface="Lucida Console" pitchFamily="49" charset="0"/>
              </a:rPr>
              <a:t>|</a:t>
            </a:r>
            <a:r>
              <a:rPr lang="en-US" u="none" dirty="0" smtClean="0">
                <a:latin typeface="Lucida Console" pitchFamily="49" charset="0"/>
              </a:rPr>
              <a:t>3</a:t>
            </a:r>
            <a:r>
              <a:rPr lang="id-ID" u="none" dirty="0" smtClean="0">
                <a:latin typeface="Lucida Console" pitchFamily="49" charset="0"/>
              </a:rPr>
              <a:t>|</a:t>
            </a:r>
            <a:r>
              <a:rPr lang="en-US" u="none" dirty="0" smtClean="0">
                <a:latin typeface="Lucida Console" pitchFamily="49" charset="0"/>
              </a:rPr>
              <a:t>4</a:t>
            </a:r>
            <a:r>
              <a:rPr lang="id-ID" u="none" dirty="0" smtClean="0">
                <a:latin typeface="Lucida Console" pitchFamily="49" charset="0"/>
              </a:rPr>
              <a:t>|</a:t>
            </a:r>
            <a:r>
              <a:rPr lang="en-US" u="none" dirty="0" smtClean="0">
                <a:latin typeface="Lucida Console" pitchFamily="49" charset="0"/>
              </a:rPr>
              <a:t>5</a:t>
            </a:r>
            <a:r>
              <a:rPr lang="id-ID" u="none" dirty="0" smtClean="0">
                <a:latin typeface="Lucida Console" pitchFamily="49" charset="0"/>
              </a:rPr>
              <a:t>|</a:t>
            </a:r>
            <a:r>
              <a:rPr lang="en-US" u="none" dirty="0" smtClean="0">
                <a:latin typeface="Lucida Console" pitchFamily="49" charset="0"/>
              </a:rPr>
              <a:t>6</a:t>
            </a:r>
            <a:r>
              <a:rPr lang="id-ID" u="none" dirty="0" smtClean="0">
                <a:latin typeface="Lucida Console" pitchFamily="49" charset="0"/>
              </a:rPr>
              <a:t>|</a:t>
            </a:r>
            <a:r>
              <a:rPr lang="en-US" u="none" dirty="0" smtClean="0">
                <a:latin typeface="Lucida Console" pitchFamily="49" charset="0"/>
              </a:rPr>
              <a:t>7</a:t>
            </a:r>
            <a:r>
              <a:rPr lang="id-ID" u="none" dirty="0" smtClean="0">
                <a:latin typeface="Lucida Console" pitchFamily="49" charset="0"/>
              </a:rPr>
              <a:t>|</a:t>
            </a:r>
            <a:r>
              <a:rPr lang="en-US" u="none" dirty="0" smtClean="0">
                <a:latin typeface="Lucida Console" pitchFamily="49" charset="0"/>
              </a:rPr>
              <a:t>8</a:t>
            </a:r>
            <a:r>
              <a:rPr lang="id-ID" u="none" dirty="0" smtClean="0">
                <a:latin typeface="Lucida Console" pitchFamily="49" charset="0"/>
              </a:rPr>
              <a:t>|</a:t>
            </a:r>
            <a:r>
              <a:rPr lang="en-US" u="none" dirty="0" smtClean="0">
                <a:latin typeface="Lucida Console" pitchFamily="49" charset="0"/>
              </a:rPr>
              <a:t>9</a:t>
            </a:r>
            <a:r>
              <a:rPr lang="id-ID" u="none" dirty="0" smtClean="0">
                <a:latin typeface="Lucida Console" pitchFamily="49" charset="0"/>
              </a:rPr>
              <a:t>|-|10|11|12|-13|14|15</a:t>
            </a:r>
            <a:endParaRPr lang="en-US" u="none" dirty="0">
              <a:latin typeface="Lucida Console" pitchFamily="49" charset="0"/>
            </a:endParaRPr>
          </a:p>
        </p:txBody>
      </p:sp>
      <p:sp>
        <p:nvSpPr>
          <p:cNvPr id="282636" name="AutoShape 12"/>
          <p:cNvSpPr>
            <a:spLocks/>
          </p:cNvSpPr>
          <p:nvPr/>
        </p:nvSpPr>
        <p:spPr bwMode="auto">
          <a:xfrm rot="5400000">
            <a:off x="2879725" y="4689475"/>
            <a:ext cx="287338" cy="2808288"/>
          </a:xfrm>
          <a:prstGeom prst="rightBrace">
            <a:avLst>
              <a:gd name="adj1" fmla="val 81446"/>
              <a:gd name="adj2" fmla="val 50000"/>
            </a:avLst>
          </a:prstGeom>
          <a:noFill/>
          <a:ln w="28575">
            <a:solidFill>
              <a:srgbClr val="0033CC"/>
            </a:solidFill>
            <a:round/>
            <a:headEnd/>
            <a:tailEnd/>
          </a:ln>
        </p:spPr>
        <p:txBody>
          <a:bodyPr wrap="none" anchor="ctr"/>
          <a:lstStyle/>
          <a:p>
            <a:endParaRPr lang="en-US"/>
          </a:p>
        </p:txBody>
      </p:sp>
      <p:sp>
        <p:nvSpPr>
          <p:cNvPr id="282637" name="Rectangle 13"/>
          <p:cNvSpPr>
            <a:spLocks noChangeArrowheads="1"/>
          </p:cNvSpPr>
          <p:nvPr/>
        </p:nvSpPr>
        <p:spPr bwMode="auto">
          <a:xfrm>
            <a:off x="1908175" y="6275388"/>
            <a:ext cx="2232025" cy="400093"/>
          </a:xfrm>
          <a:prstGeom prst="rect">
            <a:avLst/>
          </a:prstGeom>
          <a:noFill/>
          <a:ln w="9525">
            <a:solidFill>
              <a:srgbClr val="0033CC"/>
            </a:solidFill>
            <a:miter lim="800000"/>
            <a:headEnd/>
            <a:tailEnd/>
          </a:ln>
        </p:spPr>
        <p:txBody>
          <a:bodyPr lIns="91422" tIns="45712" rIns="91422" bIns="45712">
            <a:spAutoFit/>
          </a:bodyPr>
          <a:lstStyle/>
          <a:p>
            <a:r>
              <a:rPr lang="en-US" sz="2000" u="none" dirty="0" err="1">
                <a:latin typeface="Kristen ITC" pitchFamily="66" charset="0"/>
              </a:rPr>
              <a:t>Kode</a:t>
            </a:r>
            <a:r>
              <a:rPr lang="en-US" sz="2000" u="none" dirty="0">
                <a:latin typeface="Kristen ITC" pitchFamily="66" charset="0"/>
              </a:rPr>
              <a:t> </a:t>
            </a:r>
            <a:r>
              <a:rPr lang="id-ID" sz="2000" u="none" dirty="0" smtClean="0">
                <a:latin typeface="Kristen ITC" pitchFamily="66" charset="0"/>
              </a:rPr>
              <a:t>Unik </a:t>
            </a:r>
            <a:r>
              <a:rPr lang="en-US" sz="2000" u="none" dirty="0" smtClean="0">
                <a:latin typeface="Kristen ITC" pitchFamily="66" charset="0"/>
              </a:rPr>
              <a:t>WP</a:t>
            </a:r>
            <a:endParaRPr lang="en-US" sz="2000" u="none" dirty="0">
              <a:latin typeface="Kristen ITC" pitchFamily="66" charset="0"/>
            </a:endParaRPr>
          </a:p>
        </p:txBody>
      </p:sp>
      <p:sp>
        <p:nvSpPr>
          <p:cNvPr id="282639" name="AutoShape 15"/>
          <p:cNvSpPr>
            <a:spLocks noChangeArrowheads="1"/>
          </p:cNvSpPr>
          <p:nvPr/>
        </p:nvSpPr>
        <p:spPr bwMode="auto">
          <a:xfrm>
            <a:off x="5148263" y="5805488"/>
            <a:ext cx="936625" cy="287337"/>
          </a:xfrm>
          <a:prstGeom prst="downArrow">
            <a:avLst>
              <a:gd name="adj1" fmla="val 50000"/>
              <a:gd name="adj2" fmla="val 25000"/>
            </a:avLst>
          </a:prstGeom>
          <a:solidFill>
            <a:schemeClr val="bg1"/>
          </a:solidFill>
          <a:ln w="9525">
            <a:solidFill>
              <a:schemeClr val="tx1"/>
            </a:solidFill>
            <a:miter lim="800000"/>
            <a:headEnd/>
            <a:tailEnd/>
          </a:ln>
        </p:spPr>
        <p:txBody>
          <a:bodyPr vert="eaVert" wrap="none" anchor="ctr"/>
          <a:lstStyle/>
          <a:p>
            <a:endParaRPr lang="en-US"/>
          </a:p>
        </p:txBody>
      </p:sp>
      <p:sp>
        <p:nvSpPr>
          <p:cNvPr id="282640" name="Rectangle 16"/>
          <p:cNvSpPr>
            <a:spLocks noChangeArrowheads="1"/>
          </p:cNvSpPr>
          <p:nvPr/>
        </p:nvSpPr>
        <p:spPr bwMode="auto">
          <a:xfrm>
            <a:off x="5003800" y="5981700"/>
            <a:ext cx="1223963" cy="707870"/>
          </a:xfrm>
          <a:prstGeom prst="rect">
            <a:avLst/>
          </a:prstGeom>
          <a:noFill/>
          <a:ln w="9525">
            <a:solidFill>
              <a:srgbClr val="0033CC"/>
            </a:solidFill>
            <a:miter lim="800000"/>
            <a:headEnd/>
            <a:tailEnd/>
          </a:ln>
        </p:spPr>
        <p:txBody>
          <a:bodyPr lIns="91422" tIns="45712" rIns="91422" bIns="45712">
            <a:spAutoFit/>
          </a:bodyPr>
          <a:lstStyle/>
          <a:p>
            <a:r>
              <a:rPr lang="en-US" sz="2000" u="none" dirty="0" err="1">
                <a:latin typeface="Kristen ITC" pitchFamily="66" charset="0"/>
              </a:rPr>
              <a:t>Kode</a:t>
            </a:r>
            <a:r>
              <a:rPr lang="en-US" sz="2000" u="none" dirty="0">
                <a:latin typeface="Kristen ITC" pitchFamily="66" charset="0"/>
              </a:rPr>
              <a:t> KPP</a:t>
            </a:r>
          </a:p>
        </p:txBody>
      </p:sp>
      <p:sp>
        <p:nvSpPr>
          <p:cNvPr id="282641" name="AutoShape 17"/>
          <p:cNvSpPr>
            <a:spLocks noChangeArrowheads="1"/>
          </p:cNvSpPr>
          <p:nvPr/>
        </p:nvSpPr>
        <p:spPr bwMode="auto">
          <a:xfrm>
            <a:off x="6659563" y="5805488"/>
            <a:ext cx="936625" cy="287337"/>
          </a:xfrm>
          <a:prstGeom prst="downArrow">
            <a:avLst>
              <a:gd name="adj1" fmla="val 50000"/>
              <a:gd name="adj2" fmla="val 25000"/>
            </a:avLst>
          </a:prstGeom>
          <a:solidFill>
            <a:schemeClr val="bg1"/>
          </a:solidFill>
          <a:ln w="9525">
            <a:solidFill>
              <a:schemeClr val="tx1"/>
            </a:solidFill>
            <a:miter lim="800000"/>
            <a:headEnd/>
            <a:tailEnd/>
          </a:ln>
        </p:spPr>
        <p:txBody>
          <a:bodyPr vert="eaVert" wrap="none" anchor="ctr"/>
          <a:lstStyle/>
          <a:p>
            <a:endParaRPr lang="en-US"/>
          </a:p>
        </p:txBody>
      </p:sp>
      <p:sp>
        <p:nvSpPr>
          <p:cNvPr id="282642" name="Rectangle 18"/>
          <p:cNvSpPr>
            <a:spLocks noChangeArrowheads="1"/>
          </p:cNvSpPr>
          <p:nvPr/>
        </p:nvSpPr>
        <p:spPr bwMode="auto">
          <a:xfrm>
            <a:off x="6516688" y="5981700"/>
            <a:ext cx="1698650" cy="338538"/>
          </a:xfrm>
          <a:prstGeom prst="rect">
            <a:avLst/>
          </a:prstGeom>
          <a:noFill/>
          <a:ln w="9525">
            <a:solidFill>
              <a:srgbClr val="0033CC"/>
            </a:solidFill>
            <a:miter lim="800000"/>
            <a:headEnd/>
            <a:tailEnd/>
          </a:ln>
        </p:spPr>
        <p:txBody>
          <a:bodyPr wrap="square" lIns="91422" tIns="45712" rIns="91422" bIns="45712">
            <a:spAutoFit/>
          </a:bodyPr>
          <a:lstStyle/>
          <a:p>
            <a:r>
              <a:rPr lang="id-ID" sz="1600" u="none" dirty="0" smtClean="0">
                <a:latin typeface="Kristen ITC" pitchFamily="66" charset="0"/>
              </a:rPr>
              <a:t>Pusat/cabang</a:t>
            </a:r>
            <a:endParaRPr lang="en-US" sz="1600" u="none" dirty="0">
              <a:latin typeface="Kristen ITC" pitchFamily="66" charset="0"/>
            </a:endParaRPr>
          </a:p>
        </p:txBody>
      </p:sp>
      <p:sp>
        <p:nvSpPr>
          <p:cNvPr id="282644" name="Rectangle 20"/>
          <p:cNvSpPr>
            <a:spLocks noChangeArrowheads="1"/>
          </p:cNvSpPr>
          <p:nvPr/>
        </p:nvSpPr>
        <p:spPr bwMode="auto">
          <a:xfrm>
            <a:off x="1071538" y="4797152"/>
            <a:ext cx="7572428" cy="400110"/>
          </a:xfrm>
          <a:prstGeom prst="rect">
            <a:avLst/>
          </a:prstGeom>
          <a:noFill/>
          <a:ln w="9525">
            <a:solidFill>
              <a:srgbClr val="FF33CC"/>
            </a:solidFill>
            <a:miter lim="800000"/>
            <a:headEnd/>
            <a:tailEnd/>
          </a:ln>
        </p:spPr>
        <p:txBody>
          <a:bodyPr wrap="square" anchor="ctr">
            <a:spAutoFit/>
          </a:bodyPr>
          <a:lstStyle/>
          <a:p>
            <a:pPr algn="l"/>
            <a:r>
              <a:rPr lang="sv-SE" sz="2000" b="1" u="none" dirty="0" smtClean="0">
                <a:latin typeface="Arial Narrow" pitchFamily="34" charset="0"/>
              </a:rPr>
              <a:t>Pedirjen Pajak No. </a:t>
            </a:r>
            <a:r>
              <a:rPr lang="sv-SE" sz="2000" b="1" u="none" dirty="0" smtClean="0">
                <a:solidFill>
                  <a:srgbClr val="FF0000"/>
                </a:solidFill>
                <a:latin typeface="Arial Narrow" pitchFamily="34" charset="0"/>
              </a:rPr>
              <a:t>20/PJ/2013 stdd </a:t>
            </a:r>
            <a:r>
              <a:rPr lang="en-US" sz="2000" b="1" dirty="0" smtClean="0">
                <a:solidFill>
                  <a:srgbClr val="FF0000"/>
                </a:solidFill>
              </a:rPr>
              <a:t>38/PJ/2013</a:t>
            </a:r>
            <a:r>
              <a:rPr lang="id-ID" sz="2000" b="1" dirty="0" smtClean="0">
                <a:solidFill>
                  <a:srgbClr val="FF0000"/>
                </a:solidFill>
              </a:rPr>
              <a:t> </a:t>
            </a:r>
            <a:r>
              <a:rPr lang="id-ID" sz="2000" b="1" u="none" dirty="0" smtClean="0">
                <a:solidFill>
                  <a:srgbClr val="FF0000"/>
                </a:solidFill>
                <a:latin typeface="Arial Narrow" pitchFamily="34" charset="0"/>
              </a:rPr>
              <a:t>SE-44/PJ/2015</a:t>
            </a:r>
            <a:endParaRPr lang="sv-SE" sz="2000" b="1" u="none" dirty="0">
              <a:solidFill>
                <a:srgbClr val="FF0000"/>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82626"/>
                                        </p:tgtEl>
                                        <p:attrNameLst>
                                          <p:attrName>style.visibility</p:attrName>
                                        </p:attrNameLst>
                                      </p:cBhvr>
                                      <p:to>
                                        <p:strVal val="visible"/>
                                      </p:to>
                                    </p:set>
                                    <p:animEffect transition="in" filter="box(in)">
                                      <p:cBhvr>
                                        <p:cTn id="7" dur="500"/>
                                        <p:tgtEl>
                                          <p:spTgt spid="2826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2628"/>
                                        </p:tgtEl>
                                        <p:attrNameLst>
                                          <p:attrName>style.visibility</p:attrName>
                                        </p:attrNameLst>
                                      </p:cBhvr>
                                      <p:to>
                                        <p:strVal val="visible"/>
                                      </p:to>
                                    </p:set>
                                    <p:animEffect transition="in" filter="blinds(horizontal)">
                                      <p:cBhvr>
                                        <p:cTn id="12" dur="500"/>
                                        <p:tgtEl>
                                          <p:spTgt spid="28262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82632"/>
                                        </p:tgtEl>
                                        <p:attrNameLst>
                                          <p:attrName>style.visibility</p:attrName>
                                        </p:attrNameLst>
                                      </p:cBhvr>
                                      <p:to>
                                        <p:strVal val="visible"/>
                                      </p:to>
                                    </p:set>
                                    <p:animEffect transition="in" filter="checkerboard(across)">
                                      <p:cBhvr>
                                        <p:cTn id="17" dur="500"/>
                                        <p:tgtEl>
                                          <p:spTgt spid="28263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82633"/>
                                        </p:tgtEl>
                                        <p:attrNameLst>
                                          <p:attrName>style.visibility</p:attrName>
                                        </p:attrNameLst>
                                      </p:cBhvr>
                                      <p:to>
                                        <p:strVal val="visible"/>
                                      </p:to>
                                    </p:set>
                                    <p:anim calcmode="lin" valueType="num">
                                      <p:cBhvr additive="base">
                                        <p:cTn id="22" dur="500" fill="hold"/>
                                        <p:tgtEl>
                                          <p:spTgt spid="282633"/>
                                        </p:tgtEl>
                                        <p:attrNameLst>
                                          <p:attrName>ppt_x</p:attrName>
                                        </p:attrNameLst>
                                      </p:cBhvr>
                                      <p:tavLst>
                                        <p:tav tm="0">
                                          <p:val>
                                            <p:strVal val="#ppt_x"/>
                                          </p:val>
                                        </p:tav>
                                        <p:tav tm="100000">
                                          <p:val>
                                            <p:strVal val="#ppt_x"/>
                                          </p:val>
                                        </p:tav>
                                      </p:tavLst>
                                    </p:anim>
                                    <p:anim calcmode="lin" valueType="num">
                                      <p:cBhvr additive="base">
                                        <p:cTn id="23" dur="500" fill="hold"/>
                                        <p:tgtEl>
                                          <p:spTgt spid="28263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82634"/>
                                        </p:tgtEl>
                                        <p:attrNameLst>
                                          <p:attrName>style.visibility</p:attrName>
                                        </p:attrNameLst>
                                      </p:cBhvr>
                                      <p:to>
                                        <p:strVal val="visible"/>
                                      </p:to>
                                    </p:set>
                                    <p:anim calcmode="lin" valueType="num">
                                      <p:cBhvr additive="base">
                                        <p:cTn id="28" dur="500" fill="hold"/>
                                        <p:tgtEl>
                                          <p:spTgt spid="282634"/>
                                        </p:tgtEl>
                                        <p:attrNameLst>
                                          <p:attrName>ppt_x</p:attrName>
                                        </p:attrNameLst>
                                      </p:cBhvr>
                                      <p:tavLst>
                                        <p:tav tm="0">
                                          <p:val>
                                            <p:strVal val="#ppt_x"/>
                                          </p:val>
                                        </p:tav>
                                        <p:tav tm="100000">
                                          <p:val>
                                            <p:strVal val="#ppt_x"/>
                                          </p:val>
                                        </p:tav>
                                      </p:tavLst>
                                    </p:anim>
                                    <p:anim calcmode="lin" valueType="num">
                                      <p:cBhvr additive="base">
                                        <p:cTn id="29" dur="500" fill="hold"/>
                                        <p:tgtEl>
                                          <p:spTgt spid="282634"/>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282644"/>
                                        </p:tgtEl>
                                        <p:attrNameLst>
                                          <p:attrName>style.visibility</p:attrName>
                                        </p:attrNameLst>
                                      </p:cBhvr>
                                      <p:to>
                                        <p:strVal val="visible"/>
                                      </p:to>
                                    </p:set>
                                    <p:anim calcmode="lin" valueType="num">
                                      <p:cBhvr additive="base">
                                        <p:cTn id="34" dur="500" fill="hold"/>
                                        <p:tgtEl>
                                          <p:spTgt spid="282644"/>
                                        </p:tgtEl>
                                        <p:attrNameLst>
                                          <p:attrName>ppt_x</p:attrName>
                                        </p:attrNameLst>
                                      </p:cBhvr>
                                      <p:tavLst>
                                        <p:tav tm="0">
                                          <p:val>
                                            <p:strVal val="#ppt_x"/>
                                          </p:val>
                                        </p:tav>
                                        <p:tav tm="100000">
                                          <p:val>
                                            <p:strVal val="#ppt_x"/>
                                          </p:val>
                                        </p:tav>
                                      </p:tavLst>
                                    </p:anim>
                                    <p:anim calcmode="lin" valueType="num">
                                      <p:cBhvr additive="base">
                                        <p:cTn id="35" dur="500" fill="hold"/>
                                        <p:tgtEl>
                                          <p:spTgt spid="282644"/>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282635"/>
                                        </p:tgtEl>
                                        <p:attrNameLst>
                                          <p:attrName>style.visibility</p:attrName>
                                        </p:attrNameLst>
                                      </p:cBhvr>
                                      <p:to>
                                        <p:strVal val="visible"/>
                                      </p:to>
                                    </p:set>
                                    <p:animEffect transition="in" filter="checkerboard(across)">
                                      <p:cBhvr>
                                        <p:cTn id="40" dur="500"/>
                                        <p:tgtEl>
                                          <p:spTgt spid="282635"/>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82636"/>
                                        </p:tgtEl>
                                        <p:attrNameLst>
                                          <p:attrName>style.visibility</p:attrName>
                                        </p:attrNameLst>
                                      </p:cBhvr>
                                      <p:to>
                                        <p:strVal val="visible"/>
                                      </p:to>
                                    </p:set>
                                    <p:anim calcmode="lin" valueType="num">
                                      <p:cBhvr additive="base">
                                        <p:cTn id="45" dur="500" fill="hold"/>
                                        <p:tgtEl>
                                          <p:spTgt spid="282636"/>
                                        </p:tgtEl>
                                        <p:attrNameLst>
                                          <p:attrName>ppt_x</p:attrName>
                                        </p:attrNameLst>
                                      </p:cBhvr>
                                      <p:tavLst>
                                        <p:tav tm="0">
                                          <p:val>
                                            <p:strVal val="#ppt_x"/>
                                          </p:val>
                                        </p:tav>
                                        <p:tav tm="100000">
                                          <p:val>
                                            <p:strVal val="#ppt_x"/>
                                          </p:val>
                                        </p:tav>
                                      </p:tavLst>
                                    </p:anim>
                                    <p:anim calcmode="lin" valueType="num">
                                      <p:cBhvr additive="base">
                                        <p:cTn id="46" dur="500" fill="hold"/>
                                        <p:tgtEl>
                                          <p:spTgt spid="28263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grpId="0" nodeType="clickEffect">
                                  <p:stCondLst>
                                    <p:cond delay="0"/>
                                  </p:stCondLst>
                                  <p:childTnLst>
                                    <p:set>
                                      <p:cBhvr>
                                        <p:cTn id="50" dur="1" fill="hold">
                                          <p:stCondLst>
                                            <p:cond delay="0"/>
                                          </p:stCondLst>
                                        </p:cTn>
                                        <p:tgtEl>
                                          <p:spTgt spid="282637"/>
                                        </p:tgtEl>
                                        <p:attrNameLst>
                                          <p:attrName>style.visibility</p:attrName>
                                        </p:attrNameLst>
                                      </p:cBhvr>
                                      <p:to>
                                        <p:strVal val="visible"/>
                                      </p:to>
                                    </p:set>
                                    <p:anim calcmode="lin" valueType="num">
                                      <p:cBhvr>
                                        <p:cTn id="51" dur="500" fill="hold"/>
                                        <p:tgtEl>
                                          <p:spTgt spid="282637"/>
                                        </p:tgtEl>
                                        <p:attrNameLst>
                                          <p:attrName>ppt_w</p:attrName>
                                        </p:attrNameLst>
                                      </p:cBhvr>
                                      <p:tavLst>
                                        <p:tav tm="0">
                                          <p:val>
                                            <p:fltVal val="0"/>
                                          </p:val>
                                        </p:tav>
                                        <p:tav tm="100000">
                                          <p:val>
                                            <p:strVal val="#ppt_w"/>
                                          </p:val>
                                        </p:tav>
                                      </p:tavLst>
                                    </p:anim>
                                    <p:anim calcmode="lin" valueType="num">
                                      <p:cBhvr>
                                        <p:cTn id="52" dur="500" fill="hold"/>
                                        <p:tgtEl>
                                          <p:spTgt spid="282637"/>
                                        </p:tgtEl>
                                        <p:attrNameLst>
                                          <p:attrName>ppt_h</p:attrName>
                                        </p:attrNameLst>
                                      </p:cBhvr>
                                      <p:tavLst>
                                        <p:tav tm="0">
                                          <p:val>
                                            <p:fltVal val="0"/>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82639"/>
                                        </p:tgtEl>
                                        <p:attrNameLst>
                                          <p:attrName>style.visibility</p:attrName>
                                        </p:attrNameLst>
                                      </p:cBhvr>
                                      <p:to>
                                        <p:strVal val="visible"/>
                                      </p:to>
                                    </p:set>
                                    <p:anim calcmode="lin" valueType="num">
                                      <p:cBhvr additive="base">
                                        <p:cTn id="57" dur="500" fill="hold"/>
                                        <p:tgtEl>
                                          <p:spTgt spid="282639"/>
                                        </p:tgtEl>
                                        <p:attrNameLst>
                                          <p:attrName>ppt_x</p:attrName>
                                        </p:attrNameLst>
                                      </p:cBhvr>
                                      <p:tavLst>
                                        <p:tav tm="0">
                                          <p:val>
                                            <p:strVal val="#ppt_x"/>
                                          </p:val>
                                        </p:tav>
                                        <p:tav tm="100000">
                                          <p:val>
                                            <p:strVal val="#ppt_x"/>
                                          </p:val>
                                        </p:tav>
                                      </p:tavLst>
                                    </p:anim>
                                    <p:anim calcmode="lin" valueType="num">
                                      <p:cBhvr additive="base">
                                        <p:cTn id="58" dur="500" fill="hold"/>
                                        <p:tgtEl>
                                          <p:spTgt spid="282639"/>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282640"/>
                                        </p:tgtEl>
                                        <p:attrNameLst>
                                          <p:attrName>style.visibility</p:attrName>
                                        </p:attrNameLst>
                                      </p:cBhvr>
                                      <p:to>
                                        <p:strVal val="visible"/>
                                      </p:to>
                                    </p:set>
                                    <p:anim calcmode="lin" valueType="num">
                                      <p:cBhvr>
                                        <p:cTn id="63" dur="500" fill="hold"/>
                                        <p:tgtEl>
                                          <p:spTgt spid="282640"/>
                                        </p:tgtEl>
                                        <p:attrNameLst>
                                          <p:attrName>ppt_w</p:attrName>
                                        </p:attrNameLst>
                                      </p:cBhvr>
                                      <p:tavLst>
                                        <p:tav tm="0">
                                          <p:val>
                                            <p:fltVal val="0"/>
                                          </p:val>
                                        </p:tav>
                                        <p:tav tm="100000">
                                          <p:val>
                                            <p:strVal val="#ppt_w"/>
                                          </p:val>
                                        </p:tav>
                                      </p:tavLst>
                                    </p:anim>
                                    <p:anim calcmode="lin" valueType="num">
                                      <p:cBhvr>
                                        <p:cTn id="64" dur="500" fill="hold"/>
                                        <p:tgtEl>
                                          <p:spTgt spid="282640"/>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282641"/>
                                        </p:tgtEl>
                                        <p:attrNameLst>
                                          <p:attrName>style.visibility</p:attrName>
                                        </p:attrNameLst>
                                      </p:cBhvr>
                                      <p:to>
                                        <p:strVal val="visible"/>
                                      </p:to>
                                    </p:set>
                                    <p:anim calcmode="lin" valueType="num">
                                      <p:cBhvr additive="base">
                                        <p:cTn id="69" dur="500" fill="hold"/>
                                        <p:tgtEl>
                                          <p:spTgt spid="282641"/>
                                        </p:tgtEl>
                                        <p:attrNameLst>
                                          <p:attrName>ppt_x</p:attrName>
                                        </p:attrNameLst>
                                      </p:cBhvr>
                                      <p:tavLst>
                                        <p:tav tm="0">
                                          <p:val>
                                            <p:strVal val="#ppt_x"/>
                                          </p:val>
                                        </p:tav>
                                        <p:tav tm="100000">
                                          <p:val>
                                            <p:strVal val="#ppt_x"/>
                                          </p:val>
                                        </p:tav>
                                      </p:tavLst>
                                    </p:anim>
                                    <p:anim calcmode="lin" valueType="num">
                                      <p:cBhvr additive="base">
                                        <p:cTn id="70" dur="500" fill="hold"/>
                                        <p:tgtEl>
                                          <p:spTgt spid="282641"/>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grpId="0" nodeType="clickEffect">
                                  <p:stCondLst>
                                    <p:cond delay="0"/>
                                  </p:stCondLst>
                                  <p:childTnLst>
                                    <p:set>
                                      <p:cBhvr>
                                        <p:cTn id="74" dur="1" fill="hold">
                                          <p:stCondLst>
                                            <p:cond delay="0"/>
                                          </p:stCondLst>
                                        </p:cTn>
                                        <p:tgtEl>
                                          <p:spTgt spid="282642"/>
                                        </p:tgtEl>
                                        <p:attrNameLst>
                                          <p:attrName>style.visibility</p:attrName>
                                        </p:attrNameLst>
                                      </p:cBhvr>
                                      <p:to>
                                        <p:strVal val="visible"/>
                                      </p:to>
                                    </p:set>
                                    <p:anim calcmode="lin" valueType="num">
                                      <p:cBhvr>
                                        <p:cTn id="75" dur="500" fill="hold"/>
                                        <p:tgtEl>
                                          <p:spTgt spid="282642"/>
                                        </p:tgtEl>
                                        <p:attrNameLst>
                                          <p:attrName>ppt_w</p:attrName>
                                        </p:attrNameLst>
                                      </p:cBhvr>
                                      <p:tavLst>
                                        <p:tav tm="0">
                                          <p:val>
                                            <p:fltVal val="0"/>
                                          </p:val>
                                        </p:tav>
                                        <p:tav tm="100000">
                                          <p:val>
                                            <p:strVal val="#ppt_w"/>
                                          </p:val>
                                        </p:tav>
                                      </p:tavLst>
                                    </p:anim>
                                    <p:anim calcmode="lin" valueType="num">
                                      <p:cBhvr>
                                        <p:cTn id="76" dur="500" fill="hold"/>
                                        <p:tgtEl>
                                          <p:spTgt spid="2826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26" grpId="0" animBg="1"/>
      <p:bldP spid="282628" grpId="0" animBg="1"/>
      <p:bldP spid="282632" grpId="0" animBg="1"/>
      <p:bldP spid="282633" grpId="0" animBg="1"/>
      <p:bldP spid="282634" grpId="0" animBg="1"/>
      <p:bldP spid="282635" grpId="0" animBg="1"/>
      <p:bldP spid="282636" grpId="0" animBg="1"/>
      <p:bldP spid="282637" grpId="0" animBg="1"/>
      <p:bldP spid="282639" grpId="0" animBg="1"/>
      <p:bldP spid="282640" grpId="0" animBg="1"/>
      <p:bldP spid="282641" grpId="0" animBg="1"/>
      <p:bldP spid="282642" grpId="0" animBg="1"/>
      <p:bldP spid="282644" grpId="0" animBg="1"/>
    </p:bldLst>
  </p:timing>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1600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SKPKBT</a:t>
            </a:r>
          </a:p>
        </p:txBody>
      </p:sp>
      <p:sp>
        <p:nvSpPr>
          <p:cNvPr id="190468" name="Rectangle 4"/>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15 UU KUP</a:t>
            </a:r>
          </a:p>
        </p:txBody>
      </p:sp>
      <p:sp>
        <p:nvSpPr>
          <p:cNvPr id="190469" name="AutoShape 5"/>
          <p:cNvSpPr>
            <a:spLocks noChangeArrowheads="1"/>
          </p:cNvSpPr>
          <p:nvPr/>
        </p:nvSpPr>
        <p:spPr bwMode="auto">
          <a:xfrm>
            <a:off x="3657600" y="685800"/>
            <a:ext cx="838200" cy="5334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90470" name="Rectangle 6"/>
          <p:cNvSpPr>
            <a:spLocks noChangeArrowheads="1"/>
          </p:cNvSpPr>
          <p:nvPr/>
        </p:nvSpPr>
        <p:spPr bwMode="auto">
          <a:xfrm>
            <a:off x="228600" y="1295400"/>
            <a:ext cx="8534400" cy="1562100"/>
          </a:xfrm>
          <a:prstGeom prst="rect">
            <a:avLst/>
          </a:prstGeom>
          <a:noFill/>
          <a:ln w="9525">
            <a:solidFill>
              <a:srgbClr val="990000"/>
            </a:solidFill>
            <a:miter lim="800000"/>
            <a:headEnd/>
            <a:tailEnd/>
          </a:ln>
        </p:spPr>
        <p:txBody>
          <a:bodyPr lIns="91422" tIns="45712" rIns="91422" bIns="45712">
            <a:spAutoFit/>
          </a:bodyPr>
          <a:lstStyle/>
          <a:p>
            <a:pPr>
              <a:spcBef>
                <a:spcPct val="50000"/>
              </a:spcBef>
            </a:pPr>
            <a:r>
              <a:rPr lang="en-US" sz="2000" u="none">
                <a:latin typeface="Tahoma" pitchFamily="34" charset="0"/>
              </a:rPr>
              <a:t>Jumlah </a:t>
            </a:r>
            <a:r>
              <a:rPr lang="en-US" u="none">
                <a:latin typeface="Lucida Console" pitchFamily="49" charset="0"/>
              </a:rPr>
              <a:t>kekurangan pajak yang terutang</a:t>
            </a:r>
            <a:r>
              <a:rPr lang="en-US" sz="2000" u="none">
                <a:latin typeface="Tahoma" pitchFamily="34" charset="0"/>
              </a:rPr>
              <a:t> dalam Surat Ketetapan Pajak Kurang Bayar Tambahan </a:t>
            </a:r>
            <a:r>
              <a:rPr lang="en-US" b="1" u="none">
                <a:solidFill>
                  <a:srgbClr val="0033CC"/>
                </a:solidFill>
                <a:latin typeface="Lucida Console" pitchFamily="49" charset="0"/>
              </a:rPr>
              <a:t>ditambah dengan sanksi administrasi berupa kenaikan sebesar 100%</a:t>
            </a:r>
            <a:r>
              <a:rPr lang="en-US" sz="2000" u="none">
                <a:latin typeface="Tahoma" pitchFamily="34" charset="0"/>
              </a:rPr>
              <a:t> (seratus persen) dari jumlah kekurangan pajak tersebut.</a:t>
            </a:r>
          </a:p>
        </p:txBody>
      </p:sp>
      <p:sp>
        <p:nvSpPr>
          <p:cNvPr id="190471" name="Rectangle 7"/>
          <p:cNvSpPr>
            <a:spLocks noChangeArrowheads="1"/>
          </p:cNvSpPr>
          <p:nvPr/>
        </p:nvSpPr>
        <p:spPr bwMode="auto">
          <a:xfrm>
            <a:off x="228600" y="3394075"/>
            <a:ext cx="8534400" cy="2355850"/>
          </a:xfrm>
          <a:prstGeom prst="rect">
            <a:avLst/>
          </a:prstGeom>
          <a:noFill/>
          <a:ln w="9525">
            <a:solidFill>
              <a:srgbClr val="990000"/>
            </a:solidFill>
            <a:miter lim="800000"/>
            <a:headEnd/>
            <a:tailEnd/>
          </a:ln>
        </p:spPr>
        <p:txBody>
          <a:bodyPr lIns="91422" tIns="45712" rIns="91422" bIns="45712">
            <a:spAutoFit/>
          </a:bodyPr>
          <a:lstStyle/>
          <a:p>
            <a:pPr>
              <a:spcBef>
                <a:spcPct val="50000"/>
              </a:spcBef>
            </a:pPr>
            <a:r>
              <a:rPr lang="en-US" sz="2000" u="none">
                <a:latin typeface="Tahoma" pitchFamily="34" charset="0"/>
              </a:rPr>
              <a:t>Kenaikan sebagaimana dimaksud dalam ayat (2) </a:t>
            </a:r>
            <a:r>
              <a:rPr lang="en-US" sz="2000" b="1" u="none">
                <a:solidFill>
                  <a:srgbClr val="0033CC"/>
                </a:solidFill>
                <a:latin typeface="Lucida Console" pitchFamily="49" charset="0"/>
              </a:rPr>
              <a:t>tidak dikenakan</a:t>
            </a:r>
            <a:r>
              <a:rPr lang="en-US" sz="2000" u="none">
                <a:latin typeface="Tahoma" pitchFamily="34" charset="0"/>
              </a:rPr>
              <a:t> </a:t>
            </a:r>
            <a:r>
              <a:rPr lang="en-US" sz="2000" u="none">
                <a:solidFill>
                  <a:srgbClr val="CC0000"/>
                </a:solidFill>
                <a:latin typeface="Tahoma" pitchFamily="34" charset="0"/>
              </a:rPr>
              <a:t>apabila</a:t>
            </a:r>
            <a:r>
              <a:rPr lang="en-US" sz="2000" u="none">
                <a:latin typeface="Tahoma" pitchFamily="34" charset="0"/>
              </a:rPr>
              <a:t> Surat Ketetapan Pajak Kurang Bayar Tambahan itu </a:t>
            </a:r>
            <a:r>
              <a:rPr lang="en-US" b="1" u="none">
                <a:solidFill>
                  <a:srgbClr val="CC0000"/>
                </a:solidFill>
                <a:latin typeface="Lucida Console" pitchFamily="49" charset="0"/>
              </a:rPr>
              <a:t>diterbitkan berdasarkan keterangan tertulis dari Wajib Pajak atas kehendak sendiri</a:t>
            </a:r>
            <a:r>
              <a:rPr lang="en-US" sz="2000" u="none">
                <a:latin typeface="Tahoma" pitchFamily="34" charset="0"/>
              </a:rPr>
              <a:t>, dengan syarat Direktur Jenderal Pajak belum mulai melakukan tindakan pemeriksaan </a:t>
            </a:r>
            <a:r>
              <a:rPr lang="fr-FR" sz="2000" u="none">
                <a:latin typeface="Tahoma" pitchFamily="34" charset="0"/>
              </a:rPr>
              <a:t>dalam rangka penerbitan Surat Ketetapan Pajak Kurang Bayar Tambahan.</a:t>
            </a:r>
            <a:r>
              <a:rPr lang="en-US" sz="2000">
                <a:latin typeface="Tahoma" pitchFamily="34" charset="0"/>
              </a:rPr>
              <a:t> </a:t>
            </a:r>
          </a:p>
        </p:txBody>
      </p:sp>
      <p:sp>
        <p:nvSpPr>
          <p:cNvPr id="159751" name="AutoShape 8"/>
          <p:cNvSpPr>
            <a:spLocks noChangeArrowheads="1"/>
          </p:cNvSpPr>
          <p:nvPr/>
        </p:nvSpPr>
        <p:spPr bwMode="auto">
          <a:xfrm>
            <a:off x="323850" y="908050"/>
            <a:ext cx="1152525"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ayat 2</a:t>
            </a:r>
          </a:p>
        </p:txBody>
      </p:sp>
      <p:sp>
        <p:nvSpPr>
          <p:cNvPr id="159752" name="AutoShape 9"/>
          <p:cNvSpPr>
            <a:spLocks noChangeArrowheads="1"/>
          </p:cNvSpPr>
          <p:nvPr/>
        </p:nvSpPr>
        <p:spPr bwMode="auto">
          <a:xfrm>
            <a:off x="323850" y="3068638"/>
            <a:ext cx="1152525"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ayat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0466"/>
                                        </p:tgtEl>
                                        <p:attrNameLst>
                                          <p:attrName>style.visibility</p:attrName>
                                        </p:attrNameLst>
                                      </p:cBhvr>
                                      <p:to>
                                        <p:strVal val="visible"/>
                                      </p:to>
                                    </p:set>
                                    <p:anim calcmode="lin" valueType="num">
                                      <p:cBhvr additive="base">
                                        <p:cTn id="7" dur="500" fill="hold"/>
                                        <p:tgtEl>
                                          <p:spTgt spid="190466"/>
                                        </p:tgtEl>
                                        <p:attrNameLst>
                                          <p:attrName>ppt_x</p:attrName>
                                        </p:attrNameLst>
                                      </p:cBhvr>
                                      <p:tavLst>
                                        <p:tav tm="0">
                                          <p:val>
                                            <p:strVal val="0-#ppt_w/2"/>
                                          </p:val>
                                        </p:tav>
                                        <p:tav tm="100000">
                                          <p:val>
                                            <p:strVal val="#ppt_x"/>
                                          </p:val>
                                        </p:tav>
                                      </p:tavLst>
                                    </p:anim>
                                    <p:anim calcmode="lin" valueType="num">
                                      <p:cBhvr additive="base">
                                        <p:cTn id="8" dur="500" fill="hold"/>
                                        <p:tgtEl>
                                          <p:spTgt spid="1904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0468"/>
                                        </p:tgtEl>
                                        <p:attrNameLst>
                                          <p:attrName>style.visibility</p:attrName>
                                        </p:attrNameLst>
                                      </p:cBhvr>
                                      <p:to>
                                        <p:strVal val="visible"/>
                                      </p:to>
                                    </p:set>
                                    <p:anim calcmode="lin" valueType="num">
                                      <p:cBhvr additive="base">
                                        <p:cTn id="13" dur="500" fill="hold"/>
                                        <p:tgtEl>
                                          <p:spTgt spid="190468"/>
                                        </p:tgtEl>
                                        <p:attrNameLst>
                                          <p:attrName>ppt_x</p:attrName>
                                        </p:attrNameLst>
                                      </p:cBhvr>
                                      <p:tavLst>
                                        <p:tav tm="0">
                                          <p:val>
                                            <p:strVal val="0-#ppt_w/2"/>
                                          </p:val>
                                        </p:tav>
                                        <p:tav tm="100000">
                                          <p:val>
                                            <p:strVal val="#ppt_x"/>
                                          </p:val>
                                        </p:tav>
                                      </p:tavLst>
                                    </p:anim>
                                    <p:anim calcmode="lin" valueType="num">
                                      <p:cBhvr additive="base">
                                        <p:cTn id="14" dur="500" fill="hold"/>
                                        <p:tgtEl>
                                          <p:spTgt spid="1904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0469"/>
                                        </p:tgtEl>
                                        <p:attrNameLst>
                                          <p:attrName>style.visibility</p:attrName>
                                        </p:attrNameLst>
                                      </p:cBhvr>
                                      <p:to>
                                        <p:strVal val="visible"/>
                                      </p:to>
                                    </p:set>
                                    <p:anim calcmode="lin" valueType="num">
                                      <p:cBhvr additive="base">
                                        <p:cTn id="19" dur="500" fill="hold"/>
                                        <p:tgtEl>
                                          <p:spTgt spid="190469"/>
                                        </p:tgtEl>
                                        <p:attrNameLst>
                                          <p:attrName>ppt_x</p:attrName>
                                        </p:attrNameLst>
                                      </p:cBhvr>
                                      <p:tavLst>
                                        <p:tav tm="0">
                                          <p:val>
                                            <p:strVal val="0-#ppt_w/2"/>
                                          </p:val>
                                        </p:tav>
                                        <p:tav tm="100000">
                                          <p:val>
                                            <p:strVal val="#ppt_x"/>
                                          </p:val>
                                        </p:tav>
                                      </p:tavLst>
                                    </p:anim>
                                    <p:anim calcmode="lin" valueType="num">
                                      <p:cBhvr additive="base">
                                        <p:cTn id="20" dur="500" fill="hold"/>
                                        <p:tgtEl>
                                          <p:spTgt spid="19046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0470"/>
                                        </p:tgtEl>
                                        <p:attrNameLst>
                                          <p:attrName>style.visibility</p:attrName>
                                        </p:attrNameLst>
                                      </p:cBhvr>
                                      <p:to>
                                        <p:strVal val="visible"/>
                                      </p:to>
                                    </p:set>
                                    <p:anim calcmode="lin" valueType="num">
                                      <p:cBhvr additive="base">
                                        <p:cTn id="25" dur="500" fill="hold"/>
                                        <p:tgtEl>
                                          <p:spTgt spid="190470"/>
                                        </p:tgtEl>
                                        <p:attrNameLst>
                                          <p:attrName>ppt_x</p:attrName>
                                        </p:attrNameLst>
                                      </p:cBhvr>
                                      <p:tavLst>
                                        <p:tav tm="0">
                                          <p:val>
                                            <p:strVal val="0-#ppt_w/2"/>
                                          </p:val>
                                        </p:tav>
                                        <p:tav tm="100000">
                                          <p:val>
                                            <p:strVal val="#ppt_x"/>
                                          </p:val>
                                        </p:tav>
                                      </p:tavLst>
                                    </p:anim>
                                    <p:anim calcmode="lin" valueType="num">
                                      <p:cBhvr additive="base">
                                        <p:cTn id="26" dur="500" fill="hold"/>
                                        <p:tgtEl>
                                          <p:spTgt spid="19047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0471"/>
                                        </p:tgtEl>
                                        <p:attrNameLst>
                                          <p:attrName>style.visibility</p:attrName>
                                        </p:attrNameLst>
                                      </p:cBhvr>
                                      <p:to>
                                        <p:strVal val="visible"/>
                                      </p:to>
                                    </p:set>
                                    <p:anim calcmode="lin" valueType="num">
                                      <p:cBhvr additive="base">
                                        <p:cTn id="31" dur="500" fill="hold"/>
                                        <p:tgtEl>
                                          <p:spTgt spid="190471"/>
                                        </p:tgtEl>
                                        <p:attrNameLst>
                                          <p:attrName>ppt_x</p:attrName>
                                        </p:attrNameLst>
                                      </p:cBhvr>
                                      <p:tavLst>
                                        <p:tav tm="0">
                                          <p:val>
                                            <p:strVal val="0-#ppt_w/2"/>
                                          </p:val>
                                        </p:tav>
                                        <p:tav tm="100000">
                                          <p:val>
                                            <p:strVal val="#ppt_x"/>
                                          </p:val>
                                        </p:tav>
                                      </p:tavLst>
                                    </p:anim>
                                    <p:anim calcmode="lin" valueType="num">
                                      <p:cBhvr additive="base">
                                        <p:cTn id="32" dur="500" fill="hold"/>
                                        <p:tgtEl>
                                          <p:spTgt spid="1904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6" grpId="0" animBg="1" autoUpdateAnimBg="0"/>
      <p:bldP spid="190468" grpId="0" animBg="1" autoUpdateAnimBg="0"/>
      <p:bldP spid="190469" grpId="0" animBg="1"/>
      <p:bldP spid="190470" grpId="0" animBg="1" autoUpdateAnimBg="0"/>
      <p:bldP spid="190471" grpId="0" animBg="1" autoUpdateAnimBg="0"/>
    </p:bldLst>
  </p:timing>
</p:sld>
</file>

<file path=ppt/slides/slide1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191491" name="Rectangle 3"/>
          <p:cNvSpPr>
            <a:spLocks noChangeArrowheads="1"/>
          </p:cNvSpPr>
          <p:nvPr/>
        </p:nvSpPr>
        <p:spPr bwMode="auto">
          <a:xfrm>
            <a:off x="152400" y="533400"/>
            <a:ext cx="8915400" cy="2819400"/>
          </a:xfrm>
          <a:prstGeom prst="rect">
            <a:avLst/>
          </a:prstGeom>
          <a:noFill/>
          <a:ln w="9525">
            <a:solidFill>
              <a:srgbClr val="000099"/>
            </a:solidFill>
            <a:miter lim="800000"/>
            <a:headEnd/>
            <a:tailEnd/>
          </a:ln>
        </p:spPr>
        <p:txBody>
          <a:bodyPr lIns="91422" tIns="45712" rIns="91422" bIns="45712">
            <a:spAutoFit/>
          </a:bodyPr>
          <a:lstStyle/>
          <a:p>
            <a:pPr>
              <a:lnSpc>
                <a:spcPct val="80000"/>
              </a:lnSpc>
              <a:spcBef>
                <a:spcPct val="50000"/>
              </a:spcBef>
            </a:pPr>
            <a:r>
              <a:rPr lang="en-US" sz="2000" u="none">
                <a:latin typeface="Tahoma" pitchFamily="34" charset="0"/>
              </a:rPr>
              <a:t>Terhadap SPT PPh Pasal 23 Masa Desember 2008 a/n PT FGH telah dilakukan pemeriksaan dan diterbitkan SKPKB tanggal 10 Oktober 2009 dengan perincian sbb:</a:t>
            </a:r>
          </a:p>
          <a:p>
            <a:pPr algn="l">
              <a:lnSpc>
                <a:spcPct val="80000"/>
              </a:lnSpc>
              <a:spcBef>
                <a:spcPct val="50000"/>
              </a:spcBef>
            </a:pPr>
            <a:r>
              <a:rPr lang="en-US" sz="2000" u="none">
                <a:solidFill>
                  <a:srgbClr val="000099"/>
                </a:solidFill>
                <a:latin typeface="Tahoma" pitchFamily="34" charset="0"/>
              </a:rPr>
              <a:t>Jumlah Pokok Pajak			Rp100.000.000,00</a:t>
            </a:r>
          </a:p>
          <a:p>
            <a:pPr algn="l">
              <a:lnSpc>
                <a:spcPct val="80000"/>
              </a:lnSpc>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  90.000.000,00</a:t>
            </a:r>
          </a:p>
          <a:p>
            <a:pPr algn="l">
              <a:lnSpc>
                <a:spcPct val="80000"/>
              </a:lnSpc>
              <a:spcBef>
                <a:spcPct val="50000"/>
              </a:spcBef>
            </a:pPr>
            <a:r>
              <a:rPr lang="en-US" sz="2000" u="none">
                <a:solidFill>
                  <a:srgbClr val="000099"/>
                </a:solidFill>
                <a:latin typeface="Tahoma" pitchFamily="34" charset="0"/>
              </a:rPr>
              <a:t>Jumlah Kekurangan Pokok Pajak		Rp  10.000.000,00</a:t>
            </a:r>
          </a:p>
          <a:p>
            <a:pPr algn="l">
              <a:lnSpc>
                <a:spcPct val="80000"/>
              </a:lnSpc>
              <a:spcBef>
                <a:spcPct val="50000"/>
              </a:spcBef>
            </a:pPr>
            <a:r>
              <a:rPr lang="en-US" sz="2000" u="none">
                <a:solidFill>
                  <a:srgbClr val="000099"/>
                </a:solidFill>
                <a:latin typeface="Tahoma" pitchFamily="34" charset="0"/>
              </a:rPr>
              <a:t>Sanksi adm. bunga Pasal 13 (2) 		</a:t>
            </a:r>
            <a:r>
              <a:rPr lang="en-US" sz="2000">
                <a:solidFill>
                  <a:srgbClr val="000099"/>
                </a:solidFill>
                <a:latin typeface="Tahoma" pitchFamily="34" charset="0"/>
              </a:rPr>
              <a:t>Rp    2.000.000,00</a:t>
            </a:r>
          </a:p>
          <a:p>
            <a:pPr algn="l">
              <a:lnSpc>
                <a:spcPct val="80000"/>
              </a:lnSpc>
              <a:spcBef>
                <a:spcPct val="50000"/>
              </a:spcBef>
            </a:pPr>
            <a:r>
              <a:rPr lang="en-US" sz="2000" u="none">
                <a:solidFill>
                  <a:srgbClr val="000099"/>
                </a:solidFill>
                <a:latin typeface="Tahoma" pitchFamily="34" charset="0"/>
              </a:rPr>
              <a:t>Jumlah yang masih harus dibayar	Rp  12.000.000,00</a:t>
            </a:r>
            <a:endParaRPr lang="en-US" sz="2000" u="none">
              <a:latin typeface="Tahoma" pitchFamily="34" charset="0"/>
            </a:endParaRPr>
          </a:p>
        </p:txBody>
      </p:sp>
      <p:sp>
        <p:nvSpPr>
          <p:cNvPr id="191492" name="Rectangle 4"/>
          <p:cNvSpPr>
            <a:spLocks noChangeArrowheads="1"/>
          </p:cNvSpPr>
          <p:nvPr/>
        </p:nvSpPr>
        <p:spPr bwMode="auto">
          <a:xfrm>
            <a:off x="228600" y="3394075"/>
            <a:ext cx="8763000" cy="1330325"/>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2000" u="none">
                <a:latin typeface="Tahoma" pitchFamily="34" charset="0"/>
              </a:rPr>
              <a:t>Pada bulan Mei 2010 ditemukan data baru berupa objek PPh Pasal 23 yang belum dipotong oleh PT FGH dan seharusnya dilaporkan dalam SPT Masa Desember 2008 dengan jumlah pokok pajak Rp20juta. Sehingga seharusnya jumlah pokok pajak pada Masa Des’08 adalah Rp120juta.</a:t>
            </a:r>
          </a:p>
        </p:txBody>
      </p:sp>
      <p:sp>
        <p:nvSpPr>
          <p:cNvPr id="191494" name="Rectangle 6"/>
          <p:cNvSpPr>
            <a:spLocks noChangeArrowheads="1"/>
          </p:cNvSpPr>
          <p:nvPr/>
        </p:nvSpPr>
        <p:spPr bwMode="auto">
          <a:xfrm>
            <a:off x="152400" y="4800600"/>
            <a:ext cx="1600200" cy="1625600"/>
          </a:xfrm>
          <a:prstGeom prst="rect">
            <a:avLst/>
          </a:prstGeom>
          <a:solidFill>
            <a:srgbClr val="FFFFCC"/>
          </a:solid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DJP menerbitkan </a:t>
            </a:r>
            <a:r>
              <a:rPr lang="en-US" sz="2000" b="1" u="none">
                <a:solidFill>
                  <a:srgbClr val="CC0000"/>
                </a:solidFill>
                <a:latin typeface="Tahoma" pitchFamily="34" charset="0"/>
              </a:rPr>
              <a:t>SKPKBT</a:t>
            </a:r>
            <a:r>
              <a:rPr lang="en-US" sz="2000" u="none">
                <a:latin typeface="Tahoma" pitchFamily="34" charset="0"/>
              </a:rPr>
              <a:t> tanggal 25 Mei 2010</a:t>
            </a:r>
          </a:p>
        </p:txBody>
      </p:sp>
      <p:sp>
        <p:nvSpPr>
          <p:cNvPr id="191496" name="AutoShape 8"/>
          <p:cNvSpPr>
            <a:spLocks noChangeArrowheads="1"/>
          </p:cNvSpPr>
          <p:nvPr/>
        </p:nvSpPr>
        <p:spPr bwMode="auto">
          <a:xfrm>
            <a:off x="1219200" y="6248400"/>
            <a:ext cx="762000" cy="381000"/>
          </a:xfrm>
          <a:prstGeom prst="righ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en-US"/>
          </a:p>
        </p:txBody>
      </p:sp>
      <p:sp>
        <p:nvSpPr>
          <p:cNvPr id="191497" name="Rectangle 9"/>
          <p:cNvSpPr>
            <a:spLocks noChangeArrowheads="1"/>
          </p:cNvSpPr>
          <p:nvPr/>
        </p:nvSpPr>
        <p:spPr bwMode="auto">
          <a:xfrm>
            <a:off x="1905000" y="4800600"/>
            <a:ext cx="7086600" cy="1978025"/>
          </a:xfrm>
          <a:prstGeom prst="rect">
            <a:avLst/>
          </a:prstGeom>
          <a:noFill/>
          <a:ln w="28575">
            <a:solidFill>
              <a:srgbClr val="FF33CC"/>
            </a:solidFill>
            <a:miter lim="800000"/>
            <a:headEnd/>
            <a:tailEnd/>
          </a:ln>
        </p:spPr>
        <p:txBody>
          <a:bodyPr lIns="91422" tIns="45712" rIns="91422" bIns="45712">
            <a:spAutoFit/>
          </a:bodyPr>
          <a:lstStyle/>
          <a:p>
            <a:pPr algn="l">
              <a:lnSpc>
                <a:spcPct val="60000"/>
              </a:lnSpc>
              <a:spcBef>
                <a:spcPct val="50000"/>
              </a:spcBef>
            </a:pPr>
            <a:r>
              <a:rPr lang="en-US" sz="2000" u="none">
                <a:solidFill>
                  <a:srgbClr val="000099"/>
                </a:solidFill>
                <a:latin typeface="Tahoma" pitchFamily="34" charset="0"/>
              </a:rPr>
              <a:t>Jumlah Pajak				Rp120.000.000,00</a:t>
            </a:r>
          </a:p>
          <a:p>
            <a:pPr algn="l">
              <a:lnSpc>
                <a:spcPct val="60000"/>
              </a:lnSpc>
              <a:spcBef>
                <a:spcPct val="50000"/>
              </a:spcBef>
            </a:pPr>
            <a:r>
              <a:rPr lang="en-US" sz="2000" u="none">
                <a:solidFill>
                  <a:srgbClr val="000099"/>
                </a:solidFill>
                <a:latin typeface="Tahoma" pitchFamily="34" charset="0"/>
              </a:rPr>
              <a:t>Jumlah Pajak yang telah ditetapkan	</a:t>
            </a:r>
            <a:r>
              <a:rPr lang="en-US" sz="2000">
                <a:solidFill>
                  <a:srgbClr val="000099"/>
                </a:solidFill>
                <a:latin typeface="Tahoma" pitchFamily="34" charset="0"/>
              </a:rPr>
              <a:t>Rp100.000.000,00</a:t>
            </a:r>
          </a:p>
          <a:p>
            <a:pPr algn="l">
              <a:lnSpc>
                <a:spcPct val="60000"/>
              </a:lnSpc>
              <a:spcBef>
                <a:spcPct val="50000"/>
              </a:spcBef>
            </a:pPr>
            <a:r>
              <a:rPr lang="en-US" sz="2000" u="none">
                <a:solidFill>
                  <a:srgbClr val="000099"/>
                </a:solidFill>
                <a:latin typeface="Tahoma" pitchFamily="34" charset="0"/>
              </a:rPr>
              <a:t>Tambahan Jumlah Pajak			Rp  20.000.000,00</a:t>
            </a:r>
          </a:p>
          <a:p>
            <a:pPr algn="l">
              <a:lnSpc>
                <a:spcPct val="60000"/>
              </a:lnSpc>
              <a:spcBef>
                <a:spcPct val="50000"/>
              </a:spcBef>
            </a:pPr>
            <a:r>
              <a:rPr lang="en-US" sz="2000" u="none">
                <a:solidFill>
                  <a:srgbClr val="000099"/>
                </a:solidFill>
                <a:latin typeface="Tahoma" pitchFamily="34" charset="0"/>
              </a:rPr>
              <a:t>Besarnya sanksi administrasi (100%)	</a:t>
            </a:r>
            <a:r>
              <a:rPr lang="en-US" sz="2000">
                <a:solidFill>
                  <a:srgbClr val="000099"/>
                </a:solidFill>
                <a:latin typeface="Tahoma" pitchFamily="34" charset="0"/>
              </a:rPr>
              <a:t>Rp  20.000.000,00</a:t>
            </a:r>
          </a:p>
          <a:p>
            <a:pPr algn="l">
              <a:lnSpc>
                <a:spcPct val="60000"/>
              </a:lnSpc>
              <a:spcBef>
                <a:spcPct val="50000"/>
              </a:spcBef>
            </a:pPr>
            <a:r>
              <a:rPr lang="en-US" sz="2000" u="none">
                <a:solidFill>
                  <a:srgbClr val="000099"/>
                </a:solidFill>
                <a:latin typeface="Tahoma" pitchFamily="34" charset="0"/>
              </a:rPr>
              <a:t>Tambahan jumlah pajak yang </a:t>
            </a:r>
          </a:p>
          <a:p>
            <a:pPr algn="l">
              <a:lnSpc>
                <a:spcPct val="60000"/>
              </a:lnSpc>
              <a:spcBef>
                <a:spcPct val="50000"/>
              </a:spcBef>
            </a:pPr>
            <a:r>
              <a:rPr lang="en-US" sz="2000" u="none">
                <a:solidFill>
                  <a:srgbClr val="000099"/>
                </a:solidFill>
                <a:latin typeface="Tahoma" pitchFamily="34" charset="0"/>
              </a:rPr>
              <a:t>masih harus dibayar			Rp  40.000.000,00</a:t>
            </a:r>
          </a:p>
        </p:txBody>
      </p:sp>
      <p:sp>
        <p:nvSpPr>
          <p:cNvPr id="191498" name="AutoShape 10"/>
          <p:cNvSpPr>
            <a:spLocks noChangeArrowheads="1"/>
          </p:cNvSpPr>
          <p:nvPr/>
        </p:nvSpPr>
        <p:spPr bwMode="auto">
          <a:xfrm>
            <a:off x="152400" y="46482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1490"/>
                                        </p:tgtEl>
                                        <p:attrNameLst>
                                          <p:attrName>style.visibility</p:attrName>
                                        </p:attrNameLst>
                                      </p:cBhvr>
                                      <p:to>
                                        <p:strVal val="visible"/>
                                      </p:to>
                                    </p:set>
                                    <p:anim calcmode="lin" valueType="num">
                                      <p:cBhvr additive="base">
                                        <p:cTn id="7" dur="500" fill="hold"/>
                                        <p:tgtEl>
                                          <p:spTgt spid="191490"/>
                                        </p:tgtEl>
                                        <p:attrNameLst>
                                          <p:attrName>ppt_x</p:attrName>
                                        </p:attrNameLst>
                                      </p:cBhvr>
                                      <p:tavLst>
                                        <p:tav tm="0">
                                          <p:val>
                                            <p:strVal val="0-#ppt_w/2"/>
                                          </p:val>
                                        </p:tav>
                                        <p:tav tm="100000">
                                          <p:val>
                                            <p:strVal val="#ppt_x"/>
                                          </p:val>
                                        </p:tav>
                                      </p:tavLst>
                                    </p:anim>
                                    <p:anim calcmode="lin" valueType="num">
                                      <p:cBhvr additive="base">
                                        <p:cTn id="8" dur="500" fill="hold"/>
                                        <p:tgtEl>
                                          <p:spTgt spid="1914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1491"/>
                                        </p:tgtEl>
                                        <p:attrNameLst>
                                          <p:attrName>style.visibility</p:attrName>
                                        </p:attrNameLst>
                                      </p:cBhvr>
                                      <p:to>
                                        <p:strVal val="visible"/>
                                      </p:to>
                                    </p:set>
                                    <p:anim calcmode="lin" valueType="num">
                                      <p:cBhvr additive="base">
                                        <p:cTn id="13" dur="500" fill="hold"/>
                                        <p:tgtEl>
                                          <p:spTgt spid="191491"/>
                                        </p:tgtEl>
                                        <p:attrNameLst>
                                          <p:attrName>ppt_x</p:attrName>
                                        </p:attrNameLst>
                                      </p:cBhvr>
                                      <p:tavLst>
                                        <p:tav tm="0">
                                          <p:val>
                                            <p:strVal val="0-#ppt_w/2"/>
                                          </p:val>
                                        </p:tav>
                                        <p:tav tm="100000">
                                          <p:val>
                                            <p:strVal val="#ppt_x"/>
                                          </p:val>
                                        </p:tav>
                                      </p:tavLst>
                                    </p:anim>
                                    <p:anim calcmode="lin" valueType="num">
                                      <p:cBhvr additive="base">
                                        <p:cTn id="14" dur="500" fill="hold"/>
                                        <p:tgtEl>
                                          <p:spTgt spid="19149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1492"/>
                                        </p:tgtEl>
                                        <p:attrNameLst>
                                          <p:attrName>style.visibility</p:attrName>
                                        </p:attrNameLst>
                                      </p:cBhvr>
                                      <p:to>
                                        <p:strVal val="visible"/>
                                      </p:to>
                                    </p:set>
                                    <p:anim calcmode="lin" valueType="num">
                                      <p:cBhvr additive="base">
                                        <p:cTn id="19" dur="500" fill="hold"/>
                                        <p:tgtEl>
                                          <p:spTgt spid="191492"/>
                                        </p:tgtEl>
                                        <p:attrNameLst>
                                          <p:attrName>ppt_x</p:attrName>
                                        </p:attrNameLst>
                                      </p:cBhvr>
                                      <p:tavLst>
                                        <p:tav tm="0">
                                          <p:val>
                                            <p:strVal val="0-#ppt_w/2"/>
                                          </p:val>
                                        </p:tav>
                                        <p:tav tm="100000">
                                          <p:val>
                                            <p:strVal val="#ppt_x"/>
                                          </p:val>
                                        </p:tav>
                                      </p:tavLst>
                                    </p:anim>
                                    <p:anim calcmode="lin" valueType="num">
                                      <p:cBhvr additive="base">
                                        <p:cTn id="20" dur="500" fill="hold"/>
                                        <p:tgtEl>
                                          <p:spTgt spid="19149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1498"/>
                                        </p:tgtEl>
                                        <p:attrNameLst>
                                          <p:attrName>style.visibility</p:attrName>
                                        </p:attrNameLst>
                                      </p:cBhvr>
                                      <p:to>
                                        <p:strVal val="visible"/>
                                      </p:to>
                                    </p:set>
                                    <p:anim calcmode="lin" valueType="num">
                                      <p:cBhvr additive="base">
                                        <p:cTn id="25" dur="500" fill="hold"/>
                                        <p:tgtEl>
                                          <p:spTgt spid="191498"/>
                                        </p:tgtEl>
                                        <p:attrNameLst>
                                          <p:attrName>ppt_x</p:attrName>
                                        </p:attrNameLst>
                                      </p:cBhvr>
                                      <p:tavLst>
                                        <p:tav tm="0">
                                          <p:val>
                                            <p:strVal val="0-#ppt_w/2"/>
                                          </p:val>
                                        </p:tav>
                                        <p:tav tm="100000">
                                          <p:val>
                                            <p:strVal val="#ppt_x"/>
                                          </p:val>
                                        </p:tav>
                                      </p:tavLst>
                                    </p:anim>
                                    <p:anim calcmode="lin" valueType="num">
                                      <p:cBhvr additive="base">
                                        <p:cTn id="26" dur="500" fill="hold"/>
                                        <p:tgtEl>
                                          <p:spTgt spid="19149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1494"/>
                                        </p:tgtEl>
                                        <p:attrNameLst>
                                          <p:attrName>style.visibility</p:attrName>
                                        </p:attrNameLst>
                                      </p:cBhvr>
                                      <p:to>
                                        <p:strVal val="visible"/>
                                      </p:to>
                                    </p:set>
                                    <p:anim calcmode="lin" valueType="num">
                                      <p:cBhvr additive="base">
                                        <p:cTn id="31" dur="500" fill="hold"/>
                                        <p:tgtEl>
                                          <p:spTgt spid="191494"/>
                                        </p:tgtEl>
                                        <p:attrNameLst>
                                          <p:attrName>ppt_x</p:attrName>
                                        </p:attrNameLst>
                                      </p:cBhvr>
                                      <p:tavLst>
                                        <p:tav tm="0">
                                          <p:val>
                                            <p:strVal val="0-#ppt_w/2"/>
                                          </p:val>
                                        </p:tav>
                                        <p:tav tm="100000">
                                          <p:val>
                                            <p:strVal val="#ppt_x"/>
                                          </p:val>
                                        </p:tav>
                                      </p:tavLst>
                                    </p:anim>
                                    <p:anim calcmode="lin" valueType="num">
                                      <p:cBhvr additive="base">
                                        <p:cTn id="32" dur="500" fill="hold"/>
                                        <p:tgtEl>
                                          <p:spTgt spid="19149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91496"/>
                                        </p:tgtEl>
                                        <p:attrNameLst>
                                          <p:attrName>style.visibility</p:attrName>
                                        </p:attrNameLst>
                                      </p:cBhvr>
                                      <p:to>
                                        <p:strVal val="visible"/>
                                      </p:to>
                                    </p:set>
                                    <p:anim calcmode="lin" valueType="num">
                                      <p:cBhvr additive="base">
                                        <p:cTn id="37" dur="500" fill="hold"/>
                                        <p:tgtEl>
                                          <p:spTgt spid="191496"/>
                                        </p:tgtEl>
                                        <p:attrNameLst>
                                          <p:attrName>ppt_x</p:attrName>
                                        </p:attrNameLst>
                                      </p:cBhvr>
                                      <p:tavLst>
                                        <p:tav tm="0">
                                          <p:val>
                                            <p:strVal val="0-#ppt_w/2"/>
                                          </p:val>
                                        </p:tav>
                                        <p:tav tm="100000">
                                          <p:val>
                                            <p:strVal val="#ppt_x"/>
                                          </p:val>
                                        </p:tav>
                                      </p:tavLst>
                                    </p:anim>
                                    <p:anim calcmode="lin" valueType="num">
                                      <p:cBhvr additive="base">
                                        <p:cTn id="38" dur="500" fill="hold"/>
                                        <p:tgtEl>
                                          <p:spTgt spid="19149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91497"/>
                                        </p:tgtEl>
                                        <p:attrNameLst>
                                          <p:attrName>style.visibility</p:attrName>
                                        </p:attrNameLst>
                                      </p:cBhvr>
                                      <p:to>
                                        <p:strVal val="visible"/>
                                      </p:to>
                                    </p:set>
                                    <p:anim calcmode="lin" valueType="num">
                                      <p:cBhvr additive="base">
                                        <p:cTn id="43" dur="500" fill="hold"/>
                                        <p:tgtEl>
                                          <p:spTgt spid="191497"/>
                                        </p:tgtEl>
                                        <p:attrNameLst>
                                          <p:attrName>ppt_x</p:attrName>
                                        </p:attrNameLst>
                                      </p:cBhvr>
                                      <p:tavLst>
                                        <p:tav tm="0">
                                          <p:val>
                                            <p:strVal val="0-#ppt_w/2"/>
                                          </p:val>
                                        </p:tav>
                                        <p:tav tm="100000">
                                          <p:val>
                                            <p:strVal val="#ppt_x"/>
                                          </p:val>
                                        </p:tav>
                                      </p:tavLst>
                                    </p:anim>
                                    <p:anim calcmode="lin" valueType="num">
                                      <p:cBhvr additive="base">
                                        <p:cTn id="44" dur="500" fill="hold"/>
                                        <p:tgtEl>
                                          <p:spTgt spid="1914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0" grpId="0" animBg="1" autoUpdateAnimBg="0"/>
      <p:bldP spid="191491" grpId="0" animBg="1" autoUpdateAnimBg="0"/>
      <p:bldP spid="191492" grpId="0" animBg="1" autoUpdateAnimBg="0"/>
      <p:bldP spid="191494" grpId="0" animBg="1" autoUpdateAnimBg="0"/>
      <p:bldP spid="191496" grpId="0" animBg="1"/>
      <p:bldP spid="191497" grpId="0" animBg="1" autoUpdateAnimBg="0"/>
      <p:bldP spid="191498" grpId="0" animBg="1"/>
    </p:bldLst>
  </p:timing>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381000" y="76200"/>
            <a:ext cx="6019800" cy="457200"/>
          </a:xfrm>
          <a:solidFill>
            <a:srgbClr val="FFFFCC"/>
          </a:solidFill>
          <a:ln w="28575">
            <a:solidFill>
              <a:srgbClr val="FF33CC"/>
            </a:solidFill>
          </a:ln>
        </p:spPr>
        <p:txBody>
          <a:bodyPr/>
          <a:lstStyle/>
          <a:p>
            <a:pPr eaLnBrk="1" hangingPunct="1"/>
            <a:r>
              <a:rPr lang="en-US" sz="2800" b="1" smtClean="0">
                <a:solidFill>
                  <a:schemeClr val="tx1"/>
                </a:solidFill>
                <a:latin typeface="Lucida Console" pitchFamily="49" charset="0"/>
              </a:rPr>
              <a:t>DALUWARSA PENERBITAN SKPKBT</a:t>
            </a:r>
          </a:p>
        </p:txBody>
      </p:sp>
      <p:sp>
        <p:nvSpPr>
          <p:cNvPr id="192516" name="Rectangle 4"/>
          <p:cNvSpPr>
            <a:spLocks noChangeArrowheads="1"/>
          </p:cNvSpPr>
          <p:nvPr/>
        </p:nvSpPr>
        <p:spPr bwMode="auto">
          <a:xfrm>
            <a:off x="6553200" y="76200"/>
            <a:ext cx="2362200" cy="5334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15 UU KUP</a:t>
            </a:r>
          </a:p>
        </p:txBody>
      </p:sp>
      <p:sp>
        <p:nvSpPr>
          <p:cNvPr id="192519" name="AutoShape 7"/>
          <p:cNvSpPr>
            <a:spLocks noChangeArrowheads="1"/>
          </p:cNvSpPr>
          <p:nvPr/>
        </p:nvSpPr>
        <p:spPr bwMode="auto">
          <a:xfrm>
            <a:off x="2882900" y="609600"/>
            <a:ext cx="536575" cy="37147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92520" name="Rectangle 8"/>
          <p:cNvSpPr>
            <a:spLocks noChangeArrowheads="1"/>
          </p:cNvSpPr>
          <p:nvPr/>
        </p:nvSpPr>
        <p:spPr bwMode="auto">
          <a:xfrm>
            <a:off x="201613" y="908050"/>
            <a:ext cx="8763000" cy="2314575"/>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en-US" sz="2000" u="none">
                <a:latin typeface="Tahoma" pitchFamily="34" charset="0"/>
              </a:rPr>
              <a:t>Direktur Jenderal Pajak </a:t>
            </a:r>
            <a:r>
              <a:rPr lang="en-US" sz="2000" u="none">
                <a:solidFill>
                  <a:srgbClr val="990000"/>
                </a:solidFill>
                <a:latin typeface="Tahoma" pitchFamily="34" charset="0"/>
              </a:rPr>
              <a:t>dapat menerbitkan Surat Ketetapan Pajak Kurang Bayar Tambahan</a:t>
            </a:r>
            <a:r>
              <a:rPr lang="en-US" sz="2000" u="none">
                <a:latin typeface="Tahoma" pitchFamily="34" charset="0"/>
              </a:rPr>
              <a:t> </a:t>
            </a:r>
            <a:r>
              <a:rPr lang="en-US" b="1" u="none">
                <a:solidFill>
                  <a:srgbClr val="0033CC"/>
                </a:solidFill>
              </a:rPr>
              <a:t>dalam jangka waktu 5 (lima) tahun</a:t>
            </a:r>
            <a:r>
              <a:rPr lang="en-US" sz="2000" u="none">
                <a:latin typeface="Tahoma" pitchFamily="34" charset="0"/>
              </a:rPr>
              <a:t> setelah saat terutangnya pajak atau berakhirnya Masa Pajak, bagian Tahun Pajak, atau Tahun Pajak </a:t>
            </a:r>
            <a:r>
              <a:rPr lang="en-US" sz="2000" u="none">
                <a:solidFill>
                  <a:srgbClr val="0033CC"/>
                </a:solidFill>
                <a:latin typeface="Tahoma" pitchFamily="34" charset="0"/>
              </a:rPr>
              <a:t>apabila</a:t>
            </a:r>
            <a:r>
              <a:rPr lang="en-US" sz="2000" u="none">
                <a:latin typeface="Tahoma" pitchFamily="34" charset="0"/>
              </a:rPr>
              <a:t> </a:t>
            </a:r>
            <a:r>
              <a:rPr lang="en-US" sz="2000" u="none">
                <a:solidFill>
                  <a:srgbClr val="008000"/>
                </a:solidFill>
                <a:latin typeface="Tahoma" pitchFamily="34" charset="0"/>
              </a:rPr>
              <a:t>ditemukan data baru </a:t>
            </a:r>
            <a:r>
              <a:rPr lang="en-US" sz="2000" u="none">
                <a:solidFill>
                  <a:srgbClr val="0033CC"/>
                </a:solidFill>
                <a:latin typeface="Tahoma" pitchFamily="34" charset="0"/>
              </a:rPr>
              <a:t>yang mengakibatkan penambahan jumlah pajak yang terutang</a:t>
            </a:r>
            <a:r>
              <a:rPr lang="en-US" sz="2000" u="none">
                <a:latin typeface="Tahoma" pitchFamily="34" charset="0"/>
              </a:rPr>
              <a:t> </a:t>
            </a:r>
            <a:r>
              <a:rPr lang="fr-FR" sz="2000" u="none">
                <a:solidFill>
                  <a:srgbClr val="0033CC"/>
                </a:solidFill>
                <a:latin typeface="Tahoma" pitchFamily="34" charset="0"/>
              </a:rPr>
              <a:t>setelah dilakukan tindakan pemeriksaan dalam rangka penerbitan Surat Ketetapan Pajak Kurang Bayar Tambahan</a:t>
            </a:r>
            <a:r>
              <a:rPr lang="fr-FR" sz="2000" u="none">
                <a:latin typeface="Tahoma" pitchFamily="34" charset="0"/>
              </a:rPr>
              <a:t>.</a:t>
            </a:r>
            <a:endParaRPr lang="en-US" sz="2000" u="none">
              <a:latin typeface="Tahoma" pitchFamily="34" charset="0"/>
            </a:endParaRPr>
          </a:p>
        </p:txBody>
      </p:sp>
      <p:sp>
        <p:nvSpPr>
          <p:cNvPr id="192521" name="Rectangle 9"/>
          <p:cNvSpPr>
            <a:spLocks noChangeArrowheads="1"/>
          </p:cNvSpPr>
          <p:nvPr/>
        </p:nvSpPr>
        <p:spPr bwMode="auto">
          <a:xfrm>
            <a:off x="201613" y="3644900"/>
            <a:ext cx="8763000" cy="3165475"/>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en-US" u="none">
                <a:solidFill>
                  <a:srgbClr val="0033CC"/>
                </a:solidFill>
                <a:latin typeface="Tahoma" pitchFamily="34" charset="0"/>
              </a:rPr>
              <a:t>Apabila jangka waktu 5</a:t>
            </a:r>
            <a:r>
              <a:rPr lang="en-US" sz="2000" u="none">
                <a:latin typeface="Tahoma" pitchFamily="34" charset="0"/>
              </a:rPr>
              <a:t> (lima) tahun sebagaimana dimaksud pada ayat (1) </a:t>
            </a:r>
            <a:r>
              <a:rPr lang="en-US" u="none">
                <a:solidFill>
                  <a:srgbClr val="0033CC"/>
                </a:solidFill>
                <a:latin typeface="Tahoma" pitchFamily="34" charset="0"/>
              </a:rPr>
              <a:t>telah lewat</a:t>
            </a:r>
            <a:r>
              <a:rPr lang="en-US" sz="2000" u="none">
                <a:latin typeface="Tahoma" pitchFamily="34" charset="0"/>
              </a:rPr>
              <a:t>, </a:t>
            </a:r>
            <a:r>
              <a:rPr lang="en-US" u="none">
                <a:solidFill>
                  <a:srgbClr val="0033CC"/>
                </a:solidFill>
                <a:latin typeface="Tahoma" pitchFamily="34" charset="0"/>
              </a:rPr>
              <a:t>Surat Ketetapan Pajak Kurang Bayar Tambahan tetap dapat diterbitkan</a:t>
            </a:r>
            <a:r>
              <a:rPr lang="en-US" sz="2000" u="none">
                <a:latin typeface="Tahoma" pitchFamily="34" charset="0"/>
              </a:rPr>
              <a:t> ditambah sanksi administrasi berupa bunga sebesar 48% (empat puluh delapan persen) dari jumlah pajak yang tidak atau kurang dibayar, </a:t>
            </a:r>
            <a:r>
              <a:rPr lang="en-US" b="1" u="none">
                <a:solidFill>
                  <a:srgbClr val="CC0000"/>
                </a:solidFill>
                <a:latin typeface="Lucida Console" pitchFamily="49" charset="0"/>
              </a:rPr>
              <a:t>dalam hal Wajib Pajak</a:t>
            </a:r>
            <a:r>
              <a:rPr lang="en-US" sz="2000" u="none">
                <a:latin typeface="Tahoma" pitchFamily="34" charset="0"/>
              </a:rPr>
              <a:t> setelah jangka waktu 5 (lima) tahun tersebut </a:t>
            </a:r>
            <a:r>
              <a:rPr lang="en-US" b="1" u="none">
                <a:solidFill>
                  <a:srgbClr val="CC0000"/>
                </a:solidFill>
                <a:latin typeface="Lucida Console" pitchFamily="49" charset="0"/>
              </a:rPr>
              <a:t>dipidana</a:t>
            </a:r>
            <a:r>
              <a:rPr lang="en-US" sz="2000" u="none">
                <a:latin typeface="Tahoma" pitchFamily="34" charset="0"/>
              </a:rPr>
              <a:t> karena melakukan tindak pidana di bidang perpajakan atau tindak pidana lainnya </a:t>
            </a:r>
            <a:r>
              <a:rPr lang="fr-FR" sz="2000" u="none">
                <a:latin typeface="Tahoma" pitchFamily="34" charset="0"/>
              </a:rPr>
              <a:t>yang dapat menimbulkan kerugian pada pendapatan negara berdasarkan putusan pengadilan yang telah mempunyai kekuatan hukum tetap.</a:t>
            </a:r>
            <a:r>
              <a:rPr lang="en-US" sz="2000">
                <a:latin typeface="Tahoma" pitchFamily="34" charset="0"/>
              </a:rPr>
              <a:t> </a:t>
            </a:r>
          </a:p>
        </p:txBody>
      </p:sp>
      <p:sp>
        <p:nvSpPr>
          <p:cNvPr id="161799" name="AutoShape 11"/>
          <p:cNvSpPr>
            <a:spLocks noChangeArrowheads="1"/>
          </p:cNvSpPr>
          <p:nvPr/>
        </p:nvSpPr>
        <p:spPr bwMode="auto">
          <a:xfrm>
            <a:off x="323850" y="620713"/>
            <a:ext cx="1368425"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ayat 1</a:t>
            </a:r>
          </a:p>
        </p:txBody>
      </p:sp>
      <p:sp>
        <p:nvSpPr>
          <p:cNvPr id="192524" name="AutoShape 12"/>
          <p:cNvSpPr>
            <a:spLocks noChangeArrowheads="1"/>
          </p:cNvSpPr>
          <p:nvPr/>
        </p:nvSpPr>
        <p:spPr bwMode="auto">
          <a:xfrm>
            <a:off x="8428038" y="3213100"/>
            <a:ext cx="536575" cy="37147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1801" name="AutoShape 13"/>
          <p:cNvSpPr>
            <a:spLocks noChangeArrowheads="1"/>
          </p:cNvSpPr>
          <p:nvPr/>
        </p:nvSpPr>
        <p:spPr bwMode="auto">
          <a:xfrm>
            <a:off x="323850" y="3357563"/>
            <a:ext cx="1368425" cy="288925"/>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ayat 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2514"/>
                                        </p:tgtEl>
                                        <p:attrNameLst>
                                          <p:attrName>style.visibility</p:attrName>
                                        </p:attrNameLst>
                                      </p:cBhvr>
                                      <p:to>
                                        <p:strVal val="visible"/>
                                      </p:to>
                                    </p:set>
                                    <p:anim calcmode="lin" valueType="num">
                                      <p:cBhvr additive="base">
                                        <p:cTn id="7" dur="500" fill="hold"/>
                                        <p:tgtEl>
                                          <p:spTgt spid="192514"/>
                                        </p:tgtEl>
                                        <p:attrNameLst>
                                          <p:attrName>ppt_x</p:attrName>
                                        </p:attrNameLst>
                                      </p:cBhvr>
                                      <p:tavLst>
                                        <p:tav tm="0">
                                          <p:val>
                                            <p:strVal val="0-#ppt_w/2"/>
                                          </p:val>
                                        </p:tav>
                                        <p:tav tm="100000">
                                          <p:val>
                                            <p:strVal val="#ppt_x"/>
                                          </p:val>
                                        </p:tav>
                                      </p:tavLst>
                                    </p:anim>
                                    <p:anim calcmode="lin" valueType="num">
                                      <p:cBhvr additive="base">
                                        <p:cTn id="8" dur="500" fill="hold"/>
                                        <p:tgtEl>
                                          <p:spTgt spid="1925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2516"/>
                                        </p:tgtEl>
                                        <p:attrNameLst>
                                          <p:attrName>style.visibility</p:attrName>
                                        </p:attrNameLst>
                                      </p:cBhvr>
                                      <p:to>
                                        <p:strVal val="visible"/>
                                      </p:to>
                                    </p:set>
                                    <p:anim calcmode="lin" valueType="num">
                                      <p:cBhvr additive="base">
                                        <p:cTn id="13" dur="500" fill="hold"/>
                                        <p:tgtEl>
                                          <p:spTgt spid="192516"/>
                                        </p:tgtEl>
                                        <p:attrNameLst>
                                          <p:attrName>ppt_x</p:attrName>
                                        </p:attrNameLst>
                                      </p:cBhvr>
                                      <p:tavLst>
                                        <p:tav tm="0">
                                          <p:val>
                                            <p:strVal val="0-#ppt_w/2"/>
                                          </p:val>
                                        </p:tav>
                                        <p:tav tm="100000">
                                          <p:val>
                                            <p:strVal val="#ppt_x"/>
                                          </p:val>
                                        </p:tav>
                                      </p:tavLst>
                                    </p:anim>
                                    <p:anim calcmode="lin" valueType="num">
                                      <p:cBhvr additive="base">
                                        <p:cTn id="14" dur="500" fill="hold"/>
                                        <p:tgtEl>
                                          <p:spTgt spid="1925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2519"/>
                                        </p:tgtEl>
                                        <p:attrNameLst>
                                          <p:attrName>style.visibility</p:attrName>
                                        </p:attrNameLst>
                                      </p:cBhvr>
                                      <p:to>
                                        <p:strVal val="visible"/>
                                      </p:to>
                                    </p:set>
                                    <p:anim calcmode="lin" valueType="num">
                                      <p:cBhvr additive="base">
                                        <p:cTn id="19" dur="500" fill="hold"/>
                                        <p:tgtEl>
                                          <p:spTgt spid="192519"/>
                                        </p:tgtEl>
                                        <p:attrNameLst>
                                          <p:attrName>ppt_x</p:attrName>
                                        </p:attrNameLst>
                                      </p:cBhvr>
                                      <p:tavLst>
                                        <p:tav tm="0">
                                          <p:val>
                                            <p:strVal val="0-#ppt_w/2"/>
                                          </p:val>
                                        </p:tav>
                                        <p:tav tm="100000">
                                          <p:val>
                                            <p:strVal val="#ppt_x"/>
                                          </p:val>
                                        </p:tav>
                                      </p:tavLst>
                                    </p:anim>
                                    <p:anim calcmode="lin" valueType="num">
                                      <p:cBhvr additive="base">
                                        <p:cTn id="20" dur="500" fill="hold"/>
                                        <p:tgtEl>
                                          <p:spTgt spid="19251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2520"/>
                                        </p:tgtEl>
                                        <p:attrNameLst>
                                          <p:attrName>style.visibility</p:attrName>
                                        </p:attrNameLst>
                                      </p:cBhvr>
                                      <p:to>
                                        <p:strVal val="visible"/>
                                      </p:to>
                                    </p:set>
                                    <p:anim calcmode="lin" valueType="num">
                                      <p:cBhvr additive="base">
                                        <p:cTn id="25" dur="500" fill="hold"/>
                                        <p:tgtEl>
                                          <p:spTgt spid="192520"/>
                                        </p:tgtEl>
                                        <p:attrNameLst>
                                          <p:attrName>ppt_x</p:attrName>
                                        </p:attrNameLst>
                                      </p:cBhvr>
                                      <p:tavLst>
                                        <p:tav tm="0">
                                          <p:val>
                                            <p:strVal val="0-#ppt_w/2"/>
                                          </p:val>
                                        </p:tav>
                                        <p:tav tm="100000">
                                          <p:val>
                                            <p:strVal val="#ppt_x"/>
                                          </p:val>
                                        </p:tav>
                                      </p:tavLst>
                                    </p:anim>
                                    <p:anim calcmode="lin" valueType="num">
                                      <p:cBhvr additive="base">
                                        <p:cTn id="26" dur="500" fill="hold"/>
                                        <p:tgtEl>
                                          <p:spTgt spid="1925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2521"/>
                                        </p:tgtEl>
                                        <p:attrNameLst>
                                          <p:attrName>style.visibility</p:attrName>
                                        </p:attrNameLst>
                                      </p:cBhvr>
                                      <p:to>
                                        <p:strVal val="visible"/>
                                      </p:to>
                                    </p:set>
                                    <p:anim calcmode="lin" valueType="num">
                                      <p:cBhvr additive="base">
                                        <p:cTn id="31" dur="500" fill="hold"/>
                                        <p:tgtEl>
                                          <p:spTgt spid="192521"/>
                                        </p:tgtEl>
                                        <p:attrNameLst>
                                          <p:attrName>ppt_x</p:attrName>
                                        </p:attrNameLst>
                                      </p:cBhvr>
                                      <p:tavLst>
                                        <p:tav tm="0">
                                          <p:val>
                                            <p:strVal val="0-#ppt_w/2"/>
                                          </p:val>
                                        </p:tav>
                                        <p:tav tm="100000">
                                          <p:val>
                                            <p:strVal val="#ppt_x"/>
                                          </p:val>
                                        </p:tav>
                                      </p:tavLst>
                                    </p:anim>
                                    <p:anim calcmode="lin" valueType="num">
                                      <p:cBhvr additive="base">
                                        <p:cTn id="32" dur="500" fill="hold"/>
                                        <p:tgtEl>
                                          <p:spTgt spid="19252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92524"/>
                                        </p:tgtEl>
                                        <p:attrNameLst>
                                          <p:attrName>style.visibility</p:attrName>
                                        </p:attrNameLst>
                                      </p:cBhvr>
                                      <p:to>
                                        <p:strVal val="visible"/>
                                      </p:to>
                                    </p:set>
                                    <p:anim calcmode="lin" valueType="num">
                                      <p:cBhvr additive="base">
                                        <p:cTn id="37" dur="500" fill="hold"/>
                                        <p:tgtEl>
                                          <p:spTgt spid="192524"/>
                                        </p:tgtEl>
                                        <p:attrNameLst>
                                          <p:attrName>ppt_x</p:attrName>
                                        </p:attrNameLst>
                                      </p:cBhvr>
                                      <p:tavLst>
                                        <p:tav tm="0">
                                          <p:val>
                                            <p:strVal val="0-#ppt_w/2"/>
                                          </p:val>
                                        </p:tav>
                                        <p:tav tm="100000">
                                          <p:val>
                                            <p:strVal val="#ppt_x"/>
                                          </p:val>
                                        </p:tav>
                                      </p:tavLst>
                                    </p:anim>
                                    <p:anim calcmode="lin" valueType="num">
                                      <p:cBhvr additive="base">
                                        <p:cTn id="38" dur="500" fill="hold"/>
                                        <p:tgtEl>
                                          <p:spTgt spid="1925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4" grpId="0" animBg="1" autoUpdateAnimBg="0"/>
      <p:bldP spid="192516" grpId="0" animBg="1" autoUpdateAnimBg="0"/>
      <p:bldP spid="192519" grpId="0" animBg="1"/>
      <p:bldP spid="192520" grpId="0" animBg="1" autoUpdateAnimBg="0"/>
      <p:bldP spid="192521" grpId="0" animBg="1" autoUpdateAnimBg="0"/>
      <p:bldP spid="192524" grpId="0" animBg="1"/>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Line 2"/>
          <p:cNvSpPr>
            <a:spLocks noChangeShapeType="1"/>
          </p:cNvSpPr>
          <p:nvPr/>
        </p:nvSpPr>
        <p:spPr bwMode="auto">
          <a:xfrm>
            <a:off x="900113" y="1196975"/>
            <a:ext cx="7488237" cy="0"/>
          </a:xfrm>
          <a:prstGeom prst="line">
            <a:avLst/>
          </a:prstGeom>
          <a:noFill/>
          <a:ln w="57150">
            <a:solidFill>
              <a:schemeClr val="tx1"/>
            </a:solidFill>
            <a:prstDash val="sysDot"/>
            <a:round/>
            <a:headEnd/>
            <a:tailEnd/>
          </a:ln>
        </p:spPr>
        <p:txBody>
          <a:bodyPr/>
          <a:lstStyle/>
          <a:p>
            <a:endParaRPr lang="en-US"/>
          </a:p>
        </p:txBody>
      </p:sp>
      <p:sp>
        <p:nvSpPr>
          <p:cNvPr id="162819" name="AutoShape 3"/>
          <p:cNvSpPr>
            <a:spLocks noChangeArrowheads="1"/>
          </p:cNvSpPr>
          <p:nvPr/>
        </p:nvSpPr>
        <p:spPr bwMode="auto">
          <a:xfrm>
            <a:off x="971550" y="1052513"/>
            <a:ext cx="287338"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lIns="91422" tIns="45712" rIns="91422" bIns="45712" anchor="ctr"/>
          <a:lstStyle/>
          <a:p>
            <a:endParaRPr lang="en-US"/>
          </a:p>
        </p:txBody>
      </p:sp>
      <p:sp>
        <p:nvSpPr>
          <p:cNvPr id="162820" name="Rectangle 4"/>
          <p:cNvSpPr>
            <a:spLocks noChangeArrowheads="1"/>
          </p:cNvSpPr>
          <p:nvPr/>
        </p:nvSpPr>
        <p:spPr bwMode="auto">
          <a:xfrm>
            <a:off x="539750" y="1484313"/>
            <a:ext cx="1079500" cy="711200"/>
          </a:xfrm>
          <a:prstGeom prst="rect">
            <a:avLst/>
          </a:prstGeom>
          <a:noFill/>
          <a:ln w="9525">
            <a:solidFill>
              <a:srgbClr val="0033CC"/>
            </a:solidFill>
            <a:miter lim="800000"/>
            <a:headEnd/>
            <a:tailEnd/>
          </a:ln>
        </p:spPr>
        <p:txBody>
          <a:bodyPr lIns="91422" tIns="45712" rIns="91422" bIns="45712">
            <a:spAutoFit/>
          </a:bodyPr>
          <a:lstStyle/>
          <a:p>
            <a:r>
              <a:rPr lang="en-US" sz="2000" b="1" u="none">
                <a:latin typeface="Tahoma" pitchFamily="34" charset="0"/>
              </a:rPr>
              <a:t>31/12/2008</a:t>
            </a:r>
          </a:p>
        </p:txBody>
      </p:sp>
      <p:sp>
        <p:nvSpPr>
          <p:cNvPr id="162821" name="AutoShape 5"/>
          <p:cNvSpPr>
            <a:spLocks noChangeArrowheads="1"/>
          </p:cNvSpPr>
          <p:nvPr/>
        </p:nvSpPr>
        <p:spPr bwMode="auto">
          <a:xfrm>
            <a:off x="900113" y="2133600"/>
            <a:ext cx="431800"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2822" name="Rectangle 6"/>
          <p:cNvSpPr>
            <a:spLocks noChangeArrowheads="1"/>
          </p:cNvSpPr>
          <p:nvPr/>
        </p:nvSpPr>
        <p:spPr bwMode="auto">
          <a:xfrm>
            <a:off x="323850" y="2636838"/>
            <a:ext cx="1655763" cy="2235200"/>
          </a:xfrm>
          <a:prstGeom prst="rect">
            <a:avLst/>
          </a:prstGeom>
          <a:noFill/>
          <a:ln w="9525">
            <a:solidFill>
              <a:srgbClr val="0033CC"/>
            </a:solidFill>
            <a:miter lim="800000"/>
            <a:headEnd/>
            <a:tailEnd/>
          </a:ln>
        </p:spPr>
        <p:txBody>
          <a:bodyPr lIns="91422" tIns="45712" rIns="91422" bIns="45712">
            <a:spAutoFit/>
          </a:bodyPr>
          <a:lstStyle/>
          <a:p>
            <a:r>
              <a:rPr lang="en-US" sz="2000" u="none">
                <a:latin typeface="Tahoma" pitchFamily="34" charset="0"/>
              </a:rPr>
              <a:t>Saat terutang PPh badan tahun pajak 2008 dengan tahun takwim</a:t>
            </a:r>
          </a:p>
        </p:txBody>
      </p:sp>
      <p:sp>
        <p:nvSpPr>
          <p:cNvPr id="162823" name="AutoShape 7"/>
          <p:cNvSpPr>
            <a:spLocks noChangeArrowheads="1"/>
          </p:cNvSpPr>
          <p:nvPr/>
        </p:nvSpPr>
        <p:spPr bwMode="auto">
          <a:xfrm>
            <a:off x="2484438" y="1052513"/>
            <a:ext cx="287337"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33CC"/>
          </a:solidFill>
          <a:ln w="9525">
            <a:solidFill>
              <a:schemeClr val="tx1"/>
            </a:solidFill>
            <a:round/>
            <a:headEnd/>
            <a:tailEnd/>
          </a:ln>
        </p:spPr>
        <p:txBody>
          <a:bodyPr wrap="none" anchor="ctr"/>
          <a:lstStyle/>
          <a:p>
            <a:endParaRPr lang="en-US"/>
          </a:p>
        </p:txBody>
      </p:sp>
      <p:sp>
        <p:nvSpPr>
          <p:cNvPr id="162824" name="Rectangle 8"/>
          <p:cNvSpPr>
            <a:spLocks noChangeArrowheads="1"/>
          </p:cNvSpPr>
          <p:nvPr/>
        </p:nvSpPr>
        <p:spPr bwMode="auto">
          <a:xfrm>
            <a:off x="2195513" y="1484313"/>
            <a:ext cx="863600" cy="730250"/>
          </a:xfrm>
          <a:prstGeom prst="rect">
            <a:avLst/>
          </a:prstGeom>
          <a:solidFill>
            <a:schemeClr val="hlink"/>
          </a:solidFill>
          <a:ln w="28575">
            <a:solidFill>
              <a:srgbClr val="0033CC"/>
            </a:solidFill>
            <a:miter lim="800000"/>
            <a:headEnd/>
            <a:tailEnd/>
          </a:ln>
        </p:spPr>
        <p:txBody>
          <a:bodyPr lIns="91422" tIns="45712" rIns="91422" bIns="45712">
            <a:spAutoFit/>
          </a:bodyPr>
          <a:lstStyle/>
          <a:p>
            <a:r>
              <a:rPr lang="en-US" sz="2000" b="1" u="none">
                <a:latin typeface="Tahoma" pitchFamily="34" charset="0"/>
              </a:rPr>
              <a:t>1/1/2009</a:t>
            </a:r>
          </a:p>
        </p:txBody>
      </p:sp>
      <p:sp>
        <p:nvSpPr>
          <p:cNvPr id="162825" name="AutoShape 9"/>
          <p:cNvSpPr>
            <a:spLocks noChangeArrowheads="1"/>
          </p:cNvSpPr>
          <p:nvPr/>
        </p:nvSpPr>
        <p:spPr bwMode="auto">
          <a:xfrm>
            <a:off x="5651500" y="1052513"/>
            <a:ext cx="287338"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33CC"/>
          </a:solidFill>
          <a:ln w="9525">
            <a:solidFill>
              <a:schemeClr val="tx1"/>
            </a:solidFill>
            <a:round/>
            <a:headEnd/>
            <a:tailEnd/>
          </a:ln>
        </p:spPr>
        <p:txBody>
          <a:bodyPr wrap="none" anchor="ctr"/>
          <a:lstStyle/>
          <a:p>
            <a:endParaRPr lang="en-US"/>
          </a:p>
        </p:txBody>
      </p:sp>
      <p:sp>
        <p:nvSpPr>
          <p:cNvPr id="162826" name="Rectangle 10"/>
          <p:cNvSpPr>
            <a:spLocks noChangeArrowheads="1"/>
          </p:cNvSpPr>
          <p:nvPr/>
        </p:nvSpPr>
        <p:spPr bwMode="auto">
          <a:xfrm>
            <a:off x="5292725" y="1484313"/>
            <a:ext cx="1008063" cy="730250"/>
          </a:xfrm>
          <a:prstGeom prst="rect">
            <a:avLst/>
          </a:prstGeom>
          <a:solidFill>
            <a:schemeClr val="hlink"/>
          </a:solidFill>
          <a:ln w="28575">
            <a:solidFill>
              <a:srgbClr val="0033CC"/>
            </a:solidFill>
            <a:miter lim="800000"/>
            <a:headEnd/>
            <a:tailEnd/>
          </a:ln>
        </p:spPr>
        <p:txBody>
          <a:bodyPr lIns="91422" tIns="45712" rIns="91422" bIns="45712">
            <a:spAutoFit/>
          </a:bodyPr>
          <a:lstStyle/>
          <a:p>
            <a:r>
              <a:rPr lang="en-US" sz="2000" b="1" u="none">
                <a:latin typeface="Tahoma" pitchFamily="34" charset="0"/>
              </a:rPr>
              <a:t>31/12/2013</a:t>
            </a:r>
          </a:p>
        </p:txBody>
      </p:sp>
      <p:sp>
        <p:nvSpPr>
          <p:cNvPr id="162827" name="AutoShape 11"/>
          <p:cNvSpPr>
            <a:spLocks/>
          </p:cNvSpPr>
          <p:nvPr/>
        </p:nvSpPr>
        <p:spPr bwMode="auto">
          <a:xfrm rot="5400000">
            <a:off x="4103687" y="1160463"/>
            <a:ext cx="360363" cy="2592388"/>
          </a:xfrm>
          <a:prstGeom prst="rightBrace">
            <a:avLst>
              <a:gd name="adj1" fmla="val 59949"/>
              <a:gd name="adj2" fmla="val 50000"/>
            </a:avLst>
          </a:prstGeom>
          <a:noFill/>
          <a:ln w="38100">
            <a:solidFill>
              <a:srgbClr val="0033CC"/>
            </a:solidFill>
            <a:round/>
            <a:headEnd/>
            <a:tailEnd/>
          </a:ln>
        </p:spPr>
        <p:txBody>
          <a:bodyPr wrap="none" anchor="ctr"/>
          <a:lstStyle/>
          <a:p>
            <a:endParaRPr lang="en-US"/>
          </a:p>
        </p:txBody>
      </p:sp>
      <p:sp>
        <p:nvSpPr>
          <p:cNvPr id="162828" name="Rectangle 12"/>
          <p:cNvSpPr>
            <a:spLocks noChangeArrowheads="1"/>
          </p:cNvSpPr>
          <p:nvPr/>
        </p:nvSpPr>
        <p:spPr bwMode="auto">
          <a:xfrm>
            <a:off x="2413000" y="3306763"/>
            <a:ext cx="3671888" cy="2254250"/>
          </a:xfrm>
          <a:prstGeom prst="rect">
            <a:avLst/>
          </a:prstGeom>
          <a:noFill/>
          <a:ln w="28575">
            <a:solidFill>
              <a:srgbClr val="0033CC"/>
            </a:solidFill>
            <a:miter lim="800000"/>
            <a:headEnd/>
            <a:tailEnd/>
          </a:ln>
        </p:spPr>
        <p:txBody>
          <a:bodyPr lIns="91422" tIns="45712" rIns="91422" bIns="45712">
            <a:spAutoFit/>
          </a:bodyPr>
          <a:lstStyle/>
          <a:p>
            <a:r>
              <a:rPr lang="en-US" sz="2000" u="none">
                <a:solidFill>
                  <a:srgbClr val="990000"/>
                </a:solidFill>
                <a:latin typeface="Tahoma" pitchFamily="34" charset="0"/>
              </a:rPr>
              <a:t>jangka waktu </a:t>
            </a:r>
            <a:r>
              <a:rPr lang="en-US" sz="2000" u="none">
                <a:latin typeface="Tahoma" pitchFamily="34" charset="0"/>
              </a:rPr>
              <a:t>5 (lima) tahun</a:t>
            </a:r>
            <a:r>
              <a:rPr lang="en-US" sz="2000" u="none">
                <a:solidFill>
                  <a:srgbClr val="990000"/>
                </a:solidFill>
                <a:latin typeface="Tahoma" pitchFamily="34" charset="0"/>
              </a:rPr>
              <a:t> Dirjen Pajak dapat menerbitkan SKPKBT setelah dilakukan pemeriksaan apabila atas PPh badan tahun pajak 2008 yang sudah diterbitkan skp ditemukan data baru </a:t>
            </a:r>
          </a:p>
        </p:txBody>
      </p:sp>
      <p:sp>
        <p:nvSpPr>
          <p:cNvPr id="162829" name="AutoShape 13"/>
          <p:cNvSpPr>
            <a:spLocks noChangeArrowheads="1"/>
          </p:cNvSpPr>
          <p:nvPr/>
        </p:nvSpPr>
        <p:spPr bwMode="auto">
          <a:xfrm>
            <a:off x="3924300" y="2708275"/>
            <a:ext cx="647700" cy="5048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2830" name="AutoShape 14"/>
          <p:cNvSpPr>
            <a:spLocks noChangeArrowheads="1"/>
          </p:cNvSpPr>
          <p:nvPr/>
        </p:nvSpPr>
        <p:spPr bwMode="auto">
          <a:xfrm>
            <a:off x="6804025" y="1052513"/>
            <a:ext cx="287338"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162831" name="Rectangle 15"/>
          <p:cNvSpPr>
            <a:spLocks noChangeArrowheads="1"/>
          </p:cNvSpPr>
          <p:nvPr/>
        </p:nvSpPr>
        <p:spPr bwMode="auto">
          <a:xfrm>
            <a:off x="6588125" y="1484313"/>
            <a:ext cx="935038" cy="711200"/>
          </a:xfrm>
          <a:prstGeom prst="rect">
            <a:avLst/>
          </a:prstGeom>
          <a:noFill/>
          <a:ln w="9525">
            <a:solidFill>
              <a:srgbClr val="0033CC"/>
            </a:solidFill>
            <a:miter lim="800000"/>
            <a:headEnd/>
            <a:tailEnd/>
          </a:ln>
        </p:spPr>
        <p:txBody>
          <a:bodyPr lIns="91422" tIns="45712" rIns="91422" bIns="45712">
            <a:spAutoFit/>
          </a:bodyPr>
          <a:lstStyle/>
          <a:p>
            <a:r>
              <a:rPr lang="en-US" sz="2000" b="1" u="none">
                <a:latin typeface="Tahoma" pitchFamily="34" charset="0"/>
              </a:rPr>
              <a:t>1/1/2014</a:t>
            </a:r>
          </a:p>
        </p:txBody>
      </p:sp>
      <p:sp>
        <p:nvSpPr>
          <p:cNvPr id="162832" name="AutoShape 16"/>
          <p:cNvSpPr>
            <a:spLocks noChangeArrowheads="1"/>
          </p:cNvSpPr>
          <p:nvPr/>
        </p:nvSpPr>
        <p:spPr bwMode="auto">
          <a:xfrm>
            <a:off x="7596188" y="1700213"/>
            <a:ext cx="1081087" cy="36036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162833" name="AutoShape 17"/>
          <p:cNvSpPr>
            <a:spLocks/>
          </p:cNvSpPr>
          <p:nvPr/>
        </p:nvSpPr>
        <p:spPr bwMode="auto">
          <a:xfrm rot="5400000">
            <a:off x="7560469" y="1664494"/>
            <a:ext cx="360363" cy="1584325"/>
          </a:xfrm>
          <a:prstGeom prst="rightBrace">
            <a:avLst>
              <a:gd name="adj1" fmla="val 36637"/>
              <a:gd name="adj2" fmla="val 50000"/>
            </a:avLst>
          </a:prstGeom>
          <a:noFill/>
          <a:ln w="38100">
            <a:solidFill>
              <a:srgbClr val="0033CC"/>
            </a:solidFill>
            <a:round/>
            <a:headEnd/>
            <a:tailEnd/>
          </a:ln>
        </p:spPr>
        <p:txBody>
          <a:bodyPr wrap="none" anchor="ctr"/>
          <a:lstStyle/>
          <a:p>
            <a:endParaRPr lang="en-US"/>
          </a:p>
        </p:txBody>
      </p:sp>
      <p:sp>
        <p:nvSpPr>
          <p:cNvPr id="162834" name="AutoShape 18"/>
          <p:cNvSpPr>
            <a:spLocks noChangeArrowheads="1"/>
          </p:cNvSpPr>
          <p:nvPr/>
        </p:nvSpPr>
        <p:spPr bwMode="auto">
          <a:xfrm>
            <a:off x="7524750" y="2709863"/>
            <a:ext cx="431800"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2835" name="Rectangle 19"/>
          <p:cNvSpPr>
            <a:spLocks noChangeArrowheads="1"/>
          </p:cNvSpPr>
          <p:nvPr/>
        </p:nvSpPr>
        <p:spPr bwMode="auto">
          <a:xfrm>
            <a:off x="6372225" y="3141663"/>
            <a:ext cx="2519363" cy="2235200"/>
          </a:xfrm>
          <a:prstGeom prst="rect">
            <a:avLst/>
          </a:prstGeom>
          <a:noFill/>
          <a:ln w="9525">
            <a:solidFill>
              <a:srgbClr val="0033CC"/>
            </a:solidFill>
            <a:miter lim="800000"/>
            <a:headEnd/>
            <a:tailEnd/>
          </a:ln>
        </p:spPr>
        <p:txBody>
          <a:bodyPr lIns="91422" tIns="45712" rIns="91422" bIns="45712">
            <a:spAutoFit/>
          </a:bodyPr>
          <a:lstStyle/>
          <a:p>
            <a:r>
              <a:rPr lang="en-US" sz="2000" b="1" u="none">
                <a:solidFill>
                  <a:srgbClr val="990000"/>
                </a:solidFill>
                <a:latin typeface="Arial Narrow" pitchFamily="34" charset="0"/>
              </a:rPr>
              <a:t>SKPKBT tetap dapat diterbitkan apabila WP melakukan tindak pidana yang menimbulkan kerugian negara berdasarkan putusan hakim</a:t>
            </a:r>
          </a:p>
        </p:txBody>
      </p:sp>
      <p:sp>
        <p:nvSpPr>
          <p:cNvPr id="162836" name="Rectangle 20"/>
          <p:cNvSpPr>
            <a:spLocks noChangeArrowheads="1"/>
          </p:cNvSpPr>
          <p:nvPr/>
        </p:nvSpPr>
        <p:spPr bwMode="auto">
          <a:xfrm>
            <a:off x="6877050" y="5373688"/>
            <a:ext cx="1655763" cy="1016000"/>
          </a:xfrm>
          <a:prstGeom prst="rect">
            <a:avLst/>
          </a:prstGeom>
          <a:noFill/>
          <a:ln w="9525">
            <a:solidFill>
              <a:srgbClr val="0033CC"/>
            </a:solidFill>
            <a:miter lim="800000"/>
            <a:headEnd/>
            <a:tailEnd/>
          </a:ln>
        </p:spPr>
        <p:txBody>
          <a:bodyPr lIns="91422" tIns="45712" rIns="91422" bIns="45712">
            <a:spAutoFit/>
          </a:bodyPr>
          <a:lstStyle/>
          <a:p>
            <a:r>
              <a:rPr lang="en-US" sz="2000" u="none">
                <a:latin typeface="Tahoma" pitchFamily="34" charset="0"/>
              </a:rPr>
              <a:t>dengan sanksi adm. bunga 48%</a:t>
            </a:r>
          </a:p>
        </p:txBody>
      </p:sp>
      <p:sp>
        <p:nvSpPr>
          <p:cNvPr id="162837" name="Rectangle 21"/>
          <p:cNvSpPr>
            <a:spLocks noChangeArrowheads="1"/>
          </p:cNvSpPr>
          <p:nvPr/>
        </p:nvSpPr>
        <p:spPr bwMode="auto">
          <a:xfrm>
            <a:off x="323850" y="144463"/>
            <a:ext cx="1511300" cy="404812"/>
          </a:xfrm>
          <a:prstGeom prst="rect">
            <a:avLst/>
          </a:prstGeom>
          <a:solidFill>
            <a:schemeClr val="bg1"/>
          </a:solidFill>
          <a:ln w="9525">
            <a:solidFill>
              <a:schemeClr val="tx1"/>
            </a:solidFill>
            <a:miter lim="800000"/>
            <a:headEnd/>
            <a:tailEnd/>
          </a:ln>
        </p:spPr>
        <p:txBody>
          <a:bodyPr wrap="none" lIns="91422" tIns="45712" rIns="91422" bIns="45712" anchor="ctr"/>
          <a:lstStyle/>
          <a:p>
            <a:r>
              <a:rPr lang="en-US" b="1" u="none"/>
              <a:t>contoh</a:t>
            </a: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762000" y="152400"/>
            <a:ext cx="7696200" cy="762000"/>
          </a:xfrm>
          <a:ln w="28575">
            <a:solidFill>
              <a:srgbClr val="FF33CC"/>
            </a:solidFill>
          </a:ln>
        </p:spPr>
        <p:txBody>
          <a:bodyPr/>
          <a:lstStyle/>
          <a:p>
            <a:pPr eaLnBrk="1" hangingPunct="1"/>
            <a:r>
              <a:rPr lang="en-US" sz="2400" b="1" smtClean="0">
                <a:solidFill>
                  <a:srgbClr val="000099"/>
                </a:solidFill>
                <a:latin typeface="Verdana" pitchFamily="34" charset="0"/>
              </a:rPr>
              <a:t>SURAT KETETAPAN PAJAK LEBIH BAYAR (SKPLB)</a:t>
            </a:r>
          </a:p>
        </p:txBody>
      </p:sp>
      <p:sp>
        <p:nvSpPr>
          <p:cNvPr id="193540" name="AutoShape 4"/>
          <p:cNvSpPr>
            <a:spLocks noChangeArrowheads="1"/>
          </p:cNvSpPr>
          <p:nvPr/>
        </p:nvSpPr>
        <p:spPr bwMode="auto">
          <a:xfrm>
            <a:off x="4191000" y="106680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93542" name="Rectangle 6"/>
          <p:cNvSpPr>
            <a:spLocks noChangeArrowheads="1"/>
          </p:cNvSpPr>
          <p:nvPr/>
        </p:nvSpPr>
        <p:spPr bwMode="auto">
          <a:xfrm>
            <a:off x="152400" y="4672013"/>
            <a:ext cx="8763000" cy="1349375"/>
          </a:xfrm>
          <a:prstGeom prst="rect">
            <a:avLst/>
          </a:prstGeom>
          <a:noFill/>
          <a:ln w="38100">
            <a:solidFill>
              <a:srgbClr val="FF33CC"/>
            </a:solidFill>
            <a:miter lim="800000"/>
            <a:headEnd/>
            <a:tailEnd/>
          </a:ln>
        </p:spPr>
        <p:txBody>
          <a:bodyPr lIns="91422" tIns="45712" rIns="91422" bIns="45712">
            <a:spAutoFit/>
          </a:bodyPr>
          <a:lstStyle/>
          <a:p>
            <a:pPr algn="l">
              <a:spcBef>
                <a:spcPct val="50000"/>
              </a:spcBef>
            </a:pPr>
            <a:r>
              <a:rPr lang="en-US" sz="2000" u="none">
                <a:solidFill>
                  <a:srgbClr val="000099"/>
                </a:solidFill>
                <a:latin typeface="Tahoma" pitchFamily="34" charset="0"/>
              </a:rPr>
              <a:t>PAJAK YANG TERUTANG				Rp10.000.000,00</a:t>
            </a:r>
          </a:p>
          <a:p>
            <a:pPr algn="l">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Rp16.000.000,00</a:t>
            </a:r>
          </a:p>
          <a:p>
            <a:pPr algn="l">
              <a:spcBef>
                <a:spcPct val="50000"/>
              </a:spcBef>
            </a:pPr>
            <a:r>
              <a:rPr lang="en-US" sz="2000" b="1" u="none">
                <a:solidFill>
                  <a:srgbClr val="000099"/>
                </a:solidFill>
                <a:latin typeface="Tahoma" pitchFamily="34" charset="0"/>
              </a:rPr>
              <a:t>JUMLAH KELEBIHAN PEMBAYARAN PAJAK		Rp6.000.000,00</a:t>
            </a:r>
          </a:p>
        </p:txBody>
      </p:sp>
      <p:sp>
        <p:nvSpPr>
          <p:cNvPr id="193543" name="Rectangle 7"/>
          <p:cNvSpPr>
            <a:spLocks noChangeArrowheads="1"/>
          </p:cNvSpPr>
          <p:nvPr/>
        </p:nvSpPr>
        <p:spPr bwMode="auto">
          <a:xfrm>
            <a:off x="381000" y="1524000"/>
            <a:ext cx="8534400" cy="2503488"/>
          </a:xfrm>
          <a:prstGeom prst="rect">
            <a:avLst/>
          </a:prstGeom>
          <a:noFill/>
          <a:ln w="38100">
            <a:solidFill>
              <a:srgbClr val="0033CC"/>
            </a:solidFill>
            <a:miter lim="800000"/>
            <a:headEnd/>
            <a:tailEnd/>
          </a:ln>
        </p:spPr>
        <p:txBody>
          <a:bodyPr lIns="91422" tIns="45712" rIns="91422" bIns="45712">
            <a:spAutoFit/>
          </a:bodyPr>
          <a:lstStyle/>
          <a:p>
            <a:pPr>
              <a:spcBef>
                <a:spcPct val="50000"/>
              </a:spcBef>
            </a:pPr>
            <a:r>
              <a:rPr lang="en-US" u="none">
                <a:latin typeface="Lucida Console" pitchFamily="49" charset="0"/>
              </a:rPr>
              <a:t>Surat Ketetapan Pajak Lebih Bayar adalah surat ketetapan pajak yang menentukan jumlah kelebihan pembayaran pajak karena jumlah kredit pajak lebih besar daripada pajak yang terutang atau seharusnya tidak terutang.</a:t>
            </a:r>
          </a:p>
          <a:p>
            <a:pPr>
              <a:spcBef>
                <a:spcPct val="50000"/>
              </a:spcBef>
            </a:pPr>
            <a:r>
              <a:rPr lang="en-US" u="none">
                <a:latin typeface="Lucida Console" pitchFamily="49" charset="0"/>
              </a:rPr>
              <a:t>(Pasal 1 angka 19 UU KUP)</a:t>
            </a:r>
          </a:p>
        </p:txBody>
      </p:sp>
      <p:sp>
        <p:nvSpPr>
          <p:cNvPr id="193544" name="AutoShape 8"/>
          <p:cNvSpPr>
            <a:spLocks noChangeArrowheads="1"/>
          </p:cNvSpPr>
          <p:nvPr/>
        </p:nvSpPr>
        <p:spPr bwMode="auto">
          <a:xfrm>
            <a:off x="4191000" y="4124325"/>
            <a:ext cx="6858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3538"/>
                                        </p:tgtEl>
                                        <p:attrNameLst>
                                          <p:attrName>style.visibility</p:attrName>
                                        </p:attrNameLst>
                                      </p:cBhvr>
                                      <p:to>
                                        <p:strVal val="visible"/>
                                      </p:to>
                                    </p:set>
                                    <p:anim calcmode="lin" valueType="num">
                                      <p:cBhvr additive="base">
                                        <p:cTn id="7" dur="500" fill="hold"/>
                                        <p:tgtEl>
                                          <p:spTgt spid="193538"/>
                                        </p:tgtEl>
                                        <p:attrNameLst>
                                          <p:attrName>ppt_x</p:attrName>
                                        </p:attrNameLst>
                                      </p:cBhvr>
                                      <p:tavLst>
                                        <p:tav tm="0">
                                          <p:val>
                                            <p:strVal val="0-#ppt_w/2"/>
                                          </p:val>
                                        </p:tav>
                                        <p:tav tm="100000">
                                          <p:val>
                                            <p:strVal val="#ppt_x"/>
                                          </p:val>
                                        </p:tav>
                                      </p:tavLst>
                                    </p:anim>
                                    <p:anim calcmode="lin" valueType="num">
                                      <p:cBhvr additive="base">
                                        <p:cTn id="8" dur="500" fill="hold"/>
                                        <p:tgtEl>
                                          <p:spTgt spid="1935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3540"/>
                                        </p:tgtEl>
                                        <p:attrNameLst>
                                          <p:attrName>style.visibility</p:attrName>
                                        </p:attrNameLst>
                                      </p:cBhvr>
                                      <p:to>
                                        <p:strVal val="visible"/>
                                      </p:to>
                                    </p:set>
                                    <p:anim calcmode="lin" valueType="num">
                                      <p:cBhvr additive="base">
                                        <p:cTn id="13" dur="500" fill="hold"/>
                                        <p:tgtEl>
                                          <p:spTgt spid="193540"/>
                                        </p:tgtEl>
                                        <p:attrNameLst>
                                          <p:attrName>ppt_x</p:attrName>
                                        </p:attrNameLst>
                                      </p:cBhvr>
                                      <p:tavLst>
                                        <p:tav tm="0">
                                          <p:val>
                                            <p:strVal val="0-#ppt_w/2"/>
                                          </p:val>
                                        </p:tav>
                                        <p:tav tm="100000">
                                          <p:val>
                                            <p:strVal val="#ppt_x"/>
                                          </p:val>
                                        </p:tav>
                                      </p:tavLst>
                                    </p:anim>
                                    <p:anim calcmode="lin" valueType="num">
                                      <p:cBhvr additive="base">
                                        <p:cTn id="14" dur="500" fill="hold"/>
                                        <p:tgtEl>
                                          <p:spTgt spid="19354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3543"/>
                                        </p:tgtEl>
                                        <p:attrNameLst>
                                          <p:attrName>style.visibility</p:attrName>
                                        </p:attrNameLst>
                                      </p:cBhvr>
                                      <p:to>
                                        <p:strVal val="visible"/>
                                      </p:to>
                                    </p:set>
                                    <p:anim calcmode="lin" valueType="num">
                                      <p:cBhvr additive="base">
                                        <p:cTn id="19" dur="500" fill="hold"/>
                                        <p:tgtEl>
                                          <p:spTgt spid="193543"/>
                                        </p:tgtEl>
                                        <p:attrNameLst>
                                          <p:attrName>ppt_x</p:attrName>
                                        </p:attrNameLst>
                                      </p:cBhvr>
                                      <p:tavLst>
                                        <p:tav tm="0">
                                          <p:val>
                                            <p:strVal val="0-#ppt_w/2"/>
                                          </p:val>
                                        </p:tav>
                                        <p:tav tm="100000">
                                          <p:val>
                                            <p:strVal val="#ppt_x"/>
                                          </p:val>
                                        </p:tav>
                                      </p:tavLst>
                                    </p:anim>
                                    <p:anim calcmode="lin" valueType="num">
                                      <p:cBhvr additive="base">
                                        <p:cTn id="20" dur="500" fill="hold"/>
                                        <p:tgtEl>
                                          <p:spTgt spid="19354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3544"/>
                                        </p:tgtEl>
                                        <p:attrNameLst>
                                          <p:attrName>style.visibility</p:attrName>
                                        </p:attrNameLst>
                                      </p:cBhvr>
                                      <p:to>
                                        <p:strVal val="visible"/>
                                      </p:to>
                                    </p:set>
                                    <p:anim calcmode="lin" valueType="num">
                                      <p:cBhvr additive="base">
                                        <p:cTn id="25" dur="500" fill="hold"/>
                                        <p:tgtEl>
                                          <p:spTgt spid="193544"/>
                                        </p:tgtEl>
                                        <p:attrNameLst>
                                          <p:attrName>ppt_x</p:attrName>
                                        </p:attrNameLst>
                                      </p:cBhvr>
                                      <p:tavLst>
                                        <p:tav tm="0">
                                          <p:val>
                                            <p:strVal val="0-#ppt_w/2"/>
                                          </p:val>
                                        </p:tav>
                                        <p:tav tm="100000">
                                          <p:val>
                                            <p:strVal val="#ppt_x"/>
                                          </p:val>
                                        </p:tav>
                                      </p:tavLst>
                                    </p:anim>
                                    <p:anim calcmode="lin" valueType="num">
                                      <p:cBhvr additive="base">
                                        <p:cTn id="26" dur="500" fill="hold"/>
                                        <p:tgtEl>
                                          <p:spTgt spid="19354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3542"/>
                                        </p:tgtEl>
                                        <p:attrNameLst>
                                          <p:attrName>style.visibility</p:attrName>
                                        </p:attrNameLst>
                                      </p:cBhvr>
                                      <p:to>
                                        <p:strVal val="visible"/>
                                      </p:to>
                                    </p:set>
                                    <p:anim calcmode="lin" valueType="num">
                                      <p:cBhvr additive="base">
                                        <p:cTn id="31" dur="500" fill="hold"/>
                                        <p:tgtEl>
                                          <p:spTgt spid="193542"/>
                                        </p:tgtEl>
                                        <p:attrNameLst>
                                          <p:attrName>ppt_x</p:attrName>
                                        </p:attrNameLst>
                                      </p:cBhvr>
                                      <p:tavLst>
                                        <p:tav tm="0">
                                          <p:val>
                                            <p:strVal val="0-#ppt_w/2"/>
                                          </p:val>
                                        </p:tav>
                                        <p:tav tm="100000">
                                          <p:val>
                                            <p:strVal val="#ppt_x"/>
                                          </p:val>
                                        </p:tav>
                                      </p:tavLst>
                                    </p:anim>
                                    <p:anim calcmode="lin" valueType="num">
                                      <p:cBhvr additive="base">
                                        <p:cTn id="32" dur="500" fill="hold"/>
                                        <p:tgtEl>
                                          <p:spTgt spid="1935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8" grpId="0" animBg="1" autoUpdateAnimBg="0"/>
      <p:bldP spid="193540" grpId="0" animBg="1"/>
      <p:bldP spid="193542" grpId="0" animBg="1" autoUpdateAnimBg="0"/>
      <p:bldP spid="193543" grpId="0" animBg="1" autoUpdateAnimBg="0"/>
      <p:bldP spid="193544" grpId="0" animBg="1"/>
    </p:bldLst>
  </p:timing>
</p:sld>
</file>

<file path=ppt/slides/slide1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1600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SKPLB</a:t>
            </a:r>
          </a:p>
        </p:txBody>
      </p:sp>
      <p:sp>
        <p:nvSpPr>
          <p:cNvPr id="194569" name="Rectangle 9"/>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17 UU KUP</a:t>
            </a:r>
          </a:p>
        </p:txBody>
      </p:sp>
      <p:sp>
        <p:nvSpPr>
          <p:cNvPr id="194570" name="Rectangle 10"/>
          <p:cNvSpPr>
            <a:spLocks noChangeArrowheads="1"/>
          </p:cNvSpPr>
          <p:nvPr/>
        </p:nvSpPr>
        <p:spPr bwMode="auto">
          <a:xfrm>
            <a:off x="107950" y="765175"/>
            <a:ext cx="8964613" cy="1460500"/>
          </a:xfrm>
          <a:prstGeom prst="rect">
            <a:avLst/>
          </a:prstGeom>
          <a:noFill/>
          <a:ln w="28575">
            <a:solidFill>
              <a:srgbClr val="0033CC"/>
            </a:solidFill>
            <a:miter lim="800000"/>
            <a:headEnd/>
            <a:tailEnd/>
          </a:ln>
        </p:spPr>
        <p:txBody>
          <a:bodyPr lIns="91422" tIns="45712" rIns="91422" bIns="45712">
            <a:spAutoFit/>
          </a:bodyPr>
          <a:lstStyle/>
          <a:p>
            <a:pPr>
              <a:spcBef>
                <a:spcPct val="50000"/>
              </a:spcBef>
            </a:pPr>
            <a:r>
              <a:rPr lang="en-US" sz="2000" u="none">
                <a:latin typeface="Lucida Console" pitchFamily="49" charset="0"/>
              </a:rPr>
              <a:t>Direktur Jenderal Pajak </a:t>
            </a:r>
            <a:r>
              <a:rPr lang="en-US" b="1" u="none">
                <a:solidFill>
                  <a:srgbClr val="CC0000"/>
                </a:solidFill>
                <a:latin typeface="Lucida Console" pitchFamily="49" charset="0"/>
              </a:rPr>
              <a:t>setelah melakukan pemeriksaan,</a:t>
            </a:r>
            <a:r>
              <a:rPr lang="en-US" sz="2000" u="none">
                <a:latin typeface="Lucida Console" pitchFamily="49" charset="0"/>
              </a:rPr>
              <a:t> menerbitkan Surat Ketetapan Pajak Lebih Bayar </a:t>
            </a:r>
            <a:r>
              <a:rPr lang="en-US" sz="2000" b="1" u="none">
                <a:solidFill>
                  <a:srgbClr val="0033CC"/>
                </a:solidFill>
                <a:latin typeface="Lucida Console" pitchFamily="49" charset="0"/>
              </a:rPr>
              <a:t>apabila jumlah kredit pajak atau jumlah pajak yang dibayar lebih besar daripada jumlah pajak yang terutang</a:t>
            </a:r>
            <a:r>
              <a:rPr lang="en-US" sz="2000" u="none">
                <a:latin typeface="Lucida Console" pitchFamily="49" charset="0"/>
              </a:rPr>
              <a:t>.</a:t>
            </a:r>
          </a:p>
        </p:txBody>
      </p:sp>
      <p:sp>
        <p:nvSpPr>
          <p:cNvPr id="194571" name="AutoShape 11"/>
          <p:cNvSpPr>
            <a:spLocks noChangeArrowheads="1"/>
          </p:cNvSpPr>
          <p:nvPr/>
        </p:nvSpPr>
        <p:spPr bwMode="auto">
          <a:xfrm>
            <a:off x="3751263" y="533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4870" name="AutoShape 20"/>
          <p:cNvSpPr>
            <a:spLocks noChangeArrowheads="1"/>
          </p:cNvSpPr>
          <p:nvPr/>
        </p:nvSpPr>
        <p:spPr bwMode="auto">
          <a:xfrm>
            <a:off x="107950" y="476250"/>
            <a:ext cx="1079500" cy="21590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sz="2000" u="none">
                <a:latin typeface="Tahoma" pitchFamily="34" charset="0"/>
              </a:rPr>
              <a:t>ayat 1</a:t>
            </a:r>
          </a:p>
        </p:txBody>
      </p:sp>
      <p:sp>
        <p:nvSpPr>
          <p:cNvPr id="194584" name="Rectangle 24"/>
          <p:cNvSpPr>
            <a:spLocks noChangeArrowheads="1"/>
          </p:cNvSpPr>
          <p:nvPr/>
        </p:nvSpPr>
        <p:spPr bwMode="auto">
          <a:xfrm>
            <a:off x="107950" y="2636838"/>
            <a:ext cx="8964613" cy="2070100"/>
          </a:xfrm>
          <a:prstGeom prst="rect">
            <a:avLst/>
          </a:prstGeom>
          <a:noFill/>
          <a:ln w="28575">
            <a:solidFill>
              <a:srgbClr val="0033CC"/>
            </a:solidFill>
            <a:miter lim="800000"/>
            <a:headEnd/>
            <a:tailEnd/>
          </a:ln>
        </p:spPr>
        <p:txBody>
          <a:bodyPr lIns="91422" tIns="45712" rIns="91422" bIns="45712">
            <a:spAutoFit/>
          </a:bodyPr>
          <a:lstStyle/>
          <a:p>
            <a:pPr>
              <a:spcBef>
                <a:spcPct val="50000"/>
              </a:spcBef>
            </a:pPr>
            <a:r>
              <a:rPr lang="fr-FR" sz="2000" u="none">
                <a:latin typeface="Lucida Console" pitchFamily="49" charset="0"/>
              </a:rPr>
              <a:t>Berdasarkan permohonan Wajib Pajak, Direktur Jenderal Pajak, </a:t>
            </a:r>
            <a:r>
              <a:rPr lang="fr-FR" b="1" u="none">
                <a:solidFill>
                  <a:srgbClr val="990000"/>
                </a:solidFill>
                <a:latin typeface="Lucida Console" pitchFamily="49" charset="0"/>
              </a:rPr>
              <a:t>setelah meneliti kebenaran pembayaran pajak</a:t>
            </a:r>
            <a:r>
              <a:rPr lang="fr-FR" sz="2000" u="none">
                <a:latin typeface="Lucida Console" pitchFamily="49" charset="0"/>
              </a:rPr>
              <a:t>, menerbitkan Surat Ketetapan Pajak Lebih Bayar </a:t>
            </a:r>
            <a:r>
              <a:rPr lang="fr-FR" sz="2000" b="1" u="none">
                <a:solidFill>
                  <a:srgbClr val="0033CC"/>
                </a:solidFill>
                <a:latin typeface="Lucida Console" pitchFamily="49" charset="0"/>
              </a:rPr>
              <a:t>apabila terdapat pembayaran pajak yang seharusnya tidak terutang, yang ketentuannya diatur dengan atau berdasarkan Peraturan Menteri Keuangan</a:t>
            </a:r>
            <a:r>
              <a:rPr lang="fr-FR" sz="2000" u="none">
                <a:latin typeface="Lucida Console" pitchFamily="49" charset="0"/>
              </a:rPr>
              <a:t>.</a:t>
            </a:r>
            <a:r>
              <a:rPr lang="fr-FR" sz="2000">
                <a:latin typeface="Lucida Console" pitchFamily="49" charset="0"/>
              </a:rPr>
              <a:t> </a:t>
            </a:r>
            <a:endParaRPr lang="en-US" sz="2000">
              <a:latin typeface="Lucida Console" pitchFamily="49" charset="0"/>
            </a:endParaRPr>
          </a:p>
        </p:txBody>
      </p:sp>
      <p:sp>
        <p:nvSpPr>
          <p:cNvPr id="164872" name="AutoShape 25"/>
          <p:cNvSpPr>
            <a:spLocks noChangeArrowheads="1"/>
          </p:cNvSpPr>
          <p:nvPr/>
        </p:nvSpPr>
        <p:spPr bwMode="auto">
          <a:xfrm>
            <a:off x="179388" y="2349500"/>
            <a:ext cx="1079500" cy="21590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sz="2000" u="none">
                <a:latin typeface="Tahoma" pitchFamily="34" charset="0"/>
              </a:rPr>
              <a:t>ayat 2</a:t>
            </a:r>
          </a:p>
        </p:txBody>
      </p:sp>
      <p:sp>
        <p:nvSpPr>
          <p:cNvPr id="194586" name="Rectangle 26"/>
          <p:cNvSpPr>
            <a:spLocks noChangeArrowheads="1"/>
          </p:cNvSpPr>
          <p:nvPr/>
        </p:nvSpPr>
        <p:spPr bwMode="auto">
          <a:xfrm>
            <a:off x="107950" y="5097463"/>
            <a:ext cx="8964613" cy="1601787"/>
          </a:xfrm>
          <a:prstGeom prst="rect">
            <a:avLst/>
          </a:prstGeom>
          <a:noFill/>
          <a:ln w="28575">
            <a:solidFill>
              <a:srgbClr val="0033CC"/>
            </a:solidFill>
            <a:miter lim="800000"/>
            <a:headEnd/>
            <a:tailEnd/>
          </a:ln>
        </p:spPr>
        <p:txBody>
          <a:bodyPr lIns="91422" tIns="45712" rIns="91422" bIns="45712">
            <a:spAutoFit/>
          </a:bodyPr>
          <a:lstStyle/>
          <a:p>
            <a:pPr>
              <a:lnSpc>
                <a:spcPct val="90000"/>
              </a:lnSpc>
              <a:spcBef>
                <a:spcPct val="50000"/>
              </a:spcBef>
            </a:pPr>
            <a:r>
              <a:rPr lang="fr-FR" sz="2000" u="none">
                <a:latin typeface="Lucida Console" pitchFamily="49" charset="0"/>
              </a:rPr>
              <a:t>Surat Ketetapan Pajak Lebih Bayar masih </a:t>
            </a:r>
            <a:r>
              <a:rPr lang="fr-FR" sz="2000" b="1" u="none">
                <a:solidFill>
                  <a:srgbClr val="990000"/>
                </a:solidFill>
                <a:latin typeface="Lucida Console" pitchFamily="49" charset="0"/>
              </a:rPr>
              <a:t>dapat diterbitkan lagi</a:t>
            </a:r>
            <a:r>
              <a:rPr lang="fr-FR" sz="2000" u="none">
                <a:latin typeface="Lucida Console" pitchFamily="49" charset="0"/>
              </a:rPr>
              <a:t> </a:t>
            </a:r>
            <a:r>
              <a:rPr lang="fr-FR" b="1" u="none">
                <a:solidFill>
                  <a:srgbClr val="0033CC"/>
                </a:solidFill>
                <a:latin typeface="Lucida Console" pitchFamily="49" charset="0"/>
              </a:rPr>
              <a:t>apabila berdasarkan hasil pemeriksaan dan/atau data baru</a:t>
            </a:r>
            <a:r>
              <a:rPr lang="fr-FR" sz="2000" u="none">
                <a:latin typeface="Lucida Console" pitchFamily="49" charset="0"/>
              </a:rPr>
              <a:t> ternyata pajak yang lebih dibayar jumlahnya lebih besar daripada kelebihan pembayaran pajak yang telah ditetapkan.</a:t>
            </a:r>
            <a:r>
              <a:rPr lang="fr-FR" sz="2000">
                <a:latin typeface="Lucida Console" pitchFamily="49" charset="0"/>
              </a:rPr>
              <a:t> </a:t>
            </a:r>
            <a:endParaRPr lang="en-US" sz="2000">
              <a:latin typeface="Lucida Console" pitchFamily="49" charset="0"/>
            </a:endParaRPr>
          </a:p>
        </p:txBody>
      </p:sp>
      <p:sp>
        <p:nvSpPr>
          <p:cNvPr id="164874" name="AutoShape 27"/>
          <p:cNvSpPr>
            <a:spLocks noChangeArrowheads="1"/>
          </p:cNvSpPr>
          <p:nvPr/>
        </p:nvSpPr>
        <p:spPr bwMode="auto">
          <a:xfrm>
            <a:off x="179388" y="4868863"/>
            <a:ext cx="1079500" cy="21590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sz="2000" u="none">
                <a:latin typeface="Tahoma" pitchFamily="34" charset="0"/>
              </a:rPr>
              <a:t>ayat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62"/>
                                        </p:tgtEl>
                                        <p:attrNameLst>
                                          <p:attrName>style.visibility</p:attrName>
                                        </p:attrNameLst>
                                      </p:cBhvr>
                                      <p:to>
                                        <p:strVal val="visible"/>
                                      </p:to>
                                    </p:set>
                                    <p:anim calcmode="lin" valueType="num">
                                      <p:cBhvr additive="base">
                                        <p:cTn id="7" dur="500" fill="hold"/>
                                        <p:tgtEl>
                                          <p:spTgt spid="194562"/>
                                        </p:tgtEl>
                                        <p:attrNameLst>
                                          <p:attrName>ppt_x</p:attrName>
                                        </p:attrNameLst>
                                      </p:cBhvr>
                                      <p:tavLst>
                                        <p:tav tm="0">
                                          <p:val>
                                            <p:strVal val="0-#ppt_w/2"/>
                                          </p:val>
                                        </p:tav>
                                        <p:tav tm="100000">
                                          <p:val>
                                            <p:strVal val="#ppt_x"/>
                                          </p:val>
                                        </p:tav>
                                      </p:tavLst>
                                    </p:anim>
                                    <p:anim calcmode="lin" valueType="num">
                                      <p:cBhvr additive="base">
                                        <p:cTn id="8" dur="500" fill="hold"/>
                                        <p:tgtEl>
                                          <p:spTgt spid="1945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69"/>
                                        </p:tgtEl>
                                        <p:attrNameLst>
                                          <p:attrName>style.visibility</p:attrName>
                                        </p:attrNameLst>
                                      </p:cBhvr>
                                      <p:to>
                                        <p:strVal val="visible"/>
                                      </p:to>
                                    </p:set>
                                    <p:anim calcmode="lin" valueType="num">
                                      <p:cBhvr additive="base">
                                        <p:cTn id="13" dur="500" fill="hold"/>
                                        <p:tgtEl>
                                          <p:spTgt spid="194569"/>
                                        </p:tgtEl>
                                        <p:attrNameLst>
                                          <p:attrName>ppt_x</p:attrName>
                                        </p:attrNameLst>
                                      </p:cBhvr>
                                      <p:tavLst>
                                        <p:tav tm="0">
                                          <p:val>
                                            <p:strVal val="0-#ppt_w/2"/>
                                          </p:val>
                                        </p:tav>
                                        <p:tav tm="100000">
                                          <p:val>
                                            <p:strVal val="#ppt_x"/>
                                          </p:val>
                                        </p:tav>
                                      </p:tavLst>
                                    </p:anim>
                                    <p:anim calcmode="lin" valueType="num">
                                      <p:cBhvr additive="base">
                                        <p:cTn id="14" dur="500" fill="hold"/>
                                        <p:tgtEl>
                                          <p:spTgt spid="19456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4571"/>
                                        </p:tgtEl>
                                        <p:attrNameLst>
                                          <p:attrName>style.visibility</p:attrName>
                                        </p:attrNameLst>
                                      </p:cBhvr>
                                      <p:to>
                                        <p:strVal val="visible"/>
                                      </p:to>
                                    </p:set>
                                    <p:anim calcmode="lin" valueType="num">
                                      <p:cBhvr additive="base">
                                        <p:cTn id="19" dur="500" fill="hold"/>
                                        <p:tgtEl>
                                          <p:spTgt spid="194571"/>
                                        </p:tgtEl>
                                        <p:attrNameLst>
                                          <p:attrName>ppt_x</p:attrName>
                                        </p:attrNameLst>
                                      </p:cBhvr>
                                      <p:tavLst>
                                        <p:tav tm="0">
                                          <p:val>
                                            <p:strVal val="0-#ppt_w/2"/>
                                          </p:val>
                                        </p:tav>
                                        <p:tav tm="100000">
                                          <p:val>
                                            <p:strVal val="#ppt_x"/>
                                          </p:val>
                                        </p:tav>
                                      </p:tavLst>
                                    </p:anim>
                                    <p:anim calcmode="lin" valueType="num">
                                      <p:cBhvr additive="base">
                                        <p:cTn id="20" dur="500" fill="hold"/>
                                        <p:tgtEl>
                                          <p:spTgt spid="19457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4570"/>
                                        </p:tgtEl>
                                        <p:attrNameLst>
                                          <p:attrName>style.visibility</p:attrName>
                                        </p:attrNameLst>
                                      </p:cBhvr>
                                      <p:to>
                                        <p:strVal val="visible"/>
                                      </p:to>
                                    </p:set>
                                    <p:anim calcmode="lin" valueType="num">
                                      <p:cBhvr additive="base">
                                        <p:cTn id="25" dur="500" fill="hold"/>
                                        <p:tgtEl>
                                          <p:spTgt spid="194570"/>
                                        </p:tgtEl>
                                        <p:attrNameLst>
                                          <p:attrName>ppt_x</p:attrName>
                                        </p:attrNameLst>
                                      </p:cBhvr>
                                      <p:tavLst>
                                        <p:tav tm="0">
                                          <p:val>
                                            <p:strVal val="0-#ppt_w/2"/>
                                          </p:val>
                                        </p:tav>
                                        <p:tav tm="100000">
                                          <p:val>
                                            <p:strVal val="#ppt_x"/>
                                          </p:val>
                                        </p:tav>
                                      </p:tavLst>
                                    </p:anim>
                                    <p:anim calcmode="lin" valueType="num">
                                      <p:cBhvr additive="base">
                                        <p:cTn id="26" dur="500" fill="hold"/>
                                        <p:tgtEl>
                                          <p:spTgt spid="19457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4584"/>
                                        </p:tgtEl>
                                        <p:attrNameLst>
                                          <p:attrName>style.visibility</p:attrName>
                                        </p:attrNameLst>
                                      </p:cBhvr>
                                      <p:to>
                                        <p:strVal val="visible"/>
                                      </p:to>
                                    </p:set>
                                    <p:anim calcmode="lin" valueType="num">
                                      <p:cBhvr additive="base">
                                        <p:cTn id="31" dur="500" fill="hold"/>
                                        <p:tgtEl>
                                          <p:spTgt spid="194584"/>
                                        </p:tgtEl>
                                        <p:attrNameLst>
                                          <p:attrName>ppt_x</p:attrName>
                                        </p:attrNameLst>
                                      </p:cBhvr>
                                      <p:tavLst>
                                        <p:tav tm="0">
                                          <p:val>
                                            <p:strVal val="0-#ppt_w/2"/>
                                          </p:val>
                                        </p:tav>
                                        <p:tav tm="100000">
                                          <p:val>
                                            <p:strVal val="#ppt_x"/>
                                          </p:val>
                                        </p:tav>
                                      </p:tavLst>
                                    </p:anim>
                                    <p:anim calcmode="lin" valueType="num">
                                      <p:cBhvr additive="base">
                                        <p:cTn id="32" dur="500" fill="hold"/>
                                        <p:tgtEl>
                                          <p:spTgt spid="19458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94586"/>
                                        </p:tgtEl>
                                        <p:attrNameLst>
                                          <p:attrName>style.visibility</p:attrName>
                                        </p:attrNameLst>
                                      </p:cBhvr>
                                      <p:to>
                                        <p:strVal val="visible"/>
                                      </p:to>
                                    </p:set>
                                    <p:anim calcmode="lin" valueType="num">
                                      <p:cBhvr additive="base">
                                        <p:cTn id="37" dur="500" fill="hold"/>
                                        <p:tgtEl>
                                          <p:spTgt spid="194586"/>
                                        </p:tgtEl>
                                        <p:attrNameLst>
                                          <p:attrName>ppt_x</p:attrName>
                                        </p:attrNameLst>
                                      </p:cBhvr>
                                      <p:tavLst>
                                        <p:tav tm="0">
                                          <p:val>
                                            <p:strVal val="0-#ppt_w/2"/>
                                          </p:val>
                                        </p:tav>
                                        <p:tav tm="100000">
                                          <p:val>
                                            <p:strVal val="#ppt_x"/>
                                          </p:val>
                                        </p:tav>
                                      </p:tavLst>
                                    </p:anim>
                                    <p:anim calcmode="lin" valueType="num">
                                      <p:cBhvr additive="base">
                                        <p:cTn id="38" dur="500" fill="hold"/>
                                        <p:tgtEl>
                                          <p:spTgt spid="1945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2" grpId="0" animBg="1" autoUpdateAnimBg="0"/>
      <p:bldP spid="194569" grpId="0" animBg="1" autoUpdateAnimBg="0"/>
      <p:bldP spid="194570" grpId="0" animBg="1" autoUpdateAnimBg="0"/>
      <p:bldP spid="194571" grpId="0" animBg="1"/>
      <p:bldP spid="194584" grpId="0" animBg="1" autoUpdateAnimBg="0"/>
      <p:bldP spid="194586" grpId="0" animBg="1" autoUpdateAnimBg="0"/>
    </p:bldLst>
  </p:timing>
</p:sld>
</file>

<file path=ppt/slides/slide1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xfrm>
            <a:off x="1600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SKPLB</a:t>
            </a:r>
          </a:p>
        </p:txBody>
      </p:sp>
      <p:sp>
        <p:nvSpPr>
          <p:cNvPr id="325635" name="Rectangle 3"/>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17 UU KUP</a:t>
            </a:r>
          </a:p>
        </p:txBody>
      </p:sp>
      <p:sp>
        <p:nvSpPr>
          <p:cNvPr id="325636" name="Rectangle 4"/>
          <p:cNvSpPr>
            <a:spLocks noChangeArrowheads="1"/>
          </p:cNvSpPr>
          <p:nvPr/>
        </p:nvSpPr>
        <p:spPr bwMode="auto">
          <a:xfrm>
            <a:off x="107950" y="744538"/>
            <a:ext cx="8964613" cy="1339850"/>
          </a:xfrm>
          <a:prstGeom prst="rect">
            <a:avLst/>
          </a:prstGeom>
          <a:noFill/>
          <a:ln w="28575">
            <a:solidFill>
              <a:srgbClr val="0033CC"/>
            </a:solidFill>
            <a:miter lim="800000"/>
            <a:headEnd/>
            <a:tailEnd/>
          </a:ln>
        </p:spPr>
        <p:txBody>
          <a:bodyPr lIns="91422" tIns="45712" rIns="91422" bIns="45712">
            <a:spAutoFit/>
          </a:bodyPr>
          <a:lstStyle/>
          <a:p>
            <a:pPr>
              <a:spcBef>
                <a:spcPct val="50000"/>
              </a:spcBef>
            </a:pPr>
            <a:r>
              <a:rPr lang="en-US" sz="2000" u="none">
                <a:latin typeface="Lucida Console" pitchFamily="49" charset="0"/>
              </a:rPr>
              <a:t>Direktur Jenderal Pajak </a:t>
            </a:r>
            <a:r>
              <a:rPr lang="en-US" sz="2000" b="1" u="none">
                <a:solidFill>
                  <a:srgbClr val="CC0000"/>
                </a:solidFill>
                <a:latin typeface="Lucida Console" pitchFamily="49" charset="0"/>
              </a:rPr>
              <a:t>setelah melakukan pemeriksaan,</a:t>
            </a:r>
            <a:r>
              <a:rPr lang="en-US" sz="2000" u="none">
                <a:latin typeface="Lucida Console" pitchFamily="49" charset="0"/>
              </a:rPr>
              <a:t> menerbitkan Surat Ketetapan Pajak Lebih Bayar </a:t>
            </a:r>
            <a:r>
              <a:rPr lang="en-US" sz="2000" b="1" u="none">
                <a:solidFill>
                  <a:srgbClr val="0033CC"/>
                </a:solidFill>
                <a:latin typeface="Lucida Console" pitchFamily="49" charset="0"/>
              </a:rPr>
              <a:t>apabila jumlah kredit pajak atau jumlah pajak yang dibayar lebih besar daripada jumlah pajak yang terutang</a:t>
            </a:r>
            <a:r>
              <a:rPr lang="en-US" sz="2000" u="none">
                <a:latin typeface="Lucida Console" pitchFamily="49" charset="0"/>
              </a:rPr>
              <a:t>.</a:t>
            </a:r>
          </a:p>
        </p:txBody>
      </p:sp>
      <p:sp>
        <p:nvSpPr>
          <p:cNvPr id="325637" name="AutoShape 5"/>
          <p:cNvSpPr>
            <a:spLocks noChangeArrowheads="1"/>
          </p:cNvSpPr>
          <p:nvPr/>
        </p:nvSpPr>
        <p:spPr bwMode="auto">
          <a:xfrm>
            <a:off x="3751263" y="533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5638" name="AutoShape 6"/>
          <p:cNvSpPr>
            <a:spLocks noChangeArrowheads="1"/>
          </p:cNvSpPr>
          <p:nvPr/>
        </p:nvSpPr>
        <p:spPr bwMode="auto">
          <a:xfrm>
            <a:off x="3779838" y="2060575"/>
            <a:ext cx="6096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5639" name="Rectangle 7"/>
          <p:cNvSpPr>
            <a:spLocks noChangeArrowheads="1"/>
          </p:cNvSpPr>
          <p:nvPr/>
        </p:nvSpPr>
        <p:spPr bwMode="auto">
          <a:xfrm>
            <a:off x="250825" y="2420938"/>
            <a:ext cx="8763000" cy="425450"/>
          </a:xfrm>
          <a:prstGeom prst="rect">
            <a:avLst/>
          </a:prstGeom>
          <a:noFill/>
          <a:ln w="28575">
            <a:solidFill>
              <a:srgbClr val="008000"/>
            </a:solidFill>
            <a:miter lim="800000"/>
            <a:headEnd/>
            <a:tailEnd/>
          </a:ln>
        </p:spPr>
        <p:txBody>
          <a:bodyPr lIns="91422" tIns="45712" rIns="91422" bIns="45712">
            <a:spAutoFit/>
          </a:bodyPr>
          <a:lstStyle/>
          <a:p>
            <a:pPr algn="l">
              <a:spcBef>
                <a:spcPct val="50000"/>
              </a:spcBef>
            </a:pPr>
            <a:r>
              <a:rPr lang="en-US" sz="2000" u="none">
                <a:latin typeface="Tahoma" pitchFamily="34" charset="0"/>
              </a:rPr>
              <a:t>untuk PPh, jumlah kredit pajak lebih besar dari jumlah pajak yang terutang, </a:t>
            </a:r>
          </a:p>
        </p:txBody>
      </p:sp>
      <p:sp>
        <p:nvSpPr>
          <p:cNvPr id="325640" name="Rectangle 8"/>
          <p:cNvSpPr>
            <a:spLocks noChangeArrowheads="1"/>
          </p:cNvSpPr>
          <p:nvPr/>
        </p:nvSpPr>
        <p:spPr bwMode="auto">
          <a:xfrm>
            <a:off x="273050" y="2924175"/>
            <a:ext cx="8763000" cy="425450"/>
          </a:xfrm>
          <a:prstGeom prst="rect">
            <a:avLst/>
          </a:prstGeom>
          <a:noFill/>
          <a:ln w="28575">
            <a:solidFill>
              <a:srgbClr val="008000"/>
            </a:solidFill>
            <a:miter lim="800000"/>
            <a:headEnd/>
            <a:tailEnd/>
          </a:ln>
        </p:spPr>
        <p:txBody>
          <a:bodyPr lIns="91422" tIns="45712" rIns="91422" bIns="45712">
            <a:spAutoFit/>
          </a:bodyPr>
          <a:lstStyle/>
          <a:p>
            <a:pPr algn="l">
              <a:spcBef>
                <a:spcPct val="50000"/>
              </a:spcBef>
            </a:pPr>
            <a:r>
              <a:rPr lang="en-US" sz="2000" u="none">
                <a:latin typeface="Tahoma" pitchFamily="34" charset="0"/>
              </a:rPr>
              <a:t>untuk PPN, jumlah kredit pajak lebih besar dari jumlah pajak yang terutang. </a:t>
            </a:r>
          </a:p>
        </p:txBody>
      </p:sp>
      <p:sp>
        <p:nvSpPr>
          <p:cNvPr id="325641" name="Rectangle 9"/>
          <p:cNvSpPr>
            <a:spLocks noChangeArrowheads="1"/>
          </p:cNvSpPr>
          <p:nvPr/>
        </p:nvSpPr>
        <p:spPr bwMode="auto">
          <a:xfrm>
            <a:off x="250825" y="4437063"/>
            <a:ext cx="8816975" cy="669925"/>
          </a:xfrm>
          <a:prstGeom prst="rect">
            <a:avLst/>
          </a:prstGeom>
          <a:noFill/>
          <a:ln w="28575">
            <a:solidFill>
              <a:srgbClr val="008000"/>
            </a:solidFill>
            <a:miter lim="800000"/>
            <a:headEnd/>
            <a:tailEnd/>
          </a:ln>
        </p:spPr>
        <p:txBody>
          <a:bodyPr lIns="91422" tIns="45712" rIns="91422" bIns="45712">
            <a:spAutoFit/>
          </a:bodyPr>
          <a:lstStyle/>
          <a:p>
            <a:pPr algn="l">
              <a:lnSpc>
                <a:spcPct val="90000"/>
              </a:lnSpc>
              <a:spcBef>
                <a:spcPct val="50000"/>
              </a:spcBef>
            </a:pPr>
            <a:r>
              <a:rPr lang="en-US" sz="2000" u="none">
                <a:latin typeface="Tahoma" pitchFamily="34" charset="0"/>
              </a:rPr>
              <a:t>untuk PPnBM, jumlah pajak yang dibayar lebih besar daripada jumlah pajak yang terutang.</a:t>
            </a:r>
            <a:r>
              <a:rPr lang="en-US" sz="2000">
                <a:latin typeface="Tahoma" pitchFamily="34" charset="0"/>
              </a:rPr>
              <a:t> </a:t>
            </a:r>
          </a:p>
        </p:txBody>
      </p:sp>
      <p:sp>
        <p:nvSpPr>
          <p:cNvPr id="325642" name="Rectangle 10"/>
          <p:cNvSpPr>
            <a:spLocks noChangeArrowheads="1"/>
          </p:cNvSpPr>
          <p:nvPr/>
        </p:nvSpPr>
        <p:spPr bwMode="auto">
          <a:xfrm>
            <a:off x="228600" y="5267325"/>
            <a:ext cx="8763000" cy="1474788"/>
          </a:xfrm>
          <a:prstGeom prst="rect">
            <a:avLst/>
          </a:prstGeom>
          <a:noFill/>
          <a:ln w="9525">
            <a:solidFill>
              <a:srgbClr val="008000"/>
            </a:solidFill>
            <a:miter lim="800000"/>
            <a:headEnd/>
            <a:tailEnd/>
          </a:ln>
        </p:spPr>
        <p:txBody>
          <a:bodyPr lIns="91422" tIns="45712" rIns="91422" bIns="45712">
            <a:spAutoFit/>
          </a:bodyPr>
          <a:lstStyle/>
          <a:p>
            <a:r>
              <a:rPr lang="en-US" sz="1800" b="1" i="1" u="none">
                <a:latin typeface="Arial Narrow" pitchFamily="34" charset="0"/>
              </a:rPr>
              <a:t>SKPLB tersebut diterbitkan setelah dilakukan pemeriksaan atas SPT yang disampaikan WP yang menyatakan kurang bayar, nihil, atau lebih bayar yang tidak disertai dengan permohonan pengembalian kelebihan pembayaran pajak. Apabila WP setelah menerima SKPLB dan menghendaki pengembalian kelebihan pembayaran pajak, wajib mengajukan permohonan tertulis sebagaimana dimaksud dalam Pasal 11 ayat (2).</a:t>
            </a:r>
            <a:r>
              <a:rPr lang="en-US" sz="1800" b="1">
                <a:latin typeface="Arial Narrow" pitchFamily="34" charset="0"/>
              </a:rPr>
              <a:t> </a:t>
            </a:r>
          </a:p>
        </p:txBody>
      </p:sp>
      <p:sp>
        <p:nvSpPr>
          <p:cNvPr id="325643" name="Rectangle 11"/>
          <p:cNvSpPr>
            <a:spLocks noChangeArrowheads="1"/>
          </p:cNvSpPr>
          <p:nvPr/>
        </p:nvSpPr>
        <p:spPr bwMode="auto">
          <a:xfrm>
            <a:off x="1403350" y="3429000"/>
            <a:ext cx="7466013" cy="944563"/>
          </a:xfrm>
          <a:prstGeom prst="rect">
            <a:avLst/>
          </a:prstGeom>
          <a:noFill/>
          <a:ln w="28575">
            <a:solidFill>
              <a:srgbClr val="0033CC"/>
            </a:solidFill>
            <a:prstDash val="sysDot"/>
            <a:miter lim="800000"/>
            <a:headEnd/>
            <a:tailEnd/>
          </a:ln>
        </p:spPr>
        <p:txBody>
          <a:bodyPr lIns="91422" tIns="45712" rIns="91422" bIns="45712">
            <a:spAutoFit/>
          </a:bodyPr>
          <a:lstStyle/>
          <a:p>
            <a:pPr algn="l">
              <a:spcBef>
                <a:spcPct val="50000"/>
              </a:spcBef>
            </a:pPr>
            <a:r>
              <a:rPr lang="en-US" sz="1800" b="1" u="none">
                <a:latin typeface="Arial Narrow" pitchFamily="34" charset="0"/>
              </a:rPr>
              <a:t>Jika terdapat pajak yang dipungut oleh Pemungut PPN, jumlah pajak yang terutang dihitung dengan cara jumlah Pajak Keluaran dikurangi dengan pajak yang dipungut oleh Pemungut PPN tersebut</a:t>
            </a:r>
            <a:r>
              <a:rPr lang="en-US" sz="1800" b="1">
                <a:latin typeface="Arial Narrow" pitchFamily="34" charset="0"/>
              </a:rPr>
              <a:t> </a:t>
            </a:r>
          </a:p>
        </p:txBody>
      </p:sp>
      <p:sp>
        <p:nvSpPr>
          <p:cNvPr id="165900" name="AutoShape 12"/>
          <p:cNvSpPr>
            <a:spLocks noChangeArrowheads="1"/>
          </p:cNvSpPr>
          <p:nvPr/>
        </p:nvSpPr>
        <p:spPr bwMode="auto">
          <a:xfrm>
            <a:off x="8748713" y="3213100"/>
            <a:ext cx="144462" cy="3603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165901" name="AutoShape 13"/>
          <p:cNvSpPr>
            <a:spLocks noChangeArrowheads="1"/>
          </p:cNvSpPr>
          <p:nvPr/>
        </p:nvSpPr>
        <p:spPr bwMode="auto">
          <a:xfrm>
            <a:off x="323850" y="476250"/>
            <a:ext cx="1079500" cy="21590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sz="2000" u="none">
                <a:latin typeface="Tahoma" pitchFamily="34" charset="0"/>
              </a:rPr>
              <a:t>ayat 1</a:t>
            </a:r>
          </a:p>
        </p:txBody>
      </p:sp>
      <p:sp>
        <p:nvSpPr>
          <p:cNvPr id="325646" name="plant"/>
          <p:cNvSpPr>
            <a:spLocks noEditPoints="1" noChangeArrowheads="1"/>
          </p:cNvSpPr>
          <p:nvPr/>
        </p:nvSpPr>
        <p:spPr bwMode="auto">
          <a:xfrm>
            <a:off x="36513" y="2276475"/>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25647" name="plant"/>
          <p:cNvSpPr>
            <a:spLocks noEditPoints="1" noChangeArrowheads="1"/>
          </p:cNvSpPr>
          <p:nvPr/>
        </p:nvSpPr>
        <p:spPr bwMode="auto">
          <a:xfrm>
            <a:off x="34925" y="2852738"/>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25648" name="plant"/>
          <p:cNvSpPr>
            <a:spLocks noEditPoints="1" noChangeArrowheads="1"/>
          </p:cNvSpPr>
          <p:nvPr/>
        </p:nvSpPr>
        <p:spPr bwMode="auto">
          <a:xfrm>
            <a:off x="34925" y="429260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5634"/>
                                        </p:tgtEl>
                                        <p:attrNameLst>
                                          <p:attrName>style.visibility</p:attrName>
                                        </p:attrNameLst>
                                      </p:cBhvr>
                                      <p:to>
                                        <p:strVal val="visible"/>
                                      </p:to>
                                    </p:set>
                                    <p:anim calcmode="lin" valueType="num">
                                      <p:cBhvr additive="base">
                                        <p:cTn id="7" dur="500" fill="hold"/>
                                        <p:tgtEl>
                                          <p:spTgt spid="325634"/>
                                        </p:tgtEl>
                                        <p:attrNameLst>
                                          <p:attrName>ppt_x</p:attrName>
                                        </p:attrNameLst>
                                      </p:cBhvr>
                                      <p:tavLst>
                                        <p:tav tm="0">
                                          <p:val>
                                            <p:strVal val="0-#ppt_w/2"/>
                                          </p:val>
                                        </p:tav>
                                        <p:tav tm="100000">
                                          <p:val>
                                            <p:strVal val="#ppt_x"/>
                                          </p:val>
                                        </p:tav>
                                      </p:tavLst>
                                    </p:anim>
                                    <p:anim calcmode="lin" valueType="num">
                                      <p:cBhvr additive="base">
                                        <p:cTn id="8" dur="500" fill="hold"/>
                                        <p:tgtEl>
                                          <p:spTgt spid="3256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5635"/>
                                        </p:tgtEl>
                                        <p:attrNameLst>
                                          <p:attrName>style.visibility</p:attrName>
                                        </p:attrNameLst>
                                      </p:cBhvr>
                                      <p:to>
                                        <p:strVal val="visible"/>
                                      </p:to>
                                    </p:set>
                                    <p:anim calcmode="lin" valueType="num">
                                      <p:cBhvr additive="base">
                                        <p:cTn id="13" dur="500" fill="hold"/>
                                        <p:tgtEl>
                                          <p:spTgt spid="325635"/>
                                        </p:tgtEl>
                                        <p:attrNameLst>
                                          <p:attrName>ppt_x</p:attrName>
                                        </p:attrNameLst>
                                      </p:cBhvr>
                                      <p:tavLst>
                                        <p:tav tm="0">
                                          <p:val>
                                            <p:strVal val="0-#ppt_w/2"/>
                                          </p:val>
                                        </p:tav>
                                        <p:tav tm="100000">
                                          <p:val>
                                            <p:strVal val="#ppt_x"/>
                                          </p:val>
                                        </p:tav>
                                      </p:tavLst>
                                    </p:anim>
                                    <p:anim calcmode="lin" valueType="num">
                                      <p:cBhvr additive="base">
                                        <p:cTn id="14" dur="500" fill="hold"/>
                                        <p:tgtEl>
                                          <p:spTgt spid="32563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5637"/>
                                        </p:tgtEl>
                                        <p:attrNameLst>
                                          <p:attrName>style.visibility</p:attrName>
                                        </p:attrNameLst>
                                      </p:cBhvr>
                                      <p:to>
                                        <p:strVal val="visible"/>
                                      </p:to>
                                    </p:set>
                                    <p:anim calcmode="lin" valueType="num">
                                      <p:cBhvr additive="base">
                                        <p:cTn id="19" dur="500" fill="hold"/>
                                        <p:tgtEl>
                                          <p:spTgt spid="325637"/>
                                        </p:tgtEl>
                                        <p:attrNameLst>
                                          <p:attrName>ppt_x</p:attrName>
                                        </p:attrNameLst>
                                      </p:cBhvr>
                                      <p:tavLst>
                                        <p:tav tm="0">
                                          <p:val>
                                            <p:strVal val="0-#ppt_w/2"/>
                                          </p:val>
                                        </p:tav>
                                        <p:tav tm="100000">
                                          <p:val>
                                            <p:strVal val="#ppt_x"/>
                                          </p:val>
                                        </p:tav>
                                      </p:tavLst>
                                    </p:anim>
                                    <p:anim calcmode="lin" valueType="num">
                                      <p:cBhvr additive="base">
                                        <p:cTn id="20" dur="500" fill="hold"/>
                                        <p:tgtEl>
                                          <p:spTgt spid="32563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5636"/>
                                        </p:tgtEl>
                                        <p:attrNameLst>
                                          <p:attrName>style.visibility</p:attrName>
                                        </p:attrNameLst>
                                      </p:cBhvr>
                                      <p:to>
                                        <p:strVal val="visible"/>
                                      </p:to>
                                    </p:set>
                                    <p:anim calcmode="lin" valueType="num">
                                      <p:cBhvr additive="base">
                                        <p:cTn id="25" dur="500" fill="hold"/>
                                        <p:tgtEl>
                                          <p:spTgt spid="325636"/>
                                        </p:tgtEl>
                                        <p:attrNameLst>
                                          <p:attrName>ppt_x</p:attrName>
                                        </p:attrNameLst>
                                      </p:cBhvr>
                                      <p:tavLst>
                                        <p:tav tm="0">
                                          <p:val>
                                            <p:strVal val="0-#ppt_w/2"/>
                                          </p:val>
                                        </p:tav>
                                        <p:tav tm="100000">
                                          <p:val>
                                            <p:strVal val="#ppt_x"/>
                                          </p:val>
                                        </p:tav>
                                      </p:tavLst>
                                    </p:anim>
                                    <p:anim calcmode="lin" valueType="num">
                                      <p:cBhvr additive="base">
                                        <p:cTn id="26" dur="500" fill="hold"/>
                                        <p:tgtEl>
                                          <p:spTgt spid="3256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5638"/>
                                        </p:tgtEl>
                                        <p:attrNameLst>
                                          <p:attrName>style.visibility</p:attrName>
                                        </p:attrNameLst>
                                      </p:cBhvr>
                                      <p:to>
                                        <p:strVal val="visible"/>
                                      </p:to>
                                    </p:set>
                                    <p:anim calcmode="lin" valueType="num">
                                      <p:cBhvr additive="base">
                                        <p:cTn id="31" dur="500" fill="hold"/>
                                        <p:tgtEl>
                                          <p:spTgt spid="325638"/>
                                        </p:tgtEl>
                                        <p:attrNameLst>
                                          <p:attrName>ppt_x</p:attrName>
                                        </p:attrNameLst>
                                      </p:cBhvr>
                                      <p:tavLst>
                                        <p:tav tm="0">
                                          <p:val>
                                            <p:strVal val="0-#ppt_w/2"/>
                                          </p:val>
                                        </p:tav>
                                        <p:tav tm="100000">
                                          <p:val>
                                            <p:strVal val="#ppt_x"/>
                                          </p:val>
                                        </p:tav>
                                      </p:tavLst>
                                    </p:anim>
                                    <p:anim calcmode="lin" valueType="num">
                                      <p:cBhvr additive="base">
                                        <p:cTn id="32" dur="500" fill="hold"/>
                                        <p:tgtEl>
                                          <p:spTgt spid="32563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25639"/>
                                        </p:tgtEl>
                                        <p:attrNameLst>
                                          <p:attrName>style.visibility</p:attrName>
                                        </p:attrNameLst>
                                      </p:cBhvr>
                                      <p:to>
                                        <p:strVal val="visible"/>
                                      </p:to>
                                    </p:set>
                                    <p:anim calcmode="lin" valueType="num">
                                      <p:cBhvr additive="base">
                                        <p:cTn id="37" dur="500" fill="hold"/>
                                        <p:tgtEl>
                                          <p:spTgt spid="325639"/>
                                        </p:tgtEl>
                                        <p:attrNameLst>
                                          <p:attrName>ppt_x</p:attrName>
                                        </p:attrNameLst>
                                      </p:cBhvr>
                                      <p:tavLst>
                                        <p:tav tm="0">
                                          <p:val>
                                            <p:strVal val="0-#ppt_w/2"/>
                                          </p:val>
                                        </p:tav>
                                        <p:tav tm="100000">
                                          <p:val>
                                            <p:strVal val="#ppt_x"/>
                                          </p:val>
                                        </p:tav>
                                      </p:tavLst>
                                    </p:anim>
                                    <p:anim calcmode="lin" valueType="num">
                                      <p:cBhvr additive="base">
                                        <p:cTn id="38" dur="500" fill="hold"/>
                                        <p:tgtEl>
                                          <p:spTgt spid="32563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25640"/>
                                        </p:tgtEl>
                                        <p:attrNameLst>
                                          <p:attrName>style.visibility</p:attrName>
                                        </p:attrNameLst>
                                      </p:cBhvr>
                                      <p:to>
                                        <p:strVal val="visible"/>
                                      </p:to>
                                    </p:set>
                                    <p:anim calcmode="lin" valueType="num">
                                      <p:cBhvr additive="base">
                                        <p:cTn id="43" dur="500" fill="hold"/>
                                        <p:tgtEl>
                                          <p:spTgt spid="325640"/>
                                        </p:tgtEl>
                                        <p:attrNameLst>
                                          <p:attrName>ppt_x</p:attrName>
                                        </p:attrNameLst>
                                      </p:cBhvr>
                                      <p:tavLst>
                                        <p:tav tm="0">
                                          <p:val>
                                            <p:strVal val="0-#ppt_w/2"/>
                                          </p:val>
                                        </p:tav>
                                        <p:tav tm="100000">
                                          <p:val>
                                            <p:strVal val="#ppt_x"/>
                                          </p:val>
                                        </p:tav>
                                      </p:tavLst>
                                    </p:anim>
                                    <p:anim calcmode="lin" valueType="num">
                                      <p:cBhvr additive="base">
                                        <p:cTn id="44" dur="500" fill="hold"/>
                                        <p:tgtEl>
                                          <p:spTgt spid="32564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25641"/>
                                        </p:tgtEl>
                                        <p:attrNameLst>
                                          <p:attrName>style.visibility</p:attrName>
                                        </p:attrNameLst>
                                      </p:cBhvr>
                                      <p:to>
                                        <p:strVal val="visible"/>
                                      </p:to>
                                    </p:set>
                                    <p:anim calcmode="lin" valueType="num">
                                      <p:cBhvr additive="base">
                                        <p:cTn id="49" dur="500" fill="hold"/>
                                        <p:tgtEl>
                                          <p:spTgt spid="325641"/>
                                        </p:tgtEl>
                                        <p:attrNameLst>
                                          <p:attrName>ppt_x</p:attrName>
                                        </p:attrNameLst>
                                      </p:cBhvr>
                                      <p:tavLst>
                                        <p:tav tm="0">
                                          <p:val>
                                            <p:strVal val="0-#ppt_w/2"/>
                                          </p:val>
                                        </p:tav>
                                        <p:tav tm="100000">
                                          <p:val>
                                            <p:strVal val="#ppt_x"/>
                                          </p:val>
                                        </p:tav>
                                      </p:tavLst>
                                    </p:anim>
                                    <p:anim calcmode="lin" valueType="num">
                                      <p:cBhvr additive="base">
                                        <p:cTn id="50" dur="500" fill="hold"/>
                                        <p:tgtEl>
                                          <p:spTgt spid="32564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25642"/>
                                        </p:tgtEl>
                                        <p:attrNameLst>
                                          <p:attrName>style.visibility</p:attrName>
                                        </p:attrNameLst>
                                      </p:cBhvr>
                                      <p:to>
                                        <p:strVal val="visible"/>
                                      </p:to>
                                    </p:set>
                                    <p:anim calcmode="lin" valueType="num">
                                      <p:cBhvr additive="base">
                                        <p:cTn id="55" dur="500" fill="hold"/>
                                        <p:tgtEl>
                                          <p:spTgt spid="325642"/>
                                        </p:tgtEl>
                                        <p:attrNameLst>
                                          <p:attrName>ppt_x</p:attrName>
                                        </p:attrNameLst>
                                      </p:cBhvr>
                                      <p:tavLst>
                                        <p:tav tm="0">
                                          <p:val>
                                            <p:strVal val="0-#ppt_w/2"/>
                                          </p:val>
                                        </p:tav>
                                        <p:tav tm="100000">
                                          <p:val>
                                            <p:strVal val="#ppt_x"/>
                                          </p:val>
                                        </p:tav>
                                      </p:tavLst>
                                    </p:anim>
                                    <p:anim calcmode="lin" valueType="num">
                                      <p:cBhvr additive="base">
                                        <p:cTn id="56" dur="500" fill="hold"/>
                                        <p:tgtEl>
                                          <p:spTgt spid="32564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25643"/>
                                        </p:tgtEl>
                                        <p:attrNameLst>
                                          <p:attrName>style.visibility</p:attrName>
                                        </p:attrNameLst>
                                      </p:cBhvr>
                                      <p:to>
                                        <p:strVal val="visible"/>
                                      </p:to>
                                    </p:set>
                                    <p:anim calcmode="lin" valueType="num">
                                      <p:cBhvr additive="base">
                                        <p:cTn id="61" dur="500" fill="hold"/>
                                        <p:tgtEl>
                                          <p:spTgt spid="325643"/>
                                        </p:tgtEl>
                                        <p:attrNameLst>
                                          <p:attrName>ppt_x</p:attrName>
                                        </p:attrNameLst>
                                      </p:cBhvr>
                                      <p:tavLst>
                                        <p:tav tm="0">
                                          <p:val>
                                            <p:strVal val="0-#ppt_w/2"/>
                                          </p:val>
                                        </p:tav>
                                        <p:tav tm="100000">
                                          <p:val>
                                            <p:strVal val="#ppt_x"/>
                                          </p:val>
                                        </p:tav>
                                      </p:tavLst>
                                    </p:anim>
                                    <p:anim calcmode="lin" valueType="num">
                                      <p:cBhvr additive="base">
                                        <p:cTn id="62" dur="500" fill="hold"/>
                                        <p:tgtEl>
                                          <p:spTgt spid="3256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34" grpId="0" animBg="1" autoUpdateAnimBg="0"/>
      <p:bldP spid="325635" grpId="0" animBg="1" autoUpdateAnimBg="0"/>
      <p:bldP spid="325636" grpId="0" animBg="1" autoUpdateAnimBg="0"/>
      <p:bldP spid="325637" grpId="0" animBg="1"/>
      <p:bldP spid="325638" grpId="0" animBg="1"/>
      <p:bldP spid="325639" grpId="0" animBg="1" autoUpdateAnimBg="0"/>
      <p:bldP spid="325640" grpId="0" animBg="1" autoUpdateAnimBg="0"/>
      <p:bldP spid="325641" grpId="0" animBg="1" autoUpdateAnimBg="0"/>
      <p:bldP spid="325642" grpId="0" animBg="1" autoUpdateAnimBg="0"/>
      <p:bldP spid="325643" grpId="0" animBg="1" autoUpdateAnimBg="0"/>
    </p:bldLst>
  </p:timing>
</p:sld>
</file>

<file path=ppt/slides/slide1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196611" name="Rectangle 3"/>
          <p:cNvSpPr>
            <a:spLocks noChangeArrowheads="1"/>
          </p:cNvSpPr>
          <p:nvPr/>
        </p:nvSpPr>
        <p:spPr bwMode="auto">
          <a:xfrm>
            <a:off x="152400" y="533400"/>
            <a:ext cx="8915400" cy="2819400"/>
          </a:xfrm>
          <a:prstGeom prst="rect">
            <a:avLst/>
          </a:prstGeom>
          <a:noFill/>
          <a:ln w="9525">
            <a:solidFill>
              <a:srgbClr val="000099"/>
            </a:solidFill>
            <a:miter lim="800000"/>
            <a:headEnd/>
            <a:tailEnd/>
          </a:ln>
        </p:spPr>
        <p:txBody>
          <a:bodyPr lIns="91422" tIns="45712" rIns="91422" bIns="45712">
            <a:spAutoFit/>
          </a:bodyPr>
          <a:lstStyle/>
          <a:p>
            <a:pPr>
              <a:lnSpc>
                <a:spcPct val="80000"/>
              </a:lnSpc>
              <a:spcBef>
                <a:spcPct val="50000"/>
              </a:spcBef>
            </a:pPr>
            <a:r>
              <a:rPr lang="en-US" sz="2000" u="none">
                <a:latin typeface="Tahoma" pitchFamily="34" charset="0"/>
              </a:rPr>
              <a:t>PT XYZ adalah WP badan yang melakukan kegiatan usaha perdagangan barang-barang elektronik, menyampaikan SPT PPh badan Tahun 2008 (tahun takwim) pada tgl 30 April 2009, dengan perincian sbb:</a:t>
            </a:r>
          </a:p>
          <a:p>
            <a:pPr algn="l">
              <a:lnSpc>
                <a:spcPct val="80000"/>
              </a:lnSpc>
              <a:spcBef>
                <a:spcPct val="50000"/>
              </a:spcBef>
            </a:pPr>
            <a:r>
              <a:rPr lang="en-US" sz="2000" u="none">
                <a:latin typeface="Tahoma" pitchFamily="34" charset="0"/>
              </a:rPr>
              <a:t>Penghasilan Neto					Rp1.000.000.000,00</a:t>
            </a:r>
          </a:p>
          <a:p>
            <a:pPr algn="l">
              <a:lnSpc>
                <a:spcPct val="80000"/>
              </a:lnSpc>
              <a:spcBef>
                <a:spcPct val="50000"/>
              </a:spcBef>
            </a:pPr>
            <a:r>
              <a:rPr lang="en-US" sz="2000" u="none">
                <a:latin typeface="Tahoma" pitchFamily="34" charset="0"/>
              </a:rPr>
              <a:t>PPh terutang						Rp   282.500.000,00</a:t>
            </a:r>
          </a:p>
          <a:p>
            <a:pPr algn="l">
              <a:lnSpc>
                <a:spcPct val="80000"/>
              </a:lnSpc>
              <a:spcBef>
                <a:spcPct val="50000"/>
              </a:spcBef>
            </a:pPr>
            <a:r>
              <a:rPr lang="en-US" sz="2000" u="none">
                <a:latin typeface="Tahoma" pitchFamily="34" charset="0"/>
              </a:rPr>
              <a:t>Kredit Pajak						(</a:t>
            </a:r>
            <a:r>
              <a:rPr lang="en-US" sz="2000">
                <a:latin typeface="Tahoma" pitchFamily="34" charset="0"/>
              </a:rPr>
              <a:t>Rp 202.500.000,00)</a:t>
            </a:r>
          </a:p>
          <a:p>
            <a:pPr algn="l">
              <a:lnSpc>
                <a:spcPct val="80000"/>
              </a:lnSpc>
              <a:spcBef>
                <a:spcPct val="50000"/>
              </a:spcBef>
            </a:pPr>
            <a:r>
              <a:rPr lang="en-US" sz="2000" u="none">
                <a:latin typeface="Tahoma" pitchFamily="34" charset="0"/>
              </a:rPr>
              <a:t>Pajak yang kurang dibayar				Rp     80.000.000,00</a:t>
            </a:r>
          </a:p>
          <a:p>
            <a:pPr algn="l">
              <a:lnSpc>
                <a:spcPct val="80000"/>
              </a:lnSpc>
              <a:spcBef>
                <a:spcPct val="50000"/>
              </a:spcBef>
            </a:pPr>
            <a:r>
              <a:rPr lang="en-US" sz="2000" u="none">
                <a:latin typeface="Tahoma" pitchFamily="34" charset="0"/>
              </a:rPr>
              <a:t>Kekurangan (PPh Pasal 29) tersebut dibayar tgl 29 April 2009.</a:t>
            </a:r>
          </a:p>
        </p:txBody>
      </p:sp>
      <p:sp>
        <p:nvSpPr>
          <p:cNvPr id="196612" name="Rectangle 4"/>
          <p:cNvSpPr>
            <a:spLocks noChangeArrowheads="1"/>
          </p:cNvSpPr>
          <p:nvPr/>
        </p:nvSpPr>
        <p:spPr bwMode="auto">
          <a:xfrm>
            <a:off x="228600" y="3470275"/>
            <a:ext cx="8763000" cy="1025525"/>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2000" u="none">
                <a:latin typeface="Tahoma" pitchFamily="34" charset="0"/>
              </a:rPr>
              <a:t>Apabila berdasarkan hasil pemeriksaan ternyata Penghasilan Neto seharusnya adalah Rp900.000.000,00 sehingga PPh terutang seharusnya adalah Rp252.500.000,00.</a:t>
            </a:r>
          </a:p>
        </p:txBody>
      </p:sp>
      <p:sp>
        <p:nvSpPr>
          <p:cNvPr id="196613" name="AutoShape 5"/>
          <p:cNvSpPr>
            <a:spLocks noChangeArrowheads="1"/>
          </p:cNvSpPr>
          <p:nvPr/>
        </p:nvSpPr>
        <p:spPr bwMode="auto">
          <a:xfrm>
            <a:off x="152400" y="4419600"/>
            <a:ext cx="685800" cy="685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96614" name="Rectangle 6"/>
          <p:cNvSpPr>
            <a:spLocks noChangeArrowheads="1"/>
          </p:cNvSpPr>
          <p:nvPr/>
        </p:nvSpPr>
        <p:spPr bwMode="auto">
          <a:xfrm>
            <a:off x="76200" y="5181600"/>
            <a:ext cx="1600200" cy="10160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DJP menerbitkan </a:t>
            </a:r>
            <a:r>
              <a:rPr lang="en-US" sz="2000" b="1" u="none">
                <a:solidFill>
                  <a:srgbClr val="0033CC"/>
                </a:solidFill>
                <a:latin typeface="Tahoma" pitchFamily="34" charset="0"/>
              </a:rPr>
              <a:t>SKPLB</a:t>
            </a:r>
            <a:endParaRPr lang="en-US" sz="2000" u="none">
              <a:latin typeface="Tahoma" pitchFamily="34" charset="0"/>
            </a:endParaRPr>
          </a:p>
        </p:txBody>
      </p:sp>
      <p:sp>
        <p:nvSpPr>
          <p:cNvPr id="196616" name="AutoShape 8"/>
          <p:cNvSpPr>
            <a:spLocks noChangeArrowheads="1"/>
          </p:cNvSpPr>
          <p:nvPr/>
        </p:nvSpPr>
        <p:spPr bwMode="auto">
          <a:xfrm>
            <a:off x="1371600" y="6019800"/>
            <a:ext cx="762000" cy="381000"/>
          </a:xfrm>
          <a:prstGeom prst="righ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en-US"/>
          </a:p>
        </p:txBody>
      </p:sp>
      <p:sp>
        <p:nvSpPr>
          <p:cNvPr id="196617" name="Rectangle 9"/>
          <p:cNvSpPr>
            <a:spLocks noChangeArrowheads="1"/>
          </p:cNvSpPr>
          <p:nvPr/>
        </p:nvSpPr>
        <p:spPr bwMode="auto">
          <a:xfrm>
            <a:off x="1905000" y="5105400"/>
            <a:ext cx="7162800" cy="1168400"/>
          </a:xfrm>
          <a:prstGeom prst="rect">
            <a:avLst/>
          </a:prstGeom>
          <a:noFill/>
          <a:ln w="38100">
            <a:solidFill>
              <a:srgbClr val="FF33CC"/>
            </a:solidFill>
            <a:miter lim="800000"/>
            <a:headEnd/>
            <a:tailEnd/>
          </a:ln>
        </p:spPr>
        <p:txBody>
          <a:bodyPr lIns="91422" tIns="45712" rIns="91422" bIns="45712">
            <a:spAutoFit/>
          </a:bodyPr>
          <a:lstStyle/>
          <a:p>
            <a:pPr algn="l">
              <a:lnSpc>
                <a:spcPct val="80000"/>
              </a:lnSpc>
              <a:spcBef>
                <a:spcPct val="50000"/>
              </a:spcBef>
            </a:pPr>
            <a:r>
              <a:rPr lang="en-US" sz="2000" u="none">
                <a:solidFill>
                  <a:srgbClr val="000099"/>
                </a:solidFill>
                <a:latin typeface="Tahoma" pitchFamily="34" charset="0"/>
              </a:rPr>
              <a:t>Pajak Yang Terutang			Rp252.500.000,00</a:t>
            </a:r>
          </a:p>
          <a:p>
            <a:pPr algn="l">
              <a:lnSpc>
                <a:spcPct val="80000"/>
              </a:lnSpc>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Rp282.500.000,00)</a:t>
            </a:r>
          </a:p>
          <a:p>
            <a:pPr algn="l">
              <a:lnSpc>
                <a:spcPct val="80000"/>
              </a:lnSpc>
              <a:spcBef>
                <a:spcPct val="50000"/>
              </a:spcBef>
            </a:pPr>
            <a:r>
              <a:rPr lang="en-US" sz="2000" u="none">
                <a:solidFill>
                  <a:srgbClr val="000099"/>
                </a:solidFill>
                <a:latin typeface="Tahoma" pitchFamily="34" charset="0"/>
              </a:rPr>
              <a:t>Jumlah Kelebihan Pembayaran Pajak	(Rp  30.000.000,00)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6610"/>
                                        </p:tgtEl>
                                        <p:attrNameLst>
                                          <p:attrName>style.visibility</p:attrName>
                                        </p:attrNameLst>
                                      </p:cBhvr>
                                      <p:to>
                                        <p:strVal val="visible"/>
                                      </p:to>
                                    </p:set>
                                    <p:anim calcmode="lin" valueType="num">
                                      <p:cBhvr additive="base">
                                        <p:cTn id="7" dur="500" fill="hold"/>
                                        <p:tgtEl>
                                          <p:spTgt spid="196610"/>
                                        </p:tgtEl>
                                        <p:attrNameLst>
                                          <p:attrName>ppt_x</p:attrName>
                                        </p:attrNameLst>
                                      </p:cBhvr>
                                      <p:tavLst>
                                        <p:tav tm="0">
                                          <p:val>
                                            <p:strVal val="0-#ppt_w/2"/>
                                          </p:val>
                                        </p:tav>
                                        <p:tav tm="100000">
                                          <p:val>
                                            <p:strVal val="#ppt_x"/>
                                          </p:val>
                                        </p:tav>
                                      </p:tavLst>
                                    </p:anim>
                                    <p:anim calcmode="lin" valueType="num">
                                      <p:cBhvr additive="base">
                                        <p:cTn id="8" dur="500" fill="hold"/>
                                        <p:tgtEl>
                                          <p:spTgt spid="1966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6611"/>
                                        </p:tgtEl>
                                        <p:attrNameLst>
                                          <p:attrName>style.visibility</p:attrName>
                                        </p:attrNameLst>
                                      </p:cBhvr>
                                      <p:to>
                                        <p:strVal val="visible"/>
                                      </p:to>
                                    </p:set>
                                    <p:anim calcmode="lin" valueType="num">
                                      <p:cBhvr additive="base">
                                        <p:cTn id="13" dur="500" fill="hold"/>
                                        <p:tgtEl>
                                          <p:spTgt spid="196611"/>
                                        </p:tgtEl>
                                        <p:attrNameLst>
                                          <p:attrName>ppt_x</p:attrName>
                                        </p:attrNameLst>
                                      </p:cBhvr>
                                      <p:tavLst>
                                        <p:tav tm="0">
                                          <p:val>
                                            <p:strVal val="0-#ppt_w/2"/>
                                          </p:val>
                                        </p:tav>
                                        <p:tav tm="100000">
                                          <p:val>
                                            <p:strVal val="#ppt_x"/>
                                          </p:val>
                                        </p:tav>
                                      </p:tavLst>
                                    </p:anim>
                                    <p:anim calcmode="lin" valueType="num">
                                      <p:cBhvr additive="base">
                                        <p:cTn id="14" dur="500" fill="hold"/>
                                        <p:tgtEl>
                                          <p:spTgt spid="1966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6612"/>
                                        </p:tgtEl>
                                        <p:attrNameLst>
                                          <p:attrName>style.visibility</p:attrName>
                                        </p:attrNameLst>
                                      </p:cBhvr>
                                      <p:to>
                                        <p:strVal val="visible"/>
                                      </p:to>
                                    </p:set>
                                    <p:anim calcmode="lin" valueType="num">
                                      <p:cBhvr additive="base">
                                        <p:cTn id="19" dur="500" fill="hold"/>
                                        <p:tgtEl>
                                          <p:spTgt spid="196612"/>
                                        </p:tgtEl>
                                        <p:attrNameLst>
                                          <p:attrName>ppt_x</p:attrName>
                                        </p:attrNameLst>
                                      </p:cBhvr>
                                      <p:tavLst>
                                        <p:tav tm="0">
                                          <p:val>
                                            <p:strVal val="0-#ppt_w/2"/>
                                          </p:val>
                                        </p:tav>
                                        <p:tav tm="100000">
                                          <p:val>
                                            <p:strVal val="#ppt_x"/>
                                          </p:val>
                                        </p:tav>
                                      </p:tavLst>
                                    </p:anim>
                                    <p:anim calcmode="lin" valueType="num">
                                      <p:cBhvr additive="base">
                                        <p:cTn id="20" dur="500" fill="hold"/>
                                        <p:tgtEl>
                                          <p:spTgt spid="1966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6613"/>
                                        </p:tgtEl>
                                        <p:attrNameLst>
                                          <p:attrName>style.visibility</p:attrName>
                                        </p:attrNameLst>
                                      </p:cBhvr>
                                      <p:to>
                                        <p:strVal val="visible"/>
                                      </p:to>
                                    </p:set>
                                    <p:anim calcmode="lin" valueType="num">
                                      <p:cBhvr additive="base">
                                        <p:cTn id="25" dur="500" fill="hold"/>
                                        <p:tgtEl>
                                          <p:spTgt spid="196613"/>
                                        </p:tgtEl>
                                        <p:attrNameLst>
                                          <p:attrName>ppt_x</p:attrName>
                                        </p:attrNameLst>
                                      </p:cBhvr>
                                      <p:tavLst>
                                        <p:tav tm="0">
                                          <p:val>
                                            <p:strVal val="0-#ppt_w/2"/>
                                          </p:val>
                                        </p:tav>
                                        <p:tav tm="100000">
                                          <p:val>
                                            <p:strVal val="#ppt_x"/>
                                          </p:val>
                                        </p:tav>
                                      </p:tavLst>
                                    </p:anim>
                                    <p:anim calcmode="lin" valueType="num">
                                      <p:cBhvr additive="base">
                                        <p:cTn id="26" dur="500" fill="hold"/>
                                        <p:tgtEl>
                                          <p:spTgt spid="19661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6614"/>
                                        </p:tgtEl>
                                        <p:attrNameLst>
                                          <p:attrName>style.visibility</p:attrName>
                                        </p:attrNameLst>
                                      </p:cBhvr>
                                      <p:to>
                                        <p:strVal val="visible"/>
                                      </p:to>
                                    </p:set>
                                    <p:anim calcmode="lin" valueType="num">
                                      <p:cBhvr additive="base">
                                        <p:cTn id="31" dur="500" fill="hold"/>
                                        <p:tgtEl>
                                          <p:spTgt spid="196614"/>
                                        </p:tgtEl>
                                        <p:attrNameLst>
                                          <p:attrName>ppt_x</p:attrName>
                                        </p:attrNameLst>
                                      </p:cBhvr>
                                      <p:tavLst>
                                        <p:tav tm="0">
                                          <p:val>
                                            <p:strVal val="0-#ppt_w/2"/>
                                          </p:val>
                                        </p:tav>
                                        <p:tav tm="100000">
                                          <p:val>
                                            <p:strVal val="#ppt_x"/>
                                          </p:val>
                                        </p:tav>
                                      </p:tavLst>
                                    </p:anim>
                                    <p:anim calcmode="lin" valueType="num">
                                      <p:cBhvr additive="base">
                                        <p:cTn id="32" dur="500" fill="hold"/>
                                        <p:tgtEl>
                                          <p:spTgt spid="19661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96616"/>
                                        </p:tgtEl>
                                        <p:attrNameLst>
                                          <p:attrName>style.visibility</p:attrName>
                                        </p:attrNameLst>
                                      </p:cBhvr>
                                      <p:to>
                                        <p:strVal val="visible"/>
                                      </p:to>
                                    </p:set>
                                    <p:anim calcmode="lin" valueType="num">
                                      <p:cBhvr additive="base">
                                        <p:cTn id="37" dur="500" fill="hold"/>
                                        <p:tgtEl>
                                          <p:spTgt spid="196616"/>
                                        </p:tgtEl>
                                        <p:attrNameLst>
                                          <p:attrName>ppt_x</p:attrName>
                                        </p:attrNameLst>
                                      </p:cBhvr>
                                      <p:tavLst>
                                        <p:tav tm="0">
                                          <p:val>
                                            <p:strVal val="0-#ppt_w/2"/>
                                          </p:val>
                                        </p:tav>
                                        <p:tav tm="100000">
                                          <p:val>
                                            <p:strVal val="#ppt_x"/>
                                          </p:val>
                                        </p:tav>
                                      </p:tavLst>
                                    </p:anim>
                                    <p:anim calcmode="lin" valueType="num">
                                      <p:cBhvr additive="base">
                                        <p:cTn id="38" dur="500" fill="hold"/>
                                        <p:tgtEl>
                                          <p:spTgt spid="19661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96617"/>
                                        </p:tgtEl>
                                        <p:attrNameLst>
                                          <p:attrName>style.visibility</p:attrName>
                                        </p:attrNameLst>
                                      </p:cBhvr>
                                      <p:to>
                                        <p:strVal val="visible"/>
                                      </p:to>
                                    </p:set>
                                    <p:anim calcmode="lin" valueType="num">
                                      <p:cBhvr additive="base">
                                        <p:cTn id="43" dur="500" fill="hold"/>
                                        <p:tgtEl>
                                          <p:spTgt spid="196617"/>
                                        </p:tgtEl>
                                        <p:attrNameLst>
                                          <p:attrName>ppt_x</p:attrName>
                                        </p:attrNameLst>
                                      </p:cBhvr>
                                      <p:tavLst>
                                        <p:tav tm="0">
                                          <p:val>
                                            <p:strVal val="0-#ppt_w/2"/>
                                          </p:val>
                                        </p:tav>
                                        <p:tav tm="100000">
                                          <p:val>
                                            <p:strVal val="#ppt_x"/>
                                          </p:val>
                                        </p:tav>
                                      </p:tavLst>
                                    </p:anim>
                                    <p:anim calcmode="lin" valueType="num">
                                      <p:cBhvr additive="base">
                                        <p:cTn id="44" dur="500" fill="hold"/>
                                        <p:tgtEl>
                                          <p:spTgt spid="1966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0" grpId="0" animBg="1" autoUpdateAnimBg="0"/>
      <p:bldP spid="196611" grpId="0" animBg="1" autoUpdateAnimBg="0"/>
      <p:bldP spid="196612" grpId="0" animBg="1" autoUpdateAnimBg="0"/>
      <p:bldP spid="196613" grpId="0" animBg="1"/>
      <p:bldP spid="196614" grpId="0" animBg="1" autoUpdateAnimBg="0"/>
      <p:bldP spid="196616" grpId="0" animBg="1"/>
      <p:bldP spid="196617" grpId="0" animBg="1" autoUpdateAnimBg="0"/>
    </p:bldLst>
  </p:timing>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a:xfrm>
            <a:off x="539750" y="4445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SKPLB</a:t>
            </a:r>
          </a:p>
        </p:txBody>
      </p:sp>
      <p:sp>
        <p:nvSpPr>
          <p:cNvPr id="326659" name="Rectangle 3"/>
          <p:cNvSpPr>
            <a:spLocks noChangeArrowheads="1"/>
          </p:cNvSpPr>
          <p:nvPr/>
        </p:nvSpPr>
        <p:spPr bwMode="auto">
          <a:xfrm>
            <a:off x="6553200" y="4445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17 UU KUP</a:t>
            </a:r>
          </a:p>
        </p:txBody>
      </p:sp>
      <p:sp>
        <p:nvSpPr>
          <p:cNvPr id="326661" name="AutoShape 5"/>
          <p:cNvSpPr>
            <a:spLocks noChangeArrowheads="1"/>
          </p:cNvSpPr>
          <p:nvPr/>
        </p:nvSpPr>
        <p:spPr bwMode="auto">
          <a:xfrm>
            <a:off x="3751263" y="47625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6663" name="Rectangle 7"/>
          <p:cNvSpPr>
            <a:spLocks noChangeArrowheads="1"/>
          </p:cNvSpPr>
          <p:nvPr/>
        </p:nvSpPr>
        <p:spPr bwMode="auto">
          <a:xfrm>
            <a:off x="107950" y="846138"/>
            <a:ext cx="8964613" cy="1358900"/>
          </a:xfrm>
          <a:prstGeom prst="rect">
            <a:avLst/>
          </a:prstGeom>
          <a:noFill/>
          <a:ln w="28575">
            <a:solidFill>
              <a:srgbClr val="0033CC"/>
            </a:solidFill>
            <a:miter lim="800000"/>
            <a:headEnd/>
            <a:tailEnd/>
          </a:ln>
        </p:spPr>
        <p:txBody>
          <a:bodyPr lIns="91422" tIns="45712" rIns="91422" bIns="45712">
            <a:spAutoFit/>
          </a:bodyPr>
          <a:lstStyle/>
          <a:p>
            <a:pPr>
              <a:lnSpc>
                <a:spcPct val="90000"/>
              </a:lnSpc>
              <a:spcBef>
                <a:spcPct val="50000"/>
              </a:spcBef>
            </a:pPr>
            <a:r>
              <a:rPr lang="fr-FR" sz="1800" u="none">
                <a:latin typeface="Lucida Console" pitchFamily="49" charset="0"/>
              </a:rPr>
              <a:t>Berdasarkan permohonan Wajib Pajak, Direktur Jenderal Pajak, </a:t>
            </a:r>
            <a:r>
              <a:rPr lang="fr-FR" sz="1800" b="1">
                <a:solidFill>
                  <a:srgbClr val="990000"/>
                </a:solidFill>
                <a:latin typeface="Lucida Console" pitchFamily="49" charset="0"/>
              </a:rPr>
              <a:t>setelah meneliti kebenaran pembayaran pajak</a:t>
            </a:r>
            <a:r>
              <a:rPr lang="fr-FR" sz="1800" u="none">
                <a:latin typeface="Lucida Console" pitchFamily="49" charset="0"/>
              </a:rPr>
              <a:t>, menerbitkan Surat Ketetapan Pajak Lebih Bayar </a:t>
            </a:r>
            <a:r>
              <a:rPr lang="fr-FR" sz="1800" b="1">
                <a:solidFill>
                  <a:srgbClr val="0033CC"/>
                </a:solidFill>
                <a:latin typeface="Lucida Console" pitchFamily="49" charset="0"/>
              </a:rPr>
              <a:t>apabila terdapat pembayaran pajak yang seharusnya tidak terutang</a:t>
            </a:r>
            <a:r>
              <a:rPr lang="fr-FR" sz="1800" b="1" u="none">
                <a:solidFill>
                  <a:srgbClr val="0033CC"/>
                </a:solidFill>
                <a:latin typeface="Lucida Console" pitchFamily="49" charset="0"/>
              </a:rPr>
              <a:t>, yang ketentuannya diatur dengan atau berdasarkan </a:t>
            </a:r>
            <a:r>
              <a:rPr lang="fr-FR" sz="1800" b="1">
                <a:solidFill>
                  <a:srgbClr val="0033CC"/>
                </a:solidFill>
                <a:latin typeface="Lucida Console" pitchFamily="49" charset="0"/>
              </a:rPr>
              <a:t>Peraturan Menteri Keuangan</a:t>
            </a:r>
            <a:r>
              <a:rPr lang="fr-FR" sz="1800" u="none">
                <a:latin typeface="Lucida Console" pitchFamily="49" charset="0"/>
              </a:rPr>
              <a:t>.</a:t>
            </a:r>
            <a:r>
              <a:rPr lang="fr-FR" sz="1800">
                <a:latin typeface="Lucida Console" pitchFamily="49" charset="0"/>
              </a:rPr>
              <a:t> </a:t>
            </a:r>
            <a:endParaRPr lang="en-US" sz="1800">
              <a:latin typeface="Lucida Console" pitchFamily="49" charset="0"/>
            </a:endParaRPr>
          </a:p>
        </p:txBody>
      </p:sp>
      <p:sp>
        <p:nvSpPr>
          <p:cNvPr id="326668" name="Rectangle 12"/>
          <p:cNvSpPr>
            <a:spLocks noChangeArrowheads="1"/>
          </p:cNvSpPr>
          <p:nvPr/>
        </p:nvSpPr>
        <p:spPr bwMode="auto">
          <a:xfrm>
            <a:off x="107950" y="2276475"/>
            <a:ext cx="3455988" cy="606425"/>
          </a:xfrm>
          <a:prstGeom prst="rect">
            <a:avLst/>
          </a:prstGeom>
          <a:noFill/>
          <a:ln w="19050">
            <a:solidFill>
              <a:srgbClr val="008000"/>
            </a:solidFill>
            <a:miter lim="800000"/>
            <a:headEnd/>
            <a:tailEnd/>
          </a:ln>
        </p:spPr>
        <p:txBody>
          <a:bodyPr lIns="91422" tIns="45712" rIns="91422" bIns="45712">
            <a:spAutoFit/>
          </a:bodyPr>
          <a:lstStyle/>
          <a:p>
            <a:pPr>
              <a:lnSpc>
                <a:spcPct val="90000"/>
              </a:lnSpc>
              <a:spcBef>
                <a:spcPct val="50000"/>
              </a:spcBef>
            </a:pPr>
            <a:r>
              <a:rPr lang="en-US" sz="1800" u="none">
                <a:latin typeface="Tahoma" pitchFamily="34" charset="0"/>
              </a:rPr>
              <a:t>Dalam hal terjadi kesalahan pemotongan atau pemungutan</a:t>
            </a:r>
          </a:p>
        </p:txBody>
      </p:sp>
      <p:sp>
        <p:nvSpPr>
          <p:cNvPr id="326669" name="Line 13"/>
          <p:cNvSpPr>
            <a:spLocks noChangeShapeType="1"/>
          </p:cNvSpPr>
          <p:nvPr/>
        </p:nvSpPr>
        <p:spPr bwMode="auto">
          <a:xfrm flipH="1">
            <a:off x="250825" y="1844675"/>
            <a:ext cx="1225550" cy="576263"/>
          </a:xfrm>
          <a:prstGeom prst="line">
            <a:avLst/>
          </a:prstGeom>
          <a:noFill/>
          <a:ln w="28575">
            <a:solidFill>
              <a:srgbClr val="008000"/>
            </a:solidFill>
            <a:round/>
            <a:headEnd/>
            <a:tailEnd type="triangle" w="med" len="med"/>
          </a:ln>
        </p:spPr>
        <p:txBody>
          <a:bodyPr/>
          <a:lstStyle/>
          <a:p>
            <a:endParaRPr lang="en-US"/>
          </a:p>
        </p:txBody>
      </p:sp>
      <p:sp>
        <p:nvSpPr>
          <p:cNvPr id="326671" name="Rectangle 15"/>
          <p:cNvSpPr>
            <a:spLocks noChangeArrowheads="1"/>
          </p:cNvSpPr>
          <p:nvPr/>
        </p:nvSpPr>
        <p:spPr bwMode="auto">
          <a:xfrm>
            <a:off x="107950" y="2954338"/>
            <a:ext cx="8964613" cy="330200"/>
          </a:xfrm>
          <a:prstGeom prst="rect">
            <a:avLst/>
          </a:prstGeom>
          <a:noFill/>
          <a:ln w="19050">
            <a:solidFill>
              <a:srgbClr val="008000"/>
            </a:solidFill>
            <a:miter lim="800000"/>
            <a:headEnd/>
            <a:tailEnd/>
          </a:ln>
        </p:spPr>
        <p:txBody>
          <a:bodyPr lIns="91422" tIns="45712" rIns="91422" bIns="45712">
            <a:spAutoFit/>
          </a:bodyPr>
          <a:lstStyle/>
          <a:p>
            <a:pPr marL="457200" indent="-457200" algn="l">
              <a:lnSpc>
                <a:spcPct val="80000"/>
              </a:lnSpc>
              <a:spcBef>
                <a:spcPct val="50000"/>
              </a:spcBef>
            </a:pPr>
            <a:r>
              <a:rPr lang="en-US" sz="1800" u="none">
                <a:latin typeface="Tahoma" pitchFamily="34" charset="0"/>
              </a:rPr>
              <a:t>a. </a:t>
            </a:r>
            <a:r>
              <a:rPr lang="en-US" sz="1800" b="1" u="none">
                <a:solidFill>
                  <a:srgbClr val="0033CC"/>
                </a:solidFill>
                <a:latin typeface="Tahoma" pitchFamily="34" charset="0"/>
              </a:rPr>
              <a:t>Terlalu besar</a:t>
            </a:r>
            <a:r>
              <a:rPr lang="en-US" sz="1800" u="none">
                <a:latin typeface="Tahoma" pitchFamily="34" charset="0"/>
              </a:rPr>
              <a:t> dipotong/dipungut; b. </a:t>
            </a:r>
            <a:r>
              <a:rPr lang="en-US" sz="1800" b="1" u="none">
                <a:solidFill>
                  <a:srgbClr val="0033CC"/>
                </a:solidFill>
                <a:latin typeface="Tahoma" pitchFamily="34" charset="0"/>
              </a:rPr>
              <a:t>Seharusnya tidak</a:t>
            </a:r>
            <a:r>
              <a:rPr lang="en-US" sz="1800" u="none">
                <a:latin typeface="Tahoma" pitchFamily="34" charset="0"/>
              </a:rPr>
              <a:t> dipotong/tidak dipungut</a:t>
            </a:r>
          </a:p>
        </p:txBody>
      </p:sp>
      <p:sp>
        <p:nvSpPr>
          <p:cNvPr id="326672" name="AutoShape 16"/>
          <p:cNvSpPr>
            <a:spLocks noChangeArrowheads="1"/>
          </p:cNvSpPr>
          <p:nvPr/>
        </p:nvSpPr>
        <p:spPr bwMode="auto">
          <a:xfrm>
            <a:off x="34925" y="2781300"/>
            <a:ext cx="396875"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26674" name="Rectangle 18"/>
          <p:cNvSpPr>
            <a:spLocks noChangeArrowheads="1"/>
          </p:cNvSpPr>
          <p:nvPr/>
        </p:nvSpPr>
        <p:spPr bwMode="auto">
          <a:xfrm>
            <a:off x="179388" y="3357563"/>
            <a:ext cx="8785225" cy="844550"/>
          </a:xfrm>
          <a:prstGeom prst="rect">
            <a:avLst/>
          </a:prstGeom>
          <a:noFill/>
          <a:ln w="9525">
            <a:solidFill>
              <a:srgbClr val="008000"/>
            </a:solidFill>
            <a:miter lim="800000"/>
            <a:headEnd/>
            <a:tailEnd/>
          </a:ln>
        </p:spPr>
        <p:txBody>
          <a:bodyPr lIns="91422" tIns="45712" rIns="91422" bIns="45712">
            <a:spAutoFit/>
          </a:bodyPr>
          <a:lstStyle/>
          <a:p>
            <a:pPr algn="l">
              <a:lnSpc>
                <a:spcPct val="90000"/>
              </a:lnSpc>
            </a:pPr>
            <a:r>
              <a:rPr lang="en-US" sz="1800" u="none">
                <a:latin typeface="Tahoma" pitchFamily="34" charset="0"/>
              </a:rPr>
              <a:t>dan pajak yang salah dipotong/dipungut tsb telah disetorkan dan dilaporkan, WP yang melakukan pemotongan/pemungutan atau PKP yang melakukan pemungutan tidak dapat meminta kembali pajak yang salah dipotong atau dipungut tsb.</a:t>
            </a:r>
          </a:p>
        </p:txBody>
      </p:sp>
      <p:sp>
        <p:nvSpPr>
          <p:cNvPr id="326676" name="Rectangle 20"/>
          <p:cNvSpPr>
            <a:spLocks noChangeArrowheads="1"/>
          </p:cNvSpPr>
          <p:nvPr/>
        </p:nvSpPr>
        <p:spPr bwMode="auto">
          <a:xfrm>
            <a:off x="5651500" y="476250"/>
            <a:ext cx="3384550" cy="341616"/>
          </a:xfrm>
          <a:prstGeom prst="rect">
            <a:avLst/>
          </a:prstGeom>
          <a:noFill/>
          <a:ln w="19050">
            <a:solidFill>
              <a:srgbClr val="FF33CC"/>
            </a:solidFill>
            <a:miter lim="800000"/>
            <a:headEnd/>
            <a:tailEnd/>
          </a:ln>
        </p:spPr>
        <p:txBody>
          <a:bodyPr lIns="91422" tIns="45712" rIns="91422" bIns="45712">
            <a:spAutoFit/>
          </a:bodyPr>
          <a:lstStyle/>
          <a:p>
            <a:pPr>
              <a:lnSpc>
                <a:spcPct val="90000"/>
              </a:lnSpc>
              <a:spcBef>
                <a:spcPct val="50000"/>
              </a:spcBef>
            </a:pPr>
            <a:r>
              <a:rPr lang="en-US" sz="1800" b="1" u="none" dirty="0" smtClean="0">
                <a:solidFill>
                  <a:srgbClr val="FF0000"/>
                </a:solidFill>
                <a:latin typeface="Arial Narrow" pitchFamily="34" charset="0"/>
              </a:rPr>
              <a:t>PMK No.187/PMK.03/2015</a:t>
            </a:r>
            <a:endParaRPr lang="en-US" sz="1800" b="1" u="none" dirty="0">
              <a:solidFill>
                <a:srgbClr val="FF0000"/>
              </a:solidFill>
              <a:latin typeface="Arial Narrow" pitchFamily="34" charset="0"/>
            </a:endParaRPr>
          </a:p>
        </p:txBody>
      </p:sp>
      <p:sp>
        <p:nvSpPr>
          <p:cNvPr id="326678" name="Rectangle 22"/>
          <p:cNvSpPr>
            <a:spLocks noChangeArrowheads="1"/>
          </p:cNvSpPr>
          <p:nvPr/>
        </p:nvSpPr>
        <p:spPr bwMode="auto">
          <a:xfrm>
            <a:off x="107950" y="4292600"/>
            <a:ext cx="8964613" cy="596900"/>
          </a:xfrm>
          <a:prstGeom prst="rect">
            <a:avLst/>
          </a:prstGeom>
          <a:noFill/>
          <a:ln w="9525">
            <a:solidFill>
              <a:srgbClr val="FF33CC"/>
            </a:solidFill>
            <a:miter lim="800000"/>
            <a:headEnd/>
            <a:tailEnd/>
          </a:ln>
        </p:spPr>
        <p:txBody>
          <a:bodyPr lIns="91422" tIns="45712" rIns="91422" bIns="45712">
            <a:spAutoFit/>
          </a:bodyPr>
          <a:lstStyle/>
          <a:p>
            <a:pPr>
              <a:lnSpc>
                <a:spcPct val="90000"/>
              </a:lnSpc>
            </a:pPr>
            <a:r>
              <a:rPr lang="en-US" sz="1800" u="none">
                <a:latin typeface="Tahoma" pitchFamily="34" charset="0"/>
              </a:rPr>
              <a:t>PPh yang salah dipotong atau dipungut tsb dapat diminta kembali oleh Wajib Pajak yang dipotong/dipungut dengan surat permohonan, </a:t>
            </a:r>
            <a:r>
              <a:rPr lang="en-US" sz="1800" b="1" u="none">
                <a:solidFill>
                  <a:srgbClr val="0033CC"/>
                </a:solidFill>
                <a:latin typeface="Tahoma" pitchFamily="34" charset="0"/>
              </a:rPr>
              <a:t>sepanjang belum dikreditkan</a:t>
            </a:r>
            <a:r>
              <a:rPr lang="en-US" sz="1800" u="none">
                <a:latin typeface="Tahoma" pitchFamily="34" charset="0"/>
              </a:rPr>
              <a:t>.</a:t>
            </a:r>
          </a:p>
        </p:txBody>
      </p:sp>
      <p:sp>
        <p:nvSpPr>
          <p:cNvPr id="326679" name="plant"/>
          <p:cNvSpPr>
            <a:spLocks noEditPoints="1" noChangeArrowheads="1"/>
          </p:cNvSpPr>
          <p:nvPr/>
        </p:nvSpPr>
        <p:spPr bwMode="auto">
          <a:xfrm>
            <a:off x="34925" y="4221163"/>
            <a:ext cx="358775" cy="287337"/>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26680" name="Rectangle 24"/>
          <p:cNvSpPr>
            <a:spLocks noChangeArrowheads="1"/>
          </p:cNvSpPr>
          <p:nvPr/>
        </p:nvSpPr>
        <p:spPr bwMode="auto">
          <a:xfrm>
            <a:off x="107950" y="5013325"/>
            <a:ext cx="8964613" cy="844550"/>
          </a:xfrm>
          <a:prstGeom prst="rect">
            <a:avLst/>
          </a:prstGeom>
          <a:noFill/>
          <a:ln w="9525">
            <a:solidFill>
              <a:srgbClr val="FF33CC"/>
            </a:solidFill>
            <a:miter lim="800000"/>
            <a:headEnd/>
            <a:tailEnd/>
          </a:ln>
        </p:spPr>
        <p:txBody>
          <a:bodyPr lIns="91422" tIns="45712" rIns="91422" bIns="45712">
            <a:spAutoFit/>
          </a:bodyPr>
          <a:lstStyle/>
          <a:p>
            <a:pPr>
              <a:lnSpc>
                <a:spcPct val="90000"/>
              </a:lnSpc>
            </a:pPr>
            <a:r>
              <a:rPr lang="en-US" sz="1800" u="none">
                <a:latin typeface="Tahoma" pitchFamily="34" charset="0"/>
              </a:rPr>
              <a:t>PPN dan PPnBM yang salah dipungut tsb dapat diminta kembali oleh PKP yang dipungut dengan surat permohonan, </a:t>
            </a:r>
            <a:r>
              <a:rPr lang="en-US" sz="1800" b="1" u="none">
                <a:solidFill>
                  <a:srgbClr val="0033CC"/>
                </a:solidFill>
                <a:latin typeface="Tahoma" pitchFamily="34" charset="0"/>
              </a:rPr>
              <a:t>sepanjang belum dikreditkan atau belum dibebankan sebagai biaya</a:t>
            </a:r>
            <a:r>
              <a:rPr lang="en-US" sz="1800" u="none">
                <a:latin typeface="Tahoma" pitchFamily="34" charset="0"/>
              </a:rPr>
              <a:t>.</a:t>
            </a:r>
          </a:p>
        </p:txBody>
      </p:sp>
      <p:sp>
        <p:nvSpPr>
          <p:cNvPr id="326681" name="plant"/>
          <p:cNvSpPr>
            <a:spLocks noEditPoints="1" noChangeArrowheads="1"/>
          </p:cNvSpPr>
          <p:nvPr/>
        </p:nvSpPr>
        <p:spPr bwMode="auto">
          <a:xfrm>
            <a:off x="34925" y="4868863"/>
            <a:ext cx="358775" cy="287337"/>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26682" name="Rectangle 26"/>
          <p:cNvSpPr>
            <a:spLocks noChangeArrowheads="1"/>
          </p:cNvSpPr>
          <p:nvPr/>
        </p:nvSpPr>
        <p:spPr bwMode="auto">
          <a:xfrm>
            <a:off x="3708400" y="2276475"/>
            <a:ext cx="5111750" cy="606425"/>
          </a:xfrm>
          <a:prstGeom prst="rect">
            <a:avLst/>
          </a:prstGeom>
          <a:noFill/>
          <a:ln w="19050">
            <a:solidFill>
              <a:srgbClr val="FF33CC"/>
            </a:solidFill>
            <a:miter lim="800000"/>
            <a:headEnd/>
            <a:tailEnd/>
          </a:ln>
        </p:spPr>
        <p:txBody>
          <a:bodyPr lIns="91422" tIns="45712" rIns="91422" bIns="45712">
            <a:spAutoFit/>
          </a:bodyPr>
          <a:lstStyle/>
          <a:p>
            <a:pPr>
              <a:lnSpc>
                <a:spcPct val="90000"/>
              </a:lnSpc>
              <a:spcBef>
                <a:spcPct val="50000"/>
              </a:spcBef>
            </a:pPr>
            <a:r>
              <a:rPr lang="en-US" sz="1800" u="none">
                <a:latin typeface="Tahoma" pitchFamily="34" charset="0"/>
              </a:rPr>
              <a:t>Jangka waktu paling lama 3 bulan sejak surat permohonan diterima</a:t>
            </a:r>
          </a:p>
        </p:txBody>
      </p:sp>
      <p:sp>
        <p:nvSpPr>
          <p:cNvPr id="326684" name="Line 28"/>
          <p:cNvSpPr>
            <a:spLocks noChangeShapeType="1"/>
          </p:cNvSpPr>
          <p:nvPr/>
        </p:nvSpPr>
        <p:spPr bwMode="auto">
          <a:xfrm>
            <a:off x="2411413" y="1341438"/>
            <a:ext cx="1368425" cy="1008062"/>
          </a:xfrm>
          <a:prstGeom prst="line">
            <a:avLst/>
          </a:prstGeom>
          <a:noFill/>
          <a:ln w="12700">
            <a:solidFill>
              <a:srgbClr val="FF33CC"/>
            </a:solidFill>
            <a:round/>
            <a:headEnd/>
            <a:tailEnd type="triangle" w="med" len="med"/>
          </a:ln>
        </p:spPr>
        <p:txBody>
          <a:bodyPr/>
          <a:lstStyle/>
          <a:p>
            <a:endParaRPr lang="en-US"/>
          </a:p>
        </p:txBody>
      </p:sp>
      <p:sp>
        <p:nvSpPr>
          <p:cNvPr id="326685" name="AutoShape 29"/>
          <p:cNvSpPr>
            <a:spLocks noChangeArrowheads="1"/>
          </p:cNvSpPr>
          <p:nvPr/>
        </p:nvSpPr>
        <p:spPr bwMode="auto">
          <a:xfrm>
            <a:off x="8820150" y="3141663"/>
            <a:ext cx="250825" cy="358775"/>
          </a:xfrm>
          <a:prstGeom prst="curvedLeftArrow">
            <a:avLst>
              <a:gd name="adj1" fmla="val 28608"/>
              <a:gd name="adj2" fmla="val 57215"/>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26687" name="Rectangle 31"/>
          <p:cNvSpPr>
            <a:spLocks noChangeArrowheads="1"/>
          </p:cNvSpPr>
          <p:nvPr/>
        </p:nvSpPr>
        <p:spPr bwMode="auto">
          <a:xfrm>
            <a:off x="107950" y="5969000"/>
            <a:ext cx="8964613" cy="844550"/>
          </a:xfrm>
          <a:prstGeom prst="rect">
            <a:avLst/>
          </a:prstGeom>
          <a:noFill/>
          <a:ln w="9525">
            <a:solidFill>
              <a:srgbClr val="FF33CC"/>
            </a:solidFill>
            <a:miter lim="800000"/>
            <a:headEnd/>
            <a:tailEnd/>
          </a:ln>
        </p:spPr>
        <p:txBody>
          <a:bodyPr lIns="91422" tIns="45712" rIns="91422" bIns="45712">
            <a:spAutoFit/>
          </a:bodyPr>
          <a:lstStyle/>
          <a:p>
            <a:pPr>
              <a:lnSpc>
                <a:spcPct val="90000"/>
              </a:lnSpc>
            </a:pPr>
            <a:r>
              <a:rPr lang="en-US" sz="1800" u="none">
                <a:latin typeface="Tahoma" pitchFamily="34" charset="0"/>
              </a:rPr>
              <a:t>Pengembalian dapat dilakukan melalui WP/PKP yang memotong/memungut, dalam hal: a) tidak memiliki NPWP; b) subjek pajak luar negeri; atau c) terdapat kesalahan penerapan ketentuan oleh pemotong/pemungut.</a:t>
            </a:r>
          </a:p>
        </p:txBody>
      </p:sp>
      <p:sp>
        <p:nvSpPr>
          <p:cNvPr id="326688" name="plant"/>
          <p:cNvSpPr>
            <a:spLocks noEditPoints="1" noChangeArrowheads="1"/>
          </p:cNvSpPr>
          <p:nvPr/>
        </p:nvSpPr>
        <p:spPr bwMode="auto">
          <a:xfrm>
            <a:off x="34925" y="5878513"/>
            <a:ext cx="358775" cy="287337"/>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26689" name="AutoShape 33"/>
          <p:cNvSpPr>
            <a:spLocks noChangeArrowheads="1"/>
          </p:cNvSpPr>
          <p:nvPr/>
        </p:nvSpPr>
        <p:spPr bwMode="auto">
          <a:xfrm>
            <a:off x="179388" y="620713"/>
            <a:ext cx="1079500" cy="21590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sz="2000" u="none">
                <a:latin typeface="Tahoma" pitchFamily="34" charset="0"/>
              </a:rPr>
              <a:t>ayat 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6658"/>
                                        </p:tgtEl>
                                        <p:attrNameLst>
                                          <p:attrName>style.visibility</p:attrName>
                                        </p:attrNameLst>
                                      </p:cBhvr>
                                      <p:to>
                                        <p:strVal val="visible"/>
                                      </p:to>
                                    </p:set>
                                    <p:anim calcmode="lin" valueType="num">
                                      <p:cBhvr additive="base">
                                        <p:cTn id="7" dur="500" fill="hold"/>
                                        <p:tgtEl>
                                          <p:spTgt spid="326658"/>
                                        </p:tgtEl>
                                        <p:attrNameLst>
                                          <p:attrName>ppt_x</p:attrName>
                                        </p:attrNameLst>
                                      </p:cBhvr>
                                      <p:tavLst>
                                        <p:tav tm="0">
                                          <p:val>
                                            <p:strVal val="0-#ppt_w/2"/>
                                          </p:val>
                                        </p:tav>
                                        <p:tav tm="100000">
                                          <p:val>
                                            <p:strVal val="#ppt_x"/>
                                          </p:val>
                                        </p:tav>
                                      </p:tavLst>
                                    </p:anim>
                                    <p:anim calcmode="lin" valueType="num">
                                      <p:cBhvr additive="base">
                                        <p:cTn id="8" dur="500" fill="hold"/>
                                        <p:tgtEl>
                                          <p:spTgt spid="3266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6659"/>
                                        </p:tgtEl>
                                        <p:attrNameLst>
                                          <p:attrName>style.visibility</p:attrName>
                                        </p:attrNameLst>
                                      </p:cBhvr>
                                      <p:to>
                                        <p:strVal val="visible"/>
                                      </p:to>
                                    </p:set>
                                    <p:anim calcmode="lin" valueType="num">
                                      <p:cBhvr additive="base">
                                        <p:cTn id="13" dur="500" fill="hold"/>
                                        <p:tgtEl>
                                          <p:spTgt spid="326659"/>
                                        </p:tgtEl>
                                        <p:attrNameLst>
                                          <p:attrName>ppt_x</p:attrName>
                                        </p:attrNameLst>
                                      </p:cBhvr>
                                      <p:tavLst>
                                        <p:tav tm="0">
                                          <p:val>
                                            <p:strVal val="0-#ppt_w/2"/>
                                          </p:val>
                                        </p:tav>
                                        <p:tav tm="100000">
                                          <p:val>
                                            <p:strVal val="#ppt_x"/>
                                          </p:val>
                                        </p:tav>
                                      </p:tavLst>
                                    </p:anim>
                                    <p:anim calcmode="lin" valueType="num">
                                      <p:cBhvr additive="base">
                                        <p:cTn id="14" dur="500" fill="hold"/>
                                        <p:tgtEl>
                                          <p:spTgt spid="3266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6661"/>
                                        </p:tgtEl>
                                        <p:attrNameLst>
                                          <p:attrName>style.visibility</p:attrName>
                                        </p:attrNameLst>
                                      </p:cBhvr>
                                      <p:to>
                                        <p:strVal val="visible"/>
                                      </p:to>
                                    </p:set>
                                    <p:anim calcmode="lin" valueType="num">
                                      <p:cBhvr additive="base">
                                        <p:cTn id="19" dur="500" fill="hold"/>
                                        <p:tgtEl>
                                          <p:spTgt spid="326661"/>
                                        </p:tgtEl>
                                        <p:attrNameLst>
                                          <p:attrName>ppt_x</p:attrName>
                                        </p:attrNameLst>
                                      </p:cBhvr>
                                      <p:tavLst>
                                        <p:tav tm="0">
                                          <p:val>
                                            <p:strVal val="0-#ppt_w/2"/>
                                          </p:val>
                                        </p:tav>
                                        <p:tav tm="100000">
                                          <p:val>
                                            <p:strVal val="#ppt_x"/>
                                          </p:val>
                                        </p:tav>
                                      </p:tavLst>
                                    </p:anim>
                                    <p:anim calcmode="lin" valueType="num">
                                      <p:cBhvr additive="base">
                                        <p:cTn id="20" dur="500" fill="hold"/>
                                        <p:tgtEl>
                                          <p:spTgt spid="32666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26689"/>
                                        </p:tgtEl>
                                        <p:attrNameLst>
                                          <p:attrName>style.visibility</p:attrName>
                                        </p:attrNameLst>
                                      </p:cBhvr>
                                      <p:to>
                                        <p:strVal val="visible"/>
                                      </p:to>
                                    </p:set>
                                    <p:animEffect transition="in" filter="blinds(horizontal)">
                                      <p:cBhvr>
                                        <p:cTn id="25" dur="500"/>
                                        <p:tgtEl>
                                          <p:spTgt spid="326689"/>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26663"/>
                                        </p:tgtEl>
                                        <p:attrNameLst>
                                          <p:attrName>style.visibility</p:attrName>
                                        </p:attrNameLst>
                                      </p:cBhvr>
                                      <p:to>
                                        <p:strVal val="visible"/>
                                      </p:to>
                                    </p:set>
                                    <p:anim calcmode="lin" valueType="num">
                                      <p:cBhvr additive="base">
                                        <p:cTn id="30" dur="500" fill="hold"/>
                                        <p:tgtEl>
                                          <p:spTgt spid="326663"/>
                                        </p:tgtEl>
                                        <p:attrNameLst>
                                          <p:attrName>ppt_x</p:attrName>
                                        </p:attrNameLst>
                                      </p:cBhvr>
                                      <p:tavLst>
                                        <p:tav tm="0">
                                          <p:val>
                                            <p:strVal val="0-#ppt_w/2"/>
                                          </p:val>
                                        </p:tav>
                                        <p:tav tm="100000">
                                          <p:val>
                                            <p:strVal val="#ppt_x"/>
                                          </p:val>
                                        </p:tav>
                                      </p:tavLst>
                                    </p:anim>
                                    <p:anim calcmode="lin" valueType="num">
                                      <p:cBhvr additive="base">
                                        <p:cTn id="31" dur="500" fill="hold"/>
                                        <p:tgtEl>
                                          <p:spTgt spid="326663"/>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26676"/>
                                        </p:tgtEl>
                                        <p:attrNameLst>
                                          <p:attrName>style.visibility</p:attrName>
                                        </p:attrNameLst>
                                      </p:cBhvr>
                                      <p:to>
                                        <p:strVal val="visible"/>
                                      </p:to>
                                    </p:set>
                                    <p:anim calcmode="lin" valueType="num">
                                      <p:cBhvr additive="base">
                                        <p:cTn id="36" dur="500" fill="hold"/>
                                        <p:tgtEl>
                                          <p:spTgt spid="326676"/>
                                        </p:tgtEl>
                                        <p:attrNameLst>
                                          <p:attrName>ppt_x</p:attrName>
                                        </p:attrNameLst>
                                      </p:cBhvr>
                                      <p:tavLst>
                                        <p:tav tm="0">
                                          <p:val>
                                            <p:strVal val="0-#ppt_w/2"/>
                                          </p:val>
                                        </p:tav>
                                        <p:tav tm="100000">
                                          <p:val>
                                            <p:strVal val="#ppt_x"/>
                                          </p:val>
                                        </p:tav>
                                      </p:tavLst>
                                    </p:anim>
                                    <p:anim calcmode="lin" valueType="num">
                                      <p:cBhvr additive="base">
                                        <p:cTn id="37" dur="500" fill="hold"/>
                                        <p:tgtEl>
                                          <p:spTgt spid="326676"/>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26669"/>
                                        </p:tgtEl>
                                        <p:attrNameLst>
                                          <p:attrName>style.visibility</p:attrName>
                                        </p:attrNameLst>
                                      </p:cBhvr>
                                      <p:to>
                                        <p:strVal val="visible"/>
                                      </p:to>
                                    </p:set>
                                    <p:animEffect transition="in" filter="blinds(horizontal)">
                                      <p:cBhvr>
                                        <p:cTn id="42" dur="500"/>
                                        <p:tgtEl>
                                          <p:spTgt spid="32666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326668"/>
                                        </p:tgtEl>
                                        <p:attrNameLst>
                                          <p:attrName>style.visibility</p:attrName>
                                        </p:attrNameLst>
                                      </p:cBhvr>
                                      <p:to>
                                        <p:strVal val="visible"/>
                                      </p:to>
                                    </p:set>
                                    <p:anim calcmode="lin" valueType="num">
                                      <p:cBhvr additive="base">
                                        <p:cTn id="47" dur="500" fill="hold"/>
                                        <p:tgtEl>
                                          <p:spTgt spid="326668"/>
                                        </p:tgtEl>
                                        <p:attrNameLst>
                                          <p:attrName>ppt_x</p:attrName>
                                        </p:attrNameLst>
                                      </p:cBhvr>
                                      <p:tavLst>
                                        <p:tav tm="0">
                                          <p:val>
                                            <p:strVal val="0-#ppt_w/2"/>
                                          </p:val>
                                        </p:tav>
                                        <p:tav tm="100000">
                                          <p:val>
                                            <p:strVal val="#ppt_x"/>
                                          </p:val>
                                        </p:tav>
                                      </p:tavLst>
                                    </p:anim>
                                    <p:anim calcmode="lin" valueType="num">
                                      <p:cBhvr additive="base">
                                        <p:cTn id="48" dur="500" fill="hold"/>
                                        <p:tgtEl>
                                          <p:spTgt spid="326668"/>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326672"/>
                                        </p:tgtEl>
                                        <p:attrNameLst>
                                          <p:attrName>style.visibility</p:attrName>
                                        </p:attrNameLst>
                                      </p:cBhvr>
                                      <p:to>
                                        <p:strVal val="visible"/>
                                      </p:to>
                                    </p:set>
                                    <p:animEffect transition="in" filter="wipe(down)">
                                      <p:cBhvr>
                                        <p:cTn id="53" dur="500"/>
                                        <p:tgtEl>
                                          <p:spTgt spid="326672"/>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grpId="0" nodeType="clickEffect">
                                  <p:stCondLst>
                                    <p:cond delay="0"/>
                                  </p:stCondLst>
                                  <p:childTnLst>
                                    <p:set>
                                      <p:cBhvr>
                                        <p:cTn id="57" dur="1" fill="hold">
                                          <p:stCondLst>
                                            <p:cond delay="0"/>
                                          </p:stCondLst>
                                        </p:cTn>
                                        <p:tgtEl>
                                          <p:spTgt spid="326671"/>
                                        </p:tgtEl>
                                        <p:attrNameLst>
                                          <p:attrName>style.visibility</p:attrName>
                                        </p:attrNameLst>
                                      </p:cBhvr>
                                      <p:to>
                                        <p:strVal val="visible"/>
                                      </p:to>
                                    </p:set>
                                    <p:anim calcmode="lin" valueType="num">
                                      <p:cBhvr additive="base">
                                        <p:cTn id="58" dur="500" fill="hold"/>
                                        <p:tgtEl>
                                          <p:spTgt spid="326671"/>
                                        </p:tgtEl>
                                        <p:attrNameLst>
                                          <p:attrName>ppt_x</p:attrName>
                                        </p:attrNameLst>
                                      </p:cBhvr>
                                      <p:tavLst>
                                        <p:tav tm="0">
                                          <p:val>
                                            <p:strVal val="0-#ppt_w/2"/>
                                          </p:val>
                                        </p:tav>
                                        <p:tav tm="100000">
                                          <p:val>
                                            <p:strVal val="#ppt_x"/>
                                          </p:val>
                                        </p:tav>
                                      </p:tavLst>
                                    </p:anim>
                                    <p:anim calcmode="lin" valueType="num">
                                      <p:cBhvr additive="base">
                                        <p:cTn id="59" dur="500" fill="hold"/>
                                        <p:tgtEl>
                                          <p:spTgt spid="326671"/>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326685"/>
                                        </p:tgtEl>
                                        <p:attrNameLst>
                                          <p:attrName>style.visibility</p:attrName>
                                        </p:attrNameLst>
                                      </p:cBhvr>
                                      <p:to>
                                        <p:strVal val="visible"/>
                                      </p:to>
                                    </p:set>
                                    <p:animEffect transition="in" filter="blinds(horizontal)">
                                      <p:cBhvr>
                                        <p:cTn id="64" dur="500"/>
                                        <p:tgtEl>
                                          <p:spTgt spid="326685"/>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26684"/>
                                        </p:tgtEl>
                                        <p:attrNameLst>
                                          <p:attrName>style.visibility</p:attrName>
                                        </p:attrNameLst>
                                      </p:cBhvr>
                                      <p:to>
                                        <p:strVal val="visible"/>
                                      </p:to>
                                    </p:set>
                                    <p:animEffect transition="in" filter="wipe(down)">
                                      <p:cBhvr>
                                        <p:cTn id="69" dur="500"/>
                                        <p:tgtEl>
                                          <p:spTgt spid="326684"/>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8" fill="hold" grpId="0" nodeType="clickEffect">
                                  <p:stCondLst>
                                    <p:cond delay="0"/>
                                  </p:stCondLst>
                                  <p:childTnLst>
                                    <p:set>
                                      <p:cBhvr>
                                        <p:cTn id="73" dur="1" fill="hold">
                                          <p:stCondLst>
                                            <p:cond delay="0"/>
                                          </p:stCondLst>
                                        </p:cTn>
                                        <p:tgtEl>
                                          <p:spTgt spid="326682"/>
                                        </p:tgtEl>
                                        <p:attrNameLst>
                                          <p:attrName>style.visibility</p:attrName>
                                        </p:attrNameLst>
                                      </p:cBhvr>
                                      <p:to>
                                        <p:strVal val="visible"/>
                                      </p:to>
                                    </p:set>
                                    <p:anim calcmode="lin" valueType="num">
                                      <p:cBhvr additive="base">
                                        <p:cTn id="74" dur="500" fill="hold"/>
                                        <p:tgtEl>
                                          <p:spTgt spid="326682"/>
                                        </p:tgtEl>
                                        <p:attrNameLst>
                                          <p:attrName>ppt_x</p:attrName>
                                        </p:attrNameLst>
                                      </p:cBhvr>
                                      <p:tavLst>
                                        <p:tav tm="0">
                                          <p:val>
                                            <p:strVal val="0-#ppt_w/2"/>
                                          </p:val>
                                        </p:tav>
                                        <p:tav tm="100000">
                                          <p:val>
                                            <p:strVal val="#ppt_x"/>
                                          </p:val>
                                        </p:tav>
                                      </p:tavLst>
                                    </p:anim>
                                    <p:anim calcmode="lin" valueType="num">
                                      <p:cBhvr additive="base">
                                        <p:cTn id="75" dur="500" fill="hold"/>
                                        <p:tgtEl>
                                          <p:spTgt spid="326682"/>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5" presetClass="entr" presetSubtype="10" fill="hold" grpId="0" nodeType="clickEffect">
                                  <p:stCondLst>
                                    <p:cond delay="0"/>
                                  </p:stCondLst>
                                  <p:childTnLst>
                                    <p:set>
                                      <p:cBhvr>
                                        <p:cTn id="79" dur="1" fill="hold">
                                          <p:stCondLst>
                                            <p:cond delay="0"/>
                                          </p:stCondLst>
                                        </p:cTn>
                                        <p:tgtEl>
                                          <p:spTgt spid="326674"/>
                                        </p:tgtEl>
                                        <p:attrNameLst>
                                          <p:attrName>style.visibility</p:attrName>
                                        </p:attrNameLst>
                                      </p:cBhvr>
                                      <p:to>
                                        <p:strVal val="visible"/>
                                      </p:to>
                                    </p:set>
                                    <p:animEffect transition="in" filter="checkerboard(across)">
                                      <p:cBhvr>
                                        <p:cTn id="80" dur="500"/>
                                        <p:tgtEl>
                                          <p:spTgt spid="326674"/>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26678"/>
                                        </p:tgtEl>
                                        <p:attrNameLst>
                                          <p:attrName>style.visibility</p:attrName>
                                        </p:attrNameLst>
                                      </p:cBhvr>
                                      <p:to>
                                        <p:strVal val="visible"/>
                                      </p:to>
                                    </p:set>
                                    <p:anim calcmode="lin" valueType="num">
                                      <p:cBhvr additive="base">
                                        <p:cTn id="85" dur="500" fill="hold"/>
                                        <p:tgtEl>
                                          <p:spTgt spid="326678"/>
                                        </p:tgtEl>
                                        <p:attrNameLst>
                                          <p:attrName>ppt_x</p:attrName>
                                        </p:attrNameLst>
                                      </p:cBhvr>
                                      <p:tavLst>
                                        <p:tav tm="0">
                                          <p:val>
                                            <p:strVal val="#ppt_x"/>
                                          </p:val>
                                        </p:tav>
                                        <p:tav tm="100000">
                                          <p:val>
                                            <p:strVal val="#ppt_x"/>
                                          </p:val>
                                        </p:tav>
                                      </p:tavLst>
                                    </p:anim>
                                    <p:anim calcmode="lin" valueType="num">
                                      <p:cBhvr additive="base">
                                        <p:cTn id="86" dur="500" fill="hold"/>
                                        <p:tgtEl>
                                          <p:spTgt spid="326678"/>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3" presetClass="entr" presetSubtype="10" fill="hold" nodeType="clickEffect">
                                  <p:stCondLst>
                                    <p:cond delay="0"/>
                                  </p:stCondLst>
                                  <p:childTnLst>
                                    <p:set>
                                      <p:cBhvr>
                                        <p:cTn id="90" dur="1" fill="hold">
                                          <p:stCondLst>
                                            <p:cond delay="0"/>
                                          </p:stCondLst>
                                        </p:cTn>
                                        <p:tgtEl>
                                          <p:spTgt spid="326679"/>
                                        </p:tgtEl>
                                        <p:attrNameLst>
                                          <p:attrName>style.visibility</p:attrName>
                                        </p:attrNameLst>
                                      </p:cBhvr>
                                      <p:to>
                                        <p:strVal val="visible"/>
                                      </p:to>
                                    </p:set>
                                    <p:animEffect transition="in" filter="blinds(horizontal)">
                                      <p:cBhvr>
                                        <p:cTn id="91" dur="500"/>
                                        <p:tgtEl>
                                          <p:spTgt spid="326679"/>
                                        </p:tgtEl>
                                      </p:cBhvr>
                                    </p:animEffect>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326680"/>
                                        </p:tgtEl>
                                        <p:attrNameLst>
                                          <p:attrName>style.visibility</p:attrName>
                                        </p:attrNameLst>
                                      </p:cBhvr>
                                      <p:to>
                                        <p:strVal val="visible"/>
                                      </p:to>
                                    </p:set>
                                    <p:anim calcmode="lin" valueType="num">
                                      <p:cBhvr additive="base">
                                        <p:cTn id="96" dur="500" fill="hold"/>
                                        <p:tgtEl>
                                          <p:spTgt spid="326680"/>
                                        </p:tgtEl>
                                        <p:attrNameLst>
                                          <p:attrName>ppt_x</p:attrName>
                                        </p:attrNameLst>
                                      </p:cBhvr>
                                      <p:tavLst>
                                        <p:tav tm="0">
                                          <p:val>
                                            <p:strVal val="#ppt_x"/>
                                          </p:val>
                                        </p:tav>
                                        <p:tav tm="100000">
                                          <p:val>
                                            <p:strVal val="#ppt_x"/>
                                          </p:val>
                                        </p:tav>
                                      </p:tavLst>
                                    </p:anim>
                                    <p:anim calcmode="lin" valueType="num">
                                      <p:cBhvr additive="base">
                                        <p:cTn id="97" dur="500" fill="hold"/>
                                        <p:tgtEl>
                                          <p:spTgt spid="326680"/>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3" presetClass="entr" presetSubtype="10" fill="hold" nodeType="clickEffect">
                                  <p:stCondLst>
                                    <p:cond delay="0"/>
                                  </p:stCondLst>
                                  <p:childTnLst>
                                    <p:set>
                                      <p:cBhvr>
                                        <p:cTn id="101" dur="1" fill="hold">
                                          <p:stCondLst>
                                            <p:cond delay="0"/>
                                          </p:stCondLst>
                                        </p:cTn>
                                        <p:tgtEl>
                                          <p:spTgt spid="326681"/>
                                        </p:tgtEl>
                                        <p:attrNameLst>
                                          <p:attrName>style.visibility</p:attrName>
                                        </p:attrNameLst>
                                      </p:cBhvr>
                                      <p:to>
                                        <p:strVal val="visible"/>
                                      </p:to>
                                    </p:set>
                                    <p:animEffect transition="in" filter="blinds(horizontal)">
                                      <p:cBhvr>
                                        <p:cTn id="102" dur="500"/>
                                        <p:tgtEl>
                                          <p:spTgt spid="326681"/>
                                        </p:tgtEl>
                                      </p:cBhvr>
                                    </p:animEffect>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326687"/>
                                        </p:tgtEl>
                                        <p:attrNameLst>
                                          <p:attrName>style.visibility</p:attrName>
                                        </p:attrNameLst>
                                      </p:cBhvr>
                                      <p:to>
                                        <p:strVal val="visible"/>
                                      </p:to>
                                    </p:set>
                                    <p:anim calcmode="lin" valueType="num">
                                      <p:cBhvr additive="base">
                                        <p:cTn id="107" dur="500" fill="hold"/>
                                        <p:tgtEl>
                                          <p:spTgt spid="326687"/>
                                        </p:tgtEl>
                                        <p:attrNameLst>
                                          <p:attrName>ppt_x</p:attrName>
                                        </p:attrNameLst>
                                      </p:cBhvr>
                                      <p:tavLst>
                                        <p:tav tm="0">
                                          <p:val>
                                            <p:strVal val="#ppt_x"/>
                                          </p:val>
                                        </p:tav>
                                        <p:tav tm="100000">
                                          <p:val>
                                            <p:strVal val="#ppt_x"/>
                                          </p:val>
                                        </p:tav>
                                      </p:tavLst>
                                    </p:anim>
                                    <p:anim calcmode="lin" valueType="num">
                                      <p:cBhvr additive="base">
                                        <p:cTn id="108" dur="500" fill="hold"/>
                                        <p:tgtEl>
                                          <p:spTgt spid="326687"/>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3" presetClass="entr" presetSubtype="10" fill="hold" nodeType="clickEffect">
                                  <p:stCondLst>
                                    <p:cond delay="0"/>
                                  </p:stCondLst>
                                  <p:childTnLst>
                                    <p:set>
                                      <p:cBhvr>
                                        <p:cTn id="112" dur="1" fill="hold">
                                          <p:stCondLst>
                                            <p:cond delay="0"/>
                                          </p:stCondLst>
                                        </p:cTn>
                                        <p:tgtEl>
                                          <p:spTgt spid="326688"/>
                                        </p:tgtEl>
                                        <p:attrNameLst>
                                          <p:attrName>style.visibility</p:attrName>
                                        </p:attrNameLst>
                                      </p:cBhvr>
                                      <p:to>
                                        <p:strVal val="visible"/>
                                      </p:to>
                                    </p:set>
                                    <p:animEffect transition="in" filter="blinds(horizontal)">
                                      <p:cBhvr>
                                        <p:cTn id="113" dur="500"/>
                                        <p:tgtEl>
                                          <p:spTgt spid="3266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58" grpId="0" animBg="1" autoUpdateAnimBg="0"/>
      <p:bldP spid="326659" grpId="0" animBg="1" autoUpdateAnimBg="0"/>
      <p:bldP spid="326661" grpId="0" animBg="1"/>
      <p:bldP spid="326663" grpId="0" animBg="1" autoUpdateAnimBg="0"/>
      <p:bldP spid="326668" grpId="0" animBg="1" autoUpdateAnimBg="0"/>
      <p:bldP spid="326669" grpId="0" animBg="1"/>
      <p:bldP spid="326671" grpId="0" animBg="1" autoUpdateAnimBg="0"/>
      <p:bldP spid="326672" grpId="0" animBg="1"/>
      <p:bldP spid="326674" grpId="0" animBg="1"/>
      <p:bldP spid="326676" grpId="0" animBg="1" autoUpdateAnimBg="0"/>
      <p:bldP spid="326678" grpId="0" animBg="1"/>
      <p:bldP spid="326680" grpId="0" animBg="1"/>
      <p:bldP spid="326682" grpId="0" animBg="1" autoUpdateAnimBg="0"/>
      <p:bldP spid="326684" grpId="0" animBg="1"/>
      <p:bldP spid="326685" grpId="0" animBg="1"/>
      <p:bldP spid="326687" grpId="0" animBg="1"/>
      <p:bldP spid="326689" grpId="0" animBg="1"/>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762000" y="152400"/>
            <a:ext cx="7770813" cy="684213"/>
          </a:xfrm>
          <a:ln w="28575">
            <a:solidFill>
              <a:srgbClr val="008000"/>
            </a:solidFill>
          </a:ln>
        </p:spPr>
        <p:txBody>
          <a:bodyPr/>
          <a:lstStyle/>
          <a:p>
            <a:pPr eaLnBrk="1" hangingPunct="1"/>
            <a:r>
              <a:rPr lang="en-US" sz="2400" b="1" smtClean="0">
                <a:solidFill>
                  <a:srgbClr val="000099"/>
                </a:solidFill>
                <a:latin typeface="Verdana" pitchFamily="34" charset="0"/>
              </a:rPr>
              <a:t>SURAT KETETAPAN PAJAK NIHIL (SKPN)</a:t>
            </a:r>
          </a:p>
        </p:txBody>
      </p:sp>
      <p:sp>
        <p:nvSpPr>
          <p:cNvPr id="168963" name="AutoShape 3"/>
          <p:cNvSpPr>
            <a:spLocks noChangeArrowheads="1"/>
          </p:cNvSpPr>
          <p:nvPr/>
        </p:nvSpPr>
        <p:spPr bwMode="auto">
          <a:xfrm>
            <a:off x="4191000" y="765175"/>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8964" name="Rectangle 4"/>
          <p:cNvSpPr>
            <a:spLocks noChangeArrowheads="1"/>
          </p:cNvSpPr>
          <p:nvPr/>
        </p:nvSpPr>
        <p:spPr bwMode="auto">
          <a:xfrm>
            <a:off x="152400" y="3581400"/>
            <a:ext cx="8763000" cy="1349375"/>
          </a:xfrm>
          <a:prstGeom prst="rect">
            <a:avLst/>
          </a:prstGeom>
          <a:noFill/>
          <a:ln w="38100">
            <a:solidFill>
              <a:srgbClr val="FF33CC"/>
            </a:solidFill>
            <a:miter lim="800000"/>
            <a:headEnd/>
            <a:tailEnd/>
          </a:ln>
        </p:spPr>
        <p:txBody>
          <a:bodyPr lIns="91422" tIns="45712" rIns="91422" bIns="45712">
            <a:spAutoFit/>
          </a:bodyPr>
          <a:lstStyle/>
          <a:p>
            <a:pPr algn="l">
              <a:spcBef>
                <a:spcPct val="50000"/>
              </a:spcBef>
            </a:pPr>
            <a:r>
              <a:rPr lang="en-US" sz="2000" u="none">
                <a:solidFill>
                  <a:srgbClr val="000099"/>
                </a:solidFill>
                <a:latin typeface="Tahoma" pitchFamily="34" charset="0"/>
              </a:rPr>
              <a:t>POKOK PAJAK						Rp10.000.000,00</a:t>
            </a:r>
          </a:p>
          <a:p>
            <a:pPr algn="l">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Rp10.000.000,00</a:t>
            </a:r>
          </a:p>
          <a:p>
            <a:pPr algn="l">
              <a:spcBef>
                <a:spcPct val="50000"/>
              </a:spcBef>
            </a:pPr>
            <a:r>
              <a:rPr lang="en-US" sz="2000" b="1" u="none">
                <a:solidFill>
                  <a:srgbClr val="000099"/>
                </a:solidFill>
                <a:latin typeface="Tahoma" pitchFamily="34" charset="0"/>
              </a:rPr>
              <a:t>PAJAK NIHIL						Rp	--</a:t>
            </a:r>
          </a:p>
        </p:txBody>
      </p:sp>
      <p:sp>
        <p:nvSpPr>
          <p:cNvPr id="168965" name="AutoShape 6"/>
          <p:cNvSpPr>
            <a:spLocks noChangeArrowheads="1"/>
          </p:cNvSpPr>
          <p:nvPr/>
        </p:nvSpPr>
        <p:spPr bwMode="auto">
          <a:xfrm>
            <a:off x="4191000" y="2971800"/>
            <a:ext cx="6858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8966" name="Rectangle 7"/>
          <p:cNvSpPr>
            <a:spLocks noChangeArrowheads="1"/>
          </p:cNvSpPr>
          <p:nvPr/>
        </p:nvSpPr>
        <p:spPr bwMode="auto">
          <a:xfrm>
            <a:off x="381000" y="1196975"/>
            <a:ext cx="8458200" cy="1778000"/>
          </a:xfrm>
          <a:prstGeom prst="rect">
            <a:avLst/>
          </a:prstGeom>
          <a:noFill/>
          <a:ln w="9525">
            <a:solidFill>
              <a:srgbClr val="008000"/>
            </a:solidFill>
            <a:miter lim="800000"/>
            <a:headEnd/>
            <a:tailEnd/>
          </a:ln>
        </p:spPr>
        <p:txBody>
          <a:bodyPr lIns="91422" tIns="45712" rIns="91422" bIns="45712">
            <a:spAutoFit/>
          </a:bodyPr>
          <a:lstStyle/>
          <a:p>
            <a:pPr>
              <a:spcBef>
                <a:spcPct val="50000"/>
              </a:spcBef>
            </a:pPr>
            <a:r>
              <a:rPr lang="en-US" sz="2000" u="none">
                <a:latin typeface="Lucida Console" pitchFamily="49" charset="0"/>
              </a:rPr>
              <a:t>Surat Ketetapan Pajak Nihil adalah surat ketetapan pajak yang menentukan jumlah pokok pajak sama besarnya dengan jumlah kredit pajak atau pajak tidak terutang dan tidak ada kredit pajak.</a:t>
            </a:r>
          </a:p>
          <a:p>
            <a:pPr>
              <a:spcBef>
                <a:spcPct val="50000"/>
              </a:spcBef>
            </a:pPr>
            <a:r>
              <a:rPr lang="en-US" sz="2000" u="none">
                <a:latin typeface="Lucida Console" pitchFamily="49" charset="0"/>
              </a:rPr>
              <a:t>(Pasal 1 angka 18 UU KUP)</a:t>
            </a:r>
          </a:p>
        </p:txBody>
      </p:sp>
      <p:sp>
        <p:nvSpPr>
          <p:cNvPr id="168967" name="Rectangle 8"/>
          <p:cNvSpPr>
            <a:spLocks noChangeArrowheads="1"/>
          </p:cNvSpPr>
          <p:nvPr/>
        </p:nvSpPr>
        <p:spPr bwMode="auto">
          <a:xfrm>
            <a:off x="152400" y="5127625"/>
            <a:ext cx="8763000" cy="1349375"/>
          </a:xfrm>
          <a:prstGeom prst="rect">
            <a:avLst/>
          </a:prstGeom>
          <a:noFill/>
          <a:ln w="38100">
            <a:solidFill>
              <a:srgbClr val="FF33CC"/>
            </a:solidFill>
            <a:miter lim="800000"/>
            <a:headEnd/>
            <a:tailEnd/>
          </a:ln>
        </p:spPr>
        <p:txBody>
          <a:bodyPr lIns="91422" tIns="45712" rIns="91422" bIns="45712">
            <a:spAutoFit/>
          </a:bodyPr>
          <a:lstStyle/>
          <a:p>
            <a:pPr algn="l">
              <a:spcBef>
                <a:spcPct val="50000"/>
              </a:spcBef>
            </a:pPr>
            <a:r>
              <a:rPr lang="en-US" sz="2000" u="none">
                <a:solidFill>
                  <a:srgbClr val="000099"/>
                </a:solidFill>
                <a:latin typeface="Tahoma" pitchFamily="34" charset="0"/>
              </a:rPr>
              <a:t>POKOK PAJAK						Rp	--</a:t>
            </a:r>
          </a:p>
          <a:p>
            <a:pPr algn="l">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	--	</a:t>
            </a:r>
          </a:p>
          <a:p>
            <a:pPr algn="l">
              <a:spcBef>
                <a:spcPct val="50000"/>
              </a:spcBef>
            </a:pPr>
            <a:r>
              <a:rPr lang="en-US" sz="2000" b="1" u="none">
                <a:solidFill>
                  <a:srgbClr val="000099"/>
                </a:solidFill>
                <a:latin typeface="Tahoma" pitchFamily="34" charset="0"/>
              </a:rPr>
              <a:t>PAJAK NIHIL						Rp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496944" cy="6048672"/>
          </a:xfrm>
        </p:spPr>
        <p:txBody>
          <a:bodyPr/>
          <a:lstStyle/>
          <a:p>
            <a:pPr>
              <a:buNone/>
            </a:pPr>
            <a:r>
              <a:rPr lang="en-US" sz="2400" b="1" dirty="0" err="1" smtClean="0"/>
              <a:t>Kode</a:t>
            </a:r>
            <a:r>
              <a:rPr lang="en-US" sz="2400" b="1" dirty="0" smtClean="0"/>
              <a:t> NPWP </a:t>
            </a:r>
            <a:r>
              <a:rPr lang="en-US" sz="2400" b="1" dirty="0" err="1" smtClean="0"/>
              <a:t>terdiri</a:t>
            </a:r>
            <a:r>
              <a:rPr lang="en-US" sz="2400" b="1" dirty="0" smtClean="0"/>
              <a:t> </a:t>
            </a:r>
            <a:r>
              <a:rPr lang="en-US" sz="2400" b="1" dirty="0" err="1" smtClean="0"/>
              <a:t>dari</a:t>
            </a:r>
            <a:r>
              <a:rPr lang="en-US" sz="2400" b="1" dirty="0" smtClean="0"/>
              <a:t> 15 digit, </a:t>
            </a:r>
            <a:r>
              <a:rPr lang="en-US" sz="2400" b="1" dirty="0" err="1" smtClean="0"/>
              <a:t>dengan</a:t>
            </a:r>
            <a:r>
              <a:rPr lang="en-US" sz="2400" b="1" dirty="0" smtClean="0"/>
              <a:t> </a:t>
            </a:r>
            <a:r>
              <a:rPr lang="en-US" sz="2400" b="1" dirty="0" err="1" smtClean="0"/>
              <a:t>perincian</a:t>
            </a:r>
            <a:r>
              <a:rPr lang="en-US" sz="2400" b="1" dirty="0" smtClean="0"/>
              <a:t> </a:t>
            </a:r>
            <a:r>
              <a:rPr lang="en-US" sz="2400" b="1" dirty="0" err="1" smtClean="0"/>
              <a:t>sbb</a:t>
            </a:r>
            <a:r>
              <a:rPr lang="en-US" sz="2400" b="1" dirty="0" smtClean="0"/>
              <a:t> :</a:t>
            </a:r>
          </a:p>
          <a:p>
            <a:pPr lvl="0"/>
            <a:r>
              <a:rPr lang="en-US" sz="2400" b="1" dirty="0" smtClean="0">
                <a:solidFill>
                  <a:srgbClr val="FF0000"/>
                </a:solidFill>
              </a:rPr>
              <a:t>2  digit </a:t>
            </a:r>
            <a:r>
              <a:rPr lang="en-US" sz="2400" b="1" dirty="0" err="1" smtClean="0">
                <a:solidFill>
                  <a:srgbClr val="FF0000"/>
                </a:solidFill>
              </a:rPr>
              <a:t>pertama</a:t>
            </a:r>
            <a:r>
              <a:rPr lang="en-US" sz="2400" b="1" dirty="0" smtClean="0">
                <a:solidFill>
                  <a:srgbClr val="FF0000"/>
                </a:solidFill>
              </a:rPr>
              <a:t> </a:t>
            </a:r>
            <a:r>
              <a:rPr lang="en-US" sz="2400" b="1" dirty="0" smtClean="0"/>
              <a:t>= </a:t>
            </a:r>
            <a:r>
              <a:rPr lang="en-US" sz="2400" b="1" dirty="0" err="1" smtClean="0"/>
              <a:t>identitas</a:t>
            </a:r>
            <a:r>
              <a:rPr lang="en-US" sz="2400" b="1" dirty="0" smtClean="0"/>
              <a:t> </a:t>
            </a:r>
            <a:r>
              <a:rPr lang="en-US" sz="2400" b="1" dirty="0" err="1" smtClean="0"/>
              <a:t>wajib</a:t>
            </a:r>
            <a:r>
              <a:rPr lang="en-US" sz="2400" b="1" dirty="0" smtClean="0"/>
              <a:t> </a:t>
            </a:r>
            <a:r>
              <a:rPr lang="en-US" sz="2400" b="1" dirty="0" err="1" smtClean="0"/>
              <a:t>pajak</a:t>
            </a:r>
            <a:r>
              <a:rPr lang="en-US" sz="2400" b="1" dirty="0" smtClean="0"/>
              <a:t>, </a:t>
            </a:r>
            <a:r>
              <a:rPr lang="en-US" sz="2400" b="1" dirty="0" err="1" smtClean="0"/>
              <a:t>yaitu</a:t>
            </a:r>
            <a:r>
              <a:rPr lang="en-US" sz="2400" b="1" dirty="0" smtClean="0"/>
              <a:t> :</a:t>
            </a:r>
          </a:p>
          <a:p>
            <a:pPr>
              <a:buNone/>
            </a:pPr>
            <a:r>
              <a:rPr lang="en-US" sz="2400" b="1" dirty="0" smtClean="0"/>
              <a:t> 	-01 s/d 03 = WP </a:t>
            </a:r>
            <a:r>
              <a:rPr lang="en-US" sz="2400" b="1" dirty="0" err="1" smtClean="0"/>
              <a:t>Badan</a:t>
            </a:r>
            <a:endParaRPr lang="en-US" sz="2400" b="1" dirty="0" smtClean="0"/>
          </a:p>
          <a:p>
            <a:pPr>
              <a:buNone/>
            </a:pPr>
            <a:r>
              <a:rPr lang="en-US" sz="2400" b="1" dirty="0" smtClean="0"/>
              <a:t> 	-04 s/d 06 = WP </a:t>
            </a:r>
            <a:r>
              <a:rPr lang="en-US" sz="2400" b="1" dirty="0" err="1" smtClean="0"/>
              <a:t>Pengusaha</a:t>
            </a:r>
            <a:endParaRPr lang="en-US" sz="2400" b="1" dirty="0" smtClean="0"/>
          </a:p>
          <a:p>
            <a:pPr>
              <a:buNone/>
            </a:pPr>
            <a:r>
              <a:rPr lang="en-US" sz="2400" b="1" dirty="0" smtClean="0"/>
              <a:t> 	-05	=	WP </a:t>
            </a:r>
            <a:r>
              <a:rPr lang="en-US" sz="2400" b="1" dirty="0" err="1" smtClean="0"/>
              <a:t>Karyawan</a:t>
            </a:r>
            <a:r>
              <a:rPr lang="en-US" sz="2400" b="1" dirty="0" smtClean="0"/>
              <a:t> (= OP)</a:t>
            </a:r>
          </a:p>
          <a:p>
            <a:pPr>
              <a:buNone/>
            </a:pPr>
            <a:r>
              <a:rPr lang="en-US" sz="2400" b="1" dirty="0" smtClean="0"/>
              <a:t> 	-07, 08 </a:t>
            </a:r>
            <a:r>
              <a:rPr lang="en-US" sz="2400" b="1" dirty="0" err="1" smtClean="0"/>
              <a:t>dan</a:t>
            </a:r>
            <a:r>
              <a:rPr lang="en-US" sz="2400" b="1" dirty="0" smtClean="0"/>
              <a:t> 09 = WP OP</a:t>
            </a:r>
          </a:p>
          <a:p>
            <a:r>
              <a:rPr lang="en-US" sz="2400" b="1" dirty="0" smtClean="0">
                <a:solidFill>
                  <a:srgbClr val="FF0000"/>
                </a:solidFill>
              </a:rPr>
              <a:t>6 digit </a:t>
            </a:r>
            <a:r>
              <a:rPr lang="en-US" sz="2400" b="1" dirty="0" err="1" smtClean="0">
                <a:solidFill>
                  <a:srgbClr val="FF0000"/>
                </a:solidFill>
              </a:rPr>
              <a:t>kedua</a:t>
            </a:r>
            <a:r>
              <a:rPr lang="en-US" sz="2400" b="1" dirty="0" smtClean="0"/>
              <a:t> = </a:t>
            </a:r>
            <a:r>
              <a:rPr lang="en-US" sz="2400" b="1" dirty="0" err="1" smtClean="0"/>
              <a:t>nomor</a:t>
            </a:r>
            <a:r>
              <a:rPr lang="en-US" sz="2400" b="1" dirty="0" smtClean="0"/>
              <a:t> </a:t>
            </a:r>
            <a:r>
              <a:rPr lang="en-US" sz="2400" b="1" dirty="0" err="1" smtClean="0"/>
              <a:t>registrasi</a:t>
            </a:r>
            <a:r>
              <a:rPr lang="en-US" sz="2400" b="1" dirty="0" smtClean="0"/>
              <a:t>/</a:t>
            </a:r>
            <a:r>
              <a:rPr lang="en-US" sz="2400" b="1" dirty="0" err="1" smtClean="0"/>
              <a:t>urut</a:t>
            </a:r>
            <a:r>
              <a:rPr lang="en-US" sz="2400" b="1" dirty="0" smtClean="0"/>
              <a:t> </a:t>
            </a:r>
          </a:p>
          <a:p>
            <a:r>
              <a:rPr lang="en-US" sz="2400" b="1" dirty="0" smtClean="0">
                <a:solidFill>
                  <a:srgbClr val="FF0000"/>
                </a:solidFill>
              </a:rPr>
              <a:t>1 digit </a:t>
            </a:r>
            <a:r>
              <a:rPr lang="en-US" sz="2400" b="1" dirty="0" err="1" smtClean="0">
                <a:solidFill>
                  <a:srgbClr val="FF0000"/>
                </a:solidFill>
              </a:rPr>
              <a:t>ketiga</a:t>
            </a:r>
            <a:r>
              <a:rPr lang="en-US" sz="2400" b="1" dirty="0" smtClean="0"/>
              <a:t> = </a:t>
            </a:r>
            <a:r>
              <a:rPr lang="en-US" sz="2400" b="1" dirty="0" err="1" smtClean="0"/>
              <a:t>alat</a:t>
            </a:r>
            <a:r>
              <a:rPr lang="en-US" sz="2400" b="1" dirty="0" smtClean="0"/>
              <a:t> </a:t>
            </a:r>
            <a:r>
              <a:rPr lang="en-US" sz="2400" b="1" dirty="0" err="1" smtClean="0"/>
              <a:t>pengaman</a:t>
            </a:r>
            <a:r>
              <a:rPr lang="en-US" sz="2400" b="1" dirty="0" smtClean="0"/>
              <a:t> agar </a:t>
            </a:r>
            <a:r>
              <a:rPr lang="en-US" sz="2400" b="1" dirty="0" err="1" smtClean="0"/>
              <a:t>tidak</a:t>
            </a:r>
            <a:r>
              <a:rPr lang="en-US" sz="2400" b="1" dirty="0" smtClean="0"/>
              <a:t> </a:t>
            </a:r>
            <a:r>
              <a:rPr lang="en-US" sz="2400" b="1" dirty="0" err="1" smtClean="0"/>
              <a:t>terjadi</a:t>
            </a:r>
            <a:r>
              <a:rPr lang="en-US" sz="2400" b="1" dirty="0" smtClean="0"/>
              <a:t> </a:t>
            </a:r>
            <a:r>
              <a:rPr lang="en-US" sz="2400" b="1" dirty="0" err="1" smtClean="0"/>
              <a:t>pemalsuan</a:t>
            </a:r>
            <a:r>
              <a:rPr lang="en-US" sz="2400" b="1" dirty="0" smtClean="0"/>
              <a:t> </a:t>
            </a:r>
            <a:r>
              <a:rPr lang="en-US" sz="2400" b="1" dirty="0" err="1" smtClean="0"/>
              <a:t>dan</a:t>
            </a:r>
            <a:r>
              <a:rPr lang="en-US" sz="2400" b="1" dirty="0" smtClean="0"/>
              <a:t> </a:t>
            </a:r>
            <a:r>
              <a:rPr lang="en-US" sz="2400" b="1" dirty="0" err="1" smtClean="0"/>
              <a:t>kesalahan</a:t>
            </a:r>
            <a:r>
              <a:rPr lang="en-US" sz="2400" b="1" dirty="0" smtClean="0"/>
              <a:t> NPWP</a:t>
            </a:r>
          </a:p>
          <a:p>
            <a:r>
              <a:rPr lang="en-US" sz="2400" b="1" dirty="0" smtClean="0">
                <a:solidFill>
                  <a:srgbClr val="FF0000"/>
                </a:solidFill>
              </a:rPr>
              <a:t>3 digit </a:t>
            </a:r>
            <a:r>
              <a:rPr lang="en-US" sz="2400" b="1" dirty="0" err="1" smtClean="0">
                <a:solidFill>
                  <a:srgbClr val="FF0000"/>
                </a:solidFill>
              </a:rPr>
              <a:t>keempat</a:t>
            </a:r>
            <a:r>
              <a:rPr lang="en-US" sz="2400" b="1" dirty="0" smtClean="0"/>
              <a:t> = </a:t>
            </a:r>
            <a:r>
              <a:rPr lang="en-US" sz="2400" b="1" dirty="0" err="1" smtClean="0"/>
              <a:t>kode</a:t>
            </a:r>
            <a:r>
              <a:rPr lang="en-US" sz="2400" b="1" dirty="0" smtClean="0"/>
              <a:t> KPP</a:t>
            </a:r>
          </a:p>
          <a:p>
            <a:r>
              <a:rPr lang="en-US" sz="2400" b="1" dirty="0" smtClean="0">
                <a:solidFill>
                  <a:srgbClr val="FF0000"/>
                </a:solidFill>
              </a:rPr>
              <a:t>3 digit </a:t>
            </a:r>
            <a:r>
              <a:rPr lang="en-US" sz="2400" b="1" dirty="0" err="1" smtClean="0">
                <a:solidFill>
                  <a:srgbClr val="FF0000"/>
                </a:solidFill>
              </a:rPr>
              <a:t>terakhir</a:t>
            </a:r>
            <a:r>
              <a:rPr lang="en-US" sz="2400" b="1" dirty="0" smtClean="0"/>
              <a:t> = status WP (Tunggal, </a:t>
            </a:r>
            <a:r>
              <a:rPr lang="en-US" sz="2400" b="1" dirty="0" err="1" smtClean="0"/>
              <a:t>Pusat</a:t>
            </a:r>
            <a:r>
              <a:rPr lang="en-US" sz="2400" b="1" dirty="0" smtClean="0"/>
              <a:t> </a:t>
            </a:r>
            <a:r>
              <a:rPr lang="en-US" sz="2400" b="1" dirty="0" err="1" smtClean="0"/>
              <a:t>atau</a:t>
            </a:r>
            <a:r>
              <a:rPr lang="en-US" sz="2400" b="1" dirty="0" smtClean="0"/>
              <a:t> </a:t>
            </a:r>
            <a:r>
              <a:rPr lang="en-US" sz="2400" b="1" dirty="0" err="1" smtClean="0"/>
              <a:t>Cabang</a:t>
            </a:r>
            <a:r>
              <a:rPr lang="en-US" sz="2400" b="1" dirty="0" smtClean="0"/>
              <a:t>): </a:t>
            </a:r>
          </a:p>
          <a:p>
            <a:pPr>
              <a:buNone/>
            </a:pPr>
            <a:r>
              <a:rPr lang="en-US" sz="2400" b="1" dirty="0" smtClean="0"/>
              <a:t> 	-000 = Tunggal </a:t>
            </a:r>
            <a:r>
              <a:rPr lang="en-US" sz="2400" b="1" dirty="0" err="1" smtClean="0"/>
              <a:t>atau</a:t>
            </a:r>
            <a:r>
              <a:rPr lang="en-US" sz="2400" b="1" dirty="0" smtClean="0"/>
              <a:t> </a:t>
            </a:r>
            <a:r>
              <a:rPr lang="en-US" sz="2400" b="1" dirty="0" err="1" smtClean="0"/>
              <a:t>pusat</a:t>
            </a:r>
            <a:endParaRPr lang="en-US" sz="2400" b="1" dirty="0" smtClean="0"/>
          </a:p>
          <a:p>
            <a:pPr>
              <a:buNone/>
            </a:pPr>
            <a:r>
              <a:rPr lang="en-US" sz="2400" b="1" dirty="0" smtClean="0"/>
              <a:t> 	-00, </a:t>
            </a:r>
            <a:r>
              <a:rPr lang="en-US" sz="2400" b="1" dirty="0" err="1" smtClean="0"/>
              <a:t>dst</a:t>
            </a:r>
            <a:r>
              <a:rPr lang="en-US" sz="2400" b="1" dirty="0" smtClean="0"/>
              <a:t>=</a:t>
            </a:r>
            <a:r>
              <a:rPr lang="en-US" sz="2400" b="1" dirty="0" err="1" smtClean="0"/>
              <a:t>Cabang</a:t>
            </a:r>
            <a:r>
              <a:rPr lang="en-US" sz="2400" b="1" dirty="0" smtClean="0"/>
              <a:t> </a:t>
            </a:r>
            <a:r>
              <a:rPr lang="en-US" sz="2400" b="1" dirty="0" err="1" smtClean="0"/>
              <a:t>ke</a:t>
            </a:r>
            <a:r>
              <a:rPr lang="en-US" sz="2400" b="1" dirty="0" smtClean="0"/>
              <a:t>-, </a:t>
            </a:r>
            <a:r>
              <a:rPr lang="en-US" sz="2400" b="1" dirty="0" err="1" smtClean="0"/>
              <a:t>dst</a:t>
            </a:r>
            <a:endParaRPr lang="en-US" sz="2400" b="1" dirty="0" smtClean="0"/>
          </a:p>
          <a:p>
            <a:endParaRPr lang="en-US" sz="2400" b="1" dirty="0"/>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1600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SKPN</a:t>
            </a:r>
          </a:p>
        </p:txBody>
      </p:sp>
      <p:sp>
        <p:nvSpPr>
          <p:cNvPr id="169987" name="Rectangle 3"/>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17A UU KUP</a:t>
            </a:r>
          </a:p>
        </p:txBody>
      </p:sp>
      <p:sp>
        <p:nvSpPr>
          <p:cNvPr id="169988" name="AutoShape 5"/>
          <p:cNvSpPr>
            <a:spLocks noChangeArrowheads="1"/>
          </p:cNvSpPr>
          <p:nvPr/>
        </p:nvSpPr>
        <p:spPr bwMode="auto">
          <a:xfrm>
            <a:off x="3581400" y="533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69989" name="Rectangle 12"/>
          <p:cNvSpPr>
            <a:spLocks noChangeArrowheads="1"/>
          </p:cNvSpPr>
          <p:nvPr/>
        </p:nvSpPr>
        <p:spPr bwMode="auto">
          <a:xfrm>
            <a:off x="228600" y="930275"/>
            <a:ext cx="8610600" cy="2070100"/>
          </a:xfrm>
          <a:prstGeom prst="rect">
            <a:avLst/>
          </a:prstGeom>
          <a:noFill/>
          <a:ln w="28575">
            <a:solidFill>
              <a:srgbClr val="008000"/>
            </a:solidFill>
            <a:miter lim="800000"/>
            <a:headEnd/>
            <a:tailEnd/>
          </a:ln>
        </p:spPr>
        <p:txBody>
          <a:bodyPr lIns="91422" tIns="45712" rIns="91422" bIns="45712">
            <a:spAutoFit/>
          </a:bodyPr>
          <a:lstStyle/>
          <a:p>
            <a:pPr>
              <a:spcBef>
                <a:spcPct val="50000"/>
              </a:spcBef>
            </a:pPr>
            <a:r>
              <a:rPr lang="en-US" sz="2000" u="none">
                <a:latin typeface="Lucida Console" pitchFamily="49" charset="0"/>
              </a:rPr>
              <a:t>Direktur Jenderal Pajak </a:t>
            </a:r>
            <a:r>
              <a:rPr lang="en-US" b="1" u="none">
                <a:solidFill>
                  <a:srgbClr val="0033CC"/>
                </a:solidFill>
                <a:latin typeface="Lucida Console" pitchFamily="49" charset="0"/>
              </a:rPr>
              <a:t>setelah melakukan pemeriksaan</a:t>
            </a:r>
            <a:r>
              <a:rPr lang="en-US" sz="2000" u="none">
                <a:latin typeface="Lucida Console" pitchFamily="49" charset="0"/>
              </a:rPr>
              <a:t>, menerbitkan Surat Ketetapan Pajak Nihil </a:t>
            </a:r>
            <a:r>
              <a:rPr lang="en-US" sz="2000" u="none">
                <a:solidFill>
                  <a:srgbClr val="0033CC"/>
                </a:solidFill>
                <a:latin typeface="Lucida Console" pitchFamily="49" charset="0"/>
              </a:rPr>
              <a:t>apabila jumlah kredit pajak atau jumlah pajak yang dibayar sama dengan jumlah pajak yang terutang, atau pajak tidak terutang dan tidak ada kredit pajak atau tidak ada pembayaran pajak</a:t>
            </a:r>
            <a:r>
              <a:rPr lang="en-US" sz="2000" u="none">
                <a:latin typeface="Lucida Console" pitchFamily="49" charset="0"/>
              </a:rPr>
              <a:t>.</a:t>
            </a:r>
          </a:p>
        </p:txBody>
      </p:sp>
      <p:sp>
        <p:nvSpPr>
          <p:cNvPr id="169990" name="Rectangle 13"/>
          <p:cNvSpPr>
            <a:spLocks noChangeArrowheads="1"/>
          </p:cNvSpPr>
          <p:nvPr/>
        </p:nvSpPr>
        <p:spPr bwMode="auto">
          <a:xfrm>
            <a:off x="304800" y="3327400"/>
            <a:ext cx="8382000" cy="1016000"/>
          </a:xfrm>
          <a:prstGeom prst="rect">
            <a:avLst/>
          </a:prstGeom>
          <a:noFill/>
          <a:ln w="9525">
            <a:solidFill>
              <a:srgbClr val="008000"/>
            </a:solidFill>
            <a:miter lim="800000"/>
            <a:headEnd/>
            <a:tailEnd/>
          </a:ln>
        </p:spPr>
        <p:txBody>
          <a:bodyPr lIns="91422" tIns="45712" rIns="91422" bIns="45712">
            <a:spAutoFit/>
          </a:bodyPr>
          <a:lstStyle/>
          <a:p>
            <a:pPr>
              <a:spcBef>
                <a:spcPct val="50000"/>
              </a:spcBef>
            </a:pPr>
            <a:r>
              <a:rPr lang="en-US" sz="2000" u="none">
                <a:latin typeface="Lucida Console" pitchFamily="49" charset="0"/>
              </a:rPr>
              <a:t>untuk Pajak Penghasilan, jumlah kredit pajak sama dengan jumlah pajak yang terutang atau pajak tidak terutang dan tidak ada kredit pajak;</a:t>
            </a:r>
          </a:p>
        </p:txBody>
      </p:sp>
      <p:sp>
        <p:nvSpPr>
          <p:cNvPr id="169991" name="Rectangle 14"/>
          <p:cNvSpPr>
            <a:spLocks noChangeArrowheads="1"/>
          </p:cNvSpPr>
          <p:nvPr/>
        </p:nvSpPr>
        <p:spPr bwMode="auto">
          <a:xfrm>
            <a:off x="304800" y="4495800"/>
            <a:ext cx="8382000" cy="1016000"/>
          </a:xfrm>
          <a:prstGeom prst="rect">
            <a:avLst/>
          </a:prstGeom>
          <a:noFill/>
          <a:ln w="9525">
            <a:solidFill>
              <a:srgbClr val="008000"/>
            </a:solidFill>
            <a:miter lim="800000"/>
            <a:headEnd/>
            <a:tailEnd/>
          </a:ln>
        </p:spPr>
        <p:txBody>
          <a:bodyPr lIns="91422" tIns="45712" rIns="91422" bIns="45712">
            <a:spAutoFit/>
          </a:bodyPr>
          <a:lstStyle/>
          <a:p>
            <a:pPr>
              <a:spcBef>
                <a:spcPct val="50000"/>
              </a:spcBef>
            </a:pPr>
            <a:r>
              <a:rPr lang="en-US" sz="2000" u="none">
                <a:latin typeface="Lucida Console" pitchFamily="49" charset="0"/>
              </a:rPr>
              <a:t>untuk Pajak Pertambahan Nilai, jumlah kredit pajak sama dengan jumlah pajak yang terutang, atau pajak tidak terutang dan tidak ada kredit pajak.</a:t>
            </a:r>
          </a:p>
        </p:txBody>
      </p:sp>
      <p:sp>
        <p:nvSpPr>
          <p:cNvPr id="169992" name="Rectangle 15"/>
          <p:cNvSpPr>
            <a:spLocks noChangeArrowheads="1"/>
          </p:cNvSpPr>
          <p:nvPr/>
        </p:nvSpPr>
        <p:spPr bwMode="auto">
          <a:xfrm>
            <a:off x="152400" y="5638800"/>
            <a:ext cx="8686800" cy="1016000"/>
          </a:xfrm>
          <a:prstGeom prst="rect">
            <a:avLst/>
          </a:prstGeom>
          <a:noFill/>
          <a:ln w="9525">
            <a:solidFill>
              <a:srgbClr val="008000"/>
            </a:solidFill>
            <a:miter lim="800000"/>
            <a:headEnd/>
            <a:tailEnd/>
          </a:ln>
        </p:spPr>
        <p:txBody>
          <a:bodyPr lIns="91422" tIns="45712" rIns="91422" bIns="45712">
            <a:spAutoFit/>
          </a:bodyPr>
          <a:lstStyle/>
          <a:p>
            <a:pPr>
              <a:spcBef>
                <a:spcPct val="50000"/>
              </a:spcBef>
            </a:pPr>
            <a:r>
              <a:rPr lang="en-US" sz="2000" u="none">
                <a:latin typeface="Lucida Console" pitchFamily="49" charset="0"/>
              </a:rPr>
              <a:t>untuk PPnBM, jumlah pajak yang dibayar sama dengan jumlah pajak yang terutang atau pajak tidak terutang dan tidak ada pembayaran pajak.</a:t>
            </a:r>
          </a:p>
        </p:txBody>
      </p:sp>
      <p:sp>
        <p:nvSpPr>
          <p:cNvPr id="169993" name="AutoShape 16"/>
          <p:cNvSpPr>
            <a:spLocks noChangeArrowheads="1"/>
          </p:cNvSpPr>
          <p:nvPr/>
        </p:nvSpPr>
        <p:spPr bwMode="auto">
          <a:xfrm>
            <a:off x="3581400" y="30480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171011" name="Rectangle 3"/>
          <p:cNvSpPr>
            <a:spLocks noChangeArrowheads="1"/>
          </p:cNvSpPr>
          <p:nvPr/>
        </p:nvSpPr>
        <p:spPr bwMode="auto">
          <a:xfrm>
            <a:off x="152400" y="533400"/>
            <a:ext cx="8915400" cy="2422525"/>
          </a:xfrm>
          <a:prstGeom prst="rect">
            <a:avLst/>
          </a:prstGeom>
          <a:noFill/>
          <a:ln w="9525">
            <a:solidFill>
              <a:srgbClr val="000099"/>
            </a:solidFill>
            <a:miter lim="800000"/>
            <a:headEnd/>
            <a:tailEnd/>
          </a:ln>
        </p:spPr>
        <p:txBody>
          <a:bodyPr lIns="91422" tIns="45712" rIns="91422" bIns="45712">
            <a:spAutoFit/>
          </a:bodyPr>
          <a:lstStyle/>
          <a:p>
            <a:pPr>
              <a:lnSpc>
                <a:spcPct val="80000"/>
              </a:lnSpc>
              <a:spcBef>
                <a:spcPct val="50000"/>
              </a:spcBef>
            </a:pPr>
            <a:r>
              <a:rPr lang="en-US" sz="2000" u="none">
                <a:latin typeface="Tahoma" pitchFamily="34" charset="0"/>
              </a:rPr>
              <a:t>PT JKL adalah WP badan yang melakukan kegiatan usaha industri garmen menyampaikan SPT PPh badan Tahun 2008 (tahun takwim) pada tgl 30 April 2009 yang menyatakan rugi, dengan perincian sbb:</a:t>
            </a:r>
          </a:p>
          <a:p>
            <a:pPr algn="l">
              <a:lnSpc>
                <a:spcPct val="80000"/>
              </a:lnSpc>
              <a:spcBef>
                <a:spcPct val="50000"/>
              </a:spcBef>
            </a:pPr>
            <a:r>
              <a:rPr lang="en-US" sz="2000" u="none">
                <a:latin typeface="Tahoma" pitchFamily="34" charset="0"/>
              </a:rPr>
              <a:t>Rugi Neto						Rp1.000.000.000,00</a:t>
            </a:r>
          </a:p>
          <a:p>
            <a:pPr algn="l">
              <a:lnSpc>
                <a:spcPct val="80000"/>
              </a:lnSpc>
              <a:spcBef>
                <a:spcPct val="50000"/>
              </a:spcBef>
            </a:pPr>
            <a:r>
              <a:rPr lang="en-US" sz="2000" u="none">
                <a:latin typeface="Tahoma" pitchFamily="34" charset="0"/>
              </a:rPr>
              <a:t>PPh terutang						Rp	--</a:t>
            </a:r>
          </a:p>
          <a:p>
            <a:pPr algn="l">
              <a:lnSpc>
                <a:spcPct val="80000"/>
              </a:lnSpc>
              <a:spcBef>
                <a:spcPct val="50000"/>
              </a:spcBef>
            </a:pPr>
            <a:r>
              <a:rPr lang="en-US" sz="2000" u="none">
                <a:latin typeface="Tahoma" pitchFamily="34" charset="0"/>
              </a:rPr>
              <a:t>Kredit Pajak						</a:t>
            </a:r>
            <a:r>
              <a:rPr lang="en-US" sz="2000">
                <a:latin typeface="Tahoma" pitchFamily="34" charset="0"/>
              </a:rPr>
              <a:t>Rp	--	 </a:t>
            </a:r>
          </a:p>
          <a:p>
            <a:pPr algn="l">
              <a:lnSpc>
                <a:spcPct val="80000"/>
              </a:lnSpc>
              <a:spcBef>
                <a:spcPct val="50000"/>
              </a:spcBef>
            </a:pPr>
            <a:r>
              <a:rPr lang="en-US" sz="2000" u="none">
                <a:latin typeface="Tahoma" pitchFamily="34" charset="0"/>
              </a:rPr>
              <a:t>Pajak yang kurang/(lebih) dibayar			Rp	Nihil</a:t>
            </a:r>
          </a:p>
        </p:txBody>
      </p:sp>
      <p:sp>
        <p:nvSpPr>
          <p:cNvPr id="171012" name="Rectangle 4"/>
          <p:cNvSpPr>
            <a:spLocks noChangeArrowheads="1"/>
          </p:cNvSpPr>
          <p:nvPr/>
        </p:nvSpPr>
        <p:spPr bwMode="auto">
          <a:xfrm>
            <a:off x="228600" y="3124200"/>
            <a:ext cx="8763000" cy="720725"/>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2000" u="none">
                <a:latin typeface="Tahoma" pitchFamily="34" charset="0"/>
              </a:rPr>
              <a:t>Apabila berdasarkan hasil pemeriksaan ternyata rugi neto seharusnya adalah Rp400.000.000,00 dan PPh terutang tetap nihil.</a:t>
            </a:r>
          </a:p>
        </p:txBody>
      </p:sp>
      <p:sp>
        <p:nvSpPr>
          <p:cNvPr id="171013" name="AutoShape 5"/>
          <p:cNvSpPr>
            <a:spLocks noChangeArrowheads="1"/>
          </p:cNvSpPr>
          <p:nvPr/>
        </p:nvSpPr>
        <p:spPr bwMode="auto">
          <a:xfrm>
            <a:off x="3810000" y="3810000"/>
            <a:ext cx="685800" cy="5334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71014" name="Rectangle 6"/>
          <p:cNvSpPr>
            <a:spLocks noChangeArrowheads="1"/>
          </p:cNvSpPr>
          <p:nvPr/>
        </p:nvSpPr>
        <p:spPr bwMode="auto">
          <a:xfrm>
            <a:off x="2057400" y="4343400"/>
            <a:ext cx="4648200" cy="4064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DJP menerbitkan </a:t>
            </a:r>
            <a:r>
              <a:rPr lang="en-US" sz="2000" b="1" u="none">
                <a:solidFill>
                  <a:srgbClr val="0033CC"/>
                </a:solidFill>
                <a:latin typeface="Tahoma" pitchFamily="34" charset="0"/>
              </a:rPr>
              <a:t>SKPN</a:t>
            </a:r>
            <a:endParaRPr lang="en-US" sz="2000" u="none">
              <a:latin typeface="Tahoma" pitchFamily="34" charset="0"/>
            </a:endParaRPr>
          </a:p>
        </p:txBody>
      </p:sp>
      <p:sp>
        <p:nvSpPr>
          <p:cNvPr id="171015" name="Rectangle 8"/>
          <p:cNvSpPr>
            <a:spLocks noChangeArrowheads="1"/>
          </p:cNvSpPr>
          <p:nvPr/>
        </p:nvSpPr>
        <p:spPr bwMode="auto">
          <a:xfrm>
            <a:off x="914400" y="4876800"/>
            <a:ext cx="7162800" cy="1168400"/>
          </a:xfrm>
          <a:prstGeom prst="rect">
            <a:avLst/>
          </a:prstGeom>
          <a:noFill/>
          <a:ln w="38100">
            <a:solidFill>
              <a:srgbClr val="FF33CC"/>
            </a:solidFill>
            <a:miter lim="800000"/>
            <a:headEnd/>
            <a:tailEnd/>
          </a:ln>
        </p:spPr>
        <p:txBody>
          <a:bodyPr lIns="91422" tIns="45712" rIns="91422" bIns="45712">
            <a:spAutoFit/>
          </a:bodyPr>
          <a:lstStyle/>
          <a:p>
            <a:pPr algn="l">
              <a:lnSpc>
                <a:spcPct val="80000"/>
              </a:lnSpc>
              <a:spcBef>
                <a:spcPct val="50000"/>
              </a:spcBef>
            </a:pPr>
            <a:r>
              <a:rPr lang="en-US" sz="2000" u="none">
                <a:solidFill>
                  <a:srgbClr val="000099"/>
                </a:solidFill>
                <a:latin typeface="Tahoma" pitchFamily="34" charset="0"/>
              </a:rPr>
              <a:t>Pokok Pajak				Rp	--</a:t>
            </a:r>
          </a:p>
          <a:p>
            <a:pPr algn="l">
              <a:lnSpc>
                <a:spcPct val="80000"/>
              </a:lnSpc>
              <a:spcBef>
                <a:spcPct val="50000"/>
              </a:spcBef>
            </a:pPr>
            <a:r>
              <a:rPr lang="en-US" sz="2000" u="none">
                <a:solidFill>
                  <a:srgbClr val="000099"/>
                </a:solidFill>
                <a:latin typeface="Tahoma" pitchFamily="34" charset="0"/>
              </a:rPr>
              <a:t>Jumlah Kredit Pajak			</a:t>
            </a:r>
            <a:r>
              <a:rPr lang="en-US" sz="2000">
                <a:solidFill>
                  <a:srgbClr val="000099"/>
                </a:solidFill>
                <a:latin typeface="Tahoma" pitchFamily="34" charset="0"/>
              </a:rPr>
              <a:t>Rp	--	</a:t>
            </a:r>
          </a:p>
          <a:p>
            <a:pPr algn="l">
              <a:lnSpc>
                <a:spcPct val="80000"/>
              </a:lnSpc>
              <a:spcBef>
                <a:spcPct val="50000"/>
              </a:spcBef>
            </a:pPr>
            <a:r>
              <a:rPr lang="en-US" sz="2000" u="none">
                <a:solidFill>
                  <a:srgbClr val="000099"/>
                </a:solidFill>
                <a:latin typeface="Tahoma" pitchFamily="34" charset="0"/>
              </a:rPr>
              <a:t>Pajak Nihil				Rp 	--</a:t>
            </a: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1600200" y="152400"/>
            <a:ext cx="5943600" cy="1066800"/>
          </a:xfrm>
          <a:ln w="28575">
            <a:solidFill>
              <a:srgbClr val="FF33CC"/>
            </a:solidFill>
          </a:ln>
        </p:spPr>
        <p:txBody>
          <a:bodyPr/>
          <a:lstStyle/>
          <a:p>
            <a:pPr eaLnBrk="1" hangingPunct="1"/>
            <a:r>
              <a:rPr lang="en-US" sz="2800" b="1" smtClean="0">
                <a:solidFill>
                  <a:srgbClr val="000099"/>
                </a:solidFill>
                <a:latin typeface="Verdana" pitchFamily="34" charset="0"/>
              </a:rPr>
              <a:t>SURAT TAGIHAN PAJAK (STP)</a:t>
            </a:r>
          </a:p>
        </p:txBody>
      </p:sp>
      <p:sp>
        <p:nvSpPr>
          <p:cNvPr id="201731" name="AutoShape 3"/>
          <p:cNvSpPr>
            <a:spLocks noChangeArrowheads="1"/>
          </p:cNvSpPr>
          <p:nvPr/>
        </p:nvSpPr>
        <p:spPr bwMode="auto">
          <a:xfrm>
            <a:off x="4191000" y="1125538"/>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1735" name="Rectangle 7"/>
          <p:cNvSpPr>
            <a:spLocks noChangeArrowheads="1"/>
          </p:cNvSpPr>
          <p:nvPr/>
        </p:nvSpPr>
        <p:spPr bwMode="auto">
          <a:xfrm>
            <a:off x="914400" y="1628775"/>
            <a:ext cx="7315200" cy="2314575"/>
          </a:xfrm>
          <a:prstGeom prst="rect">
            <a:avLst/>
          </a:prstGeom>
          <a:noFill/>
          <a:ln w="28575">
            <a:solidFill>
              <a:srgbClr val="008000"/>
            </a:solidFill>
            <a:miter lim="800000"/>
            <a:headEnd/>
            <a:tailEnd/>
          </a:ln>
        </p:spPr>
        <p:txBody>
          <a:bodyPr lIns="91422" tIns="45712" rIns="91422" bIns="45712">
            <a:spAutoFit/>
          </a:bodyPr>
          <a:lstStyle/>
          <a:p>
            <a:pPr>
              <a:spcBef>
                <a:spcPct val="50000"/>
              </a:spcBef>
            </a:pPr>
            <a:r>
              <a:rPr lang="en-US" u="none">
                <a:latin typeface="Lucida Console" pitchFamily="49" charset="0"/>
              </a:rPr>
              <a:t>Surat Tagihan Pajak adalah surat </a:t>
            </a:r>
            <a:r>
              <a:rPr lang="en-US" sz="2800" b="1" u="none">
                <a:solidFill>
                  <a:srgbClr val="0033CC"/>
                </a:solidFill>
                <a:latin typeface="Lucida Console" pitchFamily="49" charset="0"/>
              </a:rPr>
              <a:t>untuk melakukan tagihan</a:t>
            </a:r>
            <a:r>
              <a:rPr lang="en-US" u="none">
                <a:latin typeface="Lucida Console" pitchFamily="49" charset="0"/>
              </a:rPr>
              <a:t> </a:t>
            </a:r>
            <a:r>
              <a:rPr lang="en-US" sz="2800" b="1" u="none">
                <a:solidFill>
                  <a:srgbClr val="990000"/>
                </a:solidFill>
                <a:latin typeface="Lucida Console" pitchFamily="49" charset="0"/>
              </a:rPr>
              <a:t>pajak</a:t>
            </a:r>
            <a:r>
              <a:rPr lang="en-US" u="none">
                <a:latin typeface="Lucida Console" pitchFamily="49" charset="0"/>
              </a:rPr>
              <a:t> dan/atau </a:t>
            </a:r>
            <a:r>
              <a:rPr lang="en-US" sz="2800" b="1" u="none">
                <a:solidFill>
                  <a:srgbClr val="008000"/>
                </a:solidFill>
                <a:latin typeface="Lucida Console" pitchFamily="49" charset="0"/>
              </a:rPr>
              <a:t>sanksi administrasi berupa </a:t>
            </a:r>
            <a:r>
              <a:rPr lang="en-US" sz="2800" b="1" u="none">
                <a:solidFill>
                  <a:srgbClr val="5162B5"/>
                </a:solidFill>
                <a:latin typeface="Lucida Console" pitchFamily="49" charset="0"/>
              </a:rPr>
              <a:t>bunga</a:t>
            </a:r>
            <a:r>
              <a:rPr lang="en-US" sz="2800" b="1" u="none">
                <a:solidFill>
                  <a:srgbClr val="008000"/>
                </a:solidFill>
                <a:latin typeface="Lucida Console" pitchFamily="49" charset="0"/>
              </a:rPr>
              <a:t> dan/atau </a:t>
            </a:r>
            <a:r>
              <a:rPr lang="en-US" sz="2800" b="1" u="none">
                <a:solidFill>
                  <a:srgbClr val="CC0000"/>
                </a:solidFill>
                <a:latin typeface="Lucida Console" pitchFamily="49" charset="0"/>
              </a:rPr>
              <a:t>denda</a:t>
            </a:r>
            <a:r>
              <a:rPr lang="en-US" sz="2800" b="1" u="none">
                <a:solidFill>
                  <a:srgbClr val="008000"/>
                </a:solidFill>
                <a:latin typeface="Lucida Console" pitchFamily="49" charset="0"/>
              </a:rPr>
              <a:t>.</a:t>
            </a:r>
          </a:p>
          <a:p>
            <a:pPr>
              <a:spcBef>
                <a:spcPct val="50000"/>
              </a:spcBef>
            </a:pPr>
            <a:r>
              <a:rPr lang="en-US" u="none">
                <a:latin typeface="Lucida Console" pitchFamily="49" charset="0"/>
              </a:rPr>
              <a:t>(Pasal 1 angka 20 UU KUP)</a:t>
            </a:r>
          </a:p>
        </p:txBody>
      </p:sp>
      <p:sp>
        <p:nvSpPr>
          <p:cNvPr id="201736" name="AutoShape 8"/>
          <p:cNvSpPr>
            <a:spLocks noChangeArrowheads="1"/>
          </p:cNvSpPr>
          <p:nvPr/>
        </p:nvSpPr>
        <p:spPr bwMode="auto">
          <a:xfrm>
            <a:off x="4191000" y="391160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1737" name="Rectangle 9"/>
          <p:cNvSpPr>
            <a:spLocks noChangeArrowheads="1"/>
          </p:cNvSpPr>
          <p:nvPr/>
        </p:nvSpPr>
        <p:spPr bwMode="auto">
          <a:xfrm>
            <a:off x="611188" y="4425950"/>
            <a:ext cx="8064500" cy="1379538"/>
          </a:xfrm>
          <a:prstGeom prst="rect">
            <a:avLst/>
          </a:prstGeom>
          <a:noFill/>
          <a:ln w="9525">
            <a:solidFill>
              <a:srgbClr val="CC0000"/>
            </a:solidFill>
            <a:miter lim="800000"/>
            <a:headEnd/>
            <a:tailEnd/>
          </a:ln>
        </p:spPr>
        <p:txBody>
          <a:bodyPr lIns="91422" tIns="45712" rIns="91422" bIns="45712">
            <a:spAutoFit/>
          </a:bodyPr>
          <a:lstStyle/>
          <a:p>
            <a:pPr>
              <a:spcBef>
                <a:spcPct val="50000"/>
              </a:spcBef>
            </a:pPr>
            <a:r>
              <a:rPr lang="en-US" u="none">
                <a:latin typeface="Verdana" pitchFamily="34" charset="0"/>
              </a:rPr>
              <a:t>Surat Tagihan Pajak mempunyai kekuatan hukum yang sama dengan surat ketetapan pajak.</a:t>
            </a:r>
          </a:p>
          <a:p>
            <a:pPr>
              <a:spcBef>
                <a:spcPct val="50000"/>
              </a:spcBef>
            </a:pPr>
            <a:r>
              <a:rPr lang="en-US" u="none">
                <a:latin typeface="Verdana" pitchFamily="34" charset="0"/>
              </a:rPr>
              <a:t>(Pasal 14 angka 2 UU KUP)</a:t>
            </a:r>
          </a:p>
        </p:txBody>
      </p:sp>
      <p:sp>
        <p:nvSpPr>
          <p:cNvPr id="201738" name="Rectangle 10"/>
          <p:cNvSpPr>
            <a:spLocks noChangeArrowheads="1"/>
          </p:cNvSpPr>
          <p:nvPr/>
        </p:nvSpPr>
        <p:spPr bwMode="auto">
          <a:xfrm>
            <a:off x="611188" y="5886450"/>
            <a:ext cx="7848600" cy="711200"/>
          </a:xfrm>
          <a:prstGeom prst="rect">
            <a:avLst/>
          </a:prstGeom>
          <a:noFill/>
          <a:ln w="9525">
            <a:solidFill>
              <a:srgbClr val="FF33CC"/>
            </a:solidFill>
            <a:miter lim="800000"/>
            <a:headEnd/>
            <a:tailEnd/>
          </a:ln>
        </p:spPr>
        <p:txBody>
          <a:bodyPr lIns="91422" tIns="45712" rIns="91422" bIns="45712">
            <a:spAutoFit/>
          </a:bodyPr>
          <a:lstStyle/>
          <a:p>
            <a:pPr algn="l"/>
            <a:r>
              <a:rPr lang="en-US" sz="2000" u="none">
                <a:latin typeface="Kristen ITC" pitchFamily="66" charset="0"/>
              </a:rPr>
              <a:t>sehingga dalam hal penagihannya dapat juga dilakukan dengan Surat Paksa.</a:t>
            </a:r>
          </a:p>
        </p:txBody>
      </p:sp>
      <p:sp>
        <p:nvSpPr>
          <p:cNvPr id="201739" name="AutoShape 11"/>
          <p:cNvSpPr>
            <a:spLocks noChangeArrowheads="1"/>
          </p:cNvSpPr>
          <p:nvPr/>
        </p:nvSpPr>
        <p:spPr bwMode="auto">
          <a:xfrm>
            <a:off x="8388350" y="5516563"/>
            <a:ext cx="360363" cy="865187"/>
          </a:xfrm>
          <a:prstGeom prst="curvedLeftArrow">
            <a:avLst>
              <a:gd name="adj1" fmla="val 48018"/>
              <a:gd name="adj2" fmla="val 96035"/>
              <a:gd name="adj3" fmla="val 33333"/>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1730"/>
                                        </p:tgtEl>
                                        <p:attrNameLst>
                                          <p:attrName>style.visibility</p:attrName>
                                        </p:attrNameLst>
                                      </p:cBhvr>
                                      <p:to>
                                        <p:strVal val="visible"/>
                                      </p:to>
                                    </p:set>
                                    <p:anim calcmode="lin" valueType="num">
                                      <p:cBhvr additive="base">
                                        <p:cTn id="7" dur="500" fill="hold"/>
                                        <p:tgtEl>
                                          <p:spTgt spid="201730"/>
                                        </p:tgtEl>
                                        <p:attrNameLst>
                                          <p:attrName>ppt_x</p:attrName>
                                        </p:attrNameLst>
                                      </p:cBhvr>
                                      <p:tavLst>
                                        <p:tav tm="0">
                                          <p:val>
                                            <p:strVal val="0-#ppt_w/2"/>
                                          </p:val>
                                        </p:tav>
                                        <p:tav tm="100000">
                                          <p:val>
                                            <p:strVal val="#ppt_x"/>
                                          </p:val>
                                        </p:tav>
                                      </p:tavLst>
                                    </p:anim>
                                    <p:anim calcmode="lin" valueType="num">
                                      <p:cBhvr additive="base">
                                        <p:cTn id="8" dur="500" fill="hold"/>
                                        <p:tgtEl>
                                          <p:spTgt spid="2017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1731"/>
                                        </p:tgtEl>
                                        <p:attrNameLst>
                                          <p:attrName>style.visibility</p:attrName>
                                        </p:attrNameLst>
                                      </p:cBhvr>
                                      <p:to>
                                        <p:strVal val="visible"/>
                                      </p:to>
                                    </p:set>
                                    <p:anim calcmode="lin" valueType="num">
                                      <p:cBhvr additive="base">
                                        <p:cTn id="13" dur="500" fill="hold"/>
                                        <p:tgtEl>
                                          <p:spTgt spid="201731"/>
                                        </p:tgtEl>
                                        <p:attrNameLst>
                                          <p:attrName>ppt_x</p:attrName>
                                        </p:attrNameLst>
                                      </p:cBhvr>
                                      <p:tavLst>
                                        <p:tav tm="0">
                                          <p:val>
                                            <p:strVal val="0-#ppt_w/2"/>
                                          </p:val>
                                        </p:tav>
                                        <p:tav tm="100000">
                                          <p:val>
                                            <p:strVal val="#ppt_x"/>
                                          </p:val>
                                        </p:tav>
                                      </p:tavLst>
                                    </p:anim>
                                    <p:anim calcmode="lin" valueType="num">
                                      <p:cBhvr additive="base">
                                        <p:cTn id="14" dur="500" fill="hold"/>
                                        <p:tgtEl>
                                          <p:spTgt spid="20173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1735"/>
                                        </p:tgtEl>
                                        <p:attrNameLst>
                                          <p:attrName>style.visibility</p:attrName>
                                        </p:attrNameLst>
                                      </p:cBhvr>
                                      <p:to>
                                        <p:strVal val="visible"/>
                                      </p:to>
                                    </p:set>
                                    <p:anim calcmode="lin" valueType="num">
                                      <p:cBhvr additive="base">
                                        <p:cTn id="19" dur="500" fill="hold"/>
                                        <p:tgtEl>
                                          <p:spTgt spid="201735"/>
                                        </p:tgtEl>
                                        <p:attrNameLst>
                                          <p:attrName>ppt_x</p:attrName>
                                        </p:attrNameLst>
                                      </p:cBhvr>
                                      <p:tavLst>
                                        <p:tav tm="0">
                                          <p:val>
                                            <p:strVal val="0-#ppt_w/2"/>
                                          </p:val>
                                        </p:tav>
                                        <p:tav tm="100000">
                                          <p:val>
                                            <p:strVal val="#ppt_x"/>
                                          </p:val>
                                        </p:tav>
                                      </p:tavLst>
                                    </p:anim>
                                    <p:anim calcmode="lin" valueType="num">
                                      <p:cBhvr additive="base">
                                        <p:cTn id="20" dur="500" fill="hold"/>
                                        <p:tgtEl>
                                          <p:spTgt spid="20173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1736"/>
                                        </p:tgtEl>
                                        <p:attrNameLst>
                                          <p:attrName>style.visibility</p:attrName>
                                        </p:attrNameLst>
                                      </p:cBhvr>
                                      <p:to>
                                        <p:strVal val="visible"/>
                                      </p:to>
                                    </p:set>
                                    <p:anim calcmode="lin" valueType="num">
                                      <p:cBhvr additive="base">
                                        <p:cTn id="25" dur="500" fill="hold"/>
                                        <p:tgtEl>
                                          <p:spTgt spid="201736"/>
                                        </p:tgtEl>
                                        <p:attrNameLst>
                                          <p:attrName>ppt_x</p:attrName>
                                        </p:attrNameLst>
                                      </p:cBhvr>
                                      <p:tavLst>
                                        <p:tav tm="0">
                                          <p:val>
                                            <p:strVal val="0-#ppt_w/2"/>
                                          </p:val>
                                        </p:tav>
                                        <p:tav tm="100000">
                                          <p:val>
                                            <p:strVal val="#ppt_x"/>
                                          </p:val>
                                        </p:tav>
                                      </p:tavLst>
                                    </p:anim>
                                    <p:anim calcmode="lin" valueType="num">
                                      <p:cBhvr additive="base">
                                        <p:cTn id="26" dur="500" fill="hold"/>
                                        <p:tgtEl>
                                          <p:spTgt spid="2017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1737"/>
                                        </p:tgtEl>
                                        <p:attrNameLst>
                                          <p:attrName>style.visibility</p:attrName>
                                        </p:attrNameLst>
                                      </p:cBhvr>
                                      <p:to>
                                        <p:strVal val="visible"/>
                                      </p:to>
                                    </p:set>
                                    <p:anim calcmode="lin" valueType="num">
                                      <p:cBhvr additive="base">
                                        <p:cTn id="31" dur="500" fill="hold"/>
                                        <p:tgtEl>
                                          <p:spTgt spid="201737"/>
                                        </p:tgtEl>
                                        <p:attrNameLst>
                                          <p:attrName>ppt_x</p:attrName>
                                        </p:attrNameLst>
                                      </p:cBhvr>
                                      <p:tavLst>
                                        <p:tav tm="0">
                                          <p:val>
                                            <p:strVal val="0-#ppt_w/2"/>
                                          </p:val>
                                        </p:tav>
                                        <p:tav tm="100000">
                                          <p:val>
                                            <p:strVal val="#ppt_x"/>
                                          </p:val>
                                        </p:tav>
                                      </p:tavLst>
                                    </p:anim>
                                    <p:anim calcmode="lin" valueType="num">
                                      <p:cBhvr additive="base">
                                        <p:cTn id="32" dur="500" fill="hold"/>
                                        <p:tgtEl>
                                          <p:spTgt spid="20173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1739"/>
                                        </p:tgtEl>
                                        <p:attrNameLst>
                                          <p:attrName>style.visibility</p:attrName>
                                        </p:attrNameLst>
                                      </p:cBhvr>
                                      <p:to>
                                        <p:strVal val="visible"/>
                                      </p:to>
                                    </p:set>
                                    <p:anim calcmode="lin" valueType="num">
                                      <p:cBhvr additive="base">
                                        <p:cTn id="37" dur="500" fill="hold"/>
                                        <p:tgtEl>
                                          <p:spTgt spid="201739"/>
                                        </p:tgtEl>
                                        <p:attrNameLst>
                                          <p:attrName>ppt_x</p:attrName>
                                        </p:attrNameLst>
                                      </p:cBhvr>
                                      <p:tavLst>
                                        <p:tav tm="0">
                                          <p:val>
                                            <p:strVal val="#ppt_x"/>
                                          </p:val>
                                        </p:tav>
                                        <p:tav tm="100000">
                                          <p:val>
                                            <p:strVal val="#ppt_x"/>
                                          </p:val>
                                        </p:tav>
                                      </p:tavLst>
                                    </p:anim>
                                    <p:anim calcmode="lin" valueType="num">
                                      <p:cBhvr additive="base">
                                        <p:cTn id="38" dur="500" fill="hold"/>
                                        <p:tgtEl>
                                          <p:spTgt spid="20173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201738"/>
                                        </p:tgtEl>
                                        <p:attrNameLst>
                                          <p:attrName>style.visibility</p:attrName>
                                        </p:attrNameLst>
                                      </p:cBhvr>
                                      <p:to>
                                        <p:strVal val="visible"/>
                                      </p:to>
                                    </p:set>
                                    <p:animEffect transition="in" filter="wipe(down)">
                                      <p:cBhvr>
                                        <p:cTn id="43" dur="500"/>
                                        <p:tgtEl>
                                          <p:spTgt spid="2017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animBg="1" autoUpdateAnimBg="0"/>
      <p:bldP spid="201731" grpId="0" animBg="1"/>
      <p:bldP spid="201735" grpId="0" animBg="1" autoUpdateAnimBg="0"/>
      <p:bldP spid="201736" grpId="0" animBg="1"/>
      <p:bldP spid="201737" grpId="0" animBg="1" autoUpdateAnimBg="0"/>
      <p:bldP spid="201738" grpId="0" animBg="1"/>
      <p:bldP spid="201739" grpId="0" animBg="1"/>
    </p:bld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a:xfrm>
            <a:off x="1619250" y="4445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STP</a:t>
            </a:r>
          </a:p>
        </p:txBody>
      </p:sp>
      <p:sp>
        <p:nvSpPr>
          <p:cNvPr id="336899" name="Rectangle 3"/>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14 (1) UU KUP</a:t>
            </a:r>
          </a:p>
        </p:txBody>
      </p:sp>
      <p:sp>
        <p:nvSpPr>
          <p:cNvPr id="336900" name="Rectangle 4"/>
          <p:cNvSpPr>
            <a:spLocks noChangeArrowheads="1"/>
          </p:cNvSpPr>
          <p:nvPr/>
        </p:nvSpPr>
        <p:spPr bwMode="auto">
          <a:xfrm>
            <a:off x="214313" y="531813"/>
            <a:ext cx="8750300" cy="376237"/>
          </a:xfrm>
          <a:prstGeom prst="rect">
            <a:avLst/>
          </a:prstGeom>
          <a:noFill/>
          <a:ln w="9525">
            <a:solidFill>
              <a:schemeClr val="bg1"/>
            </a:solidFill>
            <a:miter lim="800000"/>
            <a:headEnd/>
            <a:tailEnd/>
          </a:ln>
        </p:spPr>
        <p:txBody>
          <a:bodyPr lIns="91422" tIns="45712" rIns="91422" bIns="45712">
            <a:spAutoFit/>
          </a:bodyPr>
          <a:lstStyle/>
          <a:p>
            <a:r>
              <a:rPr lang="en-US" sz="1800" u="none">
                <a:latin typeface="Verdana" pitchFamily="34" charset="0"/>
              </a:rPr>
              <a:t>Direktur Jenderal Pajak dapat menerbitkan Surat Tagihan Pajak apabila :</a:t>
            </a:r>
          </a:p>
        </p:txBody>
      </p:sp>
      <p:sp>
        <p:nvSpPr>
          <p:cNvPr id="336901" name="Rectangle 5"/>
          <p:cNvSpPr>
            <a:spLocks noChangeArrowheads="1"/>
          </p:cNvSpPr>
          <p:nvPr/>
        </p:nvSpPr>
        <p:spPr bwMode="auto">
          <a:xfrm>
            <a:off x="539750" y="981075"/>
            <a:ext cx="6985000" cy="376238"/>
          </a:xfrm>
          <a:prstGeom prst="rect">
            <a:avLst/>
          </a:prstGeom>
          <a:solidFill>
            <a:srgbClr val="CCFFFF"/>
          </a:solidFill>
          <a:ln w="9525">
            <a:solidFill>
              <a:schemeClr val="accent2"/>
            </a:solidFill>
            <a:miter lim="800000"/>
            <a:headEnd/>
            <a:tailEnd/>
          </a:ln>
        </p:spPr>
        <p:txBody>
          <a:bodyPr lIns="91422" tIns="45712" rIns="91422" bIns="45712">
            <a:spAutoFit/>
          </a:bodyPr>
          <a:lstStyle/>
          <a:p>
            <a:pPr marL="457200" indent="-457200" algn="l"/>
            <a:r>
              <a:rPr lang="en-US" sz="1800" u="none">
                <a:latin typeface="Tahoma" pitchFamily="34" charset="0"/>
              </a:rPr>
              <a:t>Pajak Penghasilan dalam tahun berjalan tidak atau kurang dibayar;</a:t>
            </a:r>
          </a:p>
        </p:txBody>
      </p:sp>
      <p:sp>
        <p:nvSpPr>
          <p:cNvPr id="336902" name="Rectangle 6"/>
          <p:cNvSpPr>
            <a:spLocks noChangeArrowheads="1"/>
          </p:cNvSpPr>
          <p:nvPr/>
        </p:nvSpPr>
        <p:spPr bwMode="auto">
          <a:xfrm>
            <a:off x="539750" y="2133600"/>
            <a:ext cx="7850188" cy="376238"/>
          </a:xfrm>
          <a:prstGeom prst="rect">
            <a:avLst/>
          </a:prstGeom>
          <a:solidFill>
            <a:schemeClr val="bg1"/>
          </a:solidFill>
          <a:ln w="9525">
            <a:solidFill>
              <a:schemeClr val="accent2"/>
            </a:solidFill>
            <a:miter lim="800000"/>
            <a:headEnd/>
            <a:tailEnd/>
          </a:ln>
        </p:spPr>
        <p:txBody>
          <a:bodyPr lIns="91422" tIns="45712" rIns="91422" bIns="45712">
            <a:spAutoFit/>
          </a:bodyPr>
          <a:lstStyle/>
          <a:p>
            <a:pPr marL="457200" indent="-457200" algn="l"/>
            <a:r>
              <a:rPr lang="id-ID" sz="1800" u="none">
                <a:latin typeface="Tahoma" pitchFamily="34" charset="0"/>
              </a:rPr>
              <a:t>Wajib</a:t>
            </a:r>
            <a:r>
              <a:rPr lang="sv-SE" sz="1800" u="none">
                <a:latin typeface="Tahoma" pitchFamily="34" charset="0"/>
              </a:rPr>
              <a:t> Pajak dikenai sanksi administrasi berupa denda dan/atau bunga;</a:t>
            </a:r>
            <a:r>
              <a:rPr lang="en-US" sz="1800">
                <a:latin typeface="Tahoma" pitchFamily="34" charset="0"/>
              </a:rPr>
              <a:t> </a:t>
            </a:r>
          </a:p>
        </p:txBody>
      </p:sp>
      <p:sp>
        <p:nvSpPr>
          <p:cNvPr id="336903" name="Rectangle 7"/>
          <p:cNvSpPr>
            <a:spLocks noChangeArrowheads="1"/>
          </p:cNvSpPr>
          <p:nvPr/>
        </p:nvSpPr>
        <p:spPr bwMode="auto">
          <a:xfrm>
            <a:off x="539750" y="1412875"/>
            <a:ext cx="7416800" cy="650875"/>
          </a:xfrm>
          <a:prstGeom prst="rect">
            <a:avLst/>
          </a:prstGeom>
          <a:solidFill>
            <a:srgbClr val="CCFFFF"/>
          </a:solidFill>
          <a:ln w="9525">
            <a:solidFill>
              <a:schemeClr val="accent2"/>
            </a:solidFill>
            <a:miter lim="800000"/>
            <a:headEnd/>
            <a:tailEnd/>
          </a:ln>
        </p:spPr>
        <p:txBody>
          <a:bodyPr lIns="91422" tIns="45712" rIns="91422" bIns="45712">
            <a:spAutoFit/>
          </a:bodyPr>
          <a:lstStyle/>
          <a:p>
            <a:pPr algn="l"/>
            <a:r>
              <a:rPr lang="sv-SE" sz="1800" u="none">
                <a:latin typeface="Tahoma" pitchFamily="34" charset="0"/>
              </a:rPr>
              <a:t>dari hasil penelitian terdapat kekurangan pembayaran pajak sebagai akibat salah tulis dan/atau salah hitung;</a:t>
            </a:r>
            <a:r>
              <a:rPr lang="sv-SE" sz="1800">
                <a:latin typeface="Tahoma" pitchFamily="34" charset="0"/>
              </a:rPr>
              <a:t> </a:t>
            </a:r>
            <a:endParaRPr lang="en-US" sz="1800">
              <a:latin typeface="Tahoma" pitchFamily="34" charset="0"/>
            </a:endParaRPr>
          </a:p>
        </p:txBody>
      </p:sp>
      <p:sp>
        <p:nvSpPr>
          <p:cNvPr id="173064" name="AutoShape 8"/>
          <p:cNvSpPr>
            <a:spLocks noChangeArrowheads="1"/>
          </p:cNvSpPr>
          <p:nvPr/>
        </p:nvSpPr>
        <p:spPr bwMode="auto">
          <a:xfrm>
            <a:off x="107950" y="1052513"/>
            <a:ext cx="360363" cy="215900"/>
          </a:xfrm>
          <a:prstGeom prst="bracketPair">
            <a:avLst>
              <a:gd name="adj" fmla="val 16667"/>
            </a:avLst>
          </a:prstGeom>
          <a:noFill/>
          <a:ln w="9525">
            <a:solidFill>
              <a:schemeClr val="tx1"/>
            </a:solidFill>
            <a:round/>
            <a:headEnd/>
            <a:tailEnd/>
          </a:ln>
        </p:spPr>
        <p:txBody>
          <a:bodyPr wrap="none" lIns="91422" tIns="45712" rIns="91422" bIns="45712" anchor="ctr"/>
          <a:lstStyle/>
          <a:p>
            <a:r>
              <a:rPr lang="en-US" sz="2000" u="none">
                <a:solidFill>
                  <a:schemeClr val="accent2"/>
                </a:solidFill>
                <a:latin typeface="Tahoma" pitchFamily="34" charset="0"/>
              </a:rPr>
              <a:t>a</a:t>
            </a:r>
          </a:p>
        </p:txBody>
      </p:sp>
      <p:sp>
        <p:nvSpPr>
          <p:cNvPr id="173065" name="AutoShape 9"/>
          <p:cNvSpPr>
            <a:spLocks noChangeArrowheads="1"/>
          </p:cNvSpPr>
          <p:nvPr/>
        </p:nvSpPr>
        <p:spPr bwMode="auto">
          <a:xfrm>
            <a:off x="107950" y="1628775"/>
            <a:ext cx="360363" cy="215900"/>
          </a:xfrm>
          <a:prstGeom prst="bracketPair">
            <a:avLst>
              <a:gd name="adj" fmla="val 16667"/>
            </a:avLst>
          </a:prstGeom>
          <a:noFill/>
          <a:ln w="9525">
            <a:solidFill>
              <a:schemeClr val="tx1"/>
            </a:solidFill>
            <a:round/>
            <a:headEnd/>
            <a:tailEnd/>
          </a:ln>
        </p:spPr>
        <p:txBody>
          <a:bodyPr wrap="none" lIns="91422" tIns="45712" rIns="91422" bIns="45712" anchor="ctr"/>
          <a:lstStyle/>
          <a:p>
            <a:r>
              <a:rPr lang="en-US" sz="2000" u="none">
                <a:solidFill>
                  <a:schemeClr val="accent2"/>
                </a:solidFill>
                <a:latin typeface="Tahoma" pitchFamily="34" charset="0"/>
              </a:rPr>
              <a:t>b</a:t>
            </a:r>
          </a:p>
        </p:txBody>
      </p:sp>
      <p:sp>
        <p:nvSpPr>
          <p:cNvPr id="173066" name="AutoShape 10"/>
          <p:cNvSpPr>
            <a:spLocks noChangeArrowheads="1"/>
          </p:cNvSpPr>
          <p:nvPr/>
        </p:nvSpPr>
        <p:spPr bwMode="auto">
          <a:xfrm>
            <a:off x="107950" y="2205038"/>
            <a:ext cx="360363" cy="215900"/>
          </a:xfrm>
          <a:prstGeom prst="bracketPair">
            <a:avLst>
              <a:gd name="adj" fmla="val 16667"/>
            </a:avLst>
          </a:prstGeom>
          <a:noFill/>
          <a:ln w="9525">
            <a:solidFill>
              <a:schemeClr val="tx1"/>
            </a:solidFill>
            <a:round/>
            <a:headEnd/>
            <a:tailEnd/>
          </a:ln>
        </p:spPr>
        <p:txBody>
          <a:bodyPr wrap="none" lIns="91422" tIns="45712" rIns="91422" bIns="45712" anchor="ctr"/>
          <a:lstStyle/>
          <a:p>
            <a:r>
              <a:rPr lang="en-US" sz="2000" u="none">
                <a:solidFill>
                  <a:schemeClr val="accent2"/>
                </a:solidFill>
                <a:latin typeface="Tahoma" pitchFamily="34" charset="0"/>
              </a:rPr>
              <a:t>c</a:t>
            </a:r>
          </a:p>
        </p:txBody>
      </p:sp>
      <p:sp>
        <p:nvSpPr>
          <p:cNvPr id="336907" name="Rectangle 11"/>
          <p:cNvSpPr>
            <a:spLocks noChangeArrowheads="1"/>
          </p:cNvSpPr>
          <p:nvPr/>
        </p:nvSpPr>
        <p:spPr bwMode="auto">
          <a:xfrm>
            <a:off x="541338" y="2565400"/>
            <a:ext cx="8207375" cy="650875"/>
          </a:xfrm>
          <a:prstGeom prst="rect">
            <a:avLst/>
          </a:prstGeom>
          <a:noFill/>
          <a:ln w="9525">
            <a:solidFill>
              <a:schemeClr val="accent2"/>
            </a:solidFill>
            <a:miter lim="800000"/>
            <a:headEnd/>
            <a:tailEnd/>
          </a:ln>
        </p:spPr>
        <p:txBody>
          <a:bodyPr lIns="91422" tIns="45712" rIns="91422" bIns="45712">
            <a:spAutoFit/>
          </a:bodyPr>
          <a:lstStyle/>
          <a:p>
            <a:pPr algn="l"/>
            <a:r>
              <a:rPr lang="sv-SE" sz="1800" u="none">
                <a:latin typeface="Tahoma" pitchFamily="34" charset="0"/>
              </a:rPr>
              <a:t>pengusaha yang telah dikukuhkan sebagai Pengusaha Kena Pajak, tetapi tidak membuat faktur pajak atau membuat faktur pajak, tetapi tidak tepat waktu;</a:t>
            </a:r>
            <a:endParaRPr lang="en-US" sz="1800" u="none">
              <a:latin typeface="Tahoma" pitchFamily="34" charset="0"/>
            </a:endParaRPr>
          </a:p>
        </p:txBody>
      </p:sp>
      <p:sp>
        <p:nvSpPr>
          <p:cNvPr id="336908" name="Rectangle 12"/>
          <p:cNvSpPr>
            <a:spLocks noChangeArrowheads="1"/>
          </p:cNvSpPr>
          <p:nvPr/>
        </p:nvSpPr>
        <p:spPr bwMode="auto">
          <a:xfrm>
            <a:off x="539750" y="3284538"/>
            <a:ext cx="8424863" cy="2024062"/>
          </a:xfrm>
          <a:prstGeom prst="rect">
            <a:avLst/>
          </a:prstGeom>
          <a:noFill/>
          <a:ln w="9525">
            <a:solidFill>
              <a:schemeClr val="accent2"/>
            </a:solidFill>
            <a:miter lim="800000"/>
            <a:headEnd/>
            <a:tailEnd/>
          </a:ln>
        </p:spPr>
        <p:txBody>
          <a:bodyPr lIns="91422" tIns="45712" rIns="91422" bIns="45712">
            <a:spAutoFit/>
          </a:bodyPr>
          <a:lstStyle/>
          <a:p>
            <a:pPr algn="l"/>
            <a:r>
              <a:rPr lang="sv-SE" sz="1800" u="none">
                <a:latin typeface="Tahoma" pitchFamily="34" charset="0"/>
              </a:rPr>
              <a:t>pengusaha yang telah dikukuhkan sebagai PKP yang tidak mengisi faktur pajak </a:t>
            </a:r>
            <a:r>
              <a:rPr lang="id-ID" sz="1800" u="none">
                <a:latin typeface="Tahoma" pitchFamily="34" charset="0"/>
              </a:rPr>
              <a:t>secara</a:t>
            </a:r>
            <a:r>
              <a:rPr lang="sv-SE" sz="1800" u="none">
                <a:latin typeface="Tahoma" pitchFamily="34" charset="0"/>
              </a:rPr>
              <a:t> lengkap sebagaimana dimaksud dalam Pasal 13 ayat (5) UU PPN 1984 dan perubahannya, </a:t>
            </a:r>
            <a:r>
              <a:rPr lang="sv-SE" sz="1800">
                <a:latin typeface="Tahoma" pitchFamily="34" charset="0"/>
              </a:rPr>
              <a:t>selain</a:t>
            </a:r>
            <a:r>
              <a:rPr lang="sv-SE" sz="1800" u="none">
                <a:latin typeface="Tahoma" pitchFamily="34" charset="0"/>
              </a:rPr>
              <a:t>:  </a:t>
            </a:r>
            <a:r>
              <a:rPr lang="sv-SE" sz="1800" u="none">
                <a:solidFill>
                  <a:srgbClr val="0033CC"/>
                </a:solidFill>
                <a:latin typeface="Tahoma" pitchFamily="34" charset="0"/>
              </a:rPr>
              <a:t>1. identitas pembeli sebagaimana dimaksud dalam Pasal 13 ayat (5) huruf b UU PPN 1984 dan perubahannya</a:t>
            </a:r>
            <a:r>
              <a:rPr lang="sv-SE" sz="1800" u="none">
                <a:latin typeface="Tahoma" pitchFamily="34" charset="0"/>
              </a:rPr>
              <a:t>; atau 2. </a:t>
            </a:r>
            <a:r>
              <a:rPr lang="sv-SE" sz="1800" u="none">
                <a:solidFill>
                  <a:srgbClr val="990000"/>
                </a:solidFill>
                <a:latin typeface="Tahoma" pitchFamily="34" charset="0"/>
              </a:rPr>
              <a:t>identitas pembeli serta nama dan tandatangan sebagaimana dimaksud dalam Pasal 13 ayat (5) </a:t>
            </a:r>
            <a:r>
              <a:rPr lang="id-ID" sz="1800" u="none">
                <a:solidFill>
                  <a:srgbClr val="990000"/>
                </a:solidFill>
                <a:latin typeface="Tahoma" pitchFamily="34" charset="0"/>
              </a:rPr>
              <a:t>huruf</a:t>
            </a:r>
            <a:r>
              <a:rPr lang="sv-SE" sz="1800" u="none">
                <a:solidFill>
                  <a:srgbClr val="990000"/>
                </a:solidFill>
                <a:latin typeface="Tahoma" pitchFamily="34" charset="0"/>
              </a:rPr>
              <a:t> b dan huruf g UU PPN 1984 dan perubahannya</a:t>
            </a:r>
            <a:r>
              <a:rPr lang="sv-SE" sz="1800" u="none">
                <a:latin typeface="Tahoma" pitchFamily="34" charset="0"/>
              </a:rPr>
              <a:t>, dalam hal penyerahan dilakukan oleh PKP pedagang eceran;</a:t>
            </a:r>
            <a:endParaRPr lang="en-US" sz="1800" u="none">
              <a:latin typeface="Tahoma" pitchFamily="34" charset="0"/>
            </a:endParaRPr>
          </a:p>
        </p:txBody>
      </p:sp>
      <p:sp>
        <p:nvSpPr>
          <p:cNvPr id="336909" name="Rectangle 13"/>
          <p:cNvSpPr>
            <a:spLocks noChangeArrowheads="1"/>
          </p:cNvSpPr>
          <p:nvPr/>
        </p:nvSpPr>
        <p:spPr bwMode="auto">
          <a:xfrm>
            <a:off x="539750" y="5373688"/>
            <a:ext cx="8135938" cy="650875"/>
          </a:xfrm>
          <a:prstGeom prst="rect">
            <a:avLst/>
          </a:prstGeom>
          <a:noFill/>
          <a:ln w="9525">
            <a:solidFill>
              <a:schemeClr val="accent2"/>
            </a:solidFill>
            <a:miter lim="800000"/>
            <a:headEnd/>
            <a:tailEnd/>
          </a:ln>
        </p:spPr>
        <p:txBody>
          <a:bodyPr lIns="91422" tIns="45712" rIns="91422" bIns="45712">
            <a:spAutoFit/>
          </a:bodyPr>
          <a:lstStyle/>
          <a:p>
            <a:pPr algn="l"/>
            <a:r>
              <a:rPr lang="sv-SE" sz="1800" u="none">
                <a:latin typeface="Tahoma" pitchFamily="34" charset="0"/>
              </a:rPr>
              <a:t>PKP melaporkan faktur pajak tidak sesuai dengan masa penerbitan faktur pajak; atau</a:t>
            </a:r>
            <a:endParaRPr lang="en-US" sz="1800" u="none">
              <a:latin typeface="Tahoma" pitchFamily="34" charset="0"/>
            </a:endParaRPr>
          </a:p>
        </p:txBody>
      </p:sp>
      <p:sp>
        <p:nvSpPr>
          <p:cNvPr id="336910" name="Rectangle 14"/>
          <p:cNvSpPr>
            <a:spLocks noChangeArrowheads="1"/>
          </p:cNvSpPr>
          <p:nvPr/>
        </p:nvSpPr>
        <p:spPr bwMode="auto">
          <a:xfrm>
            <a:off x="539750" y="6092825"/>
            <a:ext cx="8569325" cy="650875"/>
          </a:xfrm>
          <a:prstGeom prst="rect">
            <a:avLst/>
          </a:prstGeom>
          <a:noFill/>
          <a:ln w="9525">
            <a:solidFill>
              <a:schemeClr val="accent2"/>
            </a:solidFill>
            <a:miter lim="800000"/>
            <a:headEnd/>
            <a:tailEnd/>
          </a:ln>
        </p:spPr>
        <p:txBody>
          <a:bodyPr lIns="91422" tIns="45712" rIns="91422" bIns="45712">
            <a:spAutoFit/>
          </a:bodyPr>
          <a:lstStyle/>
          <a:p>
            <a:pPr algn="l"/>
            <a:r>
              <a:rPr lang="id-ID" sz="1800" u="none">
                <a:latin typeface="Tahoma" pitchFamily="34" charset="0"/>
              </a:rPr>
              <a:t>P</a:t>
            </a:r>
            <a:r>
              <a:rPr lang="en-US" sz="1800" u="none">
                <a:latin typeface="Tahoma" pitchFamily="34" charset="0"/>
              </a:rPr>
              <a:t>KP</a:t>
            </a:r>
            <a:r>
              <a:rPr lang="sv-SE" sz="1800" u="none">
                <a:latin typeface="Tahoma" pitchFamily="34" charset="0"/>
              </a:rPr>
              <a:t> yang gagal berproduksi dan telah diberikan pengembalian Pajak Masukan sebagaimana dimaksud dalam Pasal 9 ayat (6a) UU PPN 1984 dan perubahannya.</a:t>
            </a:r>
            <a:endParaRPr lang="en-US" sz="1800" u="none">
              <a:latin typeface="Tahoma" pitchFamily="34" charset="0"/>
            </a:endParaRPr>
          </a:p>
        </p:txBody>
      </p:sp>
      <p:sp>
        <p:nvSpPr>
          <p:cNvPr id="173071" name="AutoShape 15"/>
          <p:cNvSpPr>
            <a:spLocks noChangeArrowheads="1"/>
          </p:cNvSpPr>
          <p:nvPr/>
        </p:nvSpPr>
        <p:spPr bwMode="auto">
          <a:xfrm>
            <a:off x="107950" y="2708275"/>
            <a:ext cx="360363" cy="215900"/>
          </a:xfrm>
          <a:prstGeom prst="bracketPair">
            <a:avLst>
              <a:gd name="adj" fmla="val 16667"/>
            </a:avLst>
          </a:prstGeom>
          <a:noFill/>
          <a:ln w="9525">
            <a:solidFill>
              <a:schemeClr val="tx1"/>
            </a:solidFill>
            <a:round/>
            <a:headEnd/>
            <a:tailEnd/>
          </a:ln>
        </p:spPr>
        <p:txBody>
          <a:bodyPr wrap="none" lIns="91422" tIns="45712" rIns="91422" bIns="45712" anchor="ctr"/>
          <a:lstStyle/>
          <a:p>
            <a:r>
              <a:rPr lang="en-US" sz="2000" u="none">
                <a:solidFill>
                  <a:schemeClr val="accent2"/>
                </a:solidFill>
                <a:latin typeface="Tahoma" pitchFamily="34" charset="0"/>
              </a:rPr>
              <a:t>d</a:t>
            </a:r>
          </a:p>
        </p:txBody>
      </p:sp>
      <p:sp>
        <p:nvSpPr>
          <p:cNvPr id="173072" name="AutoShape 16"/>
          <p:cNvSpPr>
            <a:spLocks noChangeArrowheads="1"/>
          </p:cNvSpPr>
          <p:nvPr/>
        </p:nvSpPr>
        <p:spPr bwMode="auto">
          <a:xfrm>
            <a:off x="107950" y="3500438"/>
            <a:ext cx="360363" cy="215900"/>
          </a:xfrm>
          <a:prstGeom prst="bracketPair">
            <a:avLst>
              <a:gd name="adj" fmla="val 16667"/>
            </a:avLst>
          </a:prstGeom>
          <a:noFill/>
          <a:ln w="9525">
            <a:solidFill>
              <a:schemeClr val="tx1"/>
            </a:solidFill>
            <a:round/>
            <a:headEnd/>
            <a:tailEnd/>
          </a:ln>
        </p:spPr>
        <p:txBody>
          <a:bodyPr wrap="none" lIns="91422" tIns="45712" rIns="91422" bIns="45712" anchor="ctr"/>
          <a:lstStyle/>
          <a:p>
            <a:r>
              <a:rPr lang="en-US" sz="2000" u="none">
                <a:solidFill>
                  <a:schemeClr val="accent2"/>
                </a:solidFill>
                <a:latin typeface="Tahoma" pitchFamily="34" charset="0"/>
              </a:rPr>
              <a:t>e</a:t>
            </a:r>
          </a:p>
        </p:txBody>
      </p:sp>
      <p:sp>
        <p:nvSpPr>
          <p:cNvPr id="173073" name="AutoShape 17"/>
          <p:cNvSpPr>
            <a:spLocks noChangeArrowheads="1"/>
          </p:cNvSpPr>
          <p:nvPr/>
        </p:nvSpPr>
        <p:spPr bwMode="auto">
          <a:xfrm>
            <a:off x="34925" y="5445125"/>
            <a:ext cx="360363" cy="215900"/>
          </a:xfrm>
          <a:prstGeom prst="bracketPair">
            <a:avLst>
              <a:gd name="adj" fmla="val 16667"/>
            </a:avLst>
          </a:prstGeom>
          <a:noFill/>
          <a:ln w="9525">
            <a:solidFill>
              <a:schemeClr val="tx1"/>
            </a:solidFill>
            <a:round/>
            <a:headEnd/>
            <a:tailEnd/>
          </a:ln>
        </p:spPr>
        <p:txBody>
          <a:bodyPr wrap="none" lIns="91422" tIns="45712" rIns="91422" bIns="45712" anchor="ctr"/>
          <a:lstStyle/>
          <a:p>
            <a:r>
              <a:rPr lang="en-US" sz="2000" u="none">
                <a:solidFill>
                  <a:schemeClr val="accent2"/>
                </a:solidFill>
                <a:latin typeface="Tahoma" pitchFamily="34" charset="0"/>
              </a:rPr>
              <a:t>f</a:t>
            </a:r>
          </a:p>
        </p:txBody>
      </p:sp>
      <p:sp>
        <p:nvSpPr>
          <p:cNvPr id="173074" name="AutoShape 18"/>
          <p:cNvSpPr>
            <a:spLocks noChangeArrowheads="1"/>
          </p:cNvSpPr>
          <p:nvPr/>
        </p:nvSpPr>
        <p:spPr bwMode="auto">
          <a:xfrm>
            <a:off x="34925" y="6237288"/>
            <a:ext cx="360363" cy="215900"/>
          </a:xfrm>
          <a:prstGeom prst="bracketPair">
            <a:avLst>
              <a:gd name="adj" fmla="val 16667"/>
            </a:avLst>
          </a:prstGeom>
          <a:noFill/>
          <a:ln w="9525">
            <a:solidFill>
              <a:schemeClr val="tx1"/>
            </a:solidFill>
            <a:round/>
            <a:headEnd/>
            <a:tailEnd/>
          </a:ln>
        </p:spPr>
        <p:txBody>
          <a:bodyPr wrap="none" lIns="91422" tIns="45712" rIns="91422" bIns="45712" anchor="ctr"/>
          <a:lstStyle/>
          <a:p>
            <a:r>
              <a:rPr lang="en-US" sz="2000" u="none">
                <a:solidFill>
                  <a:schemeClr val="accent2"/>
                </a:solidFill>
                <a:latin typeface="Tahoma" pitchFamily="34" charset="0"/>
              </a:rPr>
              <a:t>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6898"/>
                                        </p:tgtEl>
                                        <p:attrNameLst>
                                          <p:attrName>style.visibility</p:attrName>
                                        </p:attrNameLst>
                                      </p:cBhvr>
                                      <p:to>
                                        <p:strVal val="visible"/>
                                      </p:to>
                                    </p:set>
                                    <p:anim calcmode="lin" valueType="num">
                                      <p:cBhvr additive="base">
                                        <p:cTn id="7" dur="500" fill="hold"/>
                                        <p:tgtEl>
                                          <p:spTgt spid="336898"/>
                                        </p:tgtEl>
                                        <p:attrNameLst>
                                          <p:attrName>ppt_x</p:attrName>
                                        </p:attrNameLst>
                                      </p:cBhvr>
                                      <p:tavLst>
                                        <p:tav tm="0">
                                          <p:val>
                                            <p:strVal val="0-#ppt_w/2"/>
                                          </p:val>
                                        </p:tav>
                                        <p:tav tm="100000">
                                          <p:val>
                                            <p:strVal val="#ppt_x"/>
                                          </p:val>
                                        </p:tav>
                                      </p:tavLst>
                                    </p:anim>
                                    <p:anim calcmode="lin" valueType="num">
                                      <p:cBhvr additive="base">
                                        <p:cTn id="8" dur="500" fill="hold"/>
                                        <p:tgtEl>
                                          <p:spTgt spid="3368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6899"/>
                                        </p:tgtEl>
                                        <p:attrNameLst>
                                          <p:attrName>style.visibility</p:attrName>
                                        </p:attrNameLst>
                                      </p:cBhvr>
                                      <p:to>
                                        <p:strVal val="visible"/>
                                      </p:to>
                                    </p:set>
                                    <p:anim calcmode="lin" valueType="num">
                                      <p:cBhvr additive="base">
                                        <p:cTn id="13" dur="500" fill="hold"/>
                                        <p:tgtEl>
                                          <p:spTgt spid="336899"/>
                                        </p:tgtEl>
                                        <p:attrNameLst>
                                          <p:attrName>ppt_x</p:attrName>
                                        </p:attrNameLst>
                                      </p:cBhvr>
                                      <p:tavLst>
                                        <p:tav tm="0">
                                          <p:val>
                                            <p:strVal val="0-#ppt_w/2"/>
                                          </p:val>
                                        </p:tav>
                                        <p:tav tm="100000">
                                          <p:val>
                                            <p:strVal val="#ppt_x"/>
                                          </p:val>
                                        </p:tav>
                                      </p:tavLst>
                                    </p:anim>
                                    <p:anim calcmode="lin" valueType="num">
                                      <p:cBhvr additive="base">
                                        <p:cTn id="14" dur="500" fill="hold"/>
                                        <p:tgtEl>
                                          <p:spTgt spid="33689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6900"/>
                                        </p:tgtEl>
                                        <p:attrNameLst>
                                          <p:attrName>style.visibility</p:attrName>
                                        </p:attrNameLst>
                                      </p:cBhvr>
                                      <p:to>
                                        <p:strVal val="visible"/>
                                      </p:to>
                                    </p:set>
                                    <p:anim calcmode="lin" valueType="num">
                                      <p:cBhvr additive="base">
                                        <p:cTn id="19" dur="500" fill="hold"/>
                                        <p:tgtEl>
                                          <p:spTgt spid="336900"/>
                                        </p:tgtEl>
                                        <p:attrNameLst>
                                          <p:attrName>ppt_x</p:attrName>
                                        </p:attrNameLst>
                                      </p:cBhvr>
                                      <p:tavLst>
                                        <p:tav tm="0">
                                          <p:val>
                                            <p:strVal val="0-#ppt_w/2"/>
                                          </p:val>
                                        </p:tav>
                                        <p:tav tm="100000">
                                          <p:val>
                                            <p:strVal val="#ppt_x"/>
                                          </p:val>
                                        </p:tav>
                                      </p:tavLst>
                                    </p:anim>
                                    <p:anim calcmode="lin" valueType="num">
                                      <p:cBhvr additive="base">
                                        <p:cTn id="20" dur="500" fill="hold"/>
                                        <p:tgtEl>
                                          <p:spTgt spid="33690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6901"/>
                                        </p:tgtEl>
                                        <p:attrNameLst>
                                          <p:attrName>style.visibility</p:attrName>
                                        </p:attrNameLst>
                                      </p:cBhvr>
                                      <p:to>
                                        <p:strVal val="visible"/>
                                      </p:to>
                                    </p:set>
                                    <p:anim calcmode="lin" valueType="num">
                                      <p:cBhvr additive="base">
                                        <p:cTn id="25" dur="500" fill="hold"/>
                                        <p:tgtEl>
                                          <p:spTgt spid="336901"/>
                                        </p:tgtEl>
                                        <p:attrNameLst>
                                          <p:attrName>ppt_x</p:attrName>
                                        </p:attrNameLst>
                                      </p:cBhvr>
                                      <p:tavLst>
                                        <p:tav tm="0">
                                          <p:val>
                                            <p:strVal val="0-#ppt_w/2"/>
                                          </p:val>
                                        </p:tav>
                                        <p:tav tm="100000">
                                          <p:val>
                                            <p:strVal val="#ppt_x"/>
                                          </p:val>
                                        </p:tav>
                                      </p:tavLst>
                                    </p:anim>
                                    <p:anim calcmode="lin" valueType="num">
                                      <p:cBhvr additive="base">
                                        <p:cTn id="26" dur="500" fill="hold"/>
                                        <p:tgtEl>
                                          <p:spTgt spid="33690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336903"/>
                                        </p:tgtEl>
                                        <p:attrNameLst>
                                          <p:attrName>style.visibility</p:attrName>
                                        </p:attrNameLst>
                                      </p:cBhvr>
                                      <p:to>
                                        <p:strVal val="visible"/>
                                      </p:to>
                                    </p:set>
                                    <p:animEffect transition="in" filter="checkerboard(across)">
                                      <p:cBhvr>
                                        <p:cTn id="31" dur="500"/>
                                        <p:tgtEl>
                                          <p:spTgt spid="336903"/>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336902"/>
                                        </p:tgtEl>
                                        <p:attrNameLst>
                                          <p:attrName>style.visibility</p:attrName>
                                        </p:attrNameLst>
                                      </p:cBhvr>
                                      <p:to>
                                        <p:strVal val="visible"/>
                                      </p:to>
                                    </p:set>
                                    <p:anim calcmode="lin" valueType="num">
                                      <p:cBhvr additive="base">
                                        <p:cTn id="36" dur="500" fill="hold"/>
                                        <p:tgtEl>
                                          <p:spTgt spid="336902"/>
                                        </p:tgtEl>
                                        <p:attrNameLst>
                                          <p:attrName>ppt_x</p:attrName>
                                        </p:attrNameLst>
                                      </p:cBhvr>
                                      <p:tavLst>
                                        <p:tav tm="0">
                                          <p:val>
                                            <p:strVal val="0-#ppt_w/2"/>
                                          </p:val>
                                        </p:tav>
                                        <p:tav tm="100000">
                                          <p:val>
                                            <p:strVal val="#ppt_x"/>
                                          </p:val>
                                        </p:tav>
                                      </p:tavLst>
                                    </p:anim>
                                    <p:anim calcmode="lin" valueType="num">
                                      <p:cBhvr additive="base">
                                        <p:cTn id="37" dur="500" fill="hold"/>
                                        <p:tgtEl>
                                          <p:spTgt spid="336902"/>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36907"/>
                                        </p:tgtEl>
                                        <p:attrNameLst>
                                          <p:attrName>style.visibility</p:attrName>
                                        </p:attrNameLst>
                                      </p:cBhvr>
                                      <p:to>
                                        <p:strVal val="visible"/>
                                      </p:to>
                                    </p:set>
                                    <p:animEffect transition="in" filter="wipe(down)">
                                      <p:cBhvr>
                                        <p:cTn id="42" dur="500"/>
                                        <p:tgtEl>
                                          <p:spTgt spid="33690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36908"/>
                                        </p:tgtEl>
                                        <p:attrNameLst>
                                          <p:attrName>style.visibility</p:attrName>
                                        </p:attrNameLst>
                                      </p:cBhvr>
                                      <p:to>
                                        <p:strVal val="visible"/>
                                      </p:to>
                                    </p:set>
                                    <p:animEffect transition="in" filter="wipe(down)">
                                      <p:cBhvr>
                                        <p:cTn id="47" dur="500"/>
                                        <p:tgtEl>
                                          <p:spTgt spid="336908"/>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336909"/>
                                        </p:tgtEl>
                                        <p:attrNameLst>
                                          <p:attrName>style.visibility</p:attrName>
                                        </p:attrNameLst>
                                      </p:cBhvr>
                                      <p:to>
                                        <p:strVal val="visible"/>
                                      </p:to>
                                    </p:set>
                                    <p:anim calcmode="lin" valueType="num">
                                      <p:cBhvr additive="base">
                                        <p:cTn id="52" dur="500" fill="hold"/>
                                        <p:tgtEl>
                                          <p:spTgt spid="336909"/>
                                        </p:tgtEl>
                                        <p:attrNameLst>
                                          <p:attrName>ppt_x</p:attrName>
                                        </p:attrNameLst>
                                      </p:cBhvr>
                                      <p:tavLst>
                                        <p:tav tm="0">
                                          <p:val>
                                            <p:strVal val="#ppt_x"/>
                                          </p:val>
                                        </p:tav>
                                        <p:tav tm="100000">
                                          <p:val>
                                            <p:strVal val="#ppt_x"/>
                                          </p:val>
                                        </p:tav>
                                      </p:tavLst>
                                    </p:anim>
                                    <p:anim calcmode="lin" valueType="num">
                                      <p:cBhvr additive="base">
                                        <p:cTn id="53" dur="500" fill="hold"/>
                                        <p:tgtEl>
                                          <p:spTgt spid="336909"/>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336910"/>
                                        </p:tgtEl>
                                        <p:attrNameLst>
                                          <p:attrName>style.visibility</p:attrName>
                                        </p:attrNameLst>
                                      </p:cBhvr>
                                      <p:to>
                                        <p:strVal val="visible"/>
                                      </p:to>
                                    </p:set>
                                    <p:anim calcmode="lin" valueType="num">
                                      <p:cBhvr additive="base">
                                        <p:cTn id="58" dur="500" fill="hold"/>
                                        <p:tgtEl>
                                          <p:spTgt spid="336910"/>
                                        </p:tgtEl>
                                        <p:attrNameLst>
                                          <p:attrName>ppt_x</p:attrName>
                                        </p:attrNameLst>
                                      </p:cBhvr>
                                      <p:tavLst>
                                        <p:tav tm="0">
                                          <p:val>
                                            <p:strVal val="#ppt_x"/>
                                          </p:val>
                                        </p:tav>
                                        <p:tav tm="100000">
                                          <p:val>
                                            <p:strVal val="#ppt_x"/>
                                          </p:val>
                                        </p:tav>
                                      </p:tavLst>
                                    </p:anim>
                                    <p:anim calcmode="lin" valueType="num">
                                      <p:cBhvr additive="base">
                                        <p:cTn id="59" dur="500" fill="hold"/>
                                        <p:tgtEl>
                                          <p:spTgt spid="3369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898" grpId="0" animBg="1" autoUpdateAnimBg="0"/>
      <p:bldP spid="336899" grpId="0" animBg="1" autoUpdateAnimBg="0"/>
      <p:bldP spid="336900" grpId="0" animBg="1" autoUpdateAnimBg="0"/>
      <p:bldP spid="336901" grpId="0" animBg="1" autoUpdateAnimBg="0"/>
      <p:bldP spid="336902" grpId="0" animBg="1" autoUpdateAnimBg="0"/>
      <p:bldP spid="336903" grpId="0" animBg="1"/>
      <p:bldP spid="336907" grpId="0" animBg="1"/>
      <p:bldP spid="336908" grpId="0" animBg="1"/>
      <p:bldP spid="336909" grpId="0" animBg="1"/>
      <p:bldP spid="336910" grpId="0" animBg="1"/>
    </p:bld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1600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STP</a:t>
            </a:r>
          </a:p>
        </p:txBody>
      </p:sp>
      <p:sp>
        <p:nvSpPr>
          <p:cNvPr id="203779" name="Rectangle 3"/>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14 UU KUP</a:t>
            </a:r>
          </a:p>
        </p:txBody>
      </p:sp>
      <p:sp>
        <p:nvSpPr>
          <p:cNvPr id="203780" name="AutoShape 4"/>
          <p:cNvSpPr>
            <a:spLocks noChangeArrowheads="1"/>
          </p:cNvSpPr>
          <p:nvPr/>
        </p:nvSpPr>
        <p:spPr bwMode="auto">
          <a:xfrm>
            <a:off x="3657600" y="533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3781" name="Rectangle 5"/>
          <p:cNvSpPr>
            <a:spLocks noChangeArrowheads="1"/>
          </p:cNvSpPr>
          <p:nvPr/>
        </p:nvSpPr>
        <p:spPr bwMode="auto">
          <a:xfrm>
            <a:off x="304800" y="914400"/>
            <a:ext cx="8534400" cy="538163"/>
          </a:xfrm>
          <a:prstGeom prst="rect">
            <a:avLst/>
          </a:prstGeom>
          <a:noFill/>
          <a:ln w="19050">
            <a:solidFill>
              <a:srgbClr val="008000"/>
            </a:solidFill>
            <a:miter lim="800000"/>
            <a:headEnd/>
            <a:tailEnd/>
          </a:ln>
        </p:spPr>
        <p:txBody>
          <a:bodyPr lIns="91422" tIns="45712" rIns="91422" bIns="45712">
            <a:spAutoFit/>
          </a:bodyPr>
          <a:lstStyle/>
          <a:p>
            <a:r>
              <a:rPr lang="en-US" u="none">
                <a:latin typeface="Lucida Console" pitchFamily="49" charset="0"/>
              </a:rPr>
              <a:t>surat </a:t>
            </a:r>
            <a:r>
              <a:rPr lang="en-US" sz="2800" b="1" u="none">
                <a:solidFill>
                  <a:srgbClr val="0033CC"/>
                </a:solidFill>
                <a:latin typeface="Lucida Console" pitchFamily="49" charset="0"/>
              </a:rPr>
              <a:t>untuk melakukan tagihan</a:t>
            </a:r>
            <a:r>
              <a:rPr lang="en-US" u="none">
                <a:latin typeface="Lucida Console" pitchFamily="49" charset="0"/>
              </a:rPr>
              <a:t> </a:t>
            </a:r>
            <a:r>
              <a:rPr lang="en-US" sz="2800" b="1" u="none">
                <a:solidFill>
                  <a:srgbClr val="990000"/>
                </a:solidFill>
                <a:latin typeface="Lucida Console" pitchFamily="49" charset="0"/>
              </a:rPr>
              <a:t>pajak</a:t>
            </a:r>
          </a:p>
        </p:txBody>
      </p:sp>
      <p:sp>
        <p:nvSpPr>
          <p:cNvPr id="203782" name="Rectangle 6"/>
          <p:cNvSpPr>
            <a:spLocks noChangeArrowheads="1"/>
          </p:cNvSpPr>
          <p:nvPr/>
        </p:nvSpPr>
        <p:spPr bwMode="auto">
          <a:xfrm>
            <a:off x="323850" y="1773238"/>
            <a:ext cx="8569325" cy="650875"/>
          </a:xfrm>
          <a:prstGeom prst="rect">
            <a:avLst/>
          </a:prstGeom>
          <a:solidFill>
            <a:srgbClr val="99FFCC"/>
          </a:solidFill>
          <a:ln w="9525">
            <a:solidFill>
              <a:srgbClr val="CC0000"/>
            </a:solidFill>
            <a:miter lim="800000"/>
            <a:headEnd/>
            <a:tailEnd/>
          </a:ln>
        </p:spPr>
        <p:txBody>
          <a:bodyPr lIns="91422" tIns="45712" rIns="91422" bIns="45712">
            <a:spAutoFit/>
          </a:bodyPr>
          <a:lstStyle/>
          <a:p>
            <a:r>
              <a:rPr lang="en-US" sz="1800" b="1" u="none"/>
              <a:t>Pajak Penghasilan dalam tahun berjalan tidak atau kurang dibayar;</a:t>
            </a:r>
          </a:p>
        </p:txBody>
      </p:sp>
      <p:sp>
        <p:nvSpPr>
          <p:cNvPr id="203783" name="Rectangle 7"/>
          <p:cNvSpPr>
            <a:spLocks noChangeArrowheads="1"/>
          </p:cNvSpPr>
          <p:nvPr/>
        </p:nvSpPr>
        <p:spPr bwMode="auto">
          <a:xfrm>
            <a:off x="323850" y="2492375"/>
            <a:ext cx="8569325" cy="650875"/>
          </a:xfrm>
          <a:prstGeom prst="rect">
            <a:avLst/>
          </a:prstGeom>
          <a:solidFill>
            <a:srgbClr val="99FFCC"/>
          </a:solidFill>
          <a:ln w="9525">
            <a:solidFill>
              <a:srgbClr val="CC0000"/>
            </a:solidFill>
            <a:miter lim="800000"/>
            <a:headEnd/>
            <a:tailEnd/>
          </a:ln>
        </p:spPr>
        <p:txBody>
          <a:bodyPr lIns="91422" tIns="45712" rIns="91422" bIns="45712">
            <a:spAutoFit/>
          </a:bodyPr>
          <a:lstStyle/>
          <a:p>
            <a:pPr>
              <a:spcBef>
                <a:spcPct val="50000"/>
              </a:spcBef>
            </a:pPr>
            <a:r>
              <a:rPr lang="sv-SE" sz="1800" b="1" u="none"/>
              <a:t>dari hasil </a:t>
            </a:r>
            <a:r>
              <a:rPr lang="sv-SE" sz="1800" b="1"/>
              <a:t>penelitian</a:t>
            </a:r>
            <a:r>
              <a:rPr lang="sv-SE" sz="1800" b="1" u="none"/>
              <a:t> terdapat kekurangan pembayaran pajak sebagai akibat salah tulis dan/atau salah hitung;</a:t>
            </a:r>
            <a:endParaRPr lang="en-US" sz="1800" b="1" u="none"/>
          </a:p>
        </p:txBody>
      </p:sp>
      <p:sp>
        <p:nvSpPr>
          <p:cNvPr id="203784" name="AutoShape 8"/>
          <p:cNvSpPr>
            <a:spLocks noChangeArrowheads="1"/>
          </p:cNvSpPr>
          <p:nvPr/>
        </p:nvSpPr>
        <p:spPr bwMode="auto">
          <a:xfrm>
            <a:off x="3657600" y="14478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3789" name="AutoShape 13"/>
          <p:cNvSpPr>
            <a:spLocks noChangeArrowheads="1"/>
          </p:cNvSpPr>
          <p:nvPr/>
        </p:nvSpPr>
        <p:spPr bwMode="auto">
          <a:xfrm>
            <a:off x="7999413" y="29972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3790" name="Rectangle 14"/>
          <p:cNvSpPr>
            <a:spLocks noChangeArrowheads="1"/>
          </p:cNvSpPr>
          <p:nvPr/>
        </p:nvSpPr>
        <p:spPr bwMode="auto">
          <a:xfrm>
            <a:off x="3132138" y="3213100"/>
            <a:ext cx="5903912" cy="3554413"/>
          </a:xfrm>
          <a:prstGeom prst="rect">
            <a:avLst/>
          </a:prstGeom>
          <a:noFill/>
          <a:ln w="19050">
            <a:solidFill>
              <a:srgbClr val="FF33CC"/>
            </a:solidFill>
            <a:miter lim="800000"/>
            <a:headEnd/>
            <a:tailEnd/>
          </a:ln>
        </p:spPr>
        <p:txBody>
          <a:bodyPr lIns="91422" tIns="45712" rIns="91422" bIns="45712">
            <a:spAutoFit/>
          </a:bodyPr>
          <a:lstStyle/>
          <a:p>
            <a:pPr>
              <a:lnSpc>
                <a:spcPct val="90000"/>
              </a:lnSpc>
              <a:spcBef>
                <a:spcPct val="50000"/>
              </a:spcBef>
            </a:pPr>
            <a:r>
              <a:rPr lang="sv-SE" sz="2000" u="none">
                <a:latin typeface="Tahoma" pitchFamily="34" charset="0"/>
              </a:rPr>
              <a:t>Jumlah kekurangan pajak yang terutang dalam STP sebagaimana dimaksud pada ayat (1) huruf a dan huruf b </a:t>
            </a:r>
            <a:r>
              <a:rPr lang="sv-SE" b="1" u="none">
                <a:solidFill>
                  <a:schemeClr val="accent2"/>
                </a:solidFill>
              </a:rPr>
              <a:t>ditambah dengan sanksi administrasi berupa bunga sebesar 2% (dua persen) per bulan untuk paling lama 24 (dua puluh empat) bulan</a:t>
            </a:r>
            <a:r>
              <a:rPr lang="sv-SE" sz="2000" u="none">
                <a:latin typeface="Tahoma" pitchFamily="34" charset="0"/>
              </a:rPr>
              <a:t>, dihitung sejak saat terutangnya pajak atau berakhirnya Masa Pajak, bagian Tahun Pajak, atau Tahun Pajak sampai dengan diterbitkannya STP.</a:t>
            </a:r>
            <a:r>
              <a:rPr lang="sv-SE" sz="2000">
                <a:latin typeface="Tahoma" pitchFamily="34" charset="0"/>
              </a:rPr>
              <a:t> </a:t>
            </a:r>
          </a:p>
          <a:p>
            <a:pPr>
              <a:lnSpc>
                <a:spcPct val="90000"/>
              </a:lnSpc>
              <a:spcBef>
                <a:spcPct val="50000"/>
              </a:spcBef>
            </a:pPr>
            <a:r>
              <a:rPr lang="sv-SE" sz="2000" b="1" u="none">
                <a:latin typeface="Arial Narrow" pitchFamily="34" charset="0"/>
              </a:rPr>
              <a:t>(Pasal 14 ayat (3) UU KUP)</a:t>
            </a:r>
            <a:endParaRPr lang="en-US" sz="2000" b="1" u="none">
              <a:latin typeface="Arial Narrow" pitchFamily="34" charset="0"/>
            </a:endParaRPr>
          </a:p>
        </p:txBody>
      </p:sp>
      <p:sp>
        <p:nvSpPr>
          <p:cNvPr id="174091" name="AutoShape 15"/>
          <p:cNvSpPr>
            <a:spLocks noChangeArrowheads="1"/>
          </p:cNvSpPr>
          <p:nvPr/>
        </p:nvSpPr>
        <p:spPr bwMode="auto">
          <a:xfrm>
            <a:off x="34925" y="1844675"/>
            <a:ext cx="360363" cy="215900"/>
          </a:xfrm>
          <a:prstGeom prst="bracketPair">
            <a:avLst>
              <a:gd name="adj" fmla="val 16667"/>
            </a:avLst>
          </a:prstGeom>
          <a:noFill/>
          <a:ln w="19050">
            <a:solidFill>
              <a:schemeClr val="tx1"/>
            </a:solidFill>
            <a:round/>
            <a:headEnd/>
            <a:tailEnd/>
          </a:ln>
        </p:spPr>
        <p:txBody>
          <a:bodyPr wrap="none" lIns="91422" tIns="45712" rIns="91422" bIns="45712" anchor="ctr"/>
          <a:lstStyle/>
          <a:p>
            <a:r>
              <a:rPr lang="en-US" sz="2000" b="1" u="none">
                <a:solidFill>
                  <a:schemeClr val="accent2"/>
                </a:solidFill>
                <a:latin typeface="Tahoma" pitchFamily="34" charset="0"/>
              </a:rPr>
              <a:t>a</a:t>
            </a:r>
          </a:p>
        </p:txBody>
      </p:sp>
      <p:sp>
        <p:nvSpPr>
          <p:cNvPr id="174092" name="AutoShape 16"/>
          <p:cNvSpPr>
            <a:spLocks noChangeArrowheads="1"/>
          </p:cNvSpPr>
          <p:nvPr/>
        </p:nvSpPr>
        <p:spPr bwMode="auto">
          <a:xfrm>
            <a:off x="34925" y="2565400"/>
            <a:ext cx="360363" cy="215900"/>
          </a:xfrm>
          <a:prstGeom prst="bracketPair">
            <a:avLst>
              <a:gd name="adj" fmla="val 16667"/>
            </a:avLst>
          </a:prstGeom>
          <a:noFill/>
          <a:ln w="19050">
            <a:solidFill>
              <a:schemeClr val="tx1"/>
            </a:solidFill>
            <a:round/>
            <a:headEnd/>
            <a:tailEnd/>
          </a:ln>
        </p:spPr>
        <p:txBody>
          <a:bodyPr wrap="none" lIns="91422" tIns="45712" rIns="91422" bIns="45712" anchor="ctr"/>
          <a:lstStyle/>
          <a:p>
            <a:r>
              <a:rPr lang="en-US" sz="2000" b="1" u="none">
                <a:solidFill>
                  <a:schemeClr val="accent2"/>
                </a:solidFill>
                <a:latin typeface="Tahoma" pitchFamily="34" charset="0"/>
              </a:rPr>
              <a:t>b</a:t>
            </a:r>
          </a:p>
        </p:txBody>
      </p:sp>
      <p:sp>
        <p:nvSpPr>
          <p:cNvPr id="203793" name="Line 17"/>
          <p:cNvSpPr>
            <a:spLocks noChangeShapeType="1"/>
          </p:cNvSpPr>
          <p:nvPr/>
        </p:nvSpPr>
        <p:spPr bwMode="auto">
          <a:xfrm flipH="1">
            <a:off x="1258888" y="2781300"/>
            <a:ext cx="1512887" cy="503238"/>
          </a:xfrm>
          <a:prstGeom prst="line">
            <a:avLst/>
          </a:prstGeom>
          <a:noFill/>
          <a:ln w="28575">
            <a:solidFill>
              <a:srgbClr val="0033CC"/>
            </a:solidFill>
            <a:round/>
            <a:headEnd/>
            <a:tailEnd type="triangle" w="med" len="med"/>
          </a:ln>
        </p:spPr>
        <p:txBody>
          <a:bodyPr/>
          <a:lstStyle/>
          <a:p>
            <a:endParaRPr lang="en-US"/>
          </a:p>
        </p:txBody>
      </p:sp>
      <p:sp>
        <p:nvSpPr>
          <p:cNvPr id="203794" name="Rectangle 18"/>
          <p:cNvSpPr>
            <a:spLocks noChangeArrowheads="1"/>
          </p:cNvSpPr>
          <p:nvPr/>
        </p:nvSpPr>
        <p:spPr bwMode="auto">
          <a:xfrm>
            <a:off x="107950" y="3233738"/>
            <a:ext cx="2808288" cy="3397250"/>
          </a:xfrm>
          <a:prstGeom prst="rect">
            <a:avLst/>
          </a:prstGeom>
          <a:noFill/>
          <a:ln w="9525">
            <a:solidFill>
              <a:srgbClr val="0033CC"/>
            </a:solidFill>
            <a:miter lim="800000"/>
            <a:headEnd/>
            <a:tailEnd/>
          </a:ln>
        </p:spPr>
        <p:txBody>
          <a:bodyPr lIns="91422" tIns="45712" rIns="91422" bIns="45712" anchor="ctr">
            <a:spAutoFit/>
          </a:bodyPr>
          <a:lstStyle/>
          <a:p>
            <a:r>
              <a:rPr lang="id-ID" sz="1800" b="1" u="none"/>
              <a:t>serangkaian kegiatan yang dilakukan untuk menilai kelengkapan pengisian Surat Pemberitahuan dan lampiran-lampirannya termasuk penilaian tentang kebenaran penulisan dan penghitungannya.</a:t>
            </a:r>
            <a:r>
              <a:rPr lang="en-US" sz="1800" b="1"/>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3778"/>
                                        </p:tgtEl>
                                        <p:attrNameLst>
                                          <p:attrName>style.visibility</p:attrName>
                                        </p:attrNameLst>
                                      </p:cBhvr>
                                      <p:to>
                                        <p:strVal val="visible"/>
                                      </p:to>
                                    </p:set>
                                    <p:anim calcmode="lin" valueType="num">
                                      <p:cBhvr additive="base">
                                        <p:cTn id="7" dur="500" fill="hold"/>
                                        <p:tgtEl>
                                          <p:spTgt spid="203778"/>
                                        </p:tgtEl>
                                        <p:attrNameLst>
                                          <p:attrName>ppt_x</p:attrName>
                                        </p:attrNameLst>
                                      </p:cBhvr>
                                      <p:tavLst>
                                        <p:tav tm="0">
                                          <p:val>
                                            <p:strVal val="0-#ppt_w/2"/>
                                          </p:val>
                                        </p:tav>
                                        <p:tav tm="100000">
                                          <p:val>
                                            <p:strVal val="#ppt_x"/>
                                          </p:val>
                                        </p:tav>
                                      </p:tavLst>
                                    </p:anim>
                                    <p:anim calcmode="lin" valueType="num">
                                      <p:cBhvr additive="base">
                                        <p:cTn id="8" dur="500" fill="hold"/>
                                        <p:tgtEl>
                                          <p:spTgt spid="20377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3779"/>
                                        </p:tgtEl>
                                        <p:attrNameLst>
                                          <p:attrName>style.visibility</p:attrName>
                                        </p:attrNameLst>
                                      </p:cBhvr>
                                      <p:to>
                                        <p:strVal val="visible"/>
                                      </p:to>
                                    </p:set>
                                    <p:anim calcmode="lin" valueType="num">
                                      <p:cBhvr additive="base">
                                        <p:cTn id="13" dur="500" fill="hold"/>
                                        <p:tgtEl>
                                          <p:spTgt spid="203779"/>
                                        </p:tgtEl>
                                        <p:attrNameLst>
                                          <p:attrName>ppt_x</p:attrName>
                                        </p:attrNameLst>
                                      </p:cBhvr>
                                      <p:tavLst>
                                        <p:tav tm="0">
                                          <p:val>
                                            <p:strVal val="0-#ppt_w/2"/>
                                          </p:val>
                                        </p:tav>
                                        <p:tav tm="100000">
                                          <p:val>
                                            <p:strVal val="#ppt_x"/>
                                          </p:val>
                                        </p:tav>
                                      </p:tavLst>
                                    </p:anim>
                                    <p:anim calcmode="lin" valueType="num">
                                      <p:cBhvr additive="base">
                                        <p:cTn id="14" dur="500" fill="hold"/>
                                        <p:tgtEl>
                                          <p:spTgt spid="20377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3780"/>
                                        </p:tgtEl>
                                        <p:attrNameLst>
                                          <p:attrName>style.visibility</p:attrName>
                                        </p:attrNameLst>
                                      </p:cBhvr>
                                      <p:to>
                                        <p:strVal val="visible"/>
                                      </p:to>
                                    </p:set>
                                    <p:anim calcmode="lin" valueType="num">
                                      <p:cBhvr additive="base">
                                        <p:cTn id="19" dur="500" fill="hold"/>
                                        <p:tgtEl>
                                          <p:spTgt spid="203780"/>
                                        </p:tgtEl>
                                        <p:attrNameLst>
                                          <p:attrName>ppt_x</p:attrName>
                                        </p:attrNameLst>
                                      </p:cBhvr>
                                      <p:tavLst>
                                        <p:tav tm="0">
                                          <p:val>
                                            <p:strVal val="0-#ppt_w/2"/>
                                          </p:val>
                                        </p:tav>
                                        <p:tav tm="100000">
                                          <p:val>
                                            <p:strVal val="#ppt_x"/>
                                          </p:val>
                                        </p:tav>
                                      </p:tavLst>
                                    </p:anim>
                                    <p:anim calcmode="lin" valueType="num">
                                      <p:cBhvr additive="base">
                                        <p:cTn id="20" dur="500" fill="hold"/>
                                        <p:tgtEl>
                                          <p:spTgt spid="20378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3781"/>
                                        </p:tgtEl>
                                        <p:attrNameLst>
                                          <p:attrName>style.visibility</p:attrName>
                                        </p:attrNameLst>
                                      </p:cBhvr>
                                      <p:to>
                                        <p:strVal val="visible"/>
                                      </p:to>
                                    </p:set>
                                    <p:anim calcmode="lin" valueType="num">
                                      <p:cBhvr additive="base">
                                        <p:cTn id="25" dur="500" fill="hold"/>
                                        <p:tgtEl>
                                          <p:spTgt spid="203781"/>
                                        </p:tgtEl>
                                        <p:attrNameLst>
                                          <p:attrName>ppt_x</p:attrName>
                                        </p:attrNameLst>
                                      </p:cBhvr>
                                      <p:tavLst>
                                        <p:tav tm="0">
                                          <p:val>
                                            <p:strVal val="0-#ppt_w/2"/>
                                          </p:val>
                                        </p:tav>
                                        <p:tav tm="100000">
                                          <p:val>
                                            <p:strVal val="#ppt_x"/>
                                          </p:val>
                                        </p:tav>
                                      </p:tavLst>
                                    </p:anim>
                                    <p:anim calcmode="lin" valueType="num">
                                      <p:cBhvr additive="base">
                                        <p:cTn id="26" dur="500" fill="hold"/>
                                        <p:tgtEl>
                                          <p:spTgt spid="20378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3784"/>
                                        </p:tgtEl>
                                        <p:attrNameLst>
                                          <p:attrName>style.visibility</p:attrName>
                                        </p:attrNameLst>
                                      </p:cBhvr>
                                      <p:to>
                                        <p:strVal val="visible"/>
                                      </p:to>
                                    </p:set>
                                    <p:anim calcmode="lin" valueType="num">
                                      <p:cBhvr additive="base">
                                        <p:cTn id="31" dur="500" fill="hold"/>
                                        <p:tgtEl>
                                          <p:spTgt spid="203784"/>
                                        </p:tgtEl>
                                        <p:attrNameLst>
                                          <p:attrName>ppt_x</p:attrName>
                                        </p:attrNameLst>
                                      </p:cBhvr>
                                      <p:tavLst>
                                        <p:tav tm="0">
                                          <p:val>
                                            <p:strVal val="0-#ppt_w/2"/>
                                          </p:val>
                                        </p:tav>
                                        <p:tav tm="100000">
                                          <p:val>
                                            <p:strVal val="#ppt_x"/>
                                          </p:val>
                                        </p:tav>
                                      </p:tavLst>
                                    </p:anim>
                                    <p:anim calcmode="lin" valueType="num">
                                      <p:cBhvr additive="base">
                                        <p:cTn id="32" dur="500" fill="hold"/>
                                        <p:tgtEl>
                                          <p:spTgt spid="20378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03782"/>
                                        </p:tgtEl>
                                        <p:attrNameLst>
                                          <p:attrName>style.visibility</p:attrName>
                                        </p:attrNameLst>
                                      </p:cBhvr>
                                      <p:to>
                                        <p:strVal val="visible"/>
                                      </p:to>
                                    </p:set>
                                    <p:anim calcmode="lin" valueType="num">
                                      <p:cBhvr additive="base">
                                        <p:cTn id="37" dur="500" fill="hold"/>
                                        <p:tgtEl>
                                          <p:spTgt spid="203782"/>
                                        </p:tgtEl>
                                        <p:attrNameLst>
                                          <p:attrName>ppt_x</p:attrName>
                                        </p:attrNameLst>
                                      </p:cBhvr>
                                      <p:tavLst>
                                        <p:tav tm="0">
                                          <p:val>
                                            <p:strVal val="0-#ppt_w/2"/>
                                          </p:val>
                                        </p:tav>
                                        <p:tav tm="100000">
                                          <p:val>
                                            <p:strVal val="#ppt_x"/>
                                          </p:val>
                                        </p:tav>
                                      </p:tavLst>
                                    </p:anim>
                                    <p:anim calcmode="lin" valueType="num">
                                      <p:cBhvr additive="base">
                                        <p:cTn id="38" dur="500" fill="hold"/>
                                        <p:tgtEl>
                                          <p:spTgt spid="203782"/>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03783"/>
                                        </p:tgtEl>
                                        <p:attrNameLst>
                                          <p:attrName>style.visibility</p:attrName>
                                        </p:attrNameLst>
                                      </p:cBhvr>
                                      <p:to>
                                        <p:strVal val="visible"/>
                                      </p:to>
                                    </p:set>
                                    <p:anim calcmode="lin" valueType="num">
                                      <p:cBhvr additive="base">
                                        <p:cTn id="43" dur="500" fill="hold"/>
                                        <p:tgtEl>
                                          <p:spTgt spid="203783"/>
                                        </p:tgtEl>
                                        <p:attrNameLst>
                                          <p:attrName>ppt_x</p:attrName>
                                        </p:attrNameLst>
                                      </p:cBhvr>
                                      <p:tavLst>
                                        <p:tav tm="0">
                                          <p:val>
                                            <p:strVal val="0-#ppt_w/2"/>
                                          </p:val>
                                        </p:tav>
                                        <p:tav tm="100000">
                                          <p:val>
                                            <p:strVal val="#ppt_x"/>
                                          </p:val>
                                        </p:tav>
                                      </p:tavLst>
                                    </p:anim>
                                    <p:anim calcmode="lin" valueType="num">
                                      <p:cBhvr additive="base">
                                        <p:cTn id="44" dur="500" fill="hold"/>
                                        <p:tgtEl>
                                          <p:spTgt spid="20378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03789"/>
                                        </p:tgtEl>
                                        <p:attrNameLst>
                                          <p:attrName>style.visibility</p:attrName>
                                        </p:attrNameLst>
                                      </p:cBhvr>
                                      <p:to>
                                        <p:strVal val="visible"/>
                                      </p:to>
                                    </p:set>
                                    <p:anim calcmode="lin" valueType="num">
                                      <p:cBhvr additive="base">
                                        <p:cTn id="49" dur="500" fill="hold"/>
                                        <p:tgtEl>
                                          <p:spTgt spid="203789"/>
                                        </p:tgtEl>
                                        <p:attrNameLst>
                                          <p:attrName>ppt_x</p:attrName>
                                        </p:attrNameLst>
                                      </p:cBhvr>
                                      <p:tavLst>
                                        <p:tav tm="0">
                                          <p:val>
                                            <p:strVal val="0-#ppt_w/2"/>
                                          </p:val>
                                        </p:tav>
                                        <p:tav tm="100000">
                                          <p:val>
                                            <p:strVal val="#ppt_x"/>
                                          </p:val>
                                        </p:tav>
                                      </p:tavLst>
                                    </p:anim>
                                    <p:anim calcmode="lin" valueType="num">
                                      <p:cBhvr additive="base">
                                        <p:cTn id="50" dur="500" fill="hold"/>
                                        <p:tgtEl>
                                          <p:spTgt spid="20378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03790"/>
                                        </p:tgtEl>
                                        <p:attrNameLst>
                                          <p:attrName>style.visibility</p:attrName>
                                        </p:attrNameLst>
                                      </p:cBhvr>
                                      <p:to>
                                        <p:strVal val="visible"/>
                                      </p:to>
                                    </p:set>
                                    <p:anim calcmode="lin" valueType="num">
                                      <p:cBhvr additive="base">
                                        <p:cTn id="55" dur="500" fill="hold"/>
                                        <p:tgtEl>
                                          <p:spTgt spid="203790"/>
                                        </p:tgtEl>
                                        <p:attrNameLst>
                                          <p:attrName>ppt_x</p:attrName>
                                        </p:attrNameLst>
                                      </p:cBhvr>
                                      <p:tavLst>
                                        <p:tav tm="0">
                                          <p:val>
                                            <p:strVal val="0-#ppt_w/2"/>
                                          </p:val>
                                        </p:tav>
                                        <p:tav tm="100000">
                                          <p:val>
                                            <p:strVal val="#ppt_x"/>
                                          </p:val>
                                        </p:tav>
                                      </p:tavLst>
                                    </p:anim>
                                    <p:anim calcmode="lin" valueType="num">
                                      <p:cBhvr additive="base">
                                        <p:cTn id="56" dur="500" fill="hold"/>
                                        <p:tgtEl>
                                          <p:spTgt spid="203790"/>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03793"/>
                                        </p:tgtEl>
                                        <p:attrNameLst>
                                          <p:attrName>style.visibility</p:attrName>
                                        </p:attrNameLst>
                                      </p:cBhvr>
                                      <p:to>
                                        <p:strVal val="visible"/>
                                      </p:to>
                                    </p:set>
                                    <p:anim calcmode="lin" valueType="num">
                                      <p:cBhvr additive="base">
                                        <p:cTn id="61" dur="500" fill="hold"/>
                                        <p:tgtEl>
                                          <p:spTgt spid="203793"/>
                                        </p:tgtEl>
                                        <p:attrNameLst>
                                          <p:attrName>ppt_x</p:attrName>
                                        </p:attrNameLst>
                                      </p:cBhvr>
                                      <p:tavLst>
                                        <p:tav tm="0">
                                          <p:val>
                                            <p:strVal val="#ppt_x"/>
                                          </p:val>
                                        </p:tav>
                                        <p:tav tm="100000">
                                          <p:val>
                                            <p:strVal val="#ppt_x"/>
                                          </p:val>
                                        </p:tav>
                                      </p:tavLst>
                                    </p:anim>
                                    <p:anim calcmode="lin" valueType="num">
                                      <p:cBhvr additive="base">
                                        <p:cTn id="62" dur="500" fill="hold"/>
                                        <p:tgtEl>
                                          <p:spTgt spid="20379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203794"/>
                                        </p:tgtEl>
                                        <p:attrNameLst>
                                          <p:attrName>style.visibility</p:attrName>
                                        </p:attrNameLst>
                                      </p:cBhvr>
                                      <p:to>
                                        <p:strVal val="visible"/>
                                      </p:to>
                                    </p:set>
                                    <p:anim calcmode="lin" valueType="num">
                                      <p:cBhvr>
                                        <p:cTn id="67" dur="500" fill="hold"/>
                                        <p:tgtEl>
                                          <p:spTgt spid="203794"/>
                                        </p:tgtEl>
                                        <p:attrNameLst>
                                          <p:attrName>ppt_w</p:attrName>
                                        </p:attrNameLst>
                                      </p:cBhvr>
                                      <p:tavLst>
                                        <p:tav tm="0">
                                          <p:val>
                                            <p:fltVal val="0"/>
                                          </p:val>
                                        </p:tav>
                                        <p:tav tm="100000">
                                          <p:val>
                                            <p:strVal val="#ppt_w"/>
                                          </p:val>
                                        </p:tav>
                                      </p:tavLst>
                                    </p:anim>
                                    <p:anim calcmode="lin" valueType="num">
                                      <p:cBhvr>
                                        <p:cTn id="68" dur="500" fill="hold"/>
                                        <p:tgtEl>
                                          <p:spTgt spid="203794"/>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ntr" presetSubtype="16" fill="hold" grpId="1" nodeType="clickEffect">
                                  <p:stCondLst>
                                    <p:cond delay="0"/>
                                  </p:stCondLst>
                                  <p:childTnLst>
                                    <p:set>
                                      <p:cBhvr>
                                        <p:cTn id="72" dur="1" fill="hold">
                                          <p:stCondLst>
                                            <p:cond delay="0"/>
                                          </p:stCondLst>
                                        </p:cTn>
                                        <p:tgtEl>
                                          <p:spTgt spid="203790"/>
                                        </p:tgtEl>
                                        <p:attrNameLst>
                                          <p:attrName>style.visibility</p:attrName>
                                        </p:attrNameLst>
                                      </p:cBhvr>
                                      <p:to>
                                        <p:strVal val="visible"/>
                                      </p:to>
                                    </p:set>
                                    <p:anim calcmode="lin" valueType="num">
                                      <p:cBhvr>
                                        <p:cTn id="73" dur="500" fill="hold"/>
                                        <p:tgtEl>
                                          <p:spTgt spid="203790"/>
                                        </p:tgtEl>
                                        <p:attrNameLst>
                                          <p:attrName>ppt_w</p:attrName>
                                        </p:attrNameLst>
                                      </p:cBhvr>
                                      <p:tavLst>
                                        <p:tav tm="0">
                                          <p:val>
                                            <p:fltVal val="0"/>
                                          </p:val>
                                        </p:tav>
                                        <p:tav tm="100000">
                                          <p:val>
                                            <p:strVal val="#ppt_w"/>
                                          </p:val>
                                        </p:tav>
                                      </p:tavLst>
                                    </p:anim>
                                    <p:anim calcmode="lin" valueType="num">
                                      <p:cBhvr>
                                        <p:cTn id="74" dur="500" fill="hold"/>
                                        <p:tgtEl>
                                          <p:spTgt spid="20379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8" grpId="0" animBg="1" autoUpdateAnimBg="0"/>
      <p:bldP spid="203779" grpId="0" animBg="1" autoUpdateAnimBg="0"/>
      <p:bldP spid="203780" grpId="0" animBg="1"/>
      <p:bldP spid="203781" grpId="0" animBg="1" autoUpdateAnimBg="0"/>
      <p:bldP spid="203782" grpId="0" animBg="1" autoUpdateAnimBg="0"/>
      <p:bldP spid="203783" grpId="0" animBg="1" autoUpdateAnimBg="0"/>
      <p:bldP spid="203784" grpId="0" animBg="1"/>
      <p:bldP spid="203789" grpId="0" animBg="1"/>
      <p:bldP spid="203790" grpId="0" animBg="1" autoUpdateAnimBg="0"/>
      <p:bldP spid="203790" grpId="1" animBg="1"/>
      <p:bldP spid="203793" grpId="0" animBg="1"/>
      <p:bldP spid="203794" grpId="0" animBg="1"/>
    </p:bld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152400" y="76200"/>
            <a:ext cx="1752600" cy="457200"/>
          </a:xfrm>
          <a:ln>
            <a:solidFill>
              <a:schemeClr val="accent2"/>
            </a:solidFill>
          </a:ln>
        </p:spPr>
        <p:txBody>
          <a:bodyPr/>
          <a:lstStyle/>
          <a:p>
            <a:pPr eaLnBrk="1" hangingPunct="1"/>
            <a:r>
              <a:rPr lang="en-US" sz="3200" smtClean="0">
                <a:latin typeface="Lucida Console" pitchFamily="49" charset="0"/>
              </a:rPr>
              <a:t>Contoh</a:t>
            </a:r>
          </a:p>
        </p:txBody>
      </p:sp>
      <p:sp>
        <p:nvSpPr>
          <p:cNvPr id="207875" name="Rectangle 3"/>
          <p:cNvSpPr>
            <a:spLocks noChangeArrowheads="1"/>
          </p:cNvSpPr>
          <p:nvPr/>
        </p:nvSpPr>
        <p:spPr bwMode="auto">
          <a:xfrm>
            <a:off x="152400" y="685800"/>
            <a:ext cx="8763000" cy="1035050"/>
          </a:xfrm>
          <a:prstGeom prst="rect">
            <a:avLst/>
          </a:prstGeom>
          <a:noFill/>
          <a:ln w="28575">
            <a:solidFill>
              <a:srgbClr val="FF33CC"/>
            </a:solidFill>
            <a:miter lim="800000"/>
            <a:headEnd/>
            <a:tailEnd/>
          </a:ln>
        </p:spPr>
        <p:txBody>
          <a:bodyPr lIns="91422" tIns="45712" rIns="91422" bIns="45712">
            <a:spAutoFit/>
          </a:bodyPr>
          <a:lstStyle/>
          <a:p>
            <a:r>
              <a:rPr lang="pt-BR" sz="2000" u="none">
                <a:solidFill>
                  <a:srgbClr val="990000"/>
                </a:solidFill>
                <a:latin typeface="Lucida Console" pitchFamily="49" charset="0"/>
                <a:cs typeface="Times New Roman" pitchFamily="18" charset="0"/>
              </a:rPr>
              <a:t>PPh Pasal 25</a:t>
            </a:r>
            <a:r>
              <a:rPr lang="pt-BR" sz="2000" u="none">
                <a:latin typeface="Tahoma" pitchFamily="34" charset="0"/>
                <a:cs typeface="Times New Roman" pitchFamily="18" charset="0"/>
              </a:rPr>
              <a:t> Tahun 2008 setiap bulan sebesar Rp100.000.000,00 jatuh tempo tiap tanggal 15. Bulan Juni 2008, dibayar tepat waktu sebesar Rp40.000.000,00.</a:t>
            </a:r>
            <a:r>
              <a:rPr lang="en-GB" sz="2000" u="none">
                <a:latin typeface="Tahoma" pitchFamily="34" charset="0"/>
              </a:rPr>
              <a:t> </a:t>
            </a:r>
          </a:p>
        </p:txBody>
      </p:sp>
      <p:sp>
        <p:nvSpPr>
          <p:cNvPr id="207876" name="AutoShape 4"/>
          <p:cNvSpPr>
            <a:spLocks noChangeArrowheads="1"/>
          </p:cNvSpPr>
          <p:nvPr/>
        </p:nvSpPr>
        <p:spPr bwMode="auto">
          <a:xfrm>
            <a:off x="4191000" y="1676400"/>
            <a:ext cx="5334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7878" name="Rectangle 6"/>
          <p:cNvSpPr>
            <a:spLocks noChangeArrowheads="1"/>
          </p:cNvSpPr>
          <p:nvPr/>
        </p:nvSpPr>
        <p:spPr bwMode="auto">
          <a:xfrm>
            <a:off x="304800" y="2133600"/>
            <a:ext cx="8534400" cy="406400"/>
          </a:xfrm>
          <a:prstGeom prst="rect">
            <a:avLst/>
          </a:prstGeom>
          <a:solidFill>
            <a:schemeClr val="bg1"/>
          </a:solidFill>
          <a:ln w="9525">
            <a:solidFill>
              <a:srgbClr val="CC0000"/>
            </a:solidFill>
            <a:miter lim="800000"/>
            <a:headEnd/>
            <a:tailEnd/>
          </a:ln>
        </p:spPr>
        <p:txBody>
          <a:bodyPr lIns="91422" tIns="45712" rIns="91422" bIns="45712">
            <a:spAutoFit/>
          </a:bodyPr>
          <a:lstStyle/>
          <a:p>
            <a:pPr algn="l"/>
            <a:r>
              <a:rPr lang="en-US" sz="2000" u="none">
                <a:latin typeface="Tahoma" pitchFamily="34" charset="0"/>
              </a:rPr>
              <a:t>Pajak Penghasilan dalam tahun berjalan kurang dibayar sebesar Rp60juta.</a:t>
            </a:r>
          </a:p>
        </p:txBody>
      </p:sp>
      <p:sp>
        <p:nvSpPr>
          <p:cNvPr id="207879" name="Rectangle 7"/>
          <p:cNvSpPr>
            <a:spLocks noChangeArrowheads="1"/>
          </p:cNvSpPr>
          <p:nvPr/>
        </p:nvSpPr>
        <p:spPr bwMode="auto">
          <a:xfrm>
            <a:off x="381000" y="2667000"/>
            <a:ext cx="8305800" cy="1155700"/>
          </a:xfrm>
          <a:prstGeom prst="rect">
            <a:avLst/>
          </a:prstGeom>
          <a:noFill/>
          <a:ln w="28575">
            <a:solidFill>
              <a:srgbClr val="FF33CC"/>
            </a:solidFill>
            <a:miter lim="800000"/>
            <a:headEnd/>
            <a:tailEnd/>
          </a:ln>
        </p:spPr>
        <p:txBody>
          <a:bodyPr lIns="91422" tIns="45712" rIns="91422" bIns="45712">
            <a:spAutoFit/>
          </a:bodyPr>
          <a:lstStyle/>
          <a:p>
            <a:r>
              <a:rPr lang="pt-BR" sz="2000" u="none">
                <a:latin typeface="Lucida Console" pitchFamily="49" charset="0"/>
                <a:cs typeface="Times New Roman" pitchFamily="18" charset="0"/>
              </a:rPr>
              <a:t>Atas kekurangan PPh Pasal 25 tersebut </a:t>
            </a:r>
            <a:r>
              <a:rPr lang="pt-BR" b="1" u="none">
                <a:solidFill>
                  <a:srgbClr val="990000"/>
                </a:solidFill>
                <a:latin typeface="Lucida Console" pitchFamily="49" charset="0"/>
                <a:cs typeface="Times New Roman" pitchFamily="18" charset="0"/>
              </a:rPr>
              <a:t>diterbitkan STP</a:t>
            </a:r>
            <a:r>
              <a:rPr lang="pt-BR" sz="2000" u="none">
                <a:latin typeface="Lucida Console" pitchFamily="49" charset="0"/>
                <a:cs typeface="Times New Roman" pitchFamily="18" charset="0"/>
              </a:rPr>
              <a:t> pada tanggal 18 September 2008 dengan penghitungan sbb:</a:t>
            </a:r>
            <a:r>
              <a:rPr lang="en-GB" sz="2000" u="none">
                <a:latin typeface="Lucida Console" pitchFamily="49" charset="0"/>
              </a:rPr>
              <a:t> </a:t>
            </a:r>
          </a:p>
        </p:txBody>
      </p:sp>
      <p:sp>
        <p:nvSpPr>
          <p:cNvPr id="207880" name="AutoShape 8"/>
          <p:cNvSpPr>
            <a:spLocks noChangeArrowheads="1"/>
          </p:cNvSpPr>
          <p:nvPr/>
        </p:nvSpPr>
        <p:spPr bwMode="auto">
          <a:xfrm>
            <a:off x="4191000" y="3733800"/>
            <a:ext cx="5334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7881" name="Rectangle 9"/>
          <p:cNvSpPr>
            <a:spLocks noChangeArrowheads="1"/>
          </p:cNvSpPr>
          <p:nvPr/>
        </p:nvSpPr>
        <p:spPr bwMode="auto">
          <a:xfrm>
            <a:off x="228600" y="4114800"/>
            <a:ext cx="8686800" cy="1016000"/>
          </a:xfrm>
          <a:prstGeom prst="rect">
            <a:avLst/>
          </a:prstGeom>
          <a:noFill/>
          <a:ln w="9525">
            <a:solidFill>
              <a:srgbClr val="008000"/>
            </a:solidFill>
            <a:miter lim="800000"/>
            <a:headEnd/>
            <a:tailEnd/>
          </a:ln>
        </p:spPr>
        <p:txBody>
          <a:bodyPr lIns="91422" tIns="45712" rIns="91422" bIns="45712">
            <a:spAutoFit/>
          </a:bodyPr>
          <a:lstStyle/>
          <a:p>
            <a:pPr algn="just"/>
            <a:r>
              <a:rPr lang="pt-BR" sz="2000" u="none">
                <a:latin typeface="Tahoma" pitchFamily="34" charset="0"/>
                <a:cs typeface="Times New Roman" pitchFamily="18" charset="0"/>
              </a:rPr>
              <a:t>Kekurangan bayar PPh Pasal 25 bulan Juni 2008		Rp60.000.000,00</a:t>
            </a:r>
            <a:endParaRPr lang="en-GB" sz="2000" u="none">
              <a:latin typeface="Tahoma" pitchFamily="34" charset="0"/>
              <a:cs typeface="Times New Roman" pitchFamily="18" charset="0"/>
            </a:endParaRPr>
          </a:p>
          <a:p>
            <a:pPr algn="just" eaLnBrk="0" hangingPunct="0"/>
            <a:r>
              <a:rPr lang="pt-BR" sz="2000" u="none">
                <a:latin typeface="Tahoma" pitchFamily="34" charset="0"/>
                <a:cs typeface="Times New Roman" pitchFamily="18" charset="0"/>
              </a:rPr>
              <a:t>Bunga = </a:t>
            </a:r>
            <a:r>
              <a:rPr lang="pt-BR" sz="2000" b="1" u="none">
                <a:solidFill>
                  <a:srgbClr val="990000"/>
                </a:solidFill>
                <a:latin typeface="Tahoma" pitchFamily="34" charset="0"/>
                <a:cs typeface="Times New Roman" pitchFamily="18" charset="0"/>
              </a:rPr>
              <a:t>3</a:t>
            </a:r>
            <a:r>
              <a:rPr lang="pt-BR" sz="2000" u="none">
                <a:latin typeface="Tahoma" pitchFamily="34" charset="0"/>
                <a:cs typeface="Times New Roman" pitchFamily="18" charset="0"/>
              </a:rPr>
              <a:t> x 2% x Rp60.000.000,00			</a:t>
            </a:r>
            <a:r>
              <a:rPr lang="pt-BR" sz="2000">
                <a:latin typeface="Tahoma" pitchFamily="34" charset="0"/>
                <a:cs typeface="Times New Roman" pitchFamily="18" charset="0"/>
              </a:rPr>
              <a:t>Rp  3.600.000,00</a:t>
            </a:r>
            <a:endParaRPr lang="en-GB" sz="2000" u="none">
              <a:latin typeface="Tahoma" pitchFamily="34" charset="0"/>
              <a:cs typeface="Times New Roman" pitchFamily="18" charset="0"/>
            </a:endParaRPr>
          </a:p>
          <a:p>
            <a:pPr algn="just" eaLnBrk="0" hangingPunct="0"/>
            <a:r>
              <a:rPr lang="pt-BR" sz="2000" u="none">
                <a:latin typeface="Tahoma" pitchFamily="34" charset="0"/>
                <a:cs typeface="Times New Roman" pitchFamily="18" charset="0"/>
              </a:rPr>
              <a:t>Jumlah yang harus dibayar				Rp63.600.000,00</a:t>
            </a:r>
            <a:endParaRPr lang="en-GB" sz="2000" u="none">
              <a:latin typeface="Tahoma" pitchFamily="34" charset="0"/>
            </a:endParaRPr>
          </a:p>
        </p:txBody>
      </p:sp>
      <p:sp>
        <p:nvSpPr>
          <p:cNvPr id="207882" name="Rectangle 10"/>
          <p:cNvSpPr>
            <a:spLocks noChangeArrowheads="1"/>
          </p:cNvSpPr>
          <p:nvPr/>
        </p:nvSpPr>
        <p:spPr bwMode="auto">
          <a:xfrm>
            <a:off x="381000" y="5537200"/>
            <a:ext cx="8305800" cy="406400"/>
          </a:xfrm>
          <a:prstGeom prst="rect">
            <a:avLst/>
          </a:prstGeom>
          <a:noFill/>
          <a:ln w="9525">
            <a:solidFill>
              <a:srgbClr val="008000"/>
            </a:solidFill>
            <a:miter lim="800000"/>
            <a:headEnd/>
            <a:tailEnd/>
          </a:ln>
        </p:spPr>
        <p:txBody>
          <a:bodyPr lIns="91422" tIns="45712" rIns="91422" bIns="45712">
            <a:spAutoFit/>
          </a:bodyPr>
          <a:lstStyle/>
          <a:p>
            <a:r>
              <a:rPr lang="en-GB" sz="2000" u="none">
                <a:latin typeface="Lucida Console" pitchFamily="49" charset="0"/>
              </a:rPr>
              <a:t>1 Juli 2008 – 18 September 2008 = 3 bulan</a:t>
            </a:r>
          </a:p>
        </p:txBody>
      </p:sp>
      <p:sp>
        <p:nvSpPr>
          <p:cNvPr id="207883" name="Line 11"/>
          <p:cNvSpPr>
            <a:spLocks noChangeShapeType="1"/>
          </p:cNvSpPr>
          <p:nvPr/>
        </p:nvSpPr>
        <p:spPr bwMode="auto">
          <a:xfrm>
            <a:off x="1447800" y="4800600"/>
            <a:ext cx="0" cy="762000"/>
          </a:xfrm>
          <a:prstGeom prst="line">
            <a:avLst/>
          </a:prstGeom>
          <a:noFill/>
          <a:ln w="28575">
            <a:solidFill>
              <a:srgbClr val="0033CC"/>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7874"/>
                                        </p:tgtEl>
                                        <p:attrNameLst>
                                          <p:attrName>style.visibility</p:attrName>
                                        </p:attrNameLst>
                                      </p:cBhvr>
                                      <p:to>
                                        <p:strVal val="visible"/>
                                      </p:to>
                                    </p:set>
                                    <p:anim calcmode="lin" valueType="num">
                                      <p:cBhvr additive="base">
                                        <p:cTn id="7" dur="500" fill="hold"/>
                                        <p:tgtEl>
                                          <p:spTgt spid="207874"/>
                                        </p:tgtEl>
                                        <p:attrNameLst>
                                          <p:attrName>ppt_x</p:attrName>
                                        </p:attrNameLst>
                                      </p:cBhvr>
                                      <p:tavLst>
                                        <p:tav tm="0">
                                          <p:val>
                                            <p:strVal val="0-#ppt_w/2"/>
                                          </p:val>
                                        </p:tav>
                                        <p:tav tm="100000">
                                          <p:val>
                                            <p:strVal val="#ppt_x"/>
                                          </p:val>
                                        </p:tav>
                                      </p:tavLst>
                                    </p:anim>
                                    <p:anim calcmode="lin" valueType="num">
                                      <p:cBhvr additive="base">
                                        <p:cTn id="8" dur="500" fill="hold"/>
                                        <p:tgtEl>
                                          <p:spTgt spid="2078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7875"/>
                                        </p:tgtEl>
                                        <p:attrNameLst>
                                          <p:attrName>style.visibility</p:attrName>
                                        </p:attrNameLst>
                                      </p:cBhvr>
                                      <p:to>
                                        <p:strVal val="visible"/>
                                      </p:to>
                                    </p:set>
                                    <p:anim calcmode="lin" valueType="num">
                                      <p:cBhvr additive="base">
                                        <p:cTn id="13" dur="500" fill="hold"/>
                                        <p:tgtEl>
                                          <p:spTgt spid="207875"/>
                                        </p:tgtEl>
                                        <p:attrNameLst>
                                          <p:attrName>ppt_x</p:attrName>
                                        </p:attrNameLst>
                                      </p:cBhvr>
                                      <p:tavLst>
                                        <p:tav tm="0">
                                          <p:val>
                                            <p:strVal val="0-#ppt_w/2"/>
                                          </p:val>
                                        </p:tav>
                                        <p:tav tm="100000">
                                          <p:val>
                                            <p:strVal val="#ppt_x"/>
                                          </p:val>
                                        </p:tav>
                                      </p:tavLst>
                                    </p:anim>
                                    <p:anim calcmode="lin" valueType="num">
                                      <p:cBhvr additive="base">
                                        <p:cTn id="14" dur="500" fill="hold"/>
                                        <p:tgtEl>
                                          <p:spTgt spid="2078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7876"/>
                                        </p:tgtEl>
                                        <p:attrNameLst>
                                          <p:attrName>style.visibility</p:attrName>
                                        </p:attrNameLst>
                                      </p:cBhvr>
                                      <p:to>
                                        <p:strVal val="visible"/>
                                      </p:to>
                                    </p:set>
                                    <p:anim calcmode="lin" valueType="num">
                                      <p:cBhvr additive="base">
                                        <p:cTn id="19" dur="500" fill="hold"/>
                                        <p:tgtEl>
                                          <p:spTgt spid="207876"/>
                                        </p:tgtEl>
                                        <p:attrNameLst>
                                          <p:attrName>ppt_x</p:attrName>
                                        </p:attrNameLst>
                                      </p:cBhvr>
                                      <p:tavLst>
                                        <p:tav tm="0">
                                          <p:val>
                                            <p:strVal val="0-#ppt_w/2"/>
                                          </p:val>
                                        </p:tav>
                                        <p:tav tm="100000">
                                          <p:val>
                                            <p:strVal val="#ppt_x"/>
                                          </p:val>
                                        </p:tav>
                                      </p:tavLst>
                                    </p:anim>
                                    <p:anim calcmode="lin" valueType="num">
                                      <p:cBhvr additive="base">
                                        <p:cTn id="20" dur="500" fill="hold"/>
                                        <p:tgtEl>
                                          <p:spTgt spid="20787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7878"/>
                                        </p:tgtEl>
                                        <p:attrNameLst>
                                          <p:attrName>style.visibility</p:attrName>
                                        </p:attrNameLst>
                                      </p:cBhvr>
                                      <p:to>
                                        <p:strVal val="visible"/>
                                      </p:to>
                                    </p:set>
                                    <p:anim calcmode="lin" valueType="num">
                                      <p:cBhvr additive="base">
                                        <p:cTn id="25" dur="500" fill="hold"/>
                                        <p:tgtEl>
                                          <p:spTgt spid="207878"/>
                                        </p:tgtEl>
                                        <p:attrNameLst>
                                          <p:attrName>ppt_x</p:attrName>
                                        </p:attrNameLst>
                                      </p:cBhvr>
                                      <p:tavLst>
                                        <p:tav tm="0">
                                          <p:val>
                                            <p:strVal val="0-#ppt_w/2"/>
                                          </p:val>
                                        </p:tav>
                                        <p:tav tm="100000">
                                          <p:val>
                                            <p:strVal val="#ppt_x"/>
                                          </p:val>
                                        </p:tav>
                                      </p:tavLst>
                                    </p:anim>
                                    <p:anim calcmode="lin" valueType="num">
                                      <p:cBhvr additive="base">
                                        <p:cTn id="26" dur="500" fill="hold"/>
                                        <p:tgtEl>
                                          <p:spTgt spid="20787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7879"/>
                                        </p:tgtEl>
                                        <p:attrNameLst>
                                          <p:attrName>style.visibility</p:attrName>
                                        </p:attrNameLst>
                                      </p:cBhvr>
                                      <p:to>
                                        <p:strVal val="visible"/>
                                      </p:to>
                                    </p:set>
                                    <p:anim calcmode="lin" valueType="num">
                                      <p:cBhvr additive="base">
                                        <p:cTn id="31" dur="500" fill="hold"/>
                                        <p:tgtEl>
                                          <p:spTgt spid="207879"/>
                                        </p:tgtEl>
                                        <p:attrNameLst>
                                          <p:attrName>ppt_x</p:attrName>
                                        </p:attrNameLst>
                                      </p:cBhvr>
                                      <p:tavLst>
                                        <p:tav tm="0">
                                          <p:val>
                                            <p:strVal val="0-#ppt_w/2"/>
                                          </p:val>
                                        </p:tav>
                                        <p:tav tm="100000">
                                          <p:val>
                                            <p:strVal val="#ppt_x"/>
                                          </p:val>
                                        </p:tav>
                                      </p:tavLst>
                                    </p:anim>
                                    <p:anim calcmode="lin" valueType="num">
                                      <p:cBhvr additive="base">
                                        <p:cTn id="32" dur="500" fill="hold"/>
                                        <p:tgtEl>
                                          <p:spTgt spid="20787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07880"/>
                                        </p:tgtEl>
                                        <p:attrNameLst>
                                          <p:attrName>style.visibility</p:attrName>
                                        </p:attrNameLst>
                                      </p:cBhvr>
                                      <p:to>
                                        <p:strVal val="visible"/>
                                      </p:to>
                                    </p:set>
                                    <p:anim calcmode="lin" valueType="num">
                                      <p:cBhvr additive="base">
                                        <p:cTn id="37" dur="500" fill="hold"/>
                                        <p:tgtEl>
                                          <p:spTgt spid="207880"/>
                                        </p:tgtEl>
                                        <p:attrNameLst>
                                          <p:attrName>ppt_x</p:attrName>
                                        </p:attrNameLst>
                                      </p:cBhvr>
                                      <p:tavLst>
                                        <p:tav tm="0">
                                          <p:val>
                                            <p:strVal val="0-#ppt_w/2"/>
                                          </p:val>
                                        </p:tav>
                                        <p:tav tm="100000">
                                          <p:val>
                                            <p:strVal val="#ppt_x"/>
                                          </p:val>
                                        </p:tav>
                                      </p:tavLst>
                                    </p:anim>
                                    <p:anim calcmode="lin" valueType="num">
                                      <p:cBhvr additive="base">
                                        <p:cTn id="38" dur="500" fill="hold"/>
                                        <p:tgtEl>
                                          <p:spTgt spid="20788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07881"/>
                                        </p:tgtEl>
                                        <p:attrNameLst>
                                          <p:attrName>style.visibility</p:attrName>
                                        </p:attrNameLst>
                                      </p:cBhvr>
                                      <p:to>
                                        <p:strVal val="visible"/>
                                      </p:to>
                                    </p:set>
                                    <p:anim calcmode="lin" valueType="num">
                                      <p:cBhvr additive="base">
                                        <p:cTn id="43" dur="500" fill="hold"/>
                                        <p:tgtEl>
                                          <p:spTgt spid="207881"/>
                                        </p:tgtEl>
                                        <p:attrNameLst>
                                          <p:attrName>ppt_x</p:attrName>
                                        </p:attrNameLst>
                                      </p:cBhvr>
                                      <p:tavLst>
                                        <p:tav tm="0">
                                          <p:val>
                                            <p:strVal val="0-#ppt_w/2"/>
                                          </p:val>
                                        </p:tav>
                                        <p:tav tm="100000">
                                          <p:val>
                                            <p:strVal val="#ppt_x"/>
                                          </p:val>
                                        </p:tav>
                                      </p:tavLst>
                                    </p:anim>
                                    <p:anim calcmode="lin" valueType="num">
                                      <p:cBhvr additive="base">
                                        <p:cTn id="44" dur="500" fill="hold"/>
                                        <p:tgtEl>
                                          <p:spTgt spid="20788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07883"/>
                                        </p:tgtEl>
                                        <p:attrNameLst>
                                          <p:attrName>style.visibility</p:attrName>
                                        </p:attrNameLst>
                                      </p:cBhvr>
                                      <p:to>
                                        <p:strVal val="visible"/>
                                      </p:to>
                                    </p:set>
                                    <p:anim calcmode="lin" valueType="num">
                                      <p:cBhvr additive="base">
                                        <p:cTn id="49" dur="500" fill="hold"/>
                                        <p:tgtEl>
                                          <p:spTgt spid="207883"/>
                                        </p:tgtEl>
                                        <p:attrNameLst>
                                          <p:attrName>ppt_x</p:attrName>
                                        </p:attrNameLst>
                                      </p:cBhvr>
                                      <p:tavLst>
                                        <p:tav tm="0">
                                          <p:val>
                                            <p:strVal val="0-#ppt_w/2"/>
                                          </p:val>
                                        </p:tav>
                                        <p:tav tm="100000">
                                          <p:val>
                                            <p:strVal val="#ppt_x"/>
                                          </p:val>
                                        </p:tav>
                                      </p:tavLst>
                                    </p:anim>
                                    <p:anim calcmode="lin" valueType="num">
                                      <p:cBhvr additive="base">
                                        <p:cTn id="50" dur="500" fill="hold"/>
                                        <p:tgtEl>
                                          <p:spTgt spid="20788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07882"/>
                                        </p:tgtEl>
                                        <p:attrNameLst>
                                          <p:attrName>style.visibility</p:attrName>
                                        </p:attrNameLst>
                                      </p:cBhvr>
                                      <p:to>
                                        <p:strVal val="visible"/>
                                      </p:to>
                                    </p:set>
                                    <p:anim calcmode="lin" valueType="num">
                                      <p:cBhvr additive="base">
                                        <p:cTn id="55" dur="500" fill="hold"/>
                                        <p:tgtEl>
                                          <p:spTgt spid="207882"/>
                                        </p:tgtEl>
                                        <p:attrNameLst>
                                          <p:attrName>ppt_x</p:attrName>
                                        </p:attrNameLst>
                                      </p:cBhvr>
                                      <p:tavLst>
                                        <p:tav tm="0">
                                          <p:val>
                                            <p:strVal val="0-#ppt_w/2"/>
                                          </p:val>
                                        </p:tav>
                                        <p:tav tm="100000">
                                          <p:val>
                                            <p:strVal val="#ppt_x"/>
                                          </p:val>
                                        </p:tav>
                                      </p:tavLst>
                                    </p:anim>
                                    <p:anim calcmode="lin" valueType="num">
                                      <p:cBhvr additive="base">
                                        <p:cTn id="56" dur="500" fill="hold"/>
                                        <p:tgtEl>
                                          <p:spTgt spid="2078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4" grpId="0" animBg="1" autoUpdateAnimBg="0"/>
      <p:bldP spid="207875" grpId="0" animBg="1" autoUpdateAnimBg="0"/>
      <p:bldP spid="207876" grpId="0" animBg="1"/>
      <p:bldP spid="207878" grpId="0" animBg="1" autoUpdateAnimBg="0"/>
      <p:bldP spid="207879" grpId="0" animBg="1" autoUpdateAnimBg="0"/>
      <p:bldP spid="207880" grpId="0" animBg="1"/>
      <p:bldP spid="207881" grpId="0" animBg="1" autoUpdateAnimBg="0"/>
      <p:bldP spid="207882" grpId="0" animBg="1" autoUpdateAnimBg="0"/>
      <p:bldP spid="207883" grpId="0" animBg="1"/>
    </p:bld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206853" name="AutoShape 5"/>
          <p:cNvSpPr>
            <a:spLocks noChangeArrowheads="1"/>
          </p:cNvSpPr>
          <p:nvPr/>
        </p:nvSpPr>
        <p:spPr bwMode="auto">
          <a:xfrm>
            <a:off x="3886200" y="34290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6856" name="Rectangle 8"/>
          <p:cNvSpPr>
            <a:spLocks noChangeArrowheads="1"/>
          </p:cNvSpPr>
          <p:nvPr/>
        </p:nvSpPr>
        <p:spPr bwMode="auto">
          <a:xfrm>
            <a:off x="152400" y="609600"/>
            <a:ext cx="8839200" cy="1339850"/>
          </a:xfrm>
          <a:prstGeom prst="rect">
            <a:avLst/>
          </a:prstGeom>
          <a:noFill/>
          <a:ln w="28575">
            <a:solidFill>
              <a:srgbClr val="0033CC"/>
            </a:solidFill>
            <a:miter lim="800000"/>
            <a:headEnd/>
            <a:tailEnd/>
          </a:ln>
        </p:spPr>
        <p:txBody>
          <a:bodyPr lIns="91422" tIns="45712" rIns="91422" bIns="45712">
            <a:spAutoFit/>
          </a:bodyPr>
          <a:lstStyle/>
          <a:p>
            <a:r>
              <a:rPr lang="pt-BR" sz="2000" u="none">
                <a:latin typeface="Lucida Console" pitchFamily="49" charset="0"/>
                <a:cs typeface="Times New Roman" pitchFamily="18" charset="0"/>
              </a:rPr>
              <a:t>SPT Tahunan PPh tahun 2008 (tahun takwim) yang disampaikan pada tanggal 31 Maret 2009 setelah dilakukan </a:t>
            </a:r>
            <a:r>
              <a:rPr lang="pt-BR" sz="2000" u="none">
                <a:solidFill>
                  <a:srgbClr val="990000"/>
                </a:solidFill>
                <a:latin typeface="Lucida Console" pitchFamily="49" charset="0"/>
                <a:cs typeface="Times New Roman" pitchFamily="18" charset="0"/>
              </a:rPr>
              <a:t>penelitian</a:t>
            </a:r>
            <a:r>
              <a:rPr lang="pt-BR" sz="2000" u="none">
                <a:latin typeface="Lucida Console" pitchFamily="49" charset="0"/>
                <a:cs typeface="Times New Roman" pitchFamily="18" charset="0"/>
              </a:rPr>
              <a:t> ternyata terdapat salah hitung yang menyebabkan PPh kurang bayar sebesar Rp1.000.000,00.</a:t>
            </a:r>
            <a:r>
              <a:rPr lang="en-GB" sz="2000" u="none">
                <a:latin typeface="Lucida Console" pitchFamily="49" charset="0"/>
              </a:rPr>
              <a:t> </a:t>
            </a:r>
          </a:p>
        </p:txBody>
      </p:sp>
      <p:sp>
        <p:nvSpPr>
          <p:cNvPr id="206857" name="AutoShape 9"/>
          <p:cNvSpPr>
            <a:spLocks noChangeArrowheads="1"/>
          </p:cNvSpPr>
          <p:nvPr/>
        </p:nvSpPr>
        <p:spPr bwMode="auto">
          <a:xfrm>
            <a:off x="3886200" y="20574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6858" name="Rectangle 10"/>
          <p:cNvSpPr>
            <a:spLocks noChangeArrowheads="1"/>
          </p:cNvSpPr>
          <p:nvPr/>
        </p:nvSpPr>
        <p:spPr bwMode="auto">
          <a:xfrm>
            <a:off x="381000" y="2505075"/>
            <a:ext cx="8305800" cy="771525"/>
          </a:xfrm>
          <a:prstGeom prst="rect">
            <a:avLst/>
          </a:prstGeom>
          <a:noFill/>
          <a:ln w="9525">
            <a:solidFill>
              <a:srgbClr val="008000"/>
            </a:solidFill>
            <a:miter lim="800000"/>
            <a:headEnd/>
            <a:tailEnd/>
          </a:ln>
        </p:spPr>
        <p:txBody>
          <a:bodyPr lIns="91422" tIns="45712" rIns="91422" bIns="45712">
            <a:spAutoFit/>
          </a:bodyPr>
          <a:lstStyle/>
          <a:p>
            <a:r>
              <a:rPr lang="pt-BR" sz="2000" u="none">
                <a:latin typeface="Lucida Console" pitchFamily="49" charset="0"/>
                <a:cs typeface="Times New Roman" pitchFamily="18" charset="0"/>
              </a:rPr>
              <a:t>Atas kekurangan PPh tersebut diterbitkan </a:t>
            </a:r>
            <a:r>
              <a:rPr lang="pt-BR" b="1" u="none">
                <a:solidFill>
                  <a:srgbClr val="990000"/>
                </a:solidFill>
                <a:latin typeface="Lucida Console" pitchFamily="49" charset="0"/>
                <a:cs typeface="Times New Roman" pitchFamily="18" charset="0"/>
              </a:rPr>
              <a:t>STP</a:t>
            </a:r>
            <a:r>
              <a:rPr lang="pt-BR" sz="2000" u="none">
                <a:latin typeface="Lucida Console" pitchFamily="49" charset="0"/>
                <a:cs typeface="Times New Roman" pitchFamily="18" charset="0"/>
              </a:rPr>
              <a:t> pada tanggal </a:t>
            </a:r>
            <a:r>
              <a:rPr lang="pt-BR" sz="2000" u="none">
                <a:solidFill>
                  <a:srgbClr val="990000"/>
                </a:solidFill>
                <a:latin typeface="Lucida Console" pitchFamily="49" charset="0"/>
                <a:cs typeface="Times New Roman" pitchFamily="18" charset="0"/>
              </a:rPr>
              <a:t>12 Juni 2009</a:t>
            </a:r>
            <a:r>
              <a:rPr lang="pt-BR" sz="2000" u="none">
                <a:latin typeface="Lucida Console" pitchFamily="49" charset="0"/>
                <a:cs typeface="Times New Roman" pitchFamily="18" charset="0"/>
              </a:rPr>
              <a:t> dengan penghitungan sbb:</a:t>
            </a:r>
            <a:r>
              <a:rPr lang="en-GB" sz="2000" u="none">
                <a:latin typeface="Lucida Console" pitchFamily="49" charset="0"/>
              </a:rPr>
              <a:t> </a:t>
            </a:r>
          </a:p>
        </p:txBody>
      </p:sp>
      <p:sp>
        <p:nvSpPr>
          <p:cNvPr id="206859" name="Rectangle 11"/>
          <p:cNvSpPr>
            <a:spLocks noChangeArrowheads="1"/>
          </p:cNvSpPr>
          <p:nvPr/>
        </p:nvSpPr>
        <p:spPr bwMode="auto">
          <a:xfrm>
            <a:off x="304800" y="3956050"/>
            <a:ext cx="8458200" cy="1225550"/>
          </a:xfrm>
          <a:prstGeom prst="rect">
            <a:avLst/>
          </a:prstGeom>
          <a:noFill/>
          <a:ln w="38100">
            <a:solidFill>
              <a:srgbClr val="FF33CC"/>
            </a:solidFill>
            <a:miter lim="800000"/>
            <a:headEnd/>
            <a:tailEnd/>
          </a:ln>
        </p:spPr>
        <p:txBody>
          <a:bodyPr lIns="91422" tIns="45712" rIns="91422" bIns="45712">
            <a:spAutoFit/>
          </a:bodyPr>
          <a:lstStyle/>
          <a:p>
            <a:pPr algn="just"/>
            <a:r>
              <a:rPr lang="pt-BR" u="none">
                <a:latin typeface="Tahoma" pitchFamily="34" charset="0"/>
                <a:cs typeface="Times New Roman" pitchFamily="18" charset="0"/>
              </a:rPr>
              <a:t>- Kekurangan bayar PPh			Rp1.000.000,00</a:t>
            </a:r>
            <a:endParaRPr lang="en-GB" u="none">
              <a:latin typeface="Tahoma" pitchFamily="34" charset="0"/>
              <a:cs typeface="Times New Roman" pitchFamily="18" charset="0"/>
            </a:endParaRPr>
          </a:p>
          <a:p>
            <a:pPr algn="just" eaLnBrk="0" hangingPunct="0"/>
            <a:r>
              <a:rPr lang="pt-BR" u="none">
                <a:latin typeface="Tahoma" pitchFamily="34" charset="0"/>
                <a:cs typeface="Times New Roman" pitchFamily="18" charset="0"/>
              </a:rPr>
              <a:t>- Bunga = </a:t>
            </a:r>
            <a:r>
              <a:rPr lang="pt-BR" b="1" u="none">
                <a:solidFill>
                  <a:srgbClr val="990000"/>
                </a:solidFill>
                <a:latin typeface="Tahoma" pitchFamily="34" charset="0"/>
                <a:cs typeface="Times New Roman" pitchFamily="18" charset="0"/>
              </a:rPr>
              <a:t>6</a:t>
            </a:r>
            <a:r>
              <a:rPr lang="pt-BR" u="none">
                <a:latin typeface="Tahoma" pitchFamily="34" charset="0"/>
                <a:cs typeface="Times New Roman" pitchFamily="18" charset="0"/>
              </a:rPr>
              <a:t> x 2% x Rp1.000.000,00=	</a:t>
            </a:r>
            <a:r>
              <a:rPr lang="pt-BR">
                <a:latin typeface="Tahoma" pitchFamily="34" charset="0"/>
                <a:cs typeface="Times New Roman" pitchFamily="18" charset="0"/>
              </a:rPr>
              <a:t>Rp   120.000,00</a:t>
            </a:r>
            <a:endParaRPr lang="en-GB" u="none">
              <a:latin typeface="Tahoma" pitchFamily="34" charset="0"/>
              <a:cs typeface="Times New Roman" pitchFamily="18" charset="0"/>
            </a:endParaRPr>
          </a:p>
          <a:p>
            <a:pPr algn="just" eaLnBrk="0" hangingPunct="0"/>
            <a:r>
              <a:rPr lang="pt-BR" u="none">
                <a:latin typeface="Tahoma" pitchFamily="34" charset="0"/>
                <a:cs typeface="Times New Roman" pitchFamily="18" charset="0"/>
              </a:rPr>
              <a:t>- Jumlah yang harus dibayar		Rp1.120.000,00</a:t>
            </a:r>
            <a:endParaRPr lang="en-GB" u="none">
              <a:latin typeface="Tahoma" pitchFamily="34" charset="0"/>
            </a:endParaRPr>
          </a:p>
        </p:txBody>
      </p:sp>
      <p:sp>
        <p:nvSpPr>
          <p:cNvPr id="206860" name="Line 12"/>
          <p:cNvSpPr>
            <a:spLocks noChangeShapeType="1"/>
          </p:cNvSpPr>
          <p:nvPr/>
        </p:nvSpPr>
        <p:spPr bwMode="auto">
          <a:xfrm>
            <a:off x="1981200" y="4724400"/>
            <a:ext cx="0" cy="762000"/>
          </a:xfrm>
          <a:prstGeom prst="line">
            <a:avLst/>
          </a:prstGeom>
          <a:noFill/>
          <a:ln w="28575">
            <a:solidFill>
              <a:schemeClr val="accent2"/>
            </a:solidFill>
            <a:round/>
            <a:headEnd/>
            <a:tailEnd type="triangle" w="med" len="med"/>
          </a:ln>
        </p:spPr>
        <p:txBody>
          <a:bodyPr/>
          <a:lstStyle/>
          <a:p>
            <a:endParaRPr lang="en-US"/>
          </a:p>
        </p:txBody>
      </p:sp>
      <p:sp>
        <p:nvSpPr>
          <p:cNvPr id="206861" name="Rectangle 13"/>
          <p:cNvSpPr>
            <a:spLocks noChangeArrowheads="1"/>
          </p:cNvSpPr>
          <p:nvPr/>
        </p:nvSpPr>
        <p:spPr bwMode="auto">
          <a:xfrm>
            <a:off x="381000" y="5400675"/>
            <a:ext cx="8305800" cy="406400"/>
          </a:xfrm>
          <a:prstGeom prst="rect">
            <a:avLst/>
          </a:prstGeom>
          <a:noFill/>
          <a:ln w="9525">
            <a:solidFill>
              <a:srgbClr val="008000"/>
            </a:solidFill>
            <a:miter lim="800000"/>
            <a:headEnd/>
            <a:tailEnd/>
          </a:ln>
        </p:spPr>
        <p:txBody>
          <a:bodyPr lIns="91422" tIns="45712" rIns="91422" bIns="45712">
            <a:spAutoFit/>
          </a:bodyPr>
          <a:lstStyle/>
          <a:p>
            <a:r>
              <a:rPr lang="en-GB" sz="2000" u="none">
                <a:latin typeface="Lucida Console" pitchFamily="49" charset="0"/>
              </a:rPr>
              <a:t>1 Januari 2009 – 12 Juni 2009 = 6 bulan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6850"/>
                                        </p:tgtEl>
                                        <p:attrNameLst>
                                          <p:attrName>style.visibility</p:attrName>
                                        </p:attrNameLst>
                                      </p:cBhvr>
                                      <p:to>
                                        <p:strVal val="visible"/>
                                      </p:to>
                                    </p:set>
                                    <p:anim calcmode="lin" valueType="num">
                                      <p:cBhvr additive="base">
                                        <p:cTn id="7" dur="500" fill="hold"/>
                                        <p:tgtEl>
                                          <p:spTgt spid="206850"/>
                                        </p:tgtEl>
                                        <p:attrNameLst>
                                          <p:attrName>ppt_x</p:attrName>
                                        </p:attrNameLst>
                                      </p:cBhvr>
                                      <p:tavLst>
                                        <p:tav tm="0">
                                          <p:val>
                                            <p:strVal val="0-#ppt_w/2"/>
                                          </p:val>
                                        </p:tav>
                                        <p:tav tm="100000">
                                          <p:val>
                                            <p:strVal val="#ppt_x"/>
                                          </p:val>
                                        </p:tav>
                                      </p:tavLst>
                                    </p:anim>
                                    <p:anim calcmode="lin" valueType="num">
                                      <p:cBhvr additive="base">
                                        <p:cTn id="8" dur="500" fill="hold"/>
                                        <p:tgtEl>
                                          <p:spTgt spid="2068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6856"/>
                                        </p:tgtEl>
                                        <p:attrNameLst>
                                          <p:attrName>style.visibility</p:attrName>
                                        </p:attrNameLst>
                                      </p:cBhvr>
                                      <p:to>
                                        <p:strVal val="visible"/>
                                      </p:to>
                                    </p:set>
                                    <p:anim calcmode="lin" valueType="num">
                                      <p:cBhvr additive="base">
                                        <p:cTn id="13" dur="500" fill="hold"/>
                                        <p:tgtEl>
                                          <p:spTgt spid="206856"/>
                                        </p:tgtEl>
                                        <p:attrNameLst>
                                          <p:attrName>ppt_x</p:attrName>
                                        </p:attrNameLst>
                                      </p:cBhvr>
                                      <p:tavLst>
                                        <p:tav tm="0">
                                          <p:val>
                                            <p:strVal val="0-#ppt_w/2"/>
                                          </p:val>
                                        </p:tav>
                                        <p:tav tm="100000">
                                          <p:val>
                                            <p:strVal val="#ppt_x"/>
                                          </p:val>
                                        </p:tav>
                                      </p:tavLst>
                                    </p:anim>
                                    <p:anim calcmode="lin" valueType="num">
                                      <p:cBhvr additive="base">
                                        <p:cTn id="14" dur="500" fill="hold"/>
                                        <p:tgtEl>
                                          <p:spTgt spid="20685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6857"/>
                                        </p:tgtEl>
                                        <p:attrNameLst>
                                          <p:attrName>style.visibility</p:attrName>
                                        </p:attrNameLst>
                                      </p:cBhvr>
                                      <p:to>
                                        <p:strVal val="visible"/>
                                      </p:to>
                                    </p:set>
                                    <p:anim calcmode="lin" valueType="num">
                                      <p:cBhvr additive="base">
                                        <p:cTn id="19" dur="500" fill="hold"/>
                                        <p:tgtEl>
                                          <p:spTgt spid="206857"/>
                                        </p:tgtEl>
                                        <p:attrNameLst>
                                          <p:attrName>ppt_x</p:attrName>
                                        </p:attrNameLst>
                                      </p:cBhvr>
                                      <p:tavLst>
                                        <p:tav tm="0">
                                          <p:val>
                                            <p:strVal val="0-#ppt_w/2"/>
                                          </p:val>
                                        </p:tav>
                                        <p:tav tm="100000">
                                          <p:val>
                                            <p:strVal val="#ppt_x"/>
                                          </p:val>
                                        </p:tav>
                                      </p:tavLst>
                                    </p:anim>
                                    <p:anim calcmode="lin" valueType="num">
                                      <p:cBhvr additive="base">
                                        <p:cTn id="20" dur="500" fill="hold"/>
                                        <p:tgtEl>
                                          <p:spTgt spid="20685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6858"/>
                                        </p:tgtEl>
                                        <p:attrNameLst>
                                          <p:attrName>style.visibility</p:attrName>
                                        </p:attrNameLst>
                                      </p:cBhvr>
                                      <p:to>
                                        <p:strVal val="visible"/>
                                      </p:to>
                                    </p:set>
                                    <p:anim calcmode="lin" valueType="num">
                                      <p:cBhvr additive="base">
                                        <p:cTn id="25" dur="500" fill="hold"/>
                                        <p:tgtEl>
                                          <p:spTgt spid="206858"/>
                                        </p:tgtEl>
                                        <p:attrNameLst>
                                          <p:attrName>ppt_x</p:attrName>
                                        </p:attrNameLst>
                                      </p:cBhvr>
                                      <p:tavLst>
                                        <p:tav tm="0">
                                          <p:val>
                                            <p:strVal val="0-#ppt_w/2"/>
                                          </p:val>
                                        </p:tav>
                                        <p:tav tm="100000">
                                          <p:val>
                                            <p:strVal val="#ppt_x"/>
                                          </p:val>
                                        </p:tav>
                                      </p:tavLst>
                                    </p:anim>
                                    <p:anim calcmode="lin" valueType="num">
                                      <p:cBhvr additive="base">
                                        <p:cTn id="26" dur="500" fill="hold"/>
                                        <p:tgtEl>
                                          <p:spTgt spid="20685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6853"/>
                                        </p:tgtEl>
                                        <p:attrNameLst>
                                          <p:attrName>style.visibility</p:attrName>
                                        </p:attrNameLst>
                                      </p:cBhvr>
                                      <p:to>
                                        <p:strVal val="visible"/>
                                      </p:to>
                                    </p:set>
                                    <p:anim calcmode="lin" valueType="num">
                                      <p:cBhvr additive="base">
                                        <p:cTn id="31" dur="500" fill="hold"/>
                                        <p:tgtEl>
                                          <p:spTgt spid="206853"/>
                                        </p:tgtEl>
                                        <p:attrNameLst>
                                          <p:attrName>ppt_x</p:attrName>
                                        </p:attrNameLst>
                                      </p:cBhvr>
                                      <p:tavLst>
                                        <p:tav tm="0">
                                          <p:val>
                                            <p:strVal val="0-#ppt_w/2"/>
                                          </p:val>
                                        </p:tav>
                                        <p:tav tm="100000">
                                          <p:val>
                                            <p:strVal val="#ppt_x"/>
                                          </p:val>
                                        </p:tav>
                                      </p:tavLst>
                                    </p:anim>
                                    <p:anim calcmode="lin" valueType="num">
                                      <p:cBhvr additive="base">
                                        <p:cTn id="32" dur="500" fill="hold"/>
                                        <p:tgtEl>
                                          <p:spTgt spid="20685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06859"/>
                                        </p:tgtEl>
                                        <p:attrNameLst>
                                          <p:attrName>style.visibility</p:attrName>
                                        </p:attrNameLst>
                                      </p:cBhvr>
                                      <p:to>
                                        <p:strVal val="visible"/>
                                      </p:to>
                                    </p:set>
                                    <p:anim calcmode="lin" valueType="num">
                                      <p:cBhvr additive="base">
                                        <p:cTn id="37" dur="500" fill="hold"/>
                                        <p:tgtEl>
                                          <p:spTgt spid="206859"/>
                                        </p:tgtEl>
                                        <p:attrNameLst>
                                          <p:attrName>ppt_x</p:attrName>
                                        </p:attrNameLst>
                                      </p:cBhvr>
                                      <p:tavLst>
                                        <p:tav tm="0">
                                          <p:val>
                                            <p:strVal val="0-#ppt_w/2"/>
                                          </p:val>
                                        </p:tav>
                                        <p:tav tm="100000">
                                          <p:val>
                                            <p:strVal val="#ppt_x"/>
                                          </p:val>
                                        </p:tav>
                                      </p:tavLst>
                                    </p:anim>
                                    <p:anim calcmode="lin" valueType="num">
                                      <p:cBhvr additive="base">
                                        <p:cTn id="38" dur="500" fill="hold"/>
                                        <p:tgtEl>
                                          <p:spTgt spid="20685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06860"/>
                                        </p:tgtEl>
                                        <p:attrNameLst>
                                          <p:attrName>style.visibility</p:attrName>
                                        </p:attrNameLst>
                                      </p:cBhvr>
                                      <p:to>
                                        <p:strVal val="visible"/>
                                      </p:to>
                                    </p:set>
                                    <p:anim calcmode="lin" valueType="num">
                                      <p:cBhvr additive="base">
                                        <p:cTn id="43" dur="500" fill="hold"/>
                                        <p:tgtEl>
                                          <p:spTgt spid="206860"/>
                                        </p:tgtEl>
                                        <p:attrNameLst>
                                          <p:attrName>ppt_x</p:attrName>
                                        </p:attrNameLst>
                                      </p:cBhvr>
                                      <p:tavLst>
                                        <p:tav tm="0">
                                          <p:val>
                                            <p:strVal val="0-#ppt_w/2"/>
                                          </p:val>
                                        </p:tav>
                                        <p:tav tm="100000">
                                          <p:val>
                                            <p:strVal val="#ppt_x"/>
                                          </p:val>
                                        </p:tav>
                                      </p:tavLst>
                                    </p:anim>
                                    <p:anim calcmode="lin" valueType="num">
                                      <p:cBhvr additive="base">
                                        <p:cTn id="44" dur="500" fill="hold"/>
                                        <p:tgtEl>
                                          <p:spTgt spid="20686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06861"/>
                                        </p:tgtEl>
                                        <p:attrNameLst>
                                          <p:attrName>style.visibility</p:attrName>
                                        </p:attrNameLst>
                                      </p:cBhvr>
                                      <p:to>
                                        <p:strVal val="visible"/>
                                      </p:to>
                                    </p:set>
                                    <p:anim calcmode="lin" valueType="num">
                                      <p:cBhvr additive="base">
                                        <p:cTn id="49" dur="500" fill="hold"/>
                                        <p:tgtEl>
                                          <p:spTgt spid="206861"/>
                                        </p:tgtEl>
                                        <p:attrNameLst>
                                          <p:attrName>ppt_x</p:attrName>
                                        </p:attrNameLst>
                                      </p:cBhvr>
                                      <p:tavLst>
                                        <p:tav tm="0">
                                          <p:val>
                                            <p:strVal val="0-#ppt_w/2"/>
                                          </p:val>
                                        </p:tav>
                                        <p:tav tm="100000">
                                          <p:val>
                                            <p:strVal val="#ppt_x"/>
                                          </p:val>
                                        </p:tav>
                                      </p:tavLst>
                                    </p:anim>
                                    <p:anim calcmode="lin" valueType="num">
                                      <p:cBhvr additive="base">
                                        <p:cTn id="50" dur="500" fill="hold"/>
                                        <p:tgtEl>
                                          <p:spTgt spid="2068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0" grpId="0" animBg="1" autoUpdateAnimBg="0"/>
      <p:bldP spid="206853" grpId="0" animBg="1"/>
      <p:bldP spid="206856" grpId="0" animBg="1" autoUpdateAnimBg="0"/>
      <p:bldP spid="206857" grpId="0" animBg="1"/>
      <p:bldP spid="206858" grpId="0" animBg="1" autoUpdateAnimBg="0"/>
      <p:bldP spid="206859" grpId="0" animBg="1" autoUpdateAnimBg="0"/>
      <p:bldP spid="206860" grpId="0" animBg="1"/>
      <p:bldP spid="206861" grpId="0" animBg="1" autoUpdateAnimBg="0"/>
    </p:bld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1600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STP</a:t>
            </a:r>
          </a:p>
        </p:txBody>
      </p:sp>
      <p:sp>
        <p:nvSpPr>
          <p:cNvPr id="204803" name="Rectangle 3"/>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14 UU KUP</a:t>
            </a:r>
          </a:p>
        </p:txBody>
      </p:sp>
      <p:sp>
        <p:nvSpPr>
          <p:cNvPr id="204804" name="AutoShape 4"/>
          <p:cNvSpPr>
            <a:spLocks noChangeArrowheads="1"/>
          </p:cNvSpPr>
          <p:nvPr/>
        </p:nvSpPr>
        <p:spPr bwMode="auto">
          <a:xfrm>
            <a:off x="3657600" y="533400"/>
            <a:ext cx="533400" cy="304800"/>
          </a:xfrm>
          <a:prstGeom prst="downArrow">
            <a:avLst>
              <a:gd name="adj1" fmla="val 50000"/>
              <a:gd name="adj2" fmla="val 25000"/>
            </a:avLst>
          </a:prstGeom>
          <a:solidFill>
            <a:srgbClr val="FF33CC"/>
          </a:solidFill>
          <a:ln w="9525">
            <a:solidFill>
              <a:schemeClr val="tx1"/>
            </a:solidFill>
            <a:miter lim="800000"/>
            <a:headEnd/>
            <a:tailEnd/>
          </a:ln>
        </p:spPr>
        <p:txBody>
          <a:bodyPr wrap="none" anchor="ctr"/>
          <a:lstStyle/>
          <a:p>
            <a:endParaRPr lang="en-US"/>
          </a:p>
        </p:txBody>
      </p:sp>
      <p:sp>
        <p:nvSpPr>
          <p:cNvPr id="204805" name="Rectangle 5"/>
          <p:cNvSpPr>
            <a:spLocks noChangeArrowheads="1"/>
          </p:cNvSpPr>
          <p:nvPr/>
        </p:nvSpPr>
        <p:spPr bwMode="auto">
          <a:xfrm>
            <a:off x="323850" y="765175"/>
            <a:ext cx="8534400" cy="685800"/>
          </a:xfrm>
          <a:prstGeom prst="rect">
            <a:avLst/>
          </a:prstGeom>
          <a:noFill/>
          <a:ln w="9525">
            <a:solidFill>
              <a:srgbClr val="008000"/>
            </a:solidFill>
            <a:miter lim="800000"/>
            <a:headEnd/>
            <a:tailEnd/>
          </a:ln>
        </p:spPr>
        <p:txBody>
          <a:bodyPr lIns="91422" tIns="45712" rIns="91422" bIns="45712">
            <a:spAutoFit/>
          </a:bodyPr>
          <a:lstStyle/>
          <a:p>
            <a:pPr>
              <a:lnSpc>
                <a:spcPct val="80000"/>
              </a:lnSpc>
            </a:pPr>
            <a:r>
              <a:rPr lang="en-US" sz="2000" u="none">
                <a:latin typeface="Tahoma" pitchFamily="34" charset="0"/>
              </a:rPr>
              <a:t>surat </a:t>
            </a:r>
            <a:r>
              <a:rPr lang="en-US" sz="2000" u="none">
                <a:solidFill>
                  <a:srgbClr val="0033CC"/>
                </a:solidFill>
                <a:latin typeface="Tahoma" pitchFamily="34" charset="0"/>
              </a:rPr>
              <a:t>untuk melakukan tagihan</a:t>
            </a:r>
            <a:r>
              <a:rPr lang="en-US" sz="2000" u="none">
                <a:latin typeface="Lucida Console" pitchFamily="49" charset="0"/>
              </a:rPr>
              <a:t> </a:t>
            </a:r>
            <a:r>
              <a:rPr lang="en-US" b="1" u="none">
                <a:solidFill>
                  <a:srgbClr val="008000"/>
                </a:solidFill>
              </a:rPr>
              <a:t>sanksi administrasi berupa </a:t>
            </a:r>
            <a:r>
              <a:rPr lang="en-US" b="1">
                <a:solidFill>
                  <a:srgbClr val="5162B5"/>
                </a:solidFill>
              </a:rPr>
              <a:t>bunga</a:t>
            </a:r>
          </a:p>
        </p:txBody>
      </p:sp>
      <p:sp>
        <p:nvSpPr>
          <p:cNvPr id="204813" name="Rectangle 13"/>
          <p:cNvSpPr>
            <a:spLocks noChangeArrowheads="1"/>
          </p:cNvSpPr>
          <p:nvPr/>
        </p:nvSpPr>
        <p:spPr bwMode="auto">
          <a:xfrm>
            <a:off x="368300" y="1628775"/>
            <a:ext cx="8596313" cy="549275"/>
          </a:xfrm>
          <a:prstGeom prst="rect">
            <a:avLst/>
          </a:prstGeom>
          <a:noFill/>
          <a:ln w="19050">
            <a:solidFill>
              <a:srgbClr val="CC0000"/>
            </a:solidFill>
            <a:miter lim="800000"/>
            <a:headEnd/>
            <a:tailEnd/>
          </a:ln>
        </p:spPr>
        <p:txBody>
          <a:bodyPr lIns="91422" tIns="45712" rIns="91422" bIns="45712">
            <a:spAutoFit/>
          </a:bodyPr>
          <a:lstStyle/>
          <a:p>
            <a:pPr algn="l">
              <a:lnSpc>
                <a:spcPct val="80000"/>
              </a:lnSpc>
            </a:pPr>
            <a:r>
              <a:rPr lang="pt-BR" sz="1800" u="none">
                <a:latin typeface="Tahoma" pitchFamily="34" charset="0"/>
                <a:cs typeface="Times New Roman" pitchFamily="18" charset="0"/>
              </a:rPr>
              <a:t>Pasal 8 ayat 2 KUP: dalam hal WP membetulkan sendiri SPT Tahunan yg mengakibatkan utang pajak menjadi lebih besar;</a:t>
            </a:r>
            <a:r>
              <a:rPr lang="en-GB" sz="1800" u="none">
                <a:latin typeface="Tahoma" pitchFamily="34" charset="0"/>
              </a:rPr>
              <a:t> </a:t>
            </a:r>
          </a:p>
        </p:txBody>
      </p:sp>
      <p:sp>
        <p:nvSpPr>
          <p:cNvPr id="204814" name="Rectangle 14"/>
          <p:cNvSpPr>
            <a:spLocks noChangeArrowheads="1"/>
          </p:cNvSpPr>
          <p:nvPr/>
        </p:nvSpPr>
        <p:spPr bwMode="auto">
          <a:xfrm>
            <a:off x="395288" y="2781300"/>
            <a:ext cx="8569325" cy="549275"/>
          </a:xfrm>
          <a:prstGeom prst="rect">
            <a:avLst/>
          </a:prstGeom>
          <a:noFill/>
          <a:ln w="19050">
            <a:solidFill>
              <a:srgbClr val="CC0000"/>
            </a:solidFill>
            <a:miter lim="800000"/>
            <a:headEnd/>
            <a:tailEnd/>
          </a:ln>
        </p:spPr>
        <p:txBody>
          <a:bodyPr lIns="91422" tIns="45712" rIns="91422" bIns="45712">
            <a:spAutoFit/>
          </a:bodyPr>
          <a:lstStyle/>
          <a:p>
            <a:pPr algn="l">
              <a:lnSpc>
                <a:spcPct val="80000"/>
              </a:lnSpc>
            </a:pPr>
            <a:r>
              <a:rPr lang="pt-BR" sz="1800" u="none">
                <a:latin typeface="Tahoma" pitchFamily="34" charset="0"/>
                <a:cs typeface="Times New Roman" pitchFamily="18" charset="0"/>
              </a:rPr>
              <a:t>Pasal 9 ayat 2a KUP</a:t>
            </a:r>
            <a:r>
              <a:rPr lang="pt-BR" sz="1800" u="none" baseline="30000">
                <a:latin typeface="Tahoma" pitchFamily="34" charset="0"/>
                <a:cs typeface="Times New Roman" pitchFamily="18" charset="0"/>
              </a:rPr>
              <a:t> : </a:t>
            </a:r>
            <a:r>
              <a:rPr lang="pt-BR" sz="1800" u="none">
                <a:latin typeface="Tahoma" pitchFamily="34" charset="0"/>
                <a:cs typeface="Times New Roman" pitchFamily="18" charset="0"/>
              </a:rPr>
              <a:t>pembayaran atau penyetoran pajak yang terutang dalam suatu Masa Pajak dilakukan setelah tanggal jatuh tempo;</a:t>
            </a:r>
            <a:r>
              <a:rPr lang="en-GB" sz="1800" u="none">
                <a:latin typeface="Tahoma" pitchFamily="34" charset="0"/>
              </a:rPr>
              <a:t> </a:t>
            </a:r>
          </a:p>
        </p:txBody>
      </p:sp>
      <p:sp>
        <p:nvSpPr>
          <p:cNvPr id="204815" name="Rectangle 15"/>
          <p:cNvSpPr>
            <a:spLocks noChangeArrowheads="1"/>
          </p:cNvSpPr>
          <p:nvPr/>
        </p:nvSpPr>
        <p:spPr bwMode="auto">
          <a:xfrm>
            <a:off x="395288" y="4149725"/>
            <a:ext cx="8569325" cy="549275"/>
          </a:xfrm>
          <a:prstGeom prst="rect">
            <a:avLst/>
          </a:prstGeom>
          <a:noFill/>
          <a:ln w="19050">
            <a:solidFill>
              <a:srgbClr val="CC0000"/>
            </a:solidFill>
            <a:miter lim="800000"/>
            <a:headEnd/>
            <a:tailEnd/>
          </a:ln>
        </p:spPr>
        <p:txBody>
          <a:bodyPr lIns="91422" tIns="45712" rIns="91422" bIns="45712">
            <a:spAutoFit/>
          </a:bodyPr>
          <a:lstStyle/>
          <a:p>
            <a:pPr algn="l">
              <a:lnSpc>
                <a:spcPct val="80000"/>
              </a:lnSpc>
            </a:pPr>
            <a:r>
              <a:rPr lang="pt-BR" sz="1800" u="none">
                <a:latin typeface="Tahoma" pitchFamily="34" charset="0"/>
                <a:cs typeface="Times New Roman" pitchFamily="18" charset="0"/>
              </a:rPr>
              <a:t>Pasal 19 ayat 1 KUP: dalam hal jumlah pajak yang masih harus dibayar menurut ketetapan, pada saat jatuh tempo tidak atau kurang dibayar;</a:t>
            </a:r>
            <a:r>
              <a:rPr lang="en-GB" sz="1800" u="none">
                <a:latin typeface="Tahoma" pitchFamily="34" charset="0"/>
              </a:rPr>
              <a:t> </a:t>
            </a:r>
          </a:p>
        </p:txBody>
      </p:sp>
      <p:sp>
        <p:nvSpPr>
          <p:cNvPr id="204816" name="Rectangle 16"/>
          <p:cNvSpPr>
            <a:spLocks noChangeArrowheads="1"/>
          </p:cNvSpPr>
          <p:nvPr/>
        </p:nvSpPr>
        <p:spPr bwMode="auto">
          <a:xfrm>
            <a:off x="395288" y="4724400"/>
            <a:ext cx="8569325" cy="549275"/>
          </a:xfrm>
          <a:prstGeom prst="rect">
            <a:avLst/>
          </a:prstGeom>
          <a:noFill/>
          <a:ln w="19050">
            <a:solidFill>
              <a:srgbClr val="CC0000"/>
            </a:solidFill>
            <a:miter lim="800000"/>
            <a:headEnd/>
            <a:tailEnd/>
          </a:ln>
        </p:spPr>
        <p:txBody>
          <a:bodyPr lIns="91422" tIns="45712" rIns="91422" bIns="45712">
            <a:spAutoFit/>
          </a:bodyPr>
          <a:lstStyle/>
          <a:p>
            <a:pPr algn="l">
              <a:lnSpc>
                <a:spcPct val="80000"/>
              </a:lnSpc>
            </a:pPr>
            <a:r>
              <a:rPr lang="pt-BR" sz="1800" u="none">
                <a:latin typeface="Tahoma" pitchFamily="34" charset="0"/>
                <a:cs typeface="Times New Roman" pitchFamily="18" charset="0"/>
              </a:rPr>
              <a:t>Pasal 19 ayat 2 KUP: dalam hal WP diperbolehkan mengangsur atau menunda pembayaran pajak;</a:t>
            </a:r>
            <a:r>
              <a:rPr lang="en-GB" sz="1800" u="none">
                <a:latin typeface="Tahoma" pitchFamily="34" charset="0"/>
              </a:rPr>
              <a:t> </a:t>
            </a:r>
          </a:p>
        </p:txBody>
      </p:sp>
      <p:sp>
        <p:nvSpPr>
          <p:cNvPr id="204817" name="Rectangle 17"/>
          <p:cNvSpPr>
            <a:spLocks noChangeArrowheads="1"/>
          </p:cNvSpPr>
          <p:nvPr/>
        </p:nvSpPr>
        <p:spPr bwMode="auto">
          <a:xfrm>
            <a:off x="395288" y="5300663"/>
            <a:ext cx="8569325" cy="768350"/>
          </a:xfrm>
          <a:prstGeom prst="rect">
            <a:avLst/>
          </a:prstGeom>
          <a:noFill/>
          <a:ln w="19050">
            <a:solidFill>
              <a:srgbClr val="CC0000"/>
            </a:solidFill>
            <a:miter lim="800000"/>
            <a:headEnd/>
            <a:tailEnd/>
          </a:ln>
        </p:spPr>
        <p:txBody>
          <a:bodyPr lIns="91422" tIns="45712" rIns="91422" bIns="45712">
            <a:spAutoFit/>
          </a:bodyPr>
          <a:lstStyle/>
          <a:p>
            <a:pPr algn="l">
              <a:lnSpc>
                <a:spcPct val="80000"/>
              </a:lnSpc>
            </a:pPr>
            <a:r>
              <a:rPr lang="pt-BR" sz="1800" u="none">
                <a:latin typeface="Tahoma" pitchFamily="34" charset="0"/>
                <a:cs typeface="Times New Roman" pitchFamily="18" charset="0"/>
              </a:rPr>
              <a:t>Pasal 19 ayat 3 KUP: dalam hal WP menunda penyampaian SPT Tahunan yang penghitungan sementara pajak yang terutang kurang dari jumlah pajak yang sebenarnya terutang.</a:t>
            </a:r>
            <a:r>
              <a:rPr lang="en-GB" sz="1800" u="none">
                <a:latin typeface="Tahoma" pitchFamily="34" charset="0"/>
              </a:rPr>
              <a:t> </a:t>
            </a:r>
          </a:p>
        </p:txBody>
      </p:sp>
      <p:sp>
        <p:nvSpPr>
          <p:cNvPr id="204818" name="AutoShape 18"/>
          <p:cNvSpPr>
            <a:spLocks noChangeArrowheads="1"/>
          </p:cNvSpPr>
          <p:nvPr/>
        </p:nvSpPr>
        <p:spPr bwMode="auto">
          <a:xfrm>
            <a:off x="4932363" y="1395413"/>
            <a:ext cx="533400" cy="304800"/>
          </a:xfrm>
          <a:prstGeom prst="downArrow">
            <a:avLst>
              <a:gd name="adj1" fmla="val 50000"/>
              <a:gd name="adj2" fmla="val 25000"/>
            </a:avLst>
          </a:prstGeom>
          <a:solidFill>
            <a:srgbClr val="FF33CC"/>
          </a:solidFill>
          <a:ln w="9525">
            <a:solidFill>
              <a:schemeClr val="tx1"/>
            </a:solidFill>
            <a:miter lim="800000"/>
            <a:headEnd/>
            <a:tailEnd/>
          </a:ln>
        </p:spPr>
        <p:txBody>
          <a:bodyPr wrap="none" anchor="ctr"/>
          <a:lstStyle/>
          <a:p>
            <a:endParaRPr lang="en-US"/>
          </a:p>
        </p:txBody>
      </p:sp>
      <p:sp>
        <p:nvSpPr>
          <p:cNvPr id="204821" name="plant"/>
          <p:cNvSpPr>
            <a:spLocks noEditPoints="1" noChangeArrowheads="1"/>
          </p:cNvSpPr>
          <p:nvPr/>
        </p:nvSpPr>
        <p:spPr bwMode="auto">
          <a:xfrm>
            <a:off x="34925" y="1628775"/>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04822" name="plant"/>
          <p:cNvSpPr>
            <a:spLocks noEditPoints="1" noChangeArrowheads="1"/>
          </p:cNvSpPr>
          <p:nvPr/>
        </p:nvSpPr>
        <p:spPr bwMode="auto">
          <a:xfrm>
            <a:off x="34925" y="278130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lIns="91422" tIns="45712" rIns="91422" bIns="45712"/>
          <a:lstStyle/>
          <a:p>
            <a:pPr>
              <a:defRPr/>
            </a:pPr>
            <a:endParaRPr lang="en-US"/>
          </a:p>
        </p:txBody>
      </p:sp>
      <p:sp>
        <p:nvSpPr>
          <p:cNvPr id="204823" name="plant"/>
          <p:cNvSpPr>
            <a:spLocks noEditPoints="1" noChangeArrowheads="1"/>
          </p:cNvSpPr>
          <p:nvPr/>
        </p:nvSpPr>
        <p:spPr bwMode="auto">
          <a:xfrm>
            <a:off x="34925" y="4149725"/>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04824" name="plant"/>
          <p:cNvSpPr>
            <a:spLocks noEditPoints="1" noChangeArrowheads="1"/>
          </p:cNvSpPr>
          <p:nvPr/>
        </p:nvSpPr>
        <p:spPr bwMode="auto">
          <a:xfrm>
            <a:off x="34925" y="472440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04825" name="plant"/>
          <p:cNvSpPr>
            <a:spLocks noEditPoints="1" noChangeArrowheads="1"/>
          </p:cNvSpPr>
          <p:nvPr/>
        </p:nvSpPr>
        <p:spPr bwMode="auto">
          <a:xfrm>
            <a:off x="34925" y="5300663"/>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04826" name="Rectangle 26"/>
          <p:cNvSpPr>
            <a:spLocks noChangeArrowheads="1"/>
          </p:cNvSpPr>
          <p:nvPr/>
        </p:nvSpPr>
        <p:spPr bwMode="auto">
          <a:xfrm>
            <a:off x="395288" y="3357563"/>
            <a:ext cx="8569325" cy="768350"/>
          </a:xfrm>
          <a:prstGeom prst="rect">
            <a:avLst/>
          </a:prstGeom>
          <a:noFill/>
          <a:ln w="19050">
            <a:solidFill>
              <a:srgbClr val="CC0000"/>
            </a:solidFill>
            <a:miter lim="800000"/>
            <a:headEnd/>
            <a:tailEnd/>
          </a:ln>
        </p:spPr>
        <p:txBody>
          <a:bodyPr lIns="91422" tIns="45712" rIns="91422" bIns="45712">
            <a:spAutoFit/>
          </a:bodyPr>
          <a:lstStyle/>
          <a:p>
            <a:pPr algn="l">
              <a:lnSpc>
                <a:spcPct val="80000"/>
              </a:lnSpc>
            </a:pPr>
            <a:r>
              <a:rPr lang="pt-BR" sz="1800" u="none">
                <a:latin typeface="Tahoma" pitchFamily="34" charset="0"/>
                <a:cs typeface="Times New Roman" pitchFamily="18" charset="0"/>
              </a:rPr>
              <a:t>Pasal 9 ayat 2b KUP</a:t>
            </a:r>
            <a:r>
              <a:rPr lang="pt-BR" sz="1800" u="none" baseline="30000">
                <a:latin typeface="Tahoma" pitchFamily="34" charset="0"/>
                <a:cs typeface="Times New Roman" pitchFamily="18" charset="0"/>
              </a:rPr>
              <a:t> : </a:t>
            </a:r>
            <a:r>
              <a:rPr lang="en-GB" sz="1800" u="none">
                <a:latin typeface="Tahoma" pitchFamily="34" charset="0"/>
              </a:rPr>
              <a:t>pembayaran atau penyetoran kekurangan pajak yang terutang berdasarkan SPT Tahunan PPh dilakukan setelah tanggal jatuh tempo penyampaian SPT Tahunan</a:t>
            </a:r>
          </a:p>
        </p:txBody>
      </p:sp>
      <p:sp>
        <p:nvSpPr>
          <p:cNvPr id="204827" name="plant"/>
          <p:cNvSpPr>
            <a:spLocks noEditPoints="1" noChangeArrowheads="1"/>
          </p:cNvSpPr>
          <p:nvPr/>
        </p:nvSpPr>
        <p:spPr bwMode="auto">
          <a:xfrm>
            <a:off x="34925" y="3355975"/>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lIns="91422" tIns="45712" rIns="91422" bIns="45712"/>
          <a:lstStyle/>
          <a:p>
            <a:pPr>
              <a:defRPr/>
            </a:pPr>
            <a:endParaRPr lang="en-US"/>
          </a:p>
        </p:txBody>
      </p:sp>
      <p:sp>
        <p:nvSpPr>
          <p:cNvPr id="204828" name="Rectangle 28"/>
          <p:cNvSpPr>
            <a:spLocks noChangeArrowheads="1"/>
          </p:cNvSpPr>
          <p:nvPr/>
        </p:nvSpPr>
        <p:spPr bwMode="auto">
          <a:xfrm>
            <a:off x="368300" y="2205038"/>
            <a:ext cx="8596313" cy="549275"/>
          </a:xfrm>
          <a:prstGeom prst="rect">
            <a:avLst/>
          </a:prstGeom>
          <a:noFill/>
          <a:ln w="19050">
            <a:solidFill>
              <a:srgbClr val="CC0000"/>
            </a:solidFill>
            <a:miter lim="800000"/>
            <a:headEnd/>
            <a:tailEnd/>
          </a:ln>
        </p:spPr>
        <p:txBody>
          <a:bodyPr lIns="91422" tIns="45712" rIns="91422" bIns="45712">
            <a:spAutoFit/>
          </a:bodyPr>
          <a:lstStyle/>
          <a:p>
            <a:pPr algn="l">
              <a:lnSpc>
                <a:spcPct val="80000"/>
              </a:lnSpc>
            </a:pPr>
            <a:r>
              <a:rPr lang="pt-BR" sz="1800" u="none">
                <a:latin typeface="Tahoma" pitchFamily="34" charset="0"/>
                <a:cs typeface="Times New Roman" pitchFamily="18" charset="0"/>
              </a:rPr>
              <a:t>Pasal 8 ayat 2a KUP: dalam hal WP membetulkan sendiri SPT Masa yg mengakibatkan utang pajak menjadi lebih besar;</a:t>
            </a:r>
            <a:r>
              <a:rPr lang="en-GB" sz="1800" u="none">
                <a:latin typeface="Tahoma" pitchFamily="34" charset="0"/>
              </a:rPr>
              <a:t> </a:t>
            </a:r>
          </a:p>
        </p:txBody>
      </p:sp>
      <p:sp>
        <p:nvSpPr>
          <p:cNvPr id="204829" name="plant"/>
          <p:cNvSpPr>
            <a:spLocks noEditPoints="1" noChangeArrowheads="1"/>
          </p:cNvSpPr>
          <p:nvPr/>
        </p:nvSpPr>
        <p:spPr bwMode="auto">
          <a:xfrm>
            <a:off x="36513" y="220345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04830" name="Rectangle 30"/>
          <p:cNvSpPr>
            <a:spLocks noChangeArrowheads="1"/>
          </p:cNvSpPr>
          <p:nvPr/>
        </p:nvSpPr>
        <p:spPr bwMode="auto">
          <a:xfrm>
            <a:off x="395288" y="6092825"/>
            <a:ext cx="8569325" cy="768350"/>
          </a:xfrm>
          <a:prstGeom prst="rect">
            <a:avLst/>
          </a:prstGeom>
          <a:noFill/>
          <a:ln w="19050">
            <a:solidFill>
              <a:srgbClr val="990000"/>
            </a:solidFill>
            <a:miter lim="800000"/>
            <a:headEnd/>
            <a:tailEnd/>
          </a:ln>
        </p:spPr>
        <p:txBody>
          <a:bodyPr lIns="91422" tIns="45712" rIns="91422" bIns="45712">
            <a:spAutoFit/>
          </a:bodyPr>
          <a:lstStyle/>
          <a:p>
            <a:pPr algn="l">
              <a:lnSpc>
                <a:spcPct val="80000"/>
              </a:lnSpc>
            </a:pPr>
            <a:r>
              <a:rPr lang="en-US" sz="1800" u="none">
                <a:latin typeface="Tahoma" pitchFamily="34" charset="0"/>
              </a:rPr>
              <a:t>Pasal 14 ayat 1 huruf g: </a:t>
            </a:r>
            <a:r>
              <a:rPr lang="id-ID" sz="1800" u="none">
                <a:latin typeface="Tahoma" pitchFamily="34" charset="0"/>
              </a:rPr>
              <a:t>P</a:t>
            </a:r>
            <a:r>
              <a:rPr lang="en-US" sz="1800" u="none">
                <a:latin typeface="Tahoma" pitchFamily="34" charset="0"/>
              </a:rPr>
              <a:t>KP</a:t>
            </a:r>
            <a:r>
              <a:rPr lang="sv-SE" sz="1800" u="none">
                <a:latin typeface="Tahoma" pitchFamily="34" charset="0"/>
              </a:rPr>
              <a:t> yang gagal berproduksi dan telah diberikan pengembalian Pajak Masukan sebagaimana dimaksud dalam Pasal 9 ayat (6a) UU PPN 1984 dan perubahannya.</a:t>
            </a:r>
            <a:endParaRPr lang="en-US" sz="1800" u="none">
              <a:latin typeface="Tahoma" pitchFamily="34" charset="0"/>
            </a:endParaRPr>
          </a:p>
        </p:txBody>
      </p:sp>
      <p:sp>
        <p:nvSpPr>
          <p:cNvPr id="204831" name="plant"/>
          <p:cNvSpPr>
            <a:spLocks noEditPoints="1" noChangeArrowheads="1"/>
          </p:cNvSpPr>
          <p:nvPr/>
        </p:nvSpPr>
        <p:spPr bwMode="auto">
          <a:xfrm>
            <a:off x="34925" y="6092825"/>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02"/>
                                        </p:tgtEl>
                                        <p:attrNameLst>
                                          <p:attrName>style.visibility</p:attrName>
                                        </p:attrNameLst>
                                      </p:cBhvr>
                                      <p:to>
                                        <p:strVal val="visible"/>
                                      </p:to>
                                    </p:set>
                                    <p:anim calcmode="lin" valueType="num">
                                      <p:cBhvr additive="base">
                                        <p:cTn id="7" dur="500" fill="hold"/>
                                        <p:tgtEl>
                                          <p:spTgt spid="204802"/>
                                        </p:tgtEl>
                                        <p:attrNameLst>
                                          <p:attrName>ppt_x</p:attrName>
                                        </p:attrNameLst>
                                      </p:cBhvr>
                                      <p:tavLst>
                                        <p:tav tm="0">
                                          <p:val>
                                            <p:strVal val="0-#ppt_w/2"/>
                                          </p:val>
                                        </p:tav>
                                        <p:tav tm="100000">
                                          <p:val>
                                            <p:strVal val="#ppt_x"/>
                                          </p:val>
                                        </p:tav>
                                      </p:tavLst>
                                    </p:anim>
                                    <p:anim calcmode="lin" valueType="num">
                                      <p:cBhvr additive="base">
                                        <p:cTn id="8" dur="500" fill="hold"/>
                                        <p:tgtEl>
                                          <p:spTgt spid="2048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4803"/>
                                        </p:tgtEl>
                                        <p:attrNameLst>
                                          <p:attrName>style.visibility</p:attrName>
                                        </p:attrNameLst>
                                      </p:cBhvr>
                                      <p:to>
                                        <p:strVal val="visible"/>
                                      </p:to>
                                    </p:set>
                                    <p:anim calcmode="lin" valueType="num">
                                      <p:cBhvr additive="base">
                                        <p:cTn id="13" dur="500" fill="hold"/>
                                        <p:tgtEl>
                                          <p:spTgt spid="204803"/>
                                        </p:tgtEl>
                                        <p:attrNameLst>
                                          <p:attrName>ppt_x</p:attrName>
                                        </p:attrNameLst>
                                      </p:cBhvr>
                                      <p:tavLst>
                                        <p:tav tm="0">
                                          <p:val>
                                            <p:strVal val="0-#ppt_w/2"/>
                                          </p:val>
                                        </p:tav>
                                        <p:tav tm="100000">
                                          <p:val>
                                            <p:strVal val="#ppt_x"/>
                                          </p:val>
                                        </p:tav>
                                      </p:tavLst>
                                    </p:anim>
                                    <p:anim calcmode="lin" valueType="num">
                                      <p:cBhvr additive="base">
                                        <p:cTn id="14" dur="500" fill="hold"/>
                                        <p:tgtEl>
                                          <p:spTgt spid="20480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4804"/>
                                        </p:tgtEl>
                                        <p:attrNameLst>
                                          <p:attrName>style.visibility</p:attrName>
                                        </p:attrNameLst>
                                      </p:cBhvr>
                                      <p:to>
                                        <p:strVal val="visible"/>
                                      </p:to>
                                    </p:set>
                                    <p:anim calcmode="lin" valueType="num">
                                      <p:cBhvr additive="base">
                                        <p:cTn id="19" dur="500" fill="hold"/>
                                        <p:tgtEl>
                                          <p:spTgt spid="204804"/>
                                        </p:tgtEl>
                                        <p:attrNameLst>
                                          <p:attrName>ppt_x</p:attrName>
                                        </p:attrNameLst>
                                      </p:cBhvr>
                                      <p:tavLst>
                                        <p:tav tm="0">
                                          <p:val>
                                            <p:strVal val="0-#ppt_w/2"/>
                                          </p:val>
                                        </p:tav>
                                        <p:tav tm="100000">
                                          <p:val>
                                            <p:strVal val="#ppt_x"/>
                                          </p:val>
                                        </p:tav>
                                      </p:tavLst>
                                    </p:anim>
                                    <p:anim calcmode="lin" valueType="num">
                                      <p:cBhvr additive="base">
                                        <p:cTn id="20" dur="500" fill="hold"/>
                                        <p:tgtEl>
                                          <p:spTgt spid="20480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4805"/>
                                        </p:tgtEl>
                                        <p:attrNameLst>
                                          <p:attrName>style.visibility</p:attrName>
                                        </p:attrNameLst>
                                      </p:cBhvr>
                                      <p:to>
                                        <p:strVal val="visible"/>
                                      </p:to>
                                    </p:set>
                                    <p:anim calcmode="lin" valueType="num">
                                      <p:cBhvr additive="base">
                                        <p:cTn id="25" dur="500" fill="hold"/>
                                        <p:tgtEl>
                                          <p:spTgt spid="204805"/>
                                        </p:tgtEl>
                                        <p:attrNameLst>
                                          <p:attrName>ppt_x</p:attrName>
                                        </p:attrNameLst>
                                      </p:cBhvr>
                                      <p:tavLst>
                                        <p:tav tm="0">
                                          <p:val>
                                            <p:strVal val="0-#ppt_w/2"/>
                                          </p:val>
                                        </p:tav>
                                        <p:tav tm="100000">
                                          <p:val>
                                            <p:strVal val="#ppt_x"/>
                                          </p:val>
                                        </p:tav>
                                      </p:tavLst>
                                    </p:anim>
                                    <p:anim calcmode="lin" valueType="num">
                                      <p:cBhvr additive="base">
                                        <p:cTn id="26" dur="500" fill="hold"/>
                                        <p:tgtEl>
                                          <p:spTgt spid="20480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4818"/>
                                        </p:tgtEl>
                                        <p:attrNameLst>
                                          <p:attrName>style.visibility</p:attrName>
                                        </p:attrNameLst>
                                      </p:cBhvr>
                                      <p:to>
                                        <p:strVal val="visible"/>
                                      </p:to>
                                    </p:set>
                                    <p:anim calcmode="lin" valueType="num">
                                      <p:cBhvr additive="base">
                                        <p:cTn id="31" dur="500" fill="hold"/>
                                        <p:tgtEl>
                                          <p:spTgt spid="204818"/>
                                        </p:tgtEl>
                                        <p:attrNameLst>
                                          <p:attrName>ppt_x</p:attrName>
                                        </p:attrNameLst>
                                      </p:cBhvr>
                                      <p:tavLst>
                                        <p:tav tm="0">
                                          <p:val>
                                            <p:strVal val="0-#ppt_w/2"/>
                                          </p:val>
                                        </p:tav>
                                        <p:tav tm="100000">
                                          <p:val>
                                            <p:strVal val="#ppt_x"/>
                                          </p:val>
                                        </p:tav>
                                      </p:tavLst>
                                    </p:anim>
                                    <p:anim calcmode="lin" valueType="num">
                                      <p:cBhvr additive="base">
                                        <p:cTn id="32" dur="500" fill="hold"/>
                                        <p:tgtEl>
                                          <p:spTgt spid="20481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04813"/>
                                        </p:tgtEl>
                                        <p:attrNameLst>
                                          <p:attrName>style.visibility</p:attrName>
                                        </p:attrNameLst>
                                      </p:cBhvr>
                                      <p:to>
                                        <p:strVal val="visible"/>
                                      </p:to>
                                    </p:set>
                                    <p:anim calcmode="lin" valueType="num">
                                      <p:cBhvr additive="base">
                                        <p:cTn id="37" dur="500" fill="hold"/>
                                        <p:tgtEl>
                                          <p:spTgt spid="204813"/>
                                        </p:tgtEl>
                                        <p:attrNameLst>
                                          <p:attrName>ppt_x</p:attrName>
                                        </p:attrNameLst>
                                      </p:cBhvr>
                                      <p:tavLst>
                                        <p:tav tm="0">
                                          <p:val>
                                            <p:strVal val="0-#ppt_w/2"/>
                                          </p:val>
                                        </p:tav>
                                        <p:tav tm="100000">
                                          <p:val>
                                            <p:strVal val="#ppt_x"/>
                                          </p:val>
                                        </p:tav>
                                      </p:tavLst>
                                    </p:anim>
                                    <p:anim calcmode="lin" valueType="num">
                                      <p:cBhvr additive="base">
                                        <p:cTn id="38" dur="500" fill="hold"/>
                                        <p:tgtEl>
                                          <p:spTgt spid="20481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04828"/>
                                        </p:tgtEl>
                                        <p:attrNameLst>
                                          <p:attrName>style.visibility</p:attrName>
                                        </p:attrNameLst>
                                      </p:cBhvr>
                                      <p:to>
                                        <p:strVal val="visible"/>
                                      </p:to>
                                    </p:set>
                                    <p:anim calcmode="lin" valueType="num">
                                      <p:cBhvr additive="base">
                                        <p:cTn id="43" dur="500" fill="hold"/>
                                        <p:tgtEl>
                                          <p:spTgt spid="204828"/>
                                        </p:tgtEl>
                                        <p:attrNameLst>
                                          <p:attrName>ppt_x</p:attrName>
                                        </p:attrNameLst>
                                      </p:cBhvr>
                                      <p:tavLst>
                                        <p:tav tm="0">
                                          <p:val>
                                            <p:strVal val="0-#ppt_w/2"/>
                                          </p:val>
                                        </p:tav>
                                        <p:tav tm="100000">
                                          <p:val>
                                            <p:strVal val="#ppt_x"/>
                                          </p:val>
                                        </p:tav>
                                      </p:tavLst>
                                    </p:anim>
                                    <p:anim calcmode="lin" valueType="num">
                                      <p:cBhvr additive="base">
                                        <p:cTn id="44" dur="500" fill="hold"/>
                                        <p:tgtEl>
                                          <p:spTgt spid="204828"/>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04814"/>
                                        </p:tgtEl>
                                        <p:attrNameLst>
                                          <p:attrName>style.visibility</p:attrName>
                                        </p:attrNameLst>
                                      </p:cBhvr>
                                      <p:to>
                                        <p:strVal val="visible"/>
                                      </p:to>
                                    </p:set>
                                    <p:anim calcmode="lin" valueType="num">
                                      <p:cBhvr additive="base">
                                        <p:cTn id="49" dur="500" fill="hold"/>
                                        <p:tgtEl>
                                          <p:spTgt spid="204814"/>
                                        </p:tgtEl>
                                        <p:attrNameLst>
                                          <p:attrName>ppt_x</p:attrName>
                                        </p:attrNameLst>
                                      </p:cBhvr>
                                      <p:tavLst>
                                        <p:tav tm="0">
                                          <p:val>
                                            <p:strVal val="0-#ppt_w/2"/>
                                          </p:val>
                                        </p:tav>
                                        <p:tav tm="100000">
                                          <p:val>
                                            <p:strVal val="#ppt_x"/>
                                          </p:val>
                                        </p:tav>
                                      </p:tavLst>
                                    </p:anim>
                                    <p:anim calcmode="lin" valueType="num">
                                      <p:cBhvr additive="base">
                                        <p:cTn id="50" dur="500" fill="hold"/>
                                        <p:tgtEl>
                                          <p:spTgt spid="20481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04826"/>
                                        </p:tgtEl>
                                        <p:attrNameLst>
                                          <p:attrName>style.visibility</p:attrName>
                                        </p:attrNameLst>
                                      </p:cBhvr>
                                      <p:to>
                                        <p:strVal val="visible"/>
                                      </p:to>
                                    </p:set>
                                    <p:anim calcmode="lin" valueType="num">
                                      <p:cBhvr additive="base">
                                        <p:cTn id="55" dur="500" fill="hold"/>
                                        <p:tgtEl>
                                          <p:spTgt spid="204826"/>
                                        </p:tgtEl>
                                        <p:attrNameLst>
                                          <p:attrName>ppt_x</p:attrName>
                                        </p:attrNameLst>
                                      </p:cBhvr>
                                      <p:tavLst>
                                        <p:tav tm="0">
                                          <p:val>
                                            <p:strVal val="0-#ppt_w/2"/>
                                          </p:val>
                                        </p:tav>
                                        <p:tav tm="100000">
                                          <p:val>
                                            <p:strVal val="#ppt_x"/>
                                          </p:val>
                                        </p:tav>
                                      </p:tavLst>
                                    </p:anim>
                                    <p:anim calcmode="lin" valueType="num">
                                      <p:cBhvr additive="base">
                                        <p:cTn id="56" dur="500" fill="hold"/>
                                        <p:tgtEl>
                                          <p:spTgt spid="20482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04815"/>
                                        </p:tgtEl>
                                        <p:attrNameLst>
                                          <p:attrName>style.visibility</p:attrName>
                                        </p:attrNameLst>
                                      </p:cBhvr>
                                      <p:to>
                                        <p:strVal val="visible"/>
                                      </p:to>
                                    </p:set>
                                    <p:anim calcmode="lin" valueType="num">
                                      <p:cBhvr additive="base">
                                        <p:cTn id="61" dur="500" fill="hold"/>
                                        <p:tgtEl>
                                          <p:spTgt spid="204815"/>
                                        </p:tgtEl>
                                        <p:attrNameLst>
                                          <p:attrName>ppt_x</p:attrName>
                                        </p:attrNameLst>
                                      </p:cBhvr>
                                      <p:tavLst>
                                        <p:tav tm="0">
                                          <p:val>
                                            <p:strVal val="0-#ppt_w/2"/>
                                          </p:val>
                                        </p:tav>
                                        <p:tav tm="100000">
                                          <p:val>
                                            <p:strVal val="#ppt_x"/>
                                          </p:val>
                                        </p:tav>
                                      </p:tavLst>
                                    </p:anim>
                                    <p:anim calcmode="lin" valueType="num">
                                      <p:cBhvr additive="base">
                                        <p:cTn id="62" dur="500" fill="hold"/>
                                        <p:tgtEl>
                                          <p:spTgt spid="204815"/>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204816"/>
                                        </p:tgtEl>
                                        <p:attrNameLst>
                                          <p:attrName>style.visibility</p:attrName>
                                        </p:attrNameLst>
                                      </p:cBhvr>
                                      <p:to>
                                        <p:strVal val="visible"/>
                                      </p:to>
                                    </p:set>
                                    <p:anim calcmode="lin" valueType="num">
                                      <p:cBhvr additive="base">
                                        <p:cTn id="67" dur="500" fill="hold"/>
                                        <p:tgtEl>
                                          <p:spTgt spid="204816"/>
                                        </p:tgtEl>
                                        <p:attrNameLst>
                                          <p:attrName>ppt_x</p:attrName>
                                        </p:attrNameLst>
                                      </p:cBhvr>
                                      <p:tavLst>
                                        <p:tav tm="0">
                                          <p:val>
                                            <p:strVal val="0-#ppt_w/2"/>
                                          </p:val>
                                        </p:tav>
                                        <p:tav tm="100000">
                                          <p:val>
                                            <p:strVal val="#ppt_x"/>
                                          </p:val>
                                        </p:tav>
                                      </p:tavLst>
                                    </p:anim>
                                    <p:anim calcmode="lin" valueType="num">
                                      <p:cBhvr additive="base">
                                        <p:cTn id="68" dur="500" fill="hold"/>
                                        <p:tgtEl>
                                          <p:spTgt spid="204816"/>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204817"/>
                                        </p:tgtEl>
                                        <p:attrNameLst>
                                          <p:attrName>style.visibility</p:attrName>
                                        </p:attrNameLst>
                                      </p:cBhvr>
                                      <p:to>
                                        <p:strVal val="visible"/>
                                      </p:to>
                                    </p:set>
                                    <p:anim calcmode="lin" valueType="num">
                                      <p:cBhvr additive="base">
                                        <p:cTn id="73" dur="500" fill="hold"/>
                                        <p:tgtEl>
                                          <p:spTgt spid="204817"/>
                                        </p:tgtEl>
                                        <p:attrNameLst>
                                          <p:attrName>ppt_x</p:attrName>
                                        </p:attrNameLst>
                                      </p:cBhvr>
                                      <p:tavLst>
                                        <p:tav tm="0">
                                          <p:val>
                                            <p:strVal val="0-#ppt_w/2"/>
                                          </p:val>
                                        </p:tav>
                                        <p:tav tm="100000">
                                          <p:val>
                                            <p:strVal val="#ppt_x"/>
                                          </p:val>
                                        </p:tav>
                                      </p:tavLst>
                                    </p:anim>
                                    <p:anim calcmode="lin" valueType="num">
                                      <p:cBhvr additive="base">
                                        <p:cTn id="74" dur="500" fill="hold"/>
                                        <p:tgtEl>
                                          <p:spTgt spid="204817"/>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204830"/>
                                        </p:tgtEl>
                                        <p:attrNameLst>
                                          <p:attrName>style.visibility</p:attrName>
                                        </p:attrNameLst>
                                      </p:cBhvr>
                                      <p:to>
                                        <p:strVal val="visible"/>
                                      </p:to>
                                    </p:set>
                                    <p:animEffect transition="in" filter="wipe(down)">
                                      <p:cBhvr>
                                        <p:cTn id="79" dur="500"/>
                                        <p:tgtEl>
                                          <p:spTgt spid="2048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2" grpId="0" animBg="1" autoUpdateAnimBg="0"/>
      <p:bldP spid="204803" grpId="0" animBg="1" autoUpdateAnimBg="0"/>
      <p:bldP spid="204804" grpId="0" animBg="1"/>
      <p:bldP spid="204805" grpId="0" animBg="1" autoUpdateAnimBg="0"/>
      <p:bldP spid="204813" grpId="0" animBg="1" autoUpdateAnimBg="0"/>
      <p:bldP spid="204814" grpId="0" animBg="1" autoUpdateAnimBg="0"/>
      <p:bldP spid="204815" grpId="0" animBg="1" autoUpdateAnimBg="0"/>
      <p:bldP spid="204816" grpId="0" animBg="1" autoUpdateAnimBg="0"/>
      <p:bldP spid="204817" grpId="0" animBg="1" autoUpdateAnimBg="0"/>
      <p:bldP spid="204818" grpId="0" animBg="1"/>
      <p:bldP spid="204826" grpId="0" animBg="1" autoUpdateAnimBg="0"/>
      <p:bldP spid="204828" grpId="0" animBg="1" autoUpdateAnimBg="0"/>
      <p:bldP spid="204830" grpId="0" animBg="1"/>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5" name="Rectangle 5"/>
          <p:cNvSpPr>
            <a:spLocks noChangeArrowheads="1"/>
          </p:cNvSpPr>
          <p:nvPr/>
        </p:nvSpPr>
        <p:spPr bwMode="auto">
          <a:xfrm>
            <a:off x="152400" y="115888"/>
            <a:ext cx="1395413" cy="388937"/>
          </a:xfrm>
          <a:prstGeom prst="rect">
            <a:avLst/>
          </a:prstGeom>
          <a:noFill/>
          <a:ln w="19050">
            <a:solidFill>
              <a:schemeClr val="accent2"/>
            </a:solidFill>
            <a:miter lim="800000"/>
            <a:headEnd/>
            <a:tailEnd/>
          </a:ln>
        </p:spPr>
        <p:txBody>
          <a:bodyPr lIns="91422" tIns="45712" rIns="91422" bIns="45712" anchor="ctr"/>
          <a:lstStyle/>
          <a:p>
            <a:r>
              <a:rPr lang="en-US" sz="2000" u="none">
                <a:solidFill>
                  <a:schemeClr val="tx2"/>
                </a:solidFill>
                <a:latin typeface="Lucida Console" pitchFamily="49" charset="0"/>
              </a:rPr>
              <a:t>CONTOH</a:t>
            </a:r>
          </a:p>
        </p:txBody>
      </p:sp>
      <p:sp>
        <p:nvSpPr>
          <p:cNvPr id="337926" name="Rectangle 6"/>
          <p:cNvSpPr>
            <a:spLocks noChangeArrowheads="1"/>
          </p:cNvSpPr>
          <p:nvPr/>
        </p:nvSpPr>
        <p:spPr bwMode="auto">
          <a:xfrm>
            <a:off x="228600" y="620713"/>
            <a:ext cx="8686800" cy="1749425"/>
          </a:xfrm>
          <a:prstGeom prst="rect">
            <a:avLst/>
          </a:prstGeom>
          <a:noFill/>
          <a:ln w="9525">
            <a:solidFill>
              <a:schemeClr val="accent2"/>
            </a:solidFill>
            <a:miter lim="800000"/>
            <a:headEnd/>
            <a:tailEnd/>
          </a:ln>
        </p:spPr>
        <p:txBody>
          <a:bodyPr lIns="91422" tIns="45712" rIns="91422" bIns="45712">
            <a:spAutoFit/>
          </a:bodyPr>
          <a:lstStyle/>
          <a:p>
            <a:r>
              <a:rPr lang="en-US" sz="1800" b="1" u="none">
                <a:cs typeface="Times New Roman" pitchFamily="18" charset="0"/>
              </a:rPr>
              <a:t>PT ABC membetulkan sendiri SPT Tahunan PPh Tahun 2008 pada tanggal 20 Februari 2010, yang semula menyatakan jumlah pajak terutang sebesar Rp100juta dan kredit pajak sebesar Rp80juta, dibetulkan seharusnya jumlah pajak terutang sebesar Rp130juta dan kredit pajak tetap. Kekurangan pembayaran pajak sebesar Rp30juta dibayar pada tanggal 18 Februari 2010.</a:t>
            </a:r>
            <a:endParaRPr lang="en-GB" sz="1800" b="1" u="none"/>
          </a:p>
        </p:txBody>
      </p:sp>
      <p:sp>
        <p:nvSpPr>
          <p:cNvPr id="337927" name="Rectangle 7"/>
          <p:cNvSpPr>
            <a:spLocks noChangeArrowheads="1"/>
          </p:cNvSpPr>
          <p:nvPr/>
        </p:nvSpPr>
        <p:spPr bwMode="auto">
          <a:xfrm>
            <a:off x="381000" y="2565400"/>
            <a:ext cx="8382000" cy="2019300"/>
          </a:xfrm>
          <a:prstGeom prst="rect">
            <a:avLst/>
          </a:prstGeom>
          <a:noFill/>
          <a:ln w="38100">
            <a:solidFill>
              <a:srgbClr val="CC3300"/>
            </a:solidFill>
            <a:miter lim="800000"/>
            <a:headEnd/>
            <a:tailEnd/>
          </a:ln>
        </p:spPr>
        <p:txBody>
          <a:bodyPr lIns="91422" tIns="45712" rIns="91422" bIns="45712">
            <a:spAutoFit/>
          </a:bodyPr>
          <a:lstStyle/>
          <a:p>
            <a:pPr algn="just"/>
            <a:r>
              <a:rPr lang="en-GB" sz="2000" b="1" u="none">
                <a:cs typeface="Times New Roman" pitchFamily="18" charset="0"/>
              </a:rPr>
              <a:t>Dari kasus di atas maka PT ABC dikenai sanksi administrasi berupa bunga sesuai dengan Pasal 8 ayat 2 UU KUP sebesar:</a:t>
            </a:r>
          </a:p>
          <a:p>
            <a:pPr eaLnBrk="0" hangingPunct="0"/>
            <a:r>
              <a:rPr lang="en-GB" b="1" u="none">
                <a:solidFill>
                  <a:schemeClr val="accent2"/>
                </a:solidFill>
                <a:cs typeface="Times New Roman" pitchFamily="18" charset="0"/>
              </a:rPr>
              <a:t>2% x 10 x Rp30.000.000,00 = Rp6.000.000,00</a:t>
            </a:r>
          </a:p>
          <a:p>
            <a:pPr algn="l" eaLnBrk="0" hangingPunct="0"/>
            <a:r>
              <a:rPr lang="en-US" sz="2000" b="1" u="none">
                <a:cs typeface="Times New Roman" pitchFamily="18" charset="0"/>
              </a:rPr>
              <a:t>Jumlah bulan dihitung sejak 1 Mei 2009 – 20 Februari 2010 = 10 bulan.</a:t>
            </a:r>
            <a:r>
              <a:rPr lang="en-GB" sz="2000" b="1" u="none"/>
              <a:t> </a:t>
            </a:r>
          </a:p>
        </p:txBody>
      </p:sp>
      <p:sp>
        <p:nvSpPr>
          <p:cNvPr id="337928" name="AutoShape 8"/>
          <p:cNvSpPr>
            <a:spLocks noChangeArrowheads="1"/>
          </p:cNvSpPr>
          <p:nvPr/>
        </p:nvSpPr>
        <p:spPr bwMode="auto">
          <a:xfrm>
            <a:off x="7019925" y="2276475"/>
            <a:ext cx="360363" cy="433388"/>
          </a:xfrm>
          <a:prstGeom prst="downArrow">
            <a:avLst>
              <a:gd name="adj1" fmla="val 50000"/>
              <a:gd name="adj2" fmla="val 30066"/>
            </a:avLst>
          </a:prstGeom>
          <a:solidFill>
            <a:schemeClr val="accent1"/>
          </a:solidFill>
          <a:ln w="9525">
            <a:solidFill>
              <a:schemeClr val="tx1"/>
            </a:solidFill>
            <a:miter lim="800000"/>
            <a:headEnd/>
            <a:tailEnd/>
          </a:ln>
        </p:spPr>
        <p:txBody>
          <a:bodyPr wrap="none" anchor="ctr"/>
          <a:lstStyle/>
          <a:p>
            <a:endParaRPr lang="en-US"/>
          </a:p>
        </p:txBody>
      </p:sp>
      <p:sp>
        <p:nvSpPr>
          <p:cNvPr id="337930" name="Rectangle 10"/>
          <p:cNvSpPr>
            <a:spLocks noChangeArrowheads="1"/>
          </p:cNvSpPr>
          <p:nvPr/>
        </p:nvSpPr>
        <p:spPr bwMode="auto">
          <a:xfrm>
            <a:off x="1258888" y="4868863"/>
            <a:ext cx="6337300" cy="1382712"/>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800" b="1" u="none"/>
              <a:t>DJP menerbitkan </a:t>
            </a:r>
            <a:r>
              <a:rPr lang="en-US" sz="2800" b="1" u="none">
                <a:solidFill>
                  <a:schemeClr val="accent2"/>
                </a:solidFill>
                <a:latin typeface="Verdana" pitchFamily="34" charset="0"/>
              </a:rPr>
              <a:t>STP</a:t>
            </a:r>
            <a:r>
              <a:rPr lang="en-US" sz="2800" b="1" u="none">
                <a:solidFill>
                  <a:srgbClr val="990000"/>
                </a:solidFill>
              </a:rPr>
              <a:t> untuk menagih sanksi administrasi berupa bunga tersebut</a:t>
            </a:r>
          </a:p>
        </p:txBody>
      </p:sp>
      <p:sp>
        <p:nvSpPr>
          <p:cNvPr id="337931" name="AutoShape 11"/>
          <p:cNvSpPr>
            <a:spLocks noChangeArrowheads="1"/>
          </p:cNvSpPr>
          <p:nvPr/>
        </p:nvSpPr>
        <p:spPr bwMode="auto">
          <a:xfrm>
            <a:off x="4211638" y="4364038"/>
            <a:ext cx="360362" cy="433387"/>
          </a:xfrm>
          <a:prstGeom prst="downArrow">
            <a:avLst>
              <a:gd name="adj1" fmla="val 50000"/>
              <a:gd name="adj2" fmla="val 30066"/>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7925"/>
                                        </p:tgtEl>
                                        <p:attrNameLst>
                                          <p:attrName>style.visibility</p:attrName>
                                        </p:attrNameLst>
                                      </p:cBhvr>
                                      <p:to>
                                        <p:strVal val="visible"/>
                                      </p:to>
                                    </p:set>
                                    <p:anim calcmode="lin" valueType="num">
                                      <p:cBhvr additive="base">
                                        <p:cTn id="7" dur="500" fill="hold"/>
                                        <p:tgtEl>
                                          <p:spTgt spid="337925"/>
                                        </p:tgtEl>
                                        <p:attrNameLst>
                                          <p:attrName>ppt_x</p:attrName>
                                        </p:attrNameLst>
                                      </p:cBhvr>
                                      <p:tavLst>
                                        <p:tav tm="0">
                                          <p:val>
                                            <p:strVal val="#ppt_x"/>
                                          </p:val>
                                        </p:tav>
                                        <p:tav tm="100000">
                                          <p:val>
                                            <p:strVal val="#ppt_x"/>
                                          </p:val>
                                        </p:tav>
                                      </p:tavLst>
                                    </p:anim>
                                    <p:anim calcmode="lin" valueType="num">
                                      <p:cBhvr additive="base">
                                        <p:cTn id="8" dur="500" fill="hold"/>
                                        <p:tgtEl>
                                          <p:spTgt spid="3379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37926"/>
                                        </p:tgtEl>
                                        <p:attrNameLst>
                                          <p:attrName>style.visibility</p:attrName>
                                        </p:attrNameLst>
                                      </p:cBhvr>
                                      <p:to>
                                        <p:strVal val="visible"/>
                                      </p:to>
                                    </p:set>
                                    <p:animEffect transition="in" filter="checkerboard(across)">
                                      <p:cBhvr>
                                        <p:cTn id="13" dur="1000"/>
                                        <p:tgtEl>
                                          <p:spTgt spid="33792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37928"/>
                                        </p:tgtEl>
                                        <p:attrNameLst>
                                          <p:attrName>style.visibility</p:attrName>
                                        </p:attrNameLst>
                                      </p:cBhvr>
                                      <p:to>
                                        <p:strVal val="visible"/>
                                      </p:to>
                                    </p:set>
                                    <p:anim calcmode="lin" valueType="num">
                                      <p:cBhvr additive="base">
                                        <p:cTn id="18" dur="500" fill="hold"/>
                                        <p:tgtEl>
                                          <p:spTgt spid="337928"/>
                                        </p:tgtEl>
                                        <p:attrNameLst>
                                          <p:attrName>ppt_x</p:attrName>
                                        </p:attrNameLst>
                                      </p:cBhvr>
                                      <p:tavLst>
                                        <p:tav tm="0">
                                          <p:val>
                                            <p:strVal val="#ppt_x"/>
                                          </p:val>
                                        </p:tav>
                                        <p:tav tm="100000">
                                          <p:val>
                                            <p:strVal val="#ppt_x"/>
                                          </p:val>
                                        </p:tav>
                                      </p:tavLst>
                                    </p:anim>
                                    <p:anim calcmode="lin" valueType="num">
                                      <p:cBhvr additive="base">
                                        <p:cTn id="19" dur="500" fill="hold"/>
                                        <p:tgtEl>
                                          <p:spTgt spid="33792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337927"/>
                                        </p:tgtEl>
                                        <p:attrNameLst>
                                          <p:attrName>style.visibility</p:attrName>
                                        </p:attrNameLst>
                                      </p:cBhvr>
                                      <p:to>
                                        <p:strVal val="visible"/>
                                      </p:to>
                                    </p:set>
                                    <p:animEffect transition="in" filter="checkerboard(across)">
                                      <p:cBhvr>
                                        <p:cTn id="24" dur="1000"/>
                                        <p:tgtEl>
                                          <p:spTgt spid="33792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37930"/>
                                        </p:tgtEl>
                                        <p:attrNameLst>
                                          <p:attrName>style.visibility</p:attrName>
                                        </p:attrNameLst>
                                      </p:cBhvr>
                                      <p:to>
                                        <p:strVal val="visible"/>
                                      </p:to>
                                    </p:set>
                                    <p:anim calcmode="lin" valueType="num">
                                      <p:cBhvr additive="base">
                                        <p:cTn id="29" dur="500" fill="hold"/>
                                        <p:tgtEl>
                                          <p:spTgt spid="337930"/>
                                        </p:tgtEl>
                                        <p:attrNameLst>
                                          <p:attrName>ppt_x</p:attrName>
                                        </p:attrNameLst>
                                      </p:cBhvr>
                                      <p:tavLst>
                                        <p:tav tm="0">
                                          <p:val>
                                            <p:strVal val="0-#ppt_w/2"/>
                                          </p:val>
                                        </p:tav>
                                        <p:tav tm="100000">
                                          <p:val>
                                            <p:strVal val="#ppt_x"/>
                                          </p:val>
                                        </p:tav>
                                      </p:tavLst>
                                    </p:anim>
                                    <p:anim calcmode="lin" valueType="num">
                                      <p:cBhvr additive="base">
                                        <p:cTn id="30" dur="500" fill="hold"/>
                                        <p:tgtEl>
                                          <p:spTgt spid="337930"/>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37931"/>
                                        </p:tgtEl>
                                        <p:attrNameLst>
                                          <p:attrName>style.visibility</p:attrName>
                                        </p:attrNameLst>
                                      </p:cBhvr>
                                      <p:to>
                                        <p:strVal val="visible"/>
                                      </p:to>
                                    </p:set>
                                    <p:anim calcmode="lin" valueType="num">
                                      <p:cBhvr additive="base">
                                        <p:cTn id="35" dur="500" fill="hold"/>
                                        <p:tgtEl>
                                          <p:spTgt spid="337931"/>
                                        </p:tgtEl>
                                        <p:attrNameLst>
                                          <p:attrName>ppt_x</p:attrName>
                                        </p:attrNameLst>
                                      </p:cBhvr>
                                      <p:tavLst>
                                        <p:tav tm="0">
                                          <p:val>
                                            <p:strVal val="#ppt_x"/>
                                          </p:val>
                                        </p:tav>
                                        <p:tav tm="100000">
                                          <p:val>
                                            <p:strVal val="#ppt_x"/>
                                          </p:val>
                                        </p:tav>
                                      </p:tavLst>
                                    </p:anim>
                                    <p:anim calcmode="lin" valueType="num">
                                      <p:cBhvr additive="base">
                                        <p:cTn id="36" dur="500" fill="hold"/>
                                        <p:tgtEl>
                                          <p:spTgt spid="3379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5" grpId="0" animBg="1"/>
      <p:bldP spid="337926" grpId="0" animBg="1"/>
      <p:bldP spid="337927" grpId="0" animBg="1"/>
      <p:bldP spid="337928" grpId="0" animBg="1"/>
      <p:bldP spid="337930" grpId="0" animBg="1" autoUpdateAnimBg="0"/>
      <p:bldP spid="337931" grpId="0" animBg="1"/>
    </p:bld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1600200" y="76200"/>
            <a:ext cx="4724400" cy="45720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STP</a:t>
            </a:r>
          </a:p>
        </p:txBody>
      </p:sp>
      <p:sp>
        <p:nvSpPr>
          <p:cNvPr id="205827" name="Rectangle 3"/>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14 UU KUP</a:t>
            </a:r>
          </a:p>
        </p:txBody>
      </p:sp>
      <p:sp>
        <p:nvSpPr>
          <p:cNvPr id="205828" name="AutoShape 4"/>
          <p:cNvSpPr>
            <a:spLocks noChangeArrowheads="1"/>
          </p:cNvSpPr>
          <p:nvPr/>
        </p:nvSpPr>
        <p:spPr bwMode="auto">
          <a:xfrm>
            <a:off x="3657600" y="533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5829" name="Rectangle 5"/>
          <p:cNvSpPr>
            <a:spLocks noChangeArrowheads="1"/>
          </p:cNvSpPr>
          <p:nvPr/>
        </p:nvSpPr>
        <p:spPr bwMode="auto">
          <a:xfrm>
            <a:off x="395288" y="692150"/>
            <a:ext cx="8534400" cy="723900"/>
          </a:xfrm>
          <a:prstGeom prst="rect">
            <a:avLst/>
          </a:prstGeom>
          <a:noFill/>
          <a:ln w="28575">
            <a:solidFill>
              <a:srgbClr val="008000"/>
            </a:solidFill>
            <a:miter lim="800000"/>
            <a:headEnd/>
            <a:tailEnd/>
          </a:ln>
        </p:spPr>
        <p:txBody>
          <a:bodyPr lIns="91422" tIns="45712" rIns="91422" bIns="45712">
            <a:spAutoFit/>
          </a:bodyPr>
          <a:lstStyle/>
          <a:p>
            <a:pPr>
              <a:lnSpc>
                <a:spcPct val="90000"/>
              </a:lnSpc>
            </a:pPr>
            <a:r>
              <a:rPr lang="en-US" sz="2000" u="none">
                <a:latin typeface="Lucida Console" pitchFamily="49" charset="0"/>
              </a:rPr>
              <a:t>surat </a:t>
            </a:r>
            <a:r>
              <a:rPr lang="en-US" sz="2000" b="1" u="none">
                <a:solidFill>
                  <a:srgbClr val="0033CC"/>
                </a:solidFill>
                <a:latin typeface="Lucida Console" pitchFamily="49" charset="0"/>
              </a:rPr>
              <a:t>untuk melakukan tagihan</a:t>
            </a:r>
            <a:r>
              <a:rPr lang="en-US" sz="2000" u="none">
                <a:latin typeface="Lucida Console" pitchFamily="49" charset="0"/>
              </a:rPr>
              <a:t> </a:t>
            </a:r>
            <a:r>
              <a:rPr lang="en-US" sz="2000" b="1" u="none">
                <a:solidFill>
                  <a:srgbClr val="008000"/>
                </a:solidFill>
                <a:latin typeface="Lucida Console" pitchFamily="49" charset="0"/>
              </a:rPr>
              <a:t>sanksi administrasi berupa </a:t>
            </a:r>
            <a:r>
              <a:rPr lang="en-US" b="1">
                <a:solidFill>
                  <a:srgbClr val="990000"/>
                </a:solidFill>
              </a:rPr>
              <a:t>denda</a:t>
            </a:r>
          </a:p>
        </p:txBody>
      </p:sp>
      <p:sp>
        <p:nvSpPr>
          <p:cNvPr id="205835" name="AutoShape 11"/>
          <p:cNvSpPr>
            <a:spLocks noChangeArrowheads="1"/>
          </p:cNvSpPr>
          <p:nvPr/>
        </p:nvSpPr>
        <p:spPr bwMode="auto">
          <a:xfrm>
            <a:off x="4830763" y="1412875"/>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5839" name="Rectangle 15"/>
          <p:cNvSpPr>
            <a:spLocks noChangeArrowheads="1"/>
          </p:cNvSpPr>
          <p:nvPr/>
        </p:nvSpPr>
        <p:spPr bwMode="auto">
          <a:xfrm>
            <a:off x="381000" y="5157788"/>
            <a:ext cx="8534400" cy="944562"/>
          </a:xfrm>
          <a:prstGeom prst="rect">
            <a:avLst/>
          </a:prstGeom>
          <a:solidFill>
            <a:srgbClr val="FFFFCC"/>
          </a:solidFill>
          <a:ln w="28575">
            <a:solidFill>
              <a:srgbClr val="FF33CC"/>
            </a:solidFill>
            <a:miter lim="800000"/>
            <a:headEnd/>
            <a:tailEnd/>
          </a:ln>
        </p:spPr>
        <p:txBody>
          <a:bodyPr lIns="91422" tIns="45712" rIns="91422" bIns="45712">
            <a:spAutoFit/>
          </a:bodyPr>
          <a:lstStyle/>
          <a:p>
            <a:pPr>
              <a:spcBef>
                <a:spcPct val="50000"/>
              </a:spcBef>
            </a:pPr>
            <a:r>
              <a:rPr lang="en-US" sz="1800" b="1" u="none">
                <a:latin typeface="Arial Narrow" pitchFamily="34" charset="0"/>
              </a:rPr>
              <a:t>Terhadap Pengusaha atau PKP tsb, selain wajib menyetor pajak yang terutang, dikenai sanksi administrasi berupa </a:t>
            </a:r>
            <a:r>
              <a:rPr lang="en-US" sz="1800" b="1" u="none">
                <a:solidFill>
                  <a:srgbClr val="990000"/>
                </a:solidFill>
                <a:latin typeface="Tahoma" pitchFamily="34" charset="0"/>
              </a:rPr>
              <a:t>denda sebesar 2% (dua persen) dari Dasar Pengenaan Pajak</a:t>
            </a:r>
            <a:r>
              <a:rPr lang="en-US" sz="1800" b="1" u="none">
                <a:latin typeface="Arial Narrow" pitchFamily="34" charset="0"/>
              </a:rPr>
              <a:t>. (Pasal 14 ayat  4 UU KUP)</a:t>
            </a:r>
          </a:p>
        </p:txBody>
      </p:sp>
      <p:sp>
        <p:nvSpPr>
          <p:cNvPr id="205840" name="AutoShape 16"/>
          <p:cNvSpPr>
            <a:spLocks noChangeArrowheads="1"/>
          </p:cNvSpPr>
          <p:nvPr/>
        </p:nvSpPr>
        <p:spPr bwMode="auto">
          <a:xfrm>
            <a:off x="3822700" y="5013325"/>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5841" name="Rectangle 17"/>
          <p:cNvSpPr>
            <a:spLocks noChangeArrowheads="1"/>
          </p:cNvSpPr>
          <p:nvPr/>
        </p:nvSpPr>
        <p:spPr bwMode="auto">
          <a:xfrm>
            <a:off x="395288" y="6159500"/>
            <a:ext cx="8497887" cy="654050"/>
          </a:xfrm>
          <a:prstGeom prst="rect">
            <a:avLst/>
          </a:prstGeom>
          <a:solidFill>
            <a:schemeClr val="bg1"/>
          </a:solidFill>
          <a:ln w="12700">
            <a:solidFill>
              <a:srgbClr val="0033CC"/>
            </a:solidFill>
            <a:miter lim="800000"/>
            <a:headEnd/>
            <a:tailEnd/>
          </a:ln>
        </p:spPr>
        <p:txBody>
          <a:bodyPr lIns="91422" tIns="45712" rIns="91422" bIns="45712">
            <a:spAutoFit/>
          </a:bodyPr>
          <a:lstStyle/>
          <a:p>
            <a:r>
              <a:rPr lang="pt-BR" sz="1800" u="none">
                <a:latin typeface="Tahoma" pitchFamily="34" charset="0"/>
                <a:cs typeface="Times New Roman" pitchFamily="18" charset="0"/>
              </a:rPr>
              <a:t>Pasal 7 ayat 1 KUP yaitu sanksi administrasi berupa denda apabila SPT tidak disampaikan dalam jangka waktunya;</a:t>
            </a:r>
            <a:r>
              <a:rPr lang="en-GB" sz="1800" u="none">
                <a:latin typeface="Tahoma" pitchFamily="34" charset="0"/>
              </a:rPr>
              <a:t> </a:t>
            </a:r>
          </a:p>
        </p:txBody>
      </p:sp>
      <p:sp>
        <p:nvSpPr>
          <p:cNvPr id="205842" name="Rectangle 18"/>
          <p:cNvSpPr>
            <a:spLocks noChangeArrowheads="1"/>
          </p:cNvSpPr>
          <p:nvPr/>
        </p:nvSpPr>
        <p:spPr bwMode="auto">
          <a:xfrm>
            <a:off x="395288" y="1484313"/>
            <a:ext cx="8569325" cy="925512"/>
          </a:xfrm>
          <a:prstGeom prst="rect">
            <a:avLst/>
          </a:prstGeom>
          <a:noFill/>
          <a:ln w="9525">
            <a:solidFill>
              <a:schemeClr val="accent2"/>
            </a:solidFill>
            <a:miter lim="800000"/>
            <a:headEnd/>
            <a:tailEnd/>
          </a:ln>
        </p:spPr>
        <p:txBody>
          <a:bodyPr lIns="91422" tIns="45712" rIns="91422" bIns="45712">
            <a:spAutoFit/>
          </a:bodyPr>
          <a:lstStyle/>
          <a:p>
            <a:r>
              <a:rPr lang="sv-SE" sz="1800">
                <a:latin typeface="Tahoma" pitchFamily="34" charset="0"/>
              </a:rPr>
              <a:t>Pasal 14 ayat 1 huruf d</a:t>
            </a:r>
            <a:r>
              <a:rPr lang="sv-SE" sz="1800" u="none">
                <a:latin typeface="Tahoma" pitchFamily="34" charset="0"/>
              </a:rPr>
              <a:t>: pengusaha yang telah dikukuhkan sebagai Pengusaha Kena Pajak, tetapi tidak membuat faktur pajak atau membuat faktur pajak, tetapi tidak tepat waktu;</a:t>
            </a:r>
            <a:endParaRPr lang="en-US" sz="1800" u="none">
              <a:latin typeface="Tahoma" pitchFamily="34" charset="0"/>
            </a:endParaRPr>
          </a:p>
        </p:txBody>
      </p:sp>
      <p:sp>
        <p:nvSpPr>
          <p:cNvPr id="205843" name="Rectangle 19"/>
          <p:cNvSpPr>
            <a:spLocks noChangeArrowheads="1"/>
          </p:cNvSpPr>
          <p:nvPr/>
        </p:nvSpPr>
        <p:spPr bwMode="auto">
          <a:xfrm>
            <a:off x="395288" y="2420938"/>
            <a:ext cx="8569325" cy="2024062"/>
          </a:xfrm>
          <a:prstGeom prst="rect">
            <a:avLst/>
          </a:prstGeom>
          <a:noFill/>
          <a:ln w="9525">
            <a:solidFill>
              <a:schemeClr val="accent2"/>
            </a:solidFill>
            <a:miter lim="800000"/>
            <a:headEnd/>
            <a:tailEnd/>
          </a:ln>
        </p:spPr>
        <p:txBody>
          <a:bodyPr lIns="91422" tIns="45712" rIns="91422" bIns="45712">
            <a:spAutoFit/>
          </a:bodyPr>
          <a:lstStyle/>
          <a:p>
            <a:r>
              <a:rPr lang="sv-SE" sz="1800">
                <a:latin typeface="Tahoma" pitchFamily="34" charset="0"/>
              </a:rPr>
              <a:t>Pasal 14 ayat 1 huruf e</a:t>
            </a:r>
            <a:r>
              <a:rPr lang="sv-SE" sz="1800" u="none">
                <a:latin typeface="Tahoma" pitchFamily="34" charset="0"/>
              </a:rPr>
              <a:t>: pengusaha yang telah dikukuhkan sebagai PKP yang tidak mengisi faktur pajak </a:t>
            </a:r>
            <a:r>
              <a:rPr lang="id-ID" sz="1800" u="none">
                <a:latin typeface="Tahoma" pitchFamily="34" charset="0"/>
              </a:rPr>
              <a:t>secara</a:t>
            </a:r>
            <a:r>
              <a:rPr lang="sv-SE" sz="1800" u="none">
                <a:latin typeface="Tahoma" pitchFamily="34" charset="0"/>
              </a:rPr>
              <a:t> lengkap sebagaimana dimaksud dalam Pasal 13 ayat (5) UU PPN 1984 dan perubahannya, </a:t>
            </a:r>
            <a:r>
              <a:rPr lang="sv-SE" sz="1800">
                <a:latin typeface="Tahoma" pitchFamily="34" charset="0"/>
              </a:rPr>
              <a:t>selain</a:t>
            </a:r>
            <a:r>
              <a:rPr lang="sv-SE" sz="1800" u="none">
                <a:latin typeface="Tahoma" pitchFamily="34" charset="0"/>
              </a:rPr>
              <a:t>:  </a:t>
            </a:r>
            <a:r>
              <a:rPr lang="sv-SE" sz="1800" u="none">
                <a:solidFill>
                  <a:srgbClr val="0033CC"/>
                </a:solidFill>
                <a:latin typeface="Tahoma" pitchFamily="34" charset="0"/>
              </a:rPr>
              <a:t>1. identitas pembeli sebagaimana dimaksud dalam Pasal 13 ayat (5) huruf b UU PPN 1984 dan perubahannya</a:t>
            </a:r>
            <a:r>
              <a:rPr lang="sv-SE" sz="1800" u="none">
                <a:latin typeface="Tahoma" pitchFamily="34" charset="0"/>
              </a:rPr>
              <a:t>; atau 2. </a:t>
            </a:r>
            <a:r>
              <a:rPr lang="sv-SE" sz="1800" u="none">
                <a:solidFill>
                  <a:srgbClr val="990000"/>
                </a:solidFill>
                <a:latin typeface="Tahoma" pitchFamily="34" charset="0"/>
              </a:rPr>
              <a:t>identitas pembeli serta nama dan tandatangan sebagaimana dimaksud dalam Pasal 13 ayat (5) </a:t>
            </a:r>
            <a:r>
              <a:rPr lang="id-ID" sz="1800" u="none">
                <a:solidFill>
                  <a:srgbClr val="990000"/>
                </a:solidFill>
                <a:latin typeface="Tahoma" pitchFamily="34" charset="0"/>
              </a:rPr>
              <a:t>huruf</a:t>
            </a:r>
            <a:r>
              <a:rPr lang="sv-SE" sz="1800" u="none">
                <a:solidFill>
                  <a:srgbClr val="990000"/>
                </a:solidFill>
                <a:latin typeface="Tahoma" pitchFamily="34" charset="0"/>
              </a:rPr>
              <a:t> b dan huruf g UU PPN 1984 dan perubahannya</a:t>
            </a:r>
            <a:r>
              <a:rPr lang="sv-SE" sz="1800" u="none">
                <a:latin typeface="Tahoma" pitchFamily="34" charset="0"/>
              </a:rPr>
              <a:t>, dalam hal penyerahan dilakukan oleh PKP pedagang eceran;</a:t>
            </a:r>
            <a:endParaRPr lang="en-US" sz="1800" u="none">
              <a:latin typeface="Tahoma" pitchFamily="34" charset="0"/>
            </a:endParaRPr>
          </a:p>
        </p:txBody>
      </p:sp>
      <p:sp>
        <p:nvSpPr>
          <p:cNvPr id="205844" name="Rectangle 20"/>
          <p:cNvSpPr>
            <a:spLocks noChangeArrowheads="1"/>
          </p:cNvSpPr>
          <p:nvPr/>
        </p:nvSpPr>
        <p:spPr bwMode="auto">
          <a:xfrm>
            <a:off x="395288" y="4437063"/>
            <a:ext cx="8569325" cy="650875"/>
          </a:xfrm>
          <a:prstGeom prst="rect">
            <a:avLst/>
          </a:prstGeom>
          <a:noFill/>
          <a:ln w="9525">
            <a:solidFill>
              <a:schemeClr val="accent2"/>
            </a:solidFill>
            <a:miter lim="800000"/>
            <a:headEnd/>
            <a:tailEnd/>
          </a:ln>
        </p:spPr>
        <p:txBody>
          <a:bodyPr lIns="91422" tIns="45712" rIns="91422" bIns="45712">
            <a:spAutoFit/>
          </a:bodyPr>
          <a:lstStyle/>
          <a:p>
            <a:r>
              <a:rPr lang="sv-SE" sz="1800">
                <a:latin typeface="Tahoma" pitchFamily="34" charset="0"/>
              </a:rPr>
              <a:t>Pasal 14 ayat 1 huruf f:</a:t>
            </a:r>
            <a:r>
              <a:rPr lang="sv-SE" sz="1800" u="none">
                <a:latin typeface="Tahoma" pitchFamily="34" charset="0"/>
              </a:rPr>
              <a:t> PKP melaporkan faktur pajak tidak sesuai dengan masa penerbitan faktur pajak; atau</a:t>
            </a:r>
            <a:endParaRPr lang="en-US" sz="1800" u="none">
              <a:latin typeface="Tahoma" pitchFamily="34" charset="0"/>
            </a:endParaRPr>
          </a:p>
        </p:txBody>
      </p:sp>
      <p:sp>
        <p:nvSpPr>
          <p:cNvPr id="205845" name="plant"/>
          <p:cNvSpPr>
            <a:spLocks noEditPoints="1" noChangeArrowheads="1"/>
          </p:cNvSpPr>
          <p:nvPr/>
        </p:nvSpPr>
        <p:spPr bwMode="auto">
          <a:xfrm>
            <a:off x="107950" y="1484313"/>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05846" name="plant"/>
          <p:cNvSpPr>
            <a:spLocks noEditPoints="1" noChangeArrowheads="1"/>
          </p:cNvSpPr>
          <p:nvPr/>
        </p:nvSpPr>
        <p:spPr bwMode="auto">
          <a:xfrm>
            <a:off x="107950" y="2492375"/>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05847" name="plant"/>
          <p:cNvSpPr>
            <a:spLocks noEditPoints="1" noChangeArrowheads="1"/>
          </p:cNvSpPr>
          <p:nvPr/>
        </p:nvSpPr>
        <p:spPr bwMode="auto">
          <a:xfrm>
            <a:off x="107950" y="4508500"/>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205848" name="plant"/>
          <p:cNvSpPr>
            <a:spLocks noEditPoints="1" noChangeArrowheads="1"/>
          </p:cNvSpPr>
          <p:nvPr/>
        </p:nvSpPr>
        <p:spPr bwMode="auto">
          <a:xfrm>
            <a:off x="107950" y="6164263"/>
            <a:ext cx="431800" cy="288925"/>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826"/>
                                        </p:tgtEl>
                                        <p:attrNameLst>
                                          <p:attrName>style.visibility</p:attrName>
                                        </p:attrNameLst>
                                      </p:cBhvr>
                                      <p:to>
                                        <p:strVal val="visible"/>
                                      </p:to>
                                    </p:set>
                                    <p:anim calcmode="lin" valueType="num">
                                      <p:cBhvr additive="base">
                                        <p:cTn id="7" dur="500" fill="hold"/>
                                        <p:tgtEl>
                                          <p:spTgt spid="205826"/>
                                        </p:tgtEl>
                                        <p:attrNameLst>
                                          <p:attrName>ppt_x</p:attrName>
                                        </p:attrNameLst>
                                      </p:cBhvr>
                                      <p:tavLst>
                                        <p:tav tm="0">
                                          <p:val>
                                            <p:strVal val="0-#ppt_w/2"/>
                                          </p:val>
                                        </p:tav>
                                        <p:tav tm="100000">
                                          <p:val>
                                            <p:strVal val="#ppt_x"/>
                                          </p:val>
                                        </p:tav>
                                      </p:tavLst>
                                    </p:anim>
                                    <p:anim calcmode="lin" valueType="num">
                                      <p:cBhvr additive="base">
                                        <p:cTn id="8" dur="500" fill="hold"/>
                                        <p:tgtEl>
                                          <p:spTgt spid="2058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827"/>
                                        </p:tgtEl>
                                        <p:attrNameLst>
                                          <p:attrName>style.visibility</p:attrName>
                                        </p:attrNameLst>
                                      </p:cBhvr>
                                      <p:to>
                                        <p:strVal val="visible"/>
                                      </p:to>
                                    </p:set>
                                    <p:anim calcmode="lin" valueType="num">
                                      <p:cBhvr additive="base">
                                        <p:cTn id="13" dur="500" fill="hold"/>
                                        <p:tgtEl>
                                          <p:spTgt spid="205827"/>
                                        </p:tgtEl>
                                        <p:attrNameLst>
                                          <p:attrName>ppt_x</p:attrName>
                                        </p:attrNameLst>
                                      </p:cBhvr>
                                      <p:tavLst>
                                        <p:tav tm="0">
                                          <p:val>
                                            <p:strVal val="0-#ppt_w/2"/>
                                          </p:val>
                                        </p:tav>
                                        <p:tav tm="100000">
                                          <p:val>
                                            <p:strVal val="#ppt_x"/>
                                          </p:val>
                                        </p:tav>
                                      </p:tavLst>
                                    </p:anim>
                                    <p:anim calcmode="lin" valueType="num">
                                      <p:cBhvr additive="base">
                                        <p:cTn id="14" dur="500" fill="hold"/>
                                        <p:tgtEl>
                                          <p:spTgt spid="20582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5828"/>
                                        </p:tgtEl>
                                        <p:attrNameLst>
                                          <p:attrName>style.visibility</p:attrName>
                                        </p:attrNameLst>
                                      </p:cBhvr>
                                      <p:to>
                                        <p:strVal val="visible"/>
                                      </p:to>
                                    </p:set>
                                    <p:anim calcmode="lin" valueType="num">
                                      <p:cBhvr additive="base">
                                        <p:cTn id="19" dur="500" fill="hold"/>
                                        <p:tgtEl>
                                          <p:spTgt spid="205828"/>
                                        </p:tgtEl>
                                        <p:attrNameLst>
                                          <p:attrName>ppt_x</p:attrName>
                                        </p:attrNameLst>
                                      </p:cBhvr>
                                      <p:tavLst>
                                        <p:tav tm="0">
                                          <p:val>
                                            <p:strVal val="0-#ppt_w/2"/>
                                          </p:val>
                                        </p:tav>
                                        <p:tav tm="100000">
                                          <p:val>
                                            <p:strVal val="#ppt_x"/>
                                          </p:val>
                                        </p:tav>
                                      </p:tavLst>
                                    </p:anim>
                                    <p:anim calcmode="lin" valueType="num">
                                      <p:cBhvr additive="base">
                                        <p:cTn id="20" dur="500" fill="hold"/>
                                        <p:tgtEl>
                                          <p:spTgt spid="20582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5829"/>
                                        </p:tgtEl>
                                        <p:attrNameLst>
                                          <p:attrName>style.visibility</p:attrName>
                                        </p:attrNameLst>
                                      </p:cBhvr>
                                      <p:to>
                                        <p:strVal val="visible"/>
                                      </p:to>
                                    </p:set>
                                    <p:anim calcmode="lin" valueType="num">
                                      <p:cBhvr additive="base">
                                        <p:cTn id="25" dur="500" fill="hold"/>
                                        <p:tgtEl>
                                          <p:spTgt spid="205829"/>
                                        </p:tgtEl>
                                        <p:attrNameLst>
                                          <p:attrName>ppt_x</p:attrName>
                                        </p:attrNameLst>
                                      </p:cBhvr>
                                      <p:tavLst>
                                        <p:tav tm="0">
                                          <p:val>
                                            <p:strVal val="0-#ppt_w/2"/>
                                          </p:val>
                                        </p:tav>
                                        <p:tav tm="100000">
                                          <p:val>
                                            <p:strVal val="#ppt_x"/>
                                          </p:val>
                                        </p:tav>
                                      </p:tavLst>
                                    </p:anim>
                                    <p:anim calcmode="lin" valueType="num">
                                      <p:cBhvr additive="base">
                                        <p:cTn id="26" dur="500" fill="hold"/>
                                        <p:tgtEl>
                                          <p:spTgt spid="2058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5835"/>
                                        </p:tgtEl>
                                        <p:attrNameLst>
                                          <p:attrName>style.visibility</p:attrName>
                                        </p:attrNameLst>
                                      </p:cBhvr>
                                      <p:to>
                                        <p:strVal val="visible"/>
                                      </p:to>
                                    </p:set>
                                    <p:anim calcmode="lin" valueType="num">
                                      <p:cBhvr additive="base">
                                        <p:cTn id="31" dur="500" fill="hold"/>
                                        <p:tgtEl>
                                          <p:spTgt spid="205835"/>
                                        </p:tgtEl>
                                        <p:attrNameLst>
                                          <p:attrName>ppt_x</p:attrName>
                                        </p:attrNameLst>
                                      </p:cBhvr>
                                      <p:tavLst>
                                        <p:tav tm="0">
                                          <p:val>
                                            <p:strVal val="0-#ppt_w/2"/>
                                          </p:val>
                                        </p:tav>
                                        <p:tav tm="100000">
                                          <p:val>
                                            <p:strVal val="#ppt_x"/>
                                          </p:val>
                                        </p:tav>
                                      </p:tavLst>
                                    </p:anim>
                                    <p:anim calcmode="lin" valueType="num">
                                      <p:cBhvr additive="base">
                                        <p:cTn id="32" dur="500" fill="hold"/>
                                        <p:tgtEl>
                                          <p:spTgt spid="20583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205842"/>
                                        </p:tgtEl>
                                        <p:attrNameLst>
                                          <p:attrName>style.visibility</p:attrName>
                                        </p:attrNameLst>
                                      </p:cBhvr>
                                      <p:to>
                                        <p:strVal val="visible"/>
                                      </p:to>
                                    </p:set>
                                    <p:animEffect transition="in" filter="checkerboard(across)">
                                      <p:cBhvr>
                                        <p:cTn id="37" dur="500"/>
                                        <p:tgtEl>
                                          <p:spTgt spid="205842"/>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205843"/>
                                        </p:tgtEl>
                                        <p:attrNameLst>
                                          <p:attrName>style.visibility</p:attrName>
                                        </p:attrNameLst>
                                      </p:cBhvr>
                                      <p:to>
                                        <p:strVal val="visible"/>
                                      </p:to>
                                    </p:set>
                                    <p:animEffect transition="in" filter="checkerboard(across)">
                                      <p:cBhvr>
                                        <p:cTn id="42" dur="500"/>
                                        <p:tgtEl>
                                          <p:spTgt spid="205843"/>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205844"/>
                                        </p:tgtEl>
                                        <p:attrNameLst>
                                          <p:attrName>style.visibility</p:attrName>
                                        </p:attrNameLst>
                                      </p:cBhvr>
                                      <p:to>
                                        <p:strVal val="visible"/>
                                      </p:to>
                                    </p:set>
                                    <p:animEffect transition="in" filter="checkerboard(across)">
                                      <p:cBhvr>
                                        <p:cTn id="47" dur="500"/>
                                        <p:tgtEl>
                                          <p:spTgt spid="205844"/>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205840"/>
                                        </p:tgtEl>
                                        <p:attrNameLst>
                                          <p:attrName>style.visibility</p:attrName>
                                        </p:attrNameLst>
                                      </p:cBhvr>
                                      <p:to>
                                        <p:strVal val="visible"/>
                                      </p:to>
                                    </p:set>
                                    <p:anim calcmode="lin" valueType="num">
                                      <p:cBhvr additive="base">
                                        <p:cTn id="52" dur="500" fill="hold"/>
                                        <p:tgtEl>
                                          <p:spTgt spid="205840"/>
                                        </p:tgtEl>
                                        <p:attrNameLst>
                                          <p:attrName>ppt_x</p:attrName>
                                        </p:attrNameLst>
                                      </p:cBhvr>
                                      <p:tavLst>
                                        <p:tav tm="0">
                                          <p:val>
                                            <p:strVal val="0-#ppt_w/2"/>
                                          </p:val>
                                        </p:tav>
                                        <p:tav tm="100000">
                                          <p:val>
                                            <p:strVal val="#ppt_x"/>
                                          </p:val>
                                        </p:tav>
                                      </p:tavLst>
                                    </p:anim>
                                    <p:anim calcmode="lin" valueType="num">
                                      <p:cBhvr additive="base">
                                        <p:cTn id="53" dur="500" fill="hold"/>
                                        <p:tgtEl>
                                          <p:spTgt spid="205840"/>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grpId="0" nodeType="clickEffect">
                                  <p:stCondLst>
                                    <p:cond delay="0"/>
                                  </p:stCondLst>
                                  <p:childTnLst>
                                    <p:set>
                                      <p:cBhvr>
                                        <p:cTn id="57" dur="1" fill="hold">
                                          <p:stCondLst>
                                            <p:cond delay="0"/>
                                          </p:stCondLst>
                                        </p:cTn>
                                        <p:tgtEl>
                                          <p:spTgt spid="205839"/>
                                        </p:tgtEl>
                                        <p:attrNameLst>
                                          <p:attrName>style.visibility</p:attrName>
                                        </p:attrNameLst>
                                      </p:cBhvr>
                                      <p:to>
                                        <p:strVal val="visible"/>
                                      </p:to>
                                    </p:set>
                                    <p:anim calcmode="lin" valueType="num">
                                      <p:cBhvr additive="base">
                                        <p:cTn id="58" dur="500" fill="hold"/>
                                        <p:tgtEl>
                                          <p:spTgt spid="205839"/>
                                        </p:tgtEl>
                                        <p:attrNameLst>
                                          <p:attrName>ppt_x</p:attrName>
                                        </p:attrNameLst>
                                      </p:cBhvr>
                                      <p:tavLst>
                                        <p:tav tm="0">
                                          <p:val>
                                            <p:strVal val="0-#ppt_w/2"/>
                                          </p:val>
                                        </p:tav>
                                        <p:tav tm="100000">
                                          <p:val>
                                            <p:strVal val="#ppt_x"/>
                                          </p:val>
                                        </p:tav>
                                      </p:tavLst>
                                    </p:anim>
                                    <p:anim calcmode="lin" valueType="num">
                                      <p:cBhvr additive="base">
                                        <p:cTn id="59" dur="500" fill="hold"/>
                                        <p:tgtEl>
                                          <p:spTgt spid="205839"/>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205841"/>
                                        </p:tgtEl>
                                        <p:attrNameLst>
                                          <p:attrName>style.visibility</p:attrName>
                                        </p:attrNameLst>
                                      </p:cBhvr>
                                      <p:to>
                                        <p:strVal val="visible"/>
                                      </p:to>
                                    </p:set>
                                    <p:anim calcmode="lin" valueType="num">
                                      <p:cBhvr additive="base">
                                        <p:cTn id="64" dur="500" fill="hold"/>
                                        <p:tgtEl>
                                          <p:spTgt spid="205841"/>
                                        </p:tgtEl>
                                        <p:attrNameLst>
                                          <p:attrName>ppt_x</p:attrName>
                                        </p:attrNameLst>
                                      </p:cBhvr>
                                      <p:tavLst>
                                        <p:tav tm="0">
                                          <p:val>
                                            <p:strVal val="0-#ppt_w/2"/>
                                          </p:val>
                                        </p:tav>
                                        <p:tav tm="100000">
                                          <p:val>
                                            <p:strVal val="#ppt_x"/>
                                          </p:val>
                                        </p:tav>
                                      </p:tavLst>
                                    </p:anim>
                                    <p:anim calcmode="lin" valueType="num">
                                      <p:cBhvr additive="base">
                                        <p:cTn id="65" dur="500" fill="hold"/>
                                        <p:tgtEl>
                                          <p:spTgt spid="2058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6" grpId="0" animBg="1" autoUpdateAnimBg="0"/>
      <p:bldP spid="205827" grpId="0" animBg="1" autoUpdateAnimBg="0"/>
      <p:bldP spid="205828" grpId="0" animBg="1"/>
      <p:bldP spid="205829" grpId="0" animBg="1" autoUpdateAnimBg="0"/>
      <p:bldP spid="205835" grpId="0" animBg="1"/>
      <p:bldP spid="205839" grpId="0" animBg="1" autoUpdateAnimBg="0"/>
      <p:bldP spid="205840" grpId="0" animBg="1"/>
      <p:bldP spid="205841" grpId="0" animBg="1" autoUpdateAnimBg="0"/>
      <p:bldP spid="205842" grpId="0" animBg="1"/>
      <p:bldP spid="205843" grpId="0" animBg="1"/>
      <p:bldP spid="20584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1" y="0"/>
            <a:ext cx="4370915" cy="270892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499991" y="0"/>
            <a:ext cx="4644009" cy="2708920"/>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0" y="2924944"/>
            <a:ext cx="4512577" cy="2852936"/>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4608562" y="2852936"/>
            <a:ext cx="4535438" cy="2852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209923" name="Rectangle 3"/>
          <p:cNvSpPr>
            <a:spLocks noChangeArrowheads="1"/>
          </p:cNvSpPr>
          <p:nvPr/>
        </p:nvSpPr>
        <p:spPr bwMode="auto">
          <a:xfrm>
            <a:off x="152400" y="533400"/>
            <a:ext cx="8915400" cy="1320800"/>
          </a:xfrm>
          <a:prstGeom prst="rect">
            <a:avLst/>
          </a:prstGeom>
          <a:noFill/>
          <a:ln w="9525">
            <a:solidFill>
              <a:srgbClr val="000099"/>
            </a:solidFill>
            <a:miter lim="800000"/>
            <a:headEnd/>
            <a:tailEnd/>
          </a:ln>
        </p:spPr>
        <p:txBody>
          <a:bodyPr lIns="91422" tIns="45712" rIns="91422" bIns="45712">
            <a:spAutoFit/>
          </a:bodyPr>
          <a:lstStyle/>
          <a:p>
            <a:pPr>
              <a:spcBef>
                <a:spcPct val="50000"/>
              </a:spcBef>
            </a:pPr>
            <a:r>
              <a:rPr lang="en-US" sz="2000" u="none">
                <a:latin typeface="Tahoma" pitchFamily="34" charset="0"/>
              </a:rPr>
              <a:t>Pengusaha Kena Pajak A pada tanggal 30 Mei 2008 menyerahkan Barang Kena Pajak dengan harga jual Rp10juta kepada Pengusaha Kena Pajak B. Pelunasan dilakukan oleh A pada tanggal 2 Juli 2008 dan bersamaan dengan itu PKP A menerbitkan Faktur Pajak Standar tertanggal 2 Juli 2008.</a:t>
            </a:r>
          </a:p>
        </p:txBody>
      </p:sp>
      <p:sp>
        <p:nvSpPr>
          <p:cNvPr id="209924" name="Rectangle 4"/>
          <p:cNvSpPr>
            <a:spLocks noChangeArrowheads="1"/>
          </p:cNvSpPr>
          <p:nvPr/>
        </p:nvSpPr>
        <p:spPr bwMode="auto">
          <a:xfrm>
            <a:off x="2438400" y="4867275"/>
            <a:ext cx="3657600" cy="912813"/>
          </a:xfrm>
          <a:prstGeom prst="rect">
            <a:avLst/>
          </a:prstGeom>
          <a:noFill/>
          <a:ln w="28575">
            <a:solidFill>
              <a:srgbClr val="0033CC"/>
            </a:solidFill>
            <a:miter lim="800000"/>
            <a:headEnd/>
            <a:tailEnd/>
          </a:ln>
        </p:spPr>
        <p:txBody>
          <a:bodyPr lIns="91422" tIns="45712" rIns="91422" bIns="45712">
            <a:spAutoFit/>
          </a:bodyPr>
          <a:lstStyle/>
          <a:p>
            <a:pPr>
              <a:spcBef>
                <a:spcPct val="50000"/>
              </a:spcBef>
            </a:pPr>
            <a:r>
              <a:rPr lang="en-US" b="1" u="none">
                <a:latin typeface="Lucida Console" pitchFamily="49" charset="0"/>
              </a:rPr>
              <a:t>DJP menerbitkan </a:t>
            </a:r>
            <a:r>
              <a:rPr lang="en-US" sz="2800" b="1" u="none">
                <a:solidFill>
                  <a:srgbClr val="990000"/>
                </a:solidFill>
                <a:latin typeface="Lucida Console" pitchFamily="49" charset="0"/>
              </a:rPr>
              <a:t>STP</a:t>
            </a:r>
          </a:p>
        </p:txBody>
      </p:sp>
      <p:sp>
        <p:nvSpPr>
          <p:cNvPr id="209925" name="Rectangle 5"/>
          <p:cNvSpPr>
            <a:spLocks noChangeArrowheads="1"/>
          </p:cNvSpPr>
          <p:nvPr/>
        </p:nvSpPr>
        <p:spPr bwMode="auto">
          <a:xfrm>
            <a:off x="1295400" y="6269038"/>
            <a:ext cx="6858000" cy="455612"/>
          </a:xfrm>
          <a:prstGeom prst="rect">
            <a:avLst/>
          </a:prstGeom>
          <a:noFill/>
          <a:ln w="28575">
            <a:solidFill>
              <a:srgbClr val="0033CC"/>
            </a:solidFill>
            <a:miter lim="800000"/>
            <a:headEnd/>
            <a:tailEnd/>
          </a:ln>
        </p:spPr>
        <p:txBody>
          <a:bodyPr lIns="91422" tIns="45712" rIns="91422" bIns="45712">
            <a:spAutoFit/>
          </a:bodyPr>
          <a:lstStyle/>
          <a:p>
            <a:pPr>
              <a:lnSpc>
                <a:spcPct val="110000"/>
              </a:lnSpc>
              <a:spcBef>
                <a:spcPct val="50000"/>
              </a:spcBef>
            </a:pPr>
            <a:r>
              <a:rPr lang="en-US" sz="2000" b="1" u="none">
                <a:solidFill>
                  <a:srgbClr val="000099"/>
                </a:solidFill>
                <a:latin typeface="Lucida Console" pitchFamily="49" charset="0"/>
              </a:rPr>
              <a:t>2% x Rp10.000.000,00 = </a:t>
            </a:r>
            <a:r>
              <a:rPr lang="en-US" sz="2000" b="1" u="none">
                <a:solidFill>
                  <a:srgbClr val="990000"/>
                </a:solidFill>
                <a:latin typeface="Lucida Console" pitchFamily="49" charset="0"/>
              </a:rPr>
              <a:t>Rp200.000,00</a:t>
            </a:r>
          </a:p>
        </p:txBody>
      </p:sp>
      <p:sp>
        <p:nvSpPr>
          <p:cNvPr id="209927" name="Rectangle 7"/>
          <p:cNvSpPr>
            <a:spLocks noChangeArrowheads="1"/>
          </p:cNvSpPr>
          <p:nvPr/>
        </p:nvSpPr>
        <p:spPr bwMode="auto">
          <a:xfrm>
            <a:off x="228600" y="2260600"/>
            <a:ext cx="8763000" cy="711200"/>
          </a:xfrm>
          <a:prstGeom prst="rect">
            <a:avLst/>
          </a:prstGeom>
          <a:noFill/>
          <a:ln w="9525">
            <a:solidFill>
              <a:srgbClr val="CC0000"/>
            </a:solidFill>
            <a:miter lim="800000"/>
            <a:headEnd/>
            <a:tailEnd/>
          </a:ln>
        </p:spPr>
        <p:txBody>
          <a:bodyPr lIns="91422" tIns="45712" rIns="91422" bIns="45712">
            <a:spAutoFit/>
          </a:bodyPr>
          <a:lstStyle/>
          <a:p>
            <a:r>
              <a:rPr lang="en-GB" sz="2000" u="none">
                <a:solidFill>
                  <a:schemeClr val="tx2"/>
                </a:solidFill>
                <a:latin typeface="Lucida Console" pitchFamily="49" charset="0"/>
                <a:cs typeface="Times New Roman" pitchFamily="18" charset="0"/>
              </a:rPr>
              <a:t>PKP A terlambat membuat Faktur Pajak Standar yang seharusnya paling lambat tanggal 30 Juni 2008.</a:t>
            </a:r>
          </a:p>
        </p:txBody>
      </p:sp>
      <p:sp>
        <p:nvSpPr>
          <p:cNvPr id="209928" name="AutoShape 8"/>
          <p:cNvSpPr>
            <a:spLocks noChangeArrowheads="1"/>
          </p:cNvSpPr>
          <p:nvPr/>
        </p:nvSpPr>
        <p:spPr bwMode="auto">
          <a:xfrm>
            <a:off x="3810000" y="18288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9930" name="AutoShape 10"/>
          <p:cNvSpPr>
            <a:spLocks noChangeArrowheads="1"/>
          </p:cNvSpPr>
          <p:nvPr/>
        </p:nvSpPr>
        <p:spPr bwMode="auto">
          <a:xfrm>
            <a:off x="3810000" y="29718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9931" name="Rectangle 11"/>
          <p:cNvSpPr>
            <a:spLocks noChangeArrowheads="1"/>
          </p:cNvSpPr>
          <p:nvPr/>
        </p:nvSpPr>
        <p:spPr bwMode="auto">
          <a:xfrm>
            <a:off x="228600" y="3479800"/>
            <a:ext cx="8763000" cy="1016000"/>
          </a:xfrm>
          <a:prstGeom prst="rect">
            <a:avLst/>
          </a:prstGeom>
          <a:noFill/>
          <a:ln w="9525">
            <a:solidFill>
              <a:srgbClr val="CC0000"/>
            </a:solidFill>
            <a:miter lim="800000"/>
            <a:headEnd/>
            <a:tailEnd/>
          </a:ln>
        </p:spPr>
        <p:txBody>
          <a:bodyPr lIns="91422" tIns="45712" rIns="91422" bIns="45712">
            <a:spAutoFit/>
          </a:bodyPr>
          <a:lstStyle/>
          <a:p>
            <a:r>
              <a:rPr lang="en-GB" sz="2000" u="none">
                <a:solidFill>
                  <a:schemeClr val="tx2"/>
                </a:solidFill>
                <a:latin typeface="Lucida Console" pitchFamily="49" charset="0"/>
                <a:cs typeface="Times New Roman" pitchFamily="18" charset="0"/>
              </a:rPr>
              <a:t>Apabila keterlambatan tersebut diketahui DJP misal melalui pemeriksaan, maka PKP A dikenai sanksi administrasi berupa denda sebesar 2% x DPP</a:t>
            </a:r>
          </a:p>
        </p:txBody>
      </p:sp>
      <p:sp>
        <p:nvSpPr>
          <p:cNvPr id="209932" name="AutoShape 12"/>
          <p:cNvSpPr>
            <a:spLocks noChangeArrowheads="1"/>
          </p:cNvSpPr>
          <p:nvPr/>
        </p:nvSpPr>
        <p:spPr bwMode="auto">
          <a:xfrm>
            <a:off x="3810000" y="44958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09933" name="AutoShape 13"/>
          <p:cNvSpPr>
            <a:spLocks noChangeArrowheads="1"/>
          </p:cNvSpPr>
          <p:nvPr/>
        </p:nvSpPr>
        <p:spPr bwMode="auto">
          <a:xfrm>
            <a:off x="3810000" y="57912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22"/>
                                        </p:tgtEl>
                                        <p:attrNameLst>
                                          <p:attrName>style.visibility</p:attrName>
                                        </p:attrNameLst>
                                      </p:cBhvr>
                                      <p:to>
                                        <p:strVal val="visible"/>
                                      </p:to>
                                    </p:set>
                                    <p:anim calcmode="lin" valueType="num">
                                      <p:cBhvr additive="base">
                                        <p:cTn id="7" dur="500" fill="hold"/>
                                        <p:tgtEl>
                                          <p:spTgt spid="209922"/>
                                        </p:tgtEl>
                                        <p:attrNameLst>
                                          <p:attrName>ppt_x</p:attrName>
                                        </p:attrNameLst>
                                      </p:cBhvr>
                                      <p:tavLst>
                                        <p:tav tm="0">
                                          <p:val>
                                            <p:strVal val="0-#ppt_w/2"/>
                                          </p:val>
                                        </p:tav>
                                        <p:tav tm="100000">
                                          <p:val>
                                            <p:strVal val="#ppt_x"/>
                                          </p:val>
                                        </p:tav>
                                      </p:tavLst>
                                    </p:anim>
                                    <p:anim calcmode="lin" valueType="num">
                                      <p:cBhvr additive="base">
                                        <p:cTn id="8" dur="500" fill="hold"/>
                                        <p:tgtEl>
                                          <p:spTgt spid="2099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9923"/>
                                        </p:tgtEl>
                                        <p:attrNameLst>
                                          <p:attrName>style.visibility</p:attrName>
                                        </p:attrNameLst>
                                      </p:cBhvr>
                                      <p:to>
                                        <p:strVal val="visible"/>
                                      </p:to>
                                    </p:set>
                                    <p:anim calcmode="lin" valueType="num">
                                      <p:cBhvr additive="base">
                                        <p:cTn id="13" dur="500" fill="hold"/>
                                        <p:tgtEl>
                                          <p:spTgt spid="209923"/>
                                        </p:tgtEl>
                                        <p:attrNameLst>
                                          <p:attrName>ppt_x</p:attrName>
                                        </p:attrNameLst>
                                      </p:cBhvr>
                                      <p:tavLst>
                                        <p:tav tm="0">
                                          <p:val>
                                            <p:strVal val="0-#ppt_w/2"/>
                                          </p:val>
                                        </p:tav>
                                        <p:tav tm="100000">
                                          <p:val>
                                            <p:strVal val="#ppt_x"/>
                                          </p:val>
                                        </p:tav>
                                      </p:tavLst>
                                    </p:anim>
                                    <p:anim calcmode="lin" valueType="num">
                                      <p:cBhvr additive="base">
                                        <p:cTn id="14" dur="500" fill="hold"/>
                                        <p:tgtEl>
                                          <p:spTgt spid="2099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9928"/>
                                        </p:tgtEl>
                                        <p:attrNameLst>
                                          <p:attrName>style.visibility</p:attrName>
                                        </p:attrNameLst>
                                      </p:cBhvr>
                                      <p:to>
                                        <p:strVal val="visible"/>
                                      </p:to>
                                    </p:set>
                                    <p:anim calcmode="lin" valueType="num">
                                      <p:cBhvr additive="base">
                                        <p:cTn id="19" dur="500" fill="hold"/>
                                        <p:tgtEl>
                                          <p:spTgt spid="209928"/>
                                        </p:tgtEl>
                                        <p:attrNameLst>
                                          <p:attrName>ppt_x</p:attrName>
                                        </p:attrNameLst>
                                      </p:cBhvr>
                                      <p:tavLst>
                                        <p:tav tm="0">
                                          <p:val>
                                            <p:strVal val="0-#ppt_w/2"/>
                                          </p:val>
                                        </p:tav>
                                        <p:tav tm="100000">
                                          <p:val>
                                            <p:strVal val="#ppt_x"/>
                                          </p:val>
                                        </p:tav>
                                      </p:tavLst>
                                    </p:anim>
                                    <p:anim calcmode="lin" valueType="num">
                                      <p:cBhvr additive="base">
                                        <p:cTn id="20" dur="500" fill="hold"/>
                                        <p:tgtEl>
                                          <p:spTgt spid="20992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9927"/>
                                        </p:tgtEl>
                                        <p:attrNameLst>
                                          <p:attrName>style.visibility</p:attrName>
                                        </p:attrNameLst>
                                      </p:cBhvr>
                                      <p:to>
                                        <p:strVal val="visible"/>
                                      </p:to>
                                    </p:set>
                                    <p:anim calcmode="lin" valueType="num">
                                      <p:cBhvr additive="base">
                                        <p:cTn id="25" dur="500" fill="hold"/>
                                        <p:tgtEl>
                                          <p:spTgt spid="209927"/>
                                        </p:tgtEl>
                                        <p:attrNameLst>
                                          <p:attrName>ppt_x</p:attrName>
                                        </p:attrNameLst>
                                      </p:cBhvr>
                                      <p:tavLst>
                                        <p:tav tm="0">
                                          <p:val>
                                            <p:strVal val="0-#ppt_w/2"/>
                                          </p:val>
                                        </p:tav>
                                        <p:tav tm="100000">
                                          <p:val>
                                            <p:strVal val="#ppt_x"/>
                                          </p:val>
                                        </p:tav>
                                      </p:tavLst>
                                    </p:anim>
                                    <p:anim calcmode="lin" valueType="num">
                                      <p:cBhvr additive="base">
                                        <p:cTn id="26" dur="500" fill="hold"/>
                                        <p:tgtEl>
                                          <p:spTgt spid="20992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09930"/>
                                        </p:tgtEl>
                                        <p:attrNameLst>
                                          <p:attrName>style.visibility</p:attrName>
                                        </p:attrNameLst>
                                      </p:cBhvr>
                                      <p:to>
                                        <p:strVal val="visible"/>
                                      </p:to>
                                    </p:set>
                                    <p:anim calcmode="lin" valueType="num">
                                      <p:cBhvr additive="base">
                                        <p:cTn id="31" dur="500" fill="hold"/>
                                        <p:tgtEl>
                                          <p:spTgt spid="209930"/>
                                        </p:tgtEl>
                                        <p:attrNameLst>
                                          <p:attrName>ppt_x</p:attrName>
                                        </p:attrNameLst>
                                      </p:cBhvr>
                                      <p:tavLst>
                                        <p:tav tm="0">
                                          <p:val>
                                            <p:strVal val="0-#ppt_w/2"/>
                                          </p:val>
                                        </p:tav>
                                        <p:tav tm="100000">
                                          <p:val>
                                            <p:strVal val="#ppt_x"/>
                                          </p:val>
                                        </p:tav>
                                      </p:tavLst>
                                    </p:anim>
                                    <p:anim calcmode="lin" valueType="num">
                                      <p:cBhvr additive="base">
                                        <p:cTn id="32" dur="500" fill="hold"/>
                                        <p:tgtEl>
                                          <p:spTgt spid="20993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09931"/>
                                        </p:tgtEl>
                                        <p:attrNameLst>
                                          <p:attrName>style.visibility</p:attrName>
                                        </p:attrNameLst>
                                      </p:cBhvr>
                                      <p:to>
                                        <p:strVal val="visible"/>
                                      </p:to>
                                    </p:set>
                                    <p:anim calcmode="lin" valueType="num">
                                      <p:cBhvr additive="base">
                                        <p:cTn id="37" dur="500" fill="hold"/>
                                        <p:tgtEl>
                                          <p:spTgt spid="209931"/>
                                        </p:tgtEl>
                                        <p:attrNameLst>
                                          <p:attrName>ppt_x</p:attrName>
                                        </p:attrNameLst>
                                      </p:cBhvr>
                                      <p:tavLst>
                                        <p:tav tm="0">
                                          <p:val>
                                            <p:strVal val="0-#ppt_w/2"/>
                                          </p:val>
                                        </p:tav>
                                        <p:tav tm="100000">
                                          <p:val>
                                            <p:strVal val="#ppt_x"/>
                                          </p:val>
                                        </p:tav>
                                      </p:tavLst>
                                    </p:anim>
                                    <p:anim calcmode="lin" valueType="num">
                                      <p:cBhvr additive="base">
                                        <p:cTn id="38" dur="500" fill="hold"/>
                                        <p:tgtEl>
                                          <p:spTgt spid="20993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09932"/>
                                        </p:tgtEl>
                                        <p:attrNameLst>
                                          <p:attrName>style.visibility</p:attrName>
                                        </p:attrNameLst>
                                      </p:cBhvr>
                                      <p:to>
                                        <p:strVal val="visible"/>
                                      </p:to>
                                    </p:set>
                                    <p:anim calcmode="lin" valueType="num">
                                      <p:cBhvr additive="base">
                                        <p:cTn id="43" dur="500" fill="hold"/>
                                        <p:tgtEl>
                                          <p:spTgt spid="209932"/>
                                        </p:tgtEl>
                                        <p:attrNameLst>
                                          <p:attrName>ppt_x</p:attrName>
                                        </p:attrNameLst>
                                      </p:cBhvr>
                                      <p:tavLst>
                                        <p:tav tm="0">
                                          <p:val>
                                            <p:strVal val="0-#ppt_w/2"/>
                                          </p:val>
                                        </p:tav>
                                        <p:tav tm="100000">
                                          <p:val>
                                            <p:strVal val="#ppt_x"/>
                                          </p:val>
                                        </p:tav>
                                      </p:tavLst>
                                    </p:anim>
                                    <p:anim calcmode="lin" valueType="num">
                                      <p:cBhvr additive="base">
                                        <p:cTn id="44" dur="500" fill="hold"/>
                                        <p:tgtEl>
                                          <p:spTgt spid="209932"/>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09924"/>
                                        </p:tgtEl>
                                        <p:attrNameLst>
                                          <p:attrName>style.visibility</p:attrName>
                                        </p:attrNameLst>
                                      </p:cBhvr>
                                      <p:to>
                                        <p:strVal val="visible"/>
                                      </p:to>
                                    </p:set>
                                    <p:anim calcmode="lin" valueType="num">
                                      <p:cBhvr additive="base">
                                        <p:cTn id="49" dur="500" fill="hold"/>
                                        <p:tgtEl>
                                          <p:spTgt spid="209924"/>
                                        </p:tgtEl>
                                        <p:attrNameLst>
                                          <p:attrName>ppt_x</p:attrName>
                                        </p:attrNameLst>
                                      </p:cBhvr>
                                      <p:tavLst>
                                        <p:tav tm="0">
                                          <p:val>
                                            <p:strVal val="0-#ppt_w/2"/>
                                          </p:val>
                                        </p:tav>
                                        <p:tav tm="100000">
                                          <p:val>
                                            <p:strVal val="#ppt_x"/>
                                          </p:val>
                                        </p:tav>
                                      </p:tavLst>
                                    </p:anim>
                                    <p:anim calcmode="lin" valueType="num">
                                      <p:cBhvr additive="base">
                                        <p:cTn id="50" dur="500" fill="hold"/>
                                        <p:tgtEl>
                                          <p:spTgt spid="209924"/>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09933"/>
                                        </p:tgtEl>
                                        <p:attrNameLst>
                                          <p:attrName>style.visibility</p:attrName>
                                        </p:attrNameLst>
                                      </p:cBhvr>
                                      <p:to>
                                        <p:strVal val="visible"/>
                                      </p:to>
                                    </p:set>
                                    <p:anim calcmode="lin" valueType="num">
                                      <p:cBhvr additive="base">
                                        <p:cTn id="55" dur="500" fill="hold"/>
                                        <p:tgtEl>
                                          <p:spTgt spid="209933"/>
                                        </p:tgtEl>
                                        <p:attrNameLst>
                                          <p:attrName>ppt_x</p:attrName>
                                        </p:attrNameLst>
                                      </p:cBhvr>
                                      <p:tavLst>
                                        <p:tav tm="0">
                                          <p:val>
                                            <p:strVal val="0-#ppt_w/2"/>
                                          </p:val>
                                        </p:tav>
                                        <p:tav tm="100000">
                                          <p:val>
                                            <p:strVal val="#ppt_x"/>
                                          </p:val>
                                        </p:tav>
                                      </p:tavLst>
                                    </p:anim>
                                    <p:anim calcmode="lin" valueType="num">
                                      <p:cBhvr additive="base">
                                        <p:cTn id="56" dur="500" fill="hold"/>
                                        <p:tgtEl>
                                          <p:spTgt spid="209933"/>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09925"/>
                                        </p:tgtEl>
                                        <p:attrNameLst>
                                          <p:attrName>style.visibility</p:attrName>
                                        </p:attrNameLst>
                                      </p:cBhvr>
                                      <p:to>
                                        <p:strVal val="visible"/>
                                      </p:to>
                                    </p:set>
                                    <p:anim calcmode="lin" valueType="num">
                                      <p:cBhvr additive="base">
                                        <p:cTn id="61" dur="500" fill="hold"/>
                                        <p:tgtEl>
                                          <p:spTgt spid="209925"/>
                                        </p:tgtEl>
                                        <p:attrNameLst>
                                          <p:attrName>ppt_x</p:attrName>
                                        </p:attrNameLst>
                                      </p:cBhvr>
                                      <p:tavLst>
                                        <p:tav tm="0">
                                          <p:val>
                                            <p:strVal val="0-#ppt_w/2"/>
                                          </p:val>
                                        </p:tav>
                                        <p:tav tm="100000">
                                          <p:val>
                                            <p:strVal val="#ppt_x"/>
                                          </p:val>
                                        </p:tav>
                                      </p:tavLst>
                                    </p:anim>
                                    <p:anim calcmode="lin" valueType="num">
                                      <p:cBhvr additive="base">
                                        <p:cTn id="62" dur="500" fill="hold"/>
                                        <p:tgtEl>
                                          <p:spTgt spid="2099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animBg="1" autoUpdateAnimBg="0"/>
      <p:bldP spid="209923" grpId="0" animBg="1" autoUpdateAnimBg="0"/>
      <p:bldP spid="209924" grpId="0" animBg="1" autoUpdateAnimBg="0"/>
      <p:bldP spid="209925" grpId="0" animBg="1" autoUpdateAnimBg="0"/>
      <p:bldP spid="209927" grpId="0" animBg="1" autoUpdateAnimBg="0"/>
      <p:bldP spid="209928" grpId="0" animBg="1"/>
      <p:bldP spid="209930" grpId="0" animBg="1"/>
      <p:bldP spid="209931" grpId="0" animBg="1" autoUpdateAnimBg="0"/>
      <p:bldP spid="209932" grpId="0" animBg="1"/>
      <p:bldP spid="209933" grpId="0" animBg="1"/>
    </p:bld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a:xfrm>
            <a:off x="2195513" y="73025"/>
            <a:ext cx="4003675" cy="476250"/>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STP</a:t>
            </a:r>
          </a:p>
        </p:txBody>
      </p:sp>
      <p:sp>
        <p:nvSpPr>
          <p:cNvPr id="338947" name="Rectangle 3"/>
          <p:cNvSpPr>
            <a:spLocks noChangeArrowheads="1"/>
          </p:cNvSpPr>
          <p:nvPr/>
        </p:nvSpPr>
        <p:spPr bwMode="auto">
          <a:xfrm>
            <a:off x="6553200" y="76200"/>
            <a:ext cx="2362200" cy="381000"/>
          </a:xfrm>
          <a:prstGeom prst="rect">
            <a:avLst/>
          </a:prstGeom>
          <a:solidFill>
            <a:schemeClr val="bg1"/>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14 (1) UU KUP</a:t>
            </a:r>
          </a:p>
        </p:txBody>
      </p:sp>
      <p:sp>
        <p:nvSpPr>
          <p:cNvPr id="338948" name="AutoShape 4"/>
          <p:cNvSpPr>
            <a:spLocks noChangeArrowheads="1"/>
          </p:cNvSpPr>
          <p:nvPr/>
        </p:nvSpPr>
        <p:spPr bwMode="auto">
          <a:xfrm>
            <a:off x="3657600" y="533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38949" name="Rectangle 5"/>
          <p:cNvSpPr>
            <a:spLocks noChangeArrowheads="1"/>
          </p:cNvSpPr>
          <p:nvPr/>
        </p:nvSpPr>
        <p:spPr bwMode="auto">
          <a:xfrm>
            <a:off x="2916238" y="2876550"/>
            <a:ext cx="6121400" cy="1631950"/>
          </a:xfrm>
          <a:prstGeom prst="rect">
            <a:avLst/>
          </a:prstGeom>
          <a:solidFill>
            <a:srgbClr val="FFFFCC"/>
          </a:solidFill>
          <a:ln w="28575">
            <a:solidFill>
              <a:srgbClr val="FF33CC"/>
            </a:solidFill>
            <a:miter lim="800000"/>
            <a:headEnd/>
            <a:tailEnd/>
          </a:ln>
        </p:spPr>
        <p:txBody>
          <a:bodyPr lIns="91422" tIns="45712" rIns="91422" bIns="45712">
            <a:spAutoFit/>
          </a:bodyPr>
          <a:lstStyle/>
          <a:p>
            <a:pPr>
              <a:spcBef>
                <a:spcPct val="50000"/>
              </a:spcBef>
            </a:pPr>
            <a:r>
              <a:rPr lang="en-US" sz="1800" u="none">
                <a:latin typeface="Tahoma" pitchFamily="34" charset="0"/>
              </a:rPr>
              <a:t>Terhadap Pengusaha atau Pengusaha Kena Pajak tersebut masing-masing, selain wajib menyetor pajak yang terutang, dikenai sanksi administrasi berupa </a:t>
            </a:r>
            <a:r>
              <a:rPr lang="en-US" sz="1800" u="none">
                <a:solidFill>
                  <a:srgbClr val="990000"/>
                </a:solidFill>
                <a:latin typeface="Tahoma" pitchFamily="34" charset="0"/>
              </a:rPr>
              <a:t>denda sebesar 2% (dua persen) dari Dasar Pengenaan Pajak</a:t>
            </a:r>
            <a:r>
              <a:rPr lang="en-US" sz="1800" u="none">
                <a:latin typeface="Tahoma" pitchFamily="34" charset="0"/>
              </a:rPr>
              <a:t>.</a:t>
            </a:r>
          </a:p>
          <a:p>
            <a:pPr>
              <a:spcBef>
                <a:spcPct val="50000"/>
              </a:spcBef>
            </a:pPr>
            <a:r>
              <a:rPr lang="en-US" sz="1800" u="none">
                <a:latin typeface="Tahoma" pitchFamily="34" charset="0"/>
              </a:rPr>
              <a:t>(Pasal 14 ayat 5 UU KUP) </a:t>
            </a:r>
          </a:p>
        </p:txBody>
      </p:sp>
      <p:sp>
        <p:nvSpPr>
          <p:cNvPr id="338950" name="AutoShape 6"/>
          <p:cNvSpPr>
            <a:spLocks noChangeArrowheads="1"/>
          </p:cNvSpPr>
          <p:nvPr/>
        </p:nvSpPr>
        <p:spPr bwMode="auto">
          <a:xfrm>
            <a:off x="8604250" y="2492375"/>
            <a:ext cx="288925" cy="431800"/>
          </a:xfrm>
          <a:prstGeom prst="downArrow">
            <a:avLst>
              <a:gd name="adj1" fmla="val 50000"/>
              <a:gd name="adj2" fmla="val 37363"/>
            </a:avLst>
          </a:prstGeom>
          <a:solidFill>
            <a:schemeClr val="accent1"/>
          </a:solidFill>
          <a:ln w="9525">
            <a:solidFill>
              <a:schemeClr val="tx1"/>
            </a:solidFill>
            <a:miter lim="800000"/>
            <a:headEnd/>
            <a:tailEnd/>
          </a:ln>
        </p:spPr>
        <p:txBody>
          <a:bodyPr wrap="none" anchor="ctr"/>
          <a:lstStyle/>
          <a:p>
            <a:endParaRPr lang="en-US"/>
          </a:p>
        </p:txBody>
      </p:sp>
      <p:sp>
        <p:nvSpPr>
          <p:cNvPr id="181255" name="Rectangle 7"/>
          <p:cNvSpPr>
            <a:spLocks noChangeArrowheads="1"/>
          </p:cNvSpPr>
          <p:nvPr/>
        </p:nvSpPr>
        <p:spPr bwMode="auto">
          <a:xfrm>
            <a:off x="107950" y="765175"/>
            <a:ext cx="8964613" cy="2043113"/>
          </a:xfrm>
          <a:prstGeom prst="rect">
            <a:avLst/>
          </a:prstGeom>
          <a:noFill/>
          <a:ln w="28575">
            <a:solidFill>
              <a:srgbClr val="0033CC"/>
            </a:solidFill>
            <a:miter lim="800000"/>
            <a:headEnd/>
            <a:tailEnd/>
          </a:ln>
        </p:spPr>
        <p:txBody>
          <a:bodyPr lIns="91422" tIns="45712" rIns="91422" bIns="45712" anchor="ctr">
            <a:spAutoFit/>
          </a:bodyPr>
          <a:lstStyle/>
          <a:p>
            <a:pPr marL="457200" indent="-457200" algn="l">
              <a:buFontTx/>
              <a:buAutoNum type="alphaLcPeriod" startAt="5"/>
            </a:pPr>
            <a:r>
              <a:rPr lang="sv-SE" sz="1800" u="none">
                <a:latin typeface="Tahoma" pitchFamily="34" charset="0"/>
              </a:rPr>
              <a:t>pengusaha yang telah dikukuhkan sebagai PKP yang tidak mengisi faktur pajak </a:t>
            </a:r>
            <a:r>
              <a:rPr lang="id-ID" sz="1800" u="none">
                <a:latin typeface="Tahoma" pitchFamily="34" charset="0"/>
              </a:rPr>
              <a:t>secara</a:t>
            </a:r>
            <a:r>
              <a:rPr lang="sv-SE" sz="1800" u="none">
                <a:latin typeface="Tahoma" pitchFamily="34" charset="0"/>
              </a:rPr>
              <a:t> lengkap sebagaimana dimaksud dalam Pasal 13 ayat (5) UU PPN 1984 dan perubahannya, </a:t>
            </a:r>
            <a:r>
              <a:rPr lang="sv-SE" sz="1800">
                <a:latin typeface="Tahoma" pitchFamily="34" charset="0"/>
              </a:rPr>
              <a:t>selain</a:t>
            </a:r>
            <a:r>
              <a:rPr lang="sv-SE" sz="1800" u="none">
                <a:latin typeface="Tahoma" pitchFamily="34" charset="0"/>
              </a:rPr>
              <a:t>:  </a:t>
            </a:r>
            <a:r>
              <a:rPr lang="sv-SE" sz="1800" u="none">
                <a:solidFill>
                  <a:srgbClr val="0033CC"/>
                </a:solidFill>
                <a:latin typeface="Tahoma" pitchFamily="34" charset="0"/>
              </a:rPr>
              <a:t>1. identitas pembeli sebagaimana dimaksud dalam Pasal 13 ayat (5) huruf b UU PPN 1984 dan perubahannya</a:t>
            </a:r>
            <a:r>
              <a:rPr lang="sv-SE" sz="1800" u="none">
                <a:latin typeface="Tahoma" pitchFamily="34" charset="0"/>
              </a:rPr>
              <a:t>; atau 2. </a:t>
            </a:r>
            <a:r>
              <a:rPr lang="sv-SE" sz="1800" u="none">
                <a:solidFill>
                  <a:srgbClr val="990000"/>
                </a:solidFill>
                <a:latin typeface="Tahoma" pitchFamily="34" charset="0"/>
              </a:rPr>
              <a:t>identitas pembeli serta nama dan tandatangan sebagaimana dimaksud dalam Pasal 13 ayat (5) </a:t>
            </a:r>
            <a:r>
              <a:rPr lang="id-ID" sz="1800" u="none">
                <a:solidFill>
                  <a:srgbClr val="990000"/>
                </a:solidFill>
                <a:latin typeface="Tahoma" pitchFamily="34" charset="0"/>
              </a:rPr>
              <a:t>huruf</a:t>
            </a:r>
            <a:r>
              <a:rPr lang="sv-SE" sz="1800" u="none">
                <a:solidFill>
                  <a:srgbClr val="990000"/>
                </a:solidFill>
                <a:latin typeface="Tahoma" pitchFamily="34" charset="0"/>
              </a:rPr>
              <a:t> b dan huruf g UU PPN 1984 dan perubahannya</a:t>
            </a:r>
            <a:r>
              <a:rPr lang="sv-SE" sz="1800" u="none">
                <a:latin typeface="Tahoma" pitchFamily="34" charset="0"/>
              </a:rPr>
              <a:t>, dalam hal penyerahan dilakukan oleh PKP pedagang eceran; </a:t>
            </a:r>
          </a:p>
        </p:txBody>
      </p:sp>
      <p:sp>
        <p:nvSpPr>
          <p:cNvPr id="181256" name="Line 8"/>
          <p:cNvSpPr>
            <a:spLocks noChangeShapeType="1"/>
          </p:cNvSpPr>
          <p:nvPr/>
        </p:nvSpPr>
        <p:spPr bwMode="auto">
          <a:xfrm flipH="1">
            <a:off x="1908175" y="2492375"/>
            <a:ext cx="2016125" cy="504825"/>
          </a:xfrm>
          <a:prstGeom prst="line">
            <a:avLst/>
          </a:prstGeom>
          <a:noFill/>
          <a:ln w="28575">
            <a:solidFill>
              <a:srgbClr val="990000"/>
            </a:solidFill>
            <a:round/>
            <a:headEnd/>
            <a:tailEnd type="triangle" w="med" len="med"/>
          </a:ln>
        </p:spPr>
        <p:txBody>
          <a:bodyPr/>
          <a:lstStyle/>
          <a:p>
            <a:endParaRPr lang="en-US"/>
          </a:p>
        </p:txBody>
      </p:sp>
      <p:sp>
        <p:nvSpPr>
          <p:cNvPr id="181257" name="Line 9"/>
          <p:cNvSpPr>
            <a:spLocks noChangeShapeType="1"/>
          </p:cNvSpPr>
          <p:nvPr/>
        </p:nvSpPr>
        <p:spPr bwMode="auto">
          <a:xfrm flipH="1">
            <a:off x="1835150" y="1916113"/>
            <a:ext cx="433388" cy="1081087"/>
          </a:xfrm>
          <a:prstGeom prst="line">
            <a:avLst/>
          </a:prstGeom>
          <a:noFill/>
          <a:ln w="28575">
            <a:solidFill>
              <a:schemeClr val="accent2"/>
            </a:solidFill>
            <a:round/>
            <a:headEnd/>
            <a:tailEnd type="triangle" w="med" len="med"/>
          </a:ln>
        </p:spPr>
        <p:txBody>
          <a:bodyPr/>
          <a:lstStyle/>
          <a:p>
            <a:endParaRPr lang="en-US"/>
          </a:p>
        </p:txBody>
      </p:sp>
      <p:sp>
        <p:nvSpPr>
          <p:cNvPr id="181258" name="Rectangle 10"/>
          <p:cNvSpPr>
            <a:spLocks noChangeArrowheads="1"/>
          </p:cNvSpPr>
          <p:nvPr/>
        </p:nvSpPr>
        <p:spPr bwMode="auto">
          <a:xfrm>
            <a:off x="179388" y="2921000"/>
            <a:ext cx="2520950" cy="2540000"/>
          </a:xfrm>
          <a:prstGeom prst="rect">
            <a:avLst/>
          </a:prstGeom>
          <a:noFill/>
          <a:ln w="9525">
            <a:solidFill>
              <a:schemeClr val="accent2"/>
            </a:solidFill>
            <a:miter lim="800000"/>
            <a:headEnd/>
            <a:tailEnd/>
          </a:ln>
        </p:spPr>
        <p:txBody>
          <a:bodyPr lIns="91422" tIns="45712" rIns="91422" bIns="45712">
            <a:spAutoFit/>
          </a:bodyPr>
          <a:lstStyle/>
          <a:p>
            <a:r>
              <a:rPr lang="en-US" sz="2000" b="1" u="none"/>
              <a:t>Merupakan Faktur Pajak Sederhana berdasarkan RUU Perubahan ketiga PPN (yang belum berlaku)</a:t>
            </a:r>
          </a:p>
        </p:txBody>
      </p:sp>
      <p:sp>
        <p:nvSpPr>
          <p:cNvPr id="338957" name="Rectangle 13"/>
          <p:cNvSpPr>
            <a:spLocks noChangeArrowheads="1"/>
          </p:cNvSpPr>
          <p:nvPr/>
        </p:nvSpPr>
        <p:spPr bwMode="auto">
          <a:xfrm>
            <a:off x="106363" y="117475"/>
            <a:ext cx="1441450" cy="431800"/>
          </a:xfrm>
          <a:prstGeom prst="rect">
            <a:avLst/>
          </a:prstGeom>
          <a:solidFill>
            <a:srgbClr val="FF99CC"/>
          </a:solidFill>
          <a:ln w="9525">
            <a:solidFill>
              <a:schemeClr val="tx1"/>
            </a:solidFill>
            <a:miter lim="800000"/>
            <a:headEnd/>
            <a:tailEnd/>
          </a:ln>
        </p:spPr>
        <p:txBody>
          <a:bodyPr wrap="none" lIns="91422" tIns="45712" rIns="91422" bIns="45712" anchor="ctr"/>
          <a:lstStyle/>
          <a:p>
            <a:r>
              <a:rPr lang="en-US" sz="2000" b="1" u="none">
                <a:latin typeface="Tahoma" pitchFamily="34" charset="0"/>
              </a:rPr>
              <a:t>Catatan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8946"/>
                                        </p:tgtEl>
                                        <p:attrNameLst>
                                          <p:attrName>style.visibility</p:attrName>
                                        </p:attrNameLst>
                                      </p:cBhvr>
                                      <p:to>
                                        <p:strVal val="visible"/>
                                      </p:to>
                                    </p:set>
                                    <p:anim calcmode="lin" valueType="num">
                                      <p:cBhvr additive="base">
                                        <p:cTn id="7" dur="500" fill="hold"/>
                                        <p:tgtEl>
                                          <p:spTgt spid="338946"/>
                                        </p:tgtEl>
                                        <p:attrNameLst>
                                          <p:attrName>ppt_x</p:attrName>
                                        </p:attrNameLst>
                                      </p:cBhvr>
                                      <p:tavLst>
                                        <p:tav tm="0">
                                          <p:val>
                                            <p:strVal val="0-#ppt_w/2"/>
                                          </p:val>
                                        </p:tav>
                                        <p:tav tm="100000">
                                          <p:val>
                                            <p:strVal val="#ppt_x"/>
                                          </p:val>
                                        </p:tav>
                                      </p:tavLst>
                                    </p:anim>
                                    <p:anim calcmode="lin" valueType="num">
                                      <p:cBhvr additive="base">
                                        <p:cTn id="8" dur="500" fill="hold"/>
                                        <p:tgtEl>
                                          <p:spTgt spid="3389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8947"/>
                                        </p:tgtEl>
                                        <p:attrNameLst>
                                          <p:attrName>style.visibility</p:attrName>
                                        </p:attrNameLst>
                                      </p:cBhvr>
                                      <p:to>
                                        <p:strVal val="visible"/>
                                      </p:to>
                                    </p:set>
                                    <p:anim calcmode="lin" valueType="num">
                                      <p:cBhvr additive="base">
                                        <p:cTn id="13" dur="500" fill="hold"/>
                                        <p:tgtEl>
                                          <p:spTgt spid="338947"/>
                                        </p:tgtEl>
                                        <p:attrNameLst>
                                          <p:attrName>ppt_x</p:attrName>
                                        </p:attrNameLst>
                                      </p:cBhvr>
                                      <p:tavLst>
                                        <p:tav tm="0">
                                          <p:val>
                                            <p:strVal val="0-#ppt_w/2"/>
                                          </p:val>
                                        </p:tav>
                                        <p:tav tm="100000">
                                          <p:val>
                                            <p:strVal val="#ppt_x"/>
                                          </p:val>
                                        </p:tav>
                                      </p:tavLst>
                                    </p:anim>
                                    <p:anim calcmode="lin" valueType="num">
                                      <p:cBhvr additive="base">
                                        <p:cTn id="14" dur="500" fill="hold"/>
                                        <p:tgtEl>
                                          <p:spTgt spid="33894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8948"/>
                                        </p:tgtEl>
                                        <p:attrNameLst>
                                          <p:attrName>style.visibility</p:attrName>
                                        </p:attrNameLst>
                                      </p:cBhvr>
                                      <p:to>
                                        <p:strVal val="visible"/>
                                      </p:to>
                                    </p:set>
                                    <p:anim calcmode="lin" valueType="num">
                                      <p:cBhvr additive="base">
                                        <p:cTn id="19" dur="500" fill="hold"/>
                                        <p:tgtEl>
                                          <p:spTgt spid="338948"/>
                                        </p:tgtEl>
                                        <p:attrNameLst>
                                          <p:attrName>ppt_x</p:attrName>
                                        </p:attrNameLst>
                                      </p:cBhvr>
                                      <p:tavLst>
                                        <p:tav tm="0">
                                          <p:val>
                                            <p:strVal val="0-#ppt_w/2"/>
                                          </p:val>
                                        </p:tav>
                                        <p:tav tm="100000">
                                          <p:val>
                                            <p:strVal val="#ppt_x"/>
                                          </p:val>
                                        </p:tav>
                                      </p:tavLst>
                                    </p:anim>
                                    <p:anim calcmode="lin" valueType="num">
                                      <p:cBhvr additive="base">
                                        <p:cTn id="20" dur="500" fill="hold"/>
                                        <p:tgtEl>
                                          <p:spTgt spid="33894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8950"/>
                                        </p:tgtEl>
                                        <p:attrNameLst>
                                          <p:attrName>style.visibility</p:attrName>
                                        </p:attrNameLst>
                                      </p:cBhvr>
                                      <p:to>
                                        <p:strVal val="visible"/>
                                      </p:to>
                                    </p:set>
                                    <p:anim calcmode="lin" valueType="num">
                                      <p:cBhvr additive="base">
                                        <p:cTn id="25" dur="500" fill="hold"/>
                                        <p:tgtEl>
                                          <p:spTgt spid="338950"/>
                                        </p:tgtEl>
                                        <p:attrNameLst>
                                          <p:attrName>ppt_x</p:attrName>
                                        </p:attrNameLst>
                                      </p:cBhvr>
                                      <p:tavLst>
                                        <p:tav tm="0">
                                          <p:val>
                                            <p:strVal val="0-#ppt_w/2"/>
                                          </p:val>
                                        </p:tav>
                                        <p:tav tm="100000">
                                          <p:val>
                                            <p:strVal val="#ppt_x"/>
                                          </p:val>
                                        </p:tav>
                                      </p:tavLst>
                                    </p:anim>
                                    <p:anim calcmode="lin" valueType="num">
                                      <p:cBhvr additive="base">
                                        <p:cTn id="26" dur="500" fill="hold"/>
                                        <p:tgtEl>
                                          <p:spTgt spid="33895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38949"/>
                                        </p:tgtEl>
                                        <p:attrNameLst>
                                          <p:attrName>style.visibility</p:attrName>
                                        </p:attrNameLst>
                                      </p:cBhvr>
                                      <p:to>
                                        <p:strVal val="visible"/>
                                      </p:to>
                                    </p:set>
                                    <p:anim calcmode="lin" valueType="num">
                                      <p:cBhvr additive="base">
                                        <p:cTn id="31" dur="500" fill="hold"/>
                                        <p:tgtEl>
                                          <p:spTgt spid="338949"/>
                                        </p:tgtEl>
                                        <p:attrNameLst>
                                          <p:attrName>ppt_x</p:attrName>
                                        </p:attrNameLst>
                                      </p:cBhvr>
                                      <p:tavLst>
                                        <p:tav tm="0">
                                          <p:val>
                                            <p:strVal val="0-#ppt_w/2"/>
                                          </p:val>
                                        </p:tav>
                                        <p:tav tm="100000">
                                          <p:val>
                                            <p:strVal val="#ppt_x"/>
                                          </p:val>
                                        </p:tav>
                                      </p:tavLst>
                                    </p:anim>
                                    <p:anim calcmode="lin" valueType="num">
                                      <p:cBhvr additive="base">
                                        <p:cTn id="32" dur="500" fill="hold"/>
                                        <p:tgtEl>
                                          <p:spTgt spid="33894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38957"/>
                                        </p:tgtEl>
                                        <p:attrNameLst>
                                          <p:attrName>style.visibility</p:attrName>
                                        </p:attrNameLst>
                                      </p:cBhvr>
                                      <p:to>
                                        <p:strVal val="visible"/>
                                      </p:to>
                                    </p:set>
                                    <p:anim calcmode="lin" valueType="num">
                                      <p:cBhvr additive="base">
                                        <p:cTn id="37" dur="500" fill="hold"/>
                                        <p:tgtEl>
                                          <p:spTgt spid="338957"/>
                                        </p:tgtEl>
                                        <p:attrNameLst>
                                          <p:attrName>ppt_x</p:attrName>
                                        </p:attrNameLst>
                                      </p:cBhvr>
                                      <p:tavLst>
                                        <p:tav tm="0">
                                          <p:val>
                                            <p:strVal val="0-#ppt_w/2"/>
                                          </p:val>
                                        </p:tav>
                                        <p:tav tm="100000">
                                          <p:val>
                                            <p:strVal val="#ppt_x"/>
                                          </p:val>
                                        </p:tav>
                                      </p:tavLst>
                                    </p:anim>
                                    <p:anim calcmode="lin" valueType="num">
                                      <p:cBhvr additive="base">
                                        <p:cTn id="38" dur="500" fill="hold"/>
                                        <p:tgtEl>
                                          <p:spTgt spid="3389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6" grpId="0" animBg="1" autoUpdateAnimBg="0"/>
      <p:bldP spid="338947" grpId="0" animBg="1" autoUpdateAnimBg="0"/>
      <p:bldP spid="338948" grpId="0" animBg="1"/>
      <p:bldP spid="338949" grpId="0" animBg="1" autoUpdateAnimBg="0"/>
      <p:bldP spid="338950" grpId="0" animBg="1"/>
      <p:bldP spid="338957" grpId="0" animBg="1" autoUpdateAnimBg="0"/>
    </p:bld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1908175" y="76200"/>
            <a:ext cx="4273550" cy="473075"/>
          </a:xfrm>
          <a:solidFill>
            <a:srgbClr val="FFFFCC"/>
          </a:solidFill>
          <a:ln w="28575">
            <a:solidFill>
              <a:srgbClr val="FF33CC"/>
            </a:solidFill>
          </a:ln>
        </p:spPr>
        <p:txBody>
          <a:bodyPr/>
          <a:lstStyle/>
          <a:p>
            <a:pPr eaLnBrk="1" hangingPunct="1"/>
            <a:r>
              <a:rPr lang="en-US" sz="3200" b="1" smtClean="0">
                <a:solidFill>
                  <a:schemeClr val="tx1"/>
                </a:solidFill>
                <a:latin typeface="Lucida Console" pitchFamily="49" charset="0"/>
              </a:rPr>
              <a:t>PENERBITAN STP</a:t>
            </a:r>
          </a:p>
        </p:txBody>
      </p:sp>
      <p:sp>
        <p:nvSpPr>
          <p:cNvPr id="339971" name="Rectangle 3"/>
          <p:cNvSpPr>
            <a:spLocks noChangeArrowheads="1"/>
          </p:cNvSpPr>
          <p:nvPr/>
        </p:nvSpPr>
        <p:spPr bwMode="auto">
          <a:xfrm>
            <a:off x="6553200" y="76200"/>
            <a:ext cx="23622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14 UU KUP</a:t>
            </a:r>
          </a:p>
        </p:txBody>
      </p:sp>
      <p:sp>
        <p:nvSpPr>
          <p:cNvPr id="339972" name="AutoShape 4"/>
          <p:cNvSpPr>
            <a:spLocks noChangeArrowheads="1"/>
          </p:cNvSpPr>
          <p:nvPr/>
        </p:nvSpPr>
        <p:spPr bwMode="auto">
          <a:xfrm>
            <a:off x="3657600" y="533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39973" name="Rectangle 5"/>
          <p:cNvSpPr>
            <a:spLocks noChangeArrowheads="1"/>
          </p:cNvSpPr>
          <p:nvPr/>
        </p:nvSpPr>
        <p:spPr bwMode="auto">
          <a:xfrm>
            <a:off x="1476375" y="2636838"/>
            <a:ext cx="7343775" cy="2730500"/>
          </a:xfrm>
          <a:prstGeom prst="rect">
            <a:avLst/>
          </a:prstGeom>
          <a:solidFill>
            <a:srgbClr val="FFFFCC"/>
          </a:solidFill>
          <a:ln w="28575">
            <a:solidFill>
              <a:srgbClr val="FF33CC"/>
            </a:solidFill>
            <a:miter lim="800000"/>
            <a:headEnd/>
            <a:tailEnd/>
          </a:ln>
        </p:spPr>
        <p:txBody>
          <a:bodyPr lIns="91422" tIns="45712" rIns="91422" bIns="45712">
            <a:spAutoFit/>
          </a:bodyPr>
          <a:lstStyle/>
          <a:p>
            <a:pPr>
              <a:spcBef>
                <a:spcPct val="50000"/>
              </a:spcBef>
            </a:pPr>
            <a:r>
              <a:rPr lang="fr-FR" sz="1800" b="1" u="none"/>
              <a:t>Terhadap Pengusaha Kena Pajak sebagaimana dimaksud pada ayat (1) huruf g dikenai sanksi administrasi berupa bunga sebesar 2% (dua persen) per bulan dari jumlah pajak yang ditagih kembali, dihitung dari tanggal penerbitan Surat Keputusan Pengembalian Kelebihan Pembayaran Pajak sampai dengan tanggal penerbitan Surat Tagihan Pajak, dan bagian dari bulan dihitung penuh 1 (satu) bulan.</a:t>
            </a:r>
            <a:r>
              <a:rPr lang="en-US" sz="1800" b="1" u="none"/>
              <a:t> </a:t>
            </a:r>
          </a:p>
          <a:p>
            <a:pPr>
              <a:spcBef>
                <a:spcPct val="50000"/>
              </a:spcBef>
            </a:pPr>
            <a:r>
              <a:rPr lang="en-US" sz="1800" b="1" u="none"/>
              <a:t>(Pasal 14 ayat 5 UU KUP) </a:t>
            </a:r>
          </a:p>
        </p:txBody>
      </p:sp>
      <p:sp>
        <p:nvSpPr>
          <p:cNvPr id="339974" name="AutoShape 6"/>
          <p:cNvSpPr>
            <a:spLocks noChangeArrowheads="1"/>
          </p:cNvSpPr>
          <p:nvPr/>
        </p:nvSpPr>
        <p:spPr bwMode="auto">
          <a:xfrm>
            <a:off x="7710488" y="2420938"/>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2279" name="Rectangle 8"/>
          <p:cNvSpPr>
            <a:spLocks noChangeArrowheads="1"/>
          </p:cNvSpPr>
          <p:nvPr/>
        </p:nvSpPr>
        <p:spPr bwMode="auto">
          <a:xfrm>
            <a:off x="250825" y="765175"/>
            <a:ext cx="8569325" cy="1744663"/>
          </a:xfrm>
          <a:prstGeom prst="rect">
            <a:avLst/>
          </a:prstGeom>
          <a:noFill/>
          <a:ln w="9525">
            <a:solidFill>
              <a:srgbClr val="0033CC"/>
            </a:solidFill>
            <a:miter lim="800000"/>
            <a:headEnd/>
            <a:tailEnd/>
          </a:ln>
        </p:spPr>
        <p:txBody>
          <a:bodyPr lIns="91422" tIns="45712" rIns="91422" bIns="45712">
            <a:spAutoFit/>
          </a:bodyPr>
          <a:lstStyle/>
          <a:p>
            <a:pPr lvl="1">
              <a:lnSpc>
                <a:spcPct val="90000"/>
              </a:lnSpc>
            </a:pPr>
            <a:r>
              <a:rPr lang="en-US" b="1" u="none"/>
              <a:t>Pasal 14 ayat 1 huruf g:</a:t>
            </a:r>
          </a:p>
          <a:p>
            <a:pPr lvl="1">
              <a:lnSpc>
                <a:spcPct val="90000"/>
              </a:lnSpc>
            </a:pPr>
            <a:r>
              <a:rPr lang="en-US" b="1" u="none"/>
              <a:t>PKP</a:t>
            </a:r>
            <a:r>
              <a:rPr lang="sv-SE" b="1" u="none"/>
              <a:t> yang gagal berproduksi dan telah diberikan pengembalian Pajak Masukan sebagaimana dimaksud dalam Pasal 9 ayat (6a) UU PPN 1984 dan perubahannya.</a:t>
            </a:r>
            <a:endParaRPr lang="en-US" b="1" u="none"/>
          </a:p>
        </p:txBody>
      </p:sp>
      <p:sp>
        <p:nvSpPr>
          <p:cNvPr id="182280" name="AutoShape 9"/>
          <p:cNvSpPr>
            <a:spLocks noChangeArrowheads="1"/>
          </p:cNvSpPr>
          <p:nvPr/>
        </p:nvSpPr>
        <p:spPr bwMode="auto">
          <a:xfrm>
            <a:off x="395288" y="2349500"/>
            <a:ext cx="215900" cy="3527425"/>
          </a:xfrm>
          <a:prstGeom prst="downArrow">
            <a:avLst>
              <a:gd name="adj1" fmla="val 50000"/>
              <a:gd name="adj2" fmla="val 408456"/>
            </a:avLst>
          </a:prstGeom>
          <a:solidFill>
            <a:schemeClr val="accent1"/>
          </a:solidFill>
          <a:ln w="9525">
            <a:solidFill>
              <a:schemeClr val="tx1"/>
            </a:solidFill>
            <a:miter lim="800000"/>
            <a:headEnd/>
            <a:tailEnd/>
          </a:ln>
        </p:spPr>
        <p:txBody>
          <a:bodyPr wrap="none" anchor="ctr"/>
          <a:lstStyle/>
          <a:p>
            <a:endParaRPr lang="en-US"/>
          </a:p>
        </p:txBody>
      </p:sp>
      <p:sp>
        <p:nvSpPr>
          <p:cNvPr id="339978" name="Rectangle 10"/>
          <p:cNvSpPr>
            <a:spLocks noChangeArrowheads="1"/>
          </p:cNvSpPr>
          <p:nvPr/>
        </p:nvSpPr>
        <p:spPr bwMode="auto">
          <a:xfrm>
            <a:off x="250825" y="5734050"/>
            <a:ext cx="7343775" cy="400093"/>
          </a:xfrm>
          <a:prstGeom prst="rect">
            <a:avLst/>
          </a:prstGeom>
          <a:solidFill>
            <a:schemeClr val="bg1"/>
          </a:solidFill>
          <a:ln w="28575">
            <a:solidFill>
              <a:srgbClr val="0033CC"/>
            </a:solidFill>
            <a:miter lim="800000"/>
            <a:headEnd/>
            <a:tailEnd/>
          </a:ln>
        </p:spPr>
        <p:txBody>
          <a:bodyPr lIns="91422" tIns="45712" rIns="91422" bIns="45712">
            <a:spAutoFit/>
          </a:bodyPr>
          <a:lstStyle/>
          <a:p>
            <a:pPr>
              <a:spcBef>
                <a:spcPct val="50000"/>
              </a:spcBef>
            </a:pPr>
            <a:r>
              <a:rPr lang="en-US" sz="2000" b="1" u="none" dirty="0">
                <a:solidFill>
                  <a:srgbClr val="FF0000"/>
                </a:solidFill>
              </a:rPr>
              <a:t>UU PPN </a:t>
            </a:r>
            <a:r>
              <a:rPr lang="en-US" sz="2000" b="1" u="none" dirty="0" err="1">
                <a:solidFill>
                  <a:srgbClr val="FF0000"/>
                </a:solidFill>
              </a:rPr>
              <a:t>Perubahan</a:t>
            </a:r>
            <a:r>
              <a:rPr lang="en-US" sz="2000" b="1" u="none" dirty="0">
                <a:solidFill>
                  <a:srgbClr val="FF0000"/>
                </a:solidFill>
              </a:rPr>
              <a:t> </a:t>
            </a:r>
            <a:r>
              <a:rPr lang="en-US" sz="2000" b="1" u="none" dirty="0" err="1" smtClean="0">
                <a:solidFill>
                  <a:srgbClr val="FF0000"/>
                </a:solidFill>
              </a:rPr>
              <a:t>ketiga</a:t>
            </a:r>
            <a:endParaRPr lang="en-US" sz="2000" b="1" u="none" dirty="0">
              <a:solidFill>
                <a:srgbClr val="FF0000"/>
              </a:solidFill>
            </a:endParaRPr>
          </a:p>
        </p:txBody>
      </p:sp>
      <p:sp>
        <p:nvSpPr>
          <p:cNvPr id="339979" name="Rectangle 11"/>
          <p:cNvSpPr>
            <a:spLocks noChangeArrowheads="1"/>
          </p:cNvSpPr>
          <p:nvPr/>
        </p:nvSpPr>
        <p:spPr bwMode="auto">
          <a:xfrm>
            <a:off x="106363" y="117475"/>
            <a:ext cx="1441450" cy="431800"/>
          </a:xfrm>
          <a:prstGeom prst="rect">
            <a:avLst/>
          </a:prstGeom>
          <a:solidFill>
            <a:srgbClr val="FF99CC"/>
          </a:solidFill>
          <a:ln w="9525">
            <a:solidFill>
              <a:schemeClr val="tx1"/>
            </a:solidFill>
            <a:miter lim="800000"/>
            <a:headEnd/>
            <a:tailEnd/>
          </a:ln>
        </p:spPr>
        <p:txBody>
          <a:bodyPr wrap="none" lIns="91422" tIns="45712" rIns="91422" bIns="45712" anchor="ctr"/>
          <a:lstStyle/>
          <a:p>
            <a:r>
              <a:rPr lang="en-US" sz="2000" b="1" u="none">
                <a:latin typeface="Tahoma" pitchFamily="34" charset="0"/>
              </a:rPr>
              <a:t>Catatan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9970"/>
                                        </p:tgtEl>
                                        <p:attrNameLst>
                                          <p:attrName>style.visibility</p:attrName>
                                        </p:attrNameLst>
                                      </p:cBhvr>
                                      <p:to>
                                        <p:strVal val="visible"/>
                                      </p:to>
                                    </p:set>
                                    <p:anim calcmode="lin" valueType="num">
                                      <p:cBhvr additive="base">
                                        <p:cTn id="7" dur="500" fill="hold"/>
                                        <p:tgtEl>
                                          <p:spTgt spid="339970"/>
                                        </p:tgtEl>
                                        <p:attrNameLst>
                                          <p:attrName>ppt_x</p:attrName>
                                        </p:attrNameLst>
                                      </p:cBhvr>
                                      <p:tavLst>
                                        <p:tav tm="0">
                                          <p:val>
                                            <p:strVal val="0-#ppt_w/2"/>
                                          </p:val>
                                        </p:tav>
                                        <p:tav tm="100000">
                                          <p:val>
                                            <p:strVal val="#ppt_x"/>
                                          </p:val>
                                        </p:tav>
                                      </p:tavLst>
                                    </p:anim>
                                    <p:anim calcmode="lin" valueType="num">
                                      <p:cBhvr additive="base">
                                        <p:cTn id="8" dur="500" fill="hold"/>
                                        <p:tgtEl>
                                          <p:spTgt spid="3399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9971"/>
                                        </p:tgtEl>
                                        <p:attrNameLst>
                                          <p:attrName>style.visibility</p:attrName>
                                        </p:attrNameLst>
                                      </p:cBhvr>
                                      <p:to>
                                        <p:strVal val="visible"/>
                                      </p:to>
                                    </p:set>
                                    <p:anim calcmode="lin" valueType="num">
                                      <p:cBhvr additive="base">
                                        <p:cTn id="13" dur="500" fill="hold"/>
                                        <p:tgtEl>
                                          <p:spTgt spid="339971"/>
                                        </p:tgtEl>
                                        <p:attrNameLst>
                                          <p:attrName>ppt_x</p:attrName>
                                        </p:attrNameLst>
                                      </p:cBhvr>
                                      <p:tavLst>
                                        <p:tav tm="0">
                                          <p:val>
                                            <p:strVal val="0-#ppt_w/2"/>
                                          </p:val>
                                        </p:tav>
                                        <p:tav tm="100000">
                                          <p:val>
                                            <p:strVal val="#ppt_x"/>
                                          </p:val>
                                        </p:tav>
                                      </p:tavLst>
                                    </p:anim>
                                    <p:anim calcmode="lin" valueType="num">
                                      <p:cBhvr additive="base">
                                        <p:cTn id="14" dur="500" fill="hold"/>
                                        <p:tgtEl>
                                          <p:spTgt spid="33997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9972"/>
                                        </p:tgtEl>
                                        <p:attrNameLst>
                                          <p:attrName>style.visibility</p:attrName>
                                        </p:attrNameLst>
                                      </p:cBhvr>
                                      <p:to>
                                        <p:strVal val="visible"/>
                                      </p:to>
                                    </p:set>
                                    <p:anim calcmode="lin" valueType="num">
                                      <p:cBhvr additive="base">
                                        <p:cTn id="19" dur="500" fill="hold"/>
                                        <p:tgtEl>
                                          <p:spTgt spid="339972"/>
                                        </p:tgtEl>
                                        <p:attrNameLst>
                                          <p:attrName>ppt_x</p:attrName>
                                        </p:attrNameLst>
                                      </p:cBhvr>
                                      <p:tavLst>
                                        <p:tav tm="0">
                                          <p:val>
                                            <p:strVal val="0-#ppt_w/2"/>
                                          </p:val>
                                        </p:tav>
                                        <p:tav tm="100000">
                                          <p:val>
                                            <p:strVal val="#ppt_x"/>
                                          </p:val>
                                        </p:tav>
                                      </p:tavLst>
                                    </p:anim>
                                    <p:anim calcmode="lin" valueType="num">
                                      <p:cBhvr additive="base">
                                        <p:cTn id="20" dur="500" fill="hold"/>
                                        <p:tgtEl>
                                          <p:spTgt spid="33997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9974"/>
                                        </p:tgtEl>
                                        <p:attrNameLst>
                                          <p:attrName>style.visibility</p:attrName>
                                        </p:attrNameLst>
                                      </p:cBhvr>
                                      <p:to>
                                        <p:strVal val="visible"/>
                                      </p:to>
                                    </p:set>
                                    <p:anim calcmode="lin" valueType="num">
                                      <p:cBhvr additive="base">
                                        <p:cTn id="25" dur="500" fill="hold"/>
                                        <p:tgtEl>
                                          <p:spTgt spid="339974"/>
                                        </p:tgtEl>
                                        <p:attrNameLst>
                                          <p:attrName>ppt_x</p:attrName>
                                        </p:attrNameLst>
                                      </p:cBhvr>
                                      <p:tavLst>
                                        <p:tav tm="0">
                                          <p:val>
                                            <p:strVal val="0-#ppt_w/2"/>
                                          </p:val>
                                        </p:tav>
                                        <p:tav tm="100000">
                                          <p:val>
                                            <p:strVal val="#ppt_x"/>
                                          </p:val>
                                        </p:tav>
                                      </p:tavLst>
                                    </p:anim>
                                    <p:anim calcmode="lin" valueType="num">
                                      <p:cBhvr additive="base">
                                        <p:cTn id="26" dur="500" fill="hold"/>
                                        <p:tgtEl>
                                          <p:spTgt spid="33997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39973"/>
                                        </p:tgtEl>
                                        <p:attrNameLst>
                                          <p:attrName>style.visibility</p:attrName>
                                        </p:attrNameLst>
                                      </p:cBhvr>
                                      <p:to>
                                        <p:strVal val="visible"/>
                                      </p:to>
                                    </p:set>
                                    <p:anim calcmode="lin" valueType="num">
                                      <p:cBhvr additive="base">
                                        <p:cTn id="31" dur="500" fill="hold"/>
                                        <p:tgtEl>
                                          <p:spTgt spid="339973"/>
                                        </p:tgtEl>
                                        <p:attrNameLst>
                                          <p:attrName>ppt_x</p:attrName>
                                        </p:attrNameLst>
                                      </p:cBhvr>
                                      <p:tavLst>
                                        <p:tav tm="0">
                                          <p:val>
                                            <p:strVal val="0-#ppt_w/2"/>
                                          </p:val>
                                        </p:tav>
                                        <p:tav tm="100000">
                                          <p:val>
                                            <p:strVal val="#ppt_x"/>
                                          </p:val>
                                        </p:tav>
                                      </p:tavLst>
                                    </p:anim>
                                    <p:anim calcmode="lin" valueType="num">
                                      <p:cBhvr additive="base">
                                        <p:cTn id="32" dur="500" fill="hold"/>
                                        <p:tgtEl>
                                          <p:spTgt spid="33997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39978"/>
                                        </p:tgtEl>
                                        <p:attrNameLst>
                                          <p:attrName>style.visibility</p:attrName>
                                        </p:attrNameLst>
                                      </p:cBhvr>
                                      <p:to>
                                        <p:strVal val="visible"/>
                                      </p:to>
                                    </p:set>
                                    <p:anim calcmode="lin" valueType="num">
                                      <p:cBhvr additive="base">
                                        <p:cTn id="37" dur="500" fill="hold"/>
                                        <p:tgtEl>
                                          <p:spTgt spid="339978"/>
                                        </p:tgtEl>
                                        <p:attrNameLst>
                                          <p:attrName>ppt_x</p:attrName>
                                        </p:attrNameLst>
                                      </p:cBhvr>
                                      <p:tavLst>
                                        <p:tav tm="0">
                                          <p:val>
                                            <p:strVal val="0-#ppt_w/2"/>
                                          </p:val>
                                        </p:tav>
                                        <p:tav tm="100000">
                                          <p:val>
                                            <p:strVal val="#ppt_x"/>
                                          </p:val>
                                        </p:tav>
                                      </p:tavLst>
                                    </p:anim>
                                    <p:anim calcmode="lin" valueType="num">
                                      <p:cBhvr additive="base">
                                        <p:cTn id="38" dur="500" fill="hold"/>
                                        <p:tgtEl>
                                          <p:spTgt spid="33997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39979"/>
                                        </p:tgtEl>
                                        <p:attrNameLst>
                                          <p:attrName>style.visibility</p:attrName>
                                        </p:attrNameLst>
                                      </p:cBhvr>
                                      <p:to>
                                        <p:strVal val="visible"/>
                                      </p:to>
                                    </p:set>
                                    <p:anim calcmode="lin" valueType="num">
                                      <p:cBhvr additive="base">
                                        <p:cTn id="43" dur="500" fill="hold"/>
                                        <p:tgtEl>
                                          <p:spTgt spid="339979"/>
                                        </p:tgtEl>
                                        <p:attrNameLst>
                                          <p:attrName>ppt_x</p:attrName>
                                        </p:attrNameLst>
                                      </p:cBhvr>
                                      <p:tavLst>
                                        <p:tav tm="0">
                                          <p:val>
                                            <p:strVal val="0-#ppt_w/2"/>
                                          </p:val>
                                        </p:tav>
                                        <p:tav tm="100000">
                                          <p:val>
                                            <p:strVal val="#ppt_x"/>
                                          </p:val>
                                        </p:tav>
                                      </p:tavLst>
                                    </p:anim>
                                    <p:anim calcmode="lin" valueType="num">
                                      <p:cBhvr additive="base">
                                        <p:cTn id="44" dur="500" fill="hold"/>
                                        <p:tgtEl>
                                          <p:spTgt spid="3399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0" grpId="0" animBg="1" autoUpdateAnimBg="0"/>
      <p:bldP spid="339971" grpId="0" animBg="1" autoUpdateAnimBg="0"/>
      <p:bldP spid="339972" grpId="0" animBg="1"/>
      <p:bldP spid="339973" grpId="0" animBg="1" autoUpdateAnimBg="0"/>
      <p:bldP spid="339974" grpId="0" animBg="1"/>
      <p:bldP spid="339978" grpId="0" animBg="1" autoUpdateAnimBg="0"/>
      <p:bldP spid="339979" grpId="0" animBg="1" autoUpdateAnimBg="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smtClean="0"/>
              <a:t>UU PPN Pasal 9 ayat (6A)</a:t>
            </a:r>
          </a:p>
        </p:txBody>
      </p:sp>
      <p:sp>
        <p:nvSpPr>
          <p:cNvPr id="183299" name="Rectangle 3"/>
          <p:cNvSpPr>
            <a:spLocks noGrp="1" noChangeArrowheads="1"/>
          </p:cNvSpPr>
          <p:nvPr>
            <p:ph type="body" idx="1"/>
          </p:nvPr>
        </p:nvSpPr>
        <p:spPr/>
        <p:txBody>
          <a:bodyPr/>
          <a:lstStyle/>
          <a:p>
            <a:pPr>
              <a:lnSpc>
                <a:spcPct val="90000"/>
              </a:lnSpc>
            </a:pPr>
            <a:r>
              <a:rPr lang="en-US" smtClean="0"/>
              <a:t>Pajak Masukan yang telah dikreditkan sebagaimana dimaksud pada ayat (2a) dan telah diberikan pengembalian wajib dibayar kembali oleh Pengusaha Kena Pajak dalam hal Pengusaha Kena Pajak tersebut mengalami keadaan gagal berproduksi dalam jangka waktu paling lama 3 (tiga) tahun sejak Masa Pajak Pengkreditan Pajak Masukan dimulai. </a:t>
            </a: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250825" y="754063"/>
            <a:ext cx="8642350" cy="3827462"/>
          </a:xfrm>
          <a:ln>
            <a:solidFill>
              <a:srgbClr val="990000"/>
            </a:solidFill>
          </a:ln>
        </p:spPr>
        <p:txBody>
          <a:bodyPr/>
          <a:lstStyle/>
          <a:p>
            <a:pPr eaLnBrk="1" hangingPunct="1"/>
            <a:r>
              <a:rPr lang="en-US" sz="4800" b="1" smtClean="0">
                <a:latin typeface="Lucida Console" pitchFamily="49" charset="0"/>
              </a:rPr>
              <a:t>VII</a:t>
            </a:r>
            <a:br>
              <a:rPr lang="en-US" sz="4800" b="1" smtClean="0">
                <a:latin typeface="Lucida Console" pitchFamily="49" charset="0"/>
              </a:rPr>
            </a:br>
            <a:r>
              <a:rPr lang="en-US" sz="4800" b="1" smtClean="0">
                <a:latin typeface="Lucida Console" pitchFamily="49" charset="0"/>
              </a:rPr>
              <a:t>Permohonan pengembalian kelebihan pembayaran pajak</a:t>
            </a:r>
            <a:br>
              <a:rPr lang="en-US" sz="4800" b="1" smtClean="0">
                <a:latin typeface="Lucida Console" pitchFamily="49" charset="0"/>
              </a:rPr>
            </a:br>
            <a:r>
              <a:rPr lang="en-US" sz="4800" b="1" smtClean="0">
                <a:latin typeface="Lucida Console" pitchFamily="49" charset="0"/>
              </a:rPr>
              <a:t>(RESTITUSI)</a:t>
            </a: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a:xfrm>
            <a:off x="1763713" y="44450"/>
            <a:ext cx="5757862" cy="360363"/>
          </a:xfrm>
          <a:solidFill>
            <a:srgbClr val="FFFFCC"/>
          </a:solidFill>
          <a:ln w="28575">
            <a:solidFill>
              <a:srgbClr val="990000"/>
            </a:solidFill>
          </a:ln>
        </p:spPr>
        <p:txBody>
          <a:bodyPr/>
          <a:lstStyle/>
          <a:p>
            <a:pPr eaLnBrk="1" hangingPunct="1"/>
            <a:r>
              <a:rPr lang="en-US" sz="2800" b="1" smtClean="0">
                <a:latin typeface="Courier New" pitchFamily="49" charset="0"/>
              </a:rPr>
              <a:t>KELEBIHAN PEMBAYARAN PAJAK</a:t>
            </a:r>
          </a:p>
        </p:txBody>
      </p:sp>
      <p:sp>
        <p:nvSpPr>
          <p:cNvPr id="341005" name="Rectangle 13"/>
          <p:cNvSpPr>
            <a:spLocks noChangeArrowheads="1"/>
          </p:cNvSpPr>
          <p:nvPr/>
        </p:nvSpPr>
        <p:spPr bwMode="auto">
          <a:xfrm>
            <a:off x="250825" y="657225"/>
            <a:ext cx="4103688" cy="395288"/>
          </a:xfrm>
          <a:prstGeom prst="rect">
            <a:avLst/>
          </a:prstGeom>
          <a:noFill/>
          <a:ln w="28575">
            <a:solidFill>
              <a:srgbClr val="0033CC"/>
            </a:solidFill>
            <a:miter lim="800000"/>
            <a:headEnd/>
            <a:tailEnd/>
          </a:ln>
        </p:spPr>
        <p:txBody>
          <a:bodyPr lIns="91422" tIns="45712" rIns="91422" bIns="45712">
            <a:spAutoFit/>
          </a:bodyPr>
          <a:lstStyle/>
          <a:p>
            <a:pPr>
              <a:spcBef>
                <a:spcPct val="50000"/>
              </a:spcBef>
            </a:pPr>
            <a:r>
              <a:rPr lang="en-US" sz="1800" b="1" u="none">
                <a:latin typeface="Tahoma" pitchFamily="34" charset="0"/>
              </a:rPr>
              <a:t>DALAM SURAT PEMBERITAHUAN</a:t>
            </a:r>
          </a:p>
        </p:txBody>
      </p:sp>
      <p:sp>
        <p:nvSpPr>
          <p:cNvPr id="341009" name="Rectangle 17"/>
          <p:cNvSpPr>
            <a:spLocks noChangeArrowheads="1"/>
          </p:cNvSpPr>
          <p:nvPr/>
        </p:nvSpPr>
        <p:spPr bwMode="auto">
          <a:xfrm>
            <a:off x="107950" y="1196975"/>
            <a:ext cx="4464050" cy="376238"/>
          </a:xfrm>
          <a:prstGeom prst="rect">
            <a:avLst/>
          </a:prstGeom>
          <a:noFill/>
          <a:ln w="9525">
            <a:solidFill>
              <a:srgbClr val="990000"/>
            </a:solidFill>
            <a:miter lim="800000"/>
            <a:headEnd/>
            <a:tailEnd/>
          </a:ln>
        </p:spPr>
        <p:txBody>
          <a:bodyPr lIns="91422" tIns="45712" rIns="91422" bIns="45712">
            <a:spAutoFit/>
          </a:bodyPr>
          <a:lstStyle/>
          <a:p>
            <a:pPr algn="l">
              <a:spcBef>
                <a:spcPct val="50000"/>
              </a:spcBef>
            </a:pPr>
            <a:r>
              <a:rPr lang="en-US" sz="1800" u="none">
                <a:latin typeface="Tahoma" pitchFamily="34" charset="0"/>
              </a:rPr>
              <a:t>PAJAK YANG TERUTANG &lt; KREDIT PAJAK</a:t>
            </a:r>
          </a:p>
        </p:txBody>
      </p:sp>
      <p:sp>
        <p:nvSpPr>
          <p:cNvPr id="185349" name="AutoShape 26"/>
          <p:cNvSpPr>
            <a:spLocks noChangeArrowheads="1"/>
          </p:cNvSpPr>
          <p:nvPr/>
        </p:nvSpPr>
        <p:spPr bwMode="auto">
          <a:xfrm rot="4932252">
            <a:off x="3564731" y="-26193"/>
            <a:ext cx="360363" cy="1079500"/>
          </a:xfrm>
          <a:prstGeom prst="downArrow">
            <a:avLst>
              <a:gd name="adj1" fmla="val 50000"/>
              <a:gd name="adj2" fmla="val 74890"/>
            </a:avLst>
          </a:prstGeom>
          <a:solidFill>
            <a:srgbClr val="FF99CC"/>
          </a:solidFill>
          <a:ln w="9525">
            <a:solidFill>
              <a:schemeClr val="tx1"/>
            </a:solidFill>
            <a:miter lim="800000"/>
            <a:headEnd/>
            <a:tailEnd/>
          </a:ln>
        </p:spPr>
        <p:txBody>
          <a:bodyPr wrap="none" anchor="ctr"/>
          <a:lstStyle/>
          <a:p>
            <a:endParaRPr lang="en-US"/>
          </a:p>
        </p:txBody>
      </p:sp>
      <p:sp>
        <p:nvSpPr>
          <p:cNvPr id="185350" name="AutoShape 27"/>
          <p:cNvSpPr>
            <a:spLocks noChangeArrowheads="1"/>
          </p:cNvSpPr>
          <p:nvPr/>
        </p:nvSpPr>
        <p:spPr bwMode="auto">
          <a:xfrm>
            <a:off x="1979613" y="981075"/>
            <a:ext cx="360362"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1020" name="Rectangle 28"/>
          <p:cNvSpPr>
            <a:spLocks noChangeArrowheads="1"/>
          </p:cNvSpPr>
          <p:nvPr/>
        </p:nvSpPr>
        <p:spPr bwMode="auto">
          <a:xfrm>
            <a:off x="107950" y="1700213"/>
            <a:ext cx="4751388" cy="2540000"/>
          </a:xfrm>
          <a:prstGeom prst="rect">
            <a:avLst/>
          </a:prstGeom>
          <a:noFill/>
          <a:ln w="9525">
            <a:solidFill>
              <a:srgbClr val="990000"/>
            </a:solidFill>
            <a:miter lim="800000"/>
            <a:headEnd/>
            <a:tailEnd/>
          </a:ln>
        </p:spPr>
        <p:txBody>
          <a:bodyPr lIns="91422" tIns="45712" rIns="91422" bIns="45712">
            <a:spAutoFit/>
          </a:bodyPr>
          <a:lstStyle/>
          <a:p>
            <a:pPr algn="l">
              <a:spcBef>
                <a:spcPct val="50000"/>
              </a:spcBef>
            </a:pPr>
            <a:r>
              <a:rPr lang="id-ID" sz="2000" b="1" u="none">
                <a:latin typeface="Arial Narrow" pitchFamily="34" charset="0"/>
              </a:rPr>
              <a:t>Kredit Pajak untuk </a:t>
            </a:r>
            <a:r>
              <a:rPr lang="en-US" sz="2000" b="1" u="none">
                <a:latin typeface="Arial Narrow" pitchFamily="34" charset="0"/>
              </a:rPr>
              <a:t>PPh</a:t>
            </a:r>
            <a:r>
              <a:rPr lang="id-ID" sz="2000" b="1" u="none">
                <a:latin typeface="Arial Narrow" pitchFamily="34" charset="0"/>
              </a:rPr>
              <a:t> adalah pajak yang dibayar sendiri oleh W</a:t>
            </a:r>
            <a:r>
              <a:rPr lang="en-US" sz="2000" b="1" u="none">
                <a:latin typeface="Arial Narrow" pitchFamily="34" charset="0"/>
              </a:rPr>
              <a:t>P</a:t>
            </a:r>
            <a:r>
              <a:rPr lang="id-ID" sz="2000" b="1" u="none">
                <a:latin typeface="Arial Narrow" pitchFamily="34" charset="0"/>
              </a:rPr>
              <a:t> </a:t>
            </a:r>
            <a:r>
              <a:rPr lang="en-US" sz="2000" b="1" u="none">
                <a:latin typeface="Arial Narrow" pitchFamily="34" charset="0"/>
              </a:rPr>
              <a:t>(+) </a:t>
            </a:r>
            <a:r>
              <a:rPr lang="id-ID" sz="2000" b="1" u="none">
                <a:latin typeface="Arial Narrow" pitchFamily="34" charset="0"/>
              </a:rPr>
              <a:t>pokok pajak yang terutang dalam S</a:t>
            </a:r>
            <a:r>
              <a:rPr lang="en-US" sz="2000" b="1" u="none">
                <a:latin typeface="Arial Narrow" pitchFamily="34" charset="0"/>
              </a:rPr>
              <a:t>TP</a:t>
            </a:r>
            <a:r>
              <a:rPr lang="id-ID" sz="2000" b="1" u="none">
                <a:latin typeface="Arial Narrow" pitchFamily="34" charset="0"/>
              </a:rPr>
              <a:t> karena P</a:t>
            </a:r>
            <a:r>
              <a:rPr lang="en-US" sz="2000" b="1" u="none">
                <a:latin typeface="Arial Narrow" pitchFamily="34" charset="0"/>
              </a:rPr>
              <a:t>Ph</a:t>
            </a:r>
            <a:r>
              <a:rPr lang="id-ID" sz="2000" b="1" u="none">
                <a:latin typeface="Arial Narrow" pitchFamily="34" charset="0"/>
              </a:rPr>
              <a:t> dalam tahun berjalan tidak atau kurang dibayar </a:t>
            </a:r>
            <a:r>
              <a:rPr lang="en-US" sz="2000" b="1" u="none">
                <a:latin typeface="Arial Narrow" pitchFamily="34" charset="0"/>
              </a:rPr>
              <a:t>(+) </a:t>
            </a:r>
            <a:r>
              <a:rPr lang="id-ID" sz="2000" b="1" u="none">
                <a:latin typeface="Arial Narrow" pitchFamily="34" charset="0"/>
              </a:rPr>
              <a:t>pajak yang dipotong atau dipungut</a:t>
            </a:r>
            <a:r>
              <a:rPr lang="en-US" sz="2000" b="1" u="none">
                <a:latin typeface="Arial Narrow" pitchFamily="34" charset="0"/>
              </a:rPr>
              <a:t> (+)</a:t>
            </a:r>
            <a:r>
              <a:rPr lang="id-ID" sz="2000" b="1" u="none">
                <a:latin typeface="Arial Narrow" pitchFamily="34" charset="0"/>
              </a:rPr>
              <a:t> ditambah dengan pajak atas penghasilan yang dibayar atau terutang di luar negeri</a:t>
            </a:r>
            <a:r>
              <a:rPr lang="en-US" sz="2000" b="1" u="none">
                <a:latin typeface="Arial Narrow" pitchFamily="34" charset="0"/>
              </a:rPr>
              <a:t> (-) </a:t>
            </a:r>
            <a:r>
              <a:rPr lang="id-ID" sz="2000" b="1" u="none">
                <a:latin typeface="Arial Narrow" pitchFamily="34" charset="0"/>
              </a:rPr>
              <a:t>pengembalian pendahuluan kelebihan pajak.</a:t>
            </a:r>
            <a:r>
              <a:rPr lang="en-US" sz="2000" b="1">
                <a:latin typeface="Arial Narrow" pitchFamily="34" charset="0"/>
              </a:rPr>
              <a:t> </a:t>
            </a:r>
          </a:p>
        </p:txBody>
      </p:sp>
      <p:sp>
        <p:nvSpPr>
          <p:cNvPr id="185352" name="AutoShape 29"/>
          <p:cNvSpPr>
            <a:spLocks noChangeArrowheads="1"/>
          </p:cNvSpPr>
          <p:nvPr/>
        </p:nvSpPr>
        <p:spPr bwMode="auto">
          <a:xfrm>
            <a:off x="3635375" y="1557338"/>
            <a:ext cx="360363"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1022" name="Rectangle 30"/>
          <p:cNvSpPr>
            <a:spLocks noChangeArrowheads="1"/>
          </p:cNvSpPr>
          <p:nvPr/>
        </p:nvSpPr>
        <p:spPr bwMode="auto">
          <a:xfrm>
            <a:off x="107950" y="4292600"/>
            <a:ext cx="4751388" cy="1625600"/>
          </a:xfrm>
          <a:prstGeom prst="rect">
            <a:avLst/>
          </a:prstGeom>
          <a:noFill/>
          <a:ln w="9525">
            <a:solidFill>
              <a:srgbClr val="990000"/>
            </a:solidFill>
            <a:miter lim="800000"/>
            <a:headEnd/>
            <a:tailEnd/>
          </a:ln>
        </p:spPr>
        <p:txBody>
          <a:bodyPr lIns="91422" tIns="45712" rIns="91422" bIns="45712">
            <a:spAutoFit/>
          </a:bodyPr>
          <a:lstStyle/>
          <a:p>
            <a:pPr algn="l">
              <a:spcBef>
                <a:spcPct val="50000"/>
              </a:spcBef>
            </a:pPr>
            <a:r>
              <a:rPr lang="id-ID" sz="2000" b="1" u="none">
                <a:latin typeface="Arial Narrow" pitchFamily="34" charset="0"/>
              </a:rPr>
              <a:t>Kredit Pajak untuk P</a:t>
            </a:r>
            <a:r>
              <a:rPr lang="en-US" sz="2000" b="1" u="none">
                <a:latin typeface="Arial Narrow" pitchFamily="34" charset="0"/>
              </a:rPr>
              <a:t>PN</a:t>
            </a:r>
            <a:r>
              <a:rPr lang="id-ID" sz="2000" b="1" u="none">
                <a:latin typeface="Arial Narrow" pitchFamily="34" charset="0"/>
              </a:rPr>
              <a:t> adalah Pajak Masukan yang dapat dikreditkan setelah dikurangi dengan pengembalian pendahuluan kelebihan pajak atau setelah dikurangi dengan pajak yang telah dikompensasikan.</a:t>
            </a:r>
            <a:r>
              <a:rPr lang="en-US" sz="2000" b="1" u="none">
                <a:latin typeface="Arial Narrow" pitchFamily="34" charset="0"/>
              </a:rPr>
              <a:t> </a:t>
            </a:r>
          </a:p>
        </p:txBody>
      </p:sp>
      <p:sp>
        <p:nvSpPr>
          <p:cNvPr id="185354" name="AutoShape 31"/>
          <p:cNvSpPr>
            <a:spLocks noChangeArrowheads="1"/>
          </p:cNvSpPr>
          <p:nvPr/>
        </p:nvSpPr>
        <p:spPr bwMode="auto">
          <a:xfrm>
            <a:off x="34925" y="4149725"/>
            <a:ext cx="215900" cy="3603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185355" name="AutoShape 32"/>
          <p:cNvSpPr>
            <a:spLocks noChangeArrowheads="1"/>
          </p:cNvSpPr>
          <p:nvPr/>
        </p:nvSpPr>
        <p:spPr bwMode="auto">
          <a:xfrm rot="-4885659">
            <a:off x="4931568" y="-26193"/>
            <a:ext cx="360363" cy="1079500"/>
          </a:xfrm>
          <a:prstGeom prst="downArrow">
            <a:avLst>
              <a:gd name="adj1" fmla="val 50000"/>
              <a:gd name="adj2" fmla="val 74890"/>
            </a:avLst>
          </a:prstGeom>
          <a:solidFill>
            <a:srgbClr val="FF99CC"/>
          </a:solidFill>
          <a:ln w="9525">
            <a:solidFill>
              <a:schemeClr val="tx1"/>
            </a:solidFill>
            <a:miter lim="800000"/>
            <a:headEnd/>
            <a:tailEnd/>
          </a:ln>
        </p:spPr>
        <p:txBody>
          <a:bodyPr wrap="none" anchor="ctr"/>
          <a:lstStyle/>
          <a:p>
            <a:endParaRPr lang="en-US"/>
          </a:p>
        </p:txBody>
      </p:sp>
      <p:sp>
        <p:nvSpPr>
          <p:cNvPr id="341025" name="Rectangle 33"/>
          <p:cNvSpPr>
            <a:spLocks noChangeArrowheads="1"/>
          </p:cNvSpPr>
          <p:nvPr/>
        </p:nvSpPr>
        <p:spPr bwMode="auto">
          <a:xfrm>
            <a:off x="5292725" y="657225"/>
            <a:ext cx="3600450" cy="863600"/>
          </a:xfrm>
          <a:prstGeom prst="rect">
            <a:avLst/>
          </a:prstGeom>
          <a:noFill/>
          <a:ln w="28575">
            <a:solidFill>
              <a:srgbClr val="0033CC"/>
            </a:solidFill>
            <a:miter lim="800000"/>
            <a:headEnd/>
            <a:tailEnd/>
          </a:ln>
        </p:spPr>
        <p:txBody>
          <a:bodyPr lIns="91422" tIns="45712" rIns="91422" bIns="45712">
            <a:spAutoFit/>
          </a:bodyPr>
          <a:lstStyle/>
          <a:p>
            <a:pPr>
              <a:lnSpc>
                <a:spcPct val="90000"/>
              </a:lnSpc>
              <a:spcBef>
                <a:spcPct val="50000"/>
              </a:spcBef>
            </a:pPr>
            <a:r>
              <a:rPr lang="en-US" sz="1800" b="1" u="none">
                <a:latin typeface="Tahoma" pitchFamily="34" charset="0"/>
              </a:rPr>
              <a:t>TERDAPAT PEMBAYARAN PAJAK YANG SEHARUSNYA TIDAK TERUTANG</a:t>
            </a:r>
            <a:endParaRPr lang="en-US"/>
          </a:p>
        </p:txBody>
      </p:sp>
      <p:sp>
        <p:nvSpPr>
          <p:cNvPr id="185357" name="AutoShape 34"/>
          <p:cNvSpPr>
            <a:spLocks noChangeArrowheads="1"/>
          </p:cNvSpPr>
          <p:nvPr/>
        </p:nvSpPr>
        <p:spPr bwMode="auto">
          <a:xfrm>
            <a:off x="8532813" y="1412875"/>
            <a:ext cx="360362"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1027" name="Rectangle 35"/>
          <p:cNvSpPr>
            <a:spLocks noChangeArrowheads="1"/>
          </p:cNvSpPr>
          <p:nvPr/>
        </p:nvSpPr>
        <p:spPr bwMode="auto">
          <a:xfrm>
            <a:off x="5076825" y="1628775"/>
            <a:ext cx="3959225" cy="3477859"/>
          </a:xfrm>
          <a:prstGeom prst="rect">
            <a:avLst/>
          </a:prstGeom>
          <a:noFill/>
          <a:ln w="9525">
            <a:solidFill>
              <a:srgbClr val="990000"/>
            </a:solidFill>
            <a:miter lim="800000"/>
            <a:headEnd/>
            <a:tailEnd/>
          </a:ln>
        </p:spPr>
        <p:txBody>
          <a:bodyPr lIns="91422" tIns="45712" rIns="91422" bIns="45712">
            <a:spAutoFit/>
          </a:bodyPr>
          <a:lstStyle/>
          <a:p>
            <a:pPr algn="l">
              <a:spcBef>
                <a:spcPct val="50000"/>
              </a:spcBef>
            </a:pPr>
            <a:r>
              <a:rPr lang="en-US" sz="2000" b="1" u="none" dirty="0" err="1">
                <a:latin typeface="Arial Narrow" pitchFamily="34" charset="0"/>
              </a:rPr>
              <a:t>Pajak</a:t>
            </a:r>
            <a:r>
              <a:rPr lang="en-US" sz="2000" b="1" u="none" dirty="0">
                <a:latin typeface="Arial Narrow" pitchFamily="34" charset="0"/>
              </a:rPr>
              <a:t> yang </a:t>
            </a:r>
            <a:r>
              <a:rPr lang="en-US" sz="2000" b="1" u="none" dirty="0" err="1">
                <a:latin typeface="Arial Narrow" pitchFamily="34" charset="0"/>
              </a:rPr>
              <a:t>telah</a:t>
            </a:r>
            <a:r>
              <a:rPr lang="en-US" sz="2000" b="1" u="none" dirty="0">
                <a:latin typeface="Arial Narrow" pitchFamily="34" charset="0"/>
              </a:rPr>
              <a:t> </a:t>
            </a:r>
            <a:r>
              <a:rPr lang="en-US" sz="2000" b="1" u="none" dirty="0" err="1">
                <a:latin typeface="Arial Narrow" pitchFamily="34" charset="0"/>
              </a:rPr>
              <a:t>dibayar</a:t>
            </a:r>
            <a:r>
              <a:rPr lang="en-US" sz="2000" b="1" u="none" dirty="0">
                <a:latin typeface="Arial Narrow" pitchFamily="34" charset="0"/>
              </a:rPr>
              <a:t> </a:t>
            </a:r>
            <a:r>
              <a:rPr lang="en-US" sz="2000" b="1" u="none" dirty="0" err="1">
                <a:latin typeface="Arial Narrow" pitchFamily="34" charset="0"/>
              </a:rPr>
              <a:t>oleh</a:t>
            </a:r>
            <a:r>
              <a:rPr lang="en-US" sz="2000" b="1" u="none" dirty="0">
                <a:latin typeface="Arial Narrow" pitchFamily="34" charset="0"/>
              </a:rPr>
              <a:t> WP yang </a:t>
            </a:r>
            <a:r>
              <a:rPr lang="en-US" sz="2000" b="1" u="none" dirty="0" err="1">
                <a:latin typeface="Arial Narrow" pitchFamily="34" charset="0"/>
              </a:rPr>
              <a:t>bukan</a:t>
            </a:r>
            <a:r>
              <a:rPr lang="en-US" sz="2000" b="1" u="none" dirty="0">
                <a:latin typeface="Arial Narrow" pitchFamily="34" charset="0"/>
              </a:rPr>
              <a:t> </a:t>
            </a:r>
            <a:r>
              <a:rPr lang="en-US" sz="2000" b="1" u="none" dirty="0" err="1">
                <a:latin typeface="Arial Narrow" pitchFamily="34" charset="0"/>
              </a:rPr>
              <a:t>merupakan</a:t>
            </a:r>
            <a:r>
              <a:rPr lang="en-US" sz="2000" b="1" u="none" dirty="0">
                <a:latin typeface="Arial Narrow" pitchFamily="34" charset="0"/>
              </a:rPr>
              <a:t> </a:t>
            </a:r>
            <a:r>
              <a:rPr lang="en-US" sz="2000" b="1" u="none" dirty="0" err="1">
                <a:latin typeface="Arial Narrow" pitchFamily="34" charset="0"/>
              </a:rPr>
              <a:t>objek</a:t>
            </a:r>
            <a:r>
              <a:rPr lang="en-US" sz="2000" b="1" u="none" dirty="0">
                <a:latin typeface="Arial Narrow" pitchFamily="34" charset="0"/>
              </a:rPr>
              <a:t> </a:t>
            </a:r>
            <a:r>
              <a:rPr lang="en-US" sz="2000" b="1" u="none" dirty="0" err="1">
                <a:latin typeface="Arial Narrow" pitchFamily="34" charset="0"/>
              </a:rPr>
              <a:t>pajak</a:t>
            </a:r>
            <a:r>
              <a:rPr lang="en-US" sz="2000" b="1" u="none" dirty="0">
                <a:latin typeface="Arial Narrow" pitchFamily="34" charset="0"/>
              </a:rPr>
              <a:t> yang </a:t>
            </a:r>
            <a:r>
              <a:rPr lang="en-US" sz="2000" b="1" u="none" dirty="0" err="1">
                <a:latin typeface="Arial Narrow" pitchFamily="34" charset="0"/>
              </a:rPr>
              <a:t>terutang</a:t>
            </a:r>
            <a:r>
              <a:rPr lang="en-US" sz="2000" b="1" u="none" dirty="0">
                <a:latin typeface="Arial Narrow" pitchFamily="34" charset="0"/>
              </a:rPr>
              <a:t> </a:t>
            </a:r>
            <a:r>
              <a:rPr lang="en-US" sz="2000" b="1" u="none" dirty="0" err="1">
                <a:latin typeface="Arial Narrow" pitchFamily="34" charset="0"/>
              </a:rPr>
              <a:t>atau</a:t>
            </a:r>
            <a:r>
              <a:rPr lang="en-US" sz="2000" b="1" u="none" dirty="0">
                <a:latin typeface="Arial Narrow" pitchFamily="34" charset="0"/>
              </a:rPr>
              <a:t> </a:t>
            </a:r>
            <a:r>
              <a:rPr lang="en-US" sz="2000" b="1" u="none" dirty="0" err="1">
                <a:latin typeface="Arial Narrow" pitchFamily="34" charset="0"/>
              </a:rPr>
              <a:t>kesalahan</a:t>
            </a:r>
            <a:r>
              <a:rPr lang="en-US" sz="2000" b="1" u="none" dirty="0">
                <a:latin typeface="Arial Narrow" pitchFamily="34" charset="0"/>
              </a:rPr>
              <a:t> </a:t>
            </a:r>
            <a:r>
              <a:rPr lang="en-US" sz="2000" b="1" u="none" dirty="0" err="1">
                <a:latin typeface="Arial Narrow" pitchFamily="34" charset="0"/>
              </a:rPr>
              <a:t>pemotongan</a:t>
            </a:r>
            <a:r>
              <a:rPr lang="en-US" sz="2000" b="1" u="none" dirty="0">
                <a:latin typeface="Arial Narrow" pitchFamily="34" charset="0"/>
              </a:rPr>
              <a:t> </a:t>
            </a:r>
            <a:r>
              <a:rPr lang="en-US" sz="2000" b="1" u="none" dirty="0" err="1">
                <a:latin typeface="Arial Narrow" pitchFamily="34" charset="0"/>
              </a:rPr>
              <a:t>atau</a:t>
            </a:r>
            <a:r>
              <a:rPr lang="en-US" sz="2000" b="1" u="none" dirty="0">
                <a:latin typeface="Arial Narrow" pitchFamily="34" charset="0"/>
              </a:rPr>
              <a:t> </a:t>
            </a:r>
            <a:r>
              <a:rPr lang="en-US" sz="2000" b="1" u="none" dirty="0" err="1">
                <a:latin typeface="Arial Narrow" pitchFamily="34" charset="0"/>
              </a:rPr>
              <a:t>pemungutan</a:t>
            </a:r>
            <a:r>
              <a:rPr lang="en-US" sz="2000" b="1" u="none" dirty="0">
                <a:latin typeface="Arial Narrow" pitchFamily="34" charset="0"/>
              </a:rPr>
              <a:t> yang </a:t>
            </a:r>
            <a:r>
              <a:rPr lang="en-US" sz="2000" b="1" u="none" dirty="0" err="1">
                <a:latin typeface="Arial Narrow" pitchFamily="34" charset="0"/>
              </a:rPr>
              <a:t>mengakibatkan</a:t>
            </a:r>
            <a:r>
              <a:rPr lang="en-US" sz="2000" b="1" u="none" dirty="0">
                <a:latin typeface="Arial Narrow" pitchFamily="34" charset="0"/>
              </a:rPr>
              <a:t> </a:t>
            </a:r>
            <a:r>
              <a:rPr lang="en-US" sz="2000" b="1" u="none" dirty="0" err="1">
                <a:latin typeface="Arial Narrow" pitchFamily="34" charset="0"/>
              </a:rPr>
              <a:t>pajak</a:t>
            </a:r>
            <a:r>
              <a:rPr lang="en-US" sz="2000" b="1" u="none" dirty="0">
                <a:latin typeface="Arial Narrow" pitchFamily="34" charset="0"/>
              </a:rPr>
              <a:t> yang </a:t>
            </a:r>
            <a:r>
              <a:rPr lang="en-US" sz="2000" b="1" u="none" dirty="0" err="1">
                <a:latin typeface="Arial Narrow" pitchFamily="34" charset="0"/>
              </a:rPr>
              <a:t>dipotong</a:t>
            </a:r>
            <a:r>
              <a:rPr lang="en-US" sz="2000" b="1" u="none" dirty="0">
                <a:latin typeface="Arial Narrow" pitchFamily="34" charset="0"/>
              </a:rPr>
              <a:t> </a:t>
            </a:r>
            <a:r>
              <a:rPr lang="en-US" sz="2000" b="1" u="none" dirty="0" err="1">
                <a:latin typeface="Arial Narrow" pitchFamily="34" charset="0"/>
              </a:rPr>
              <a:t>atau</a:t>
            </a:r>
            <a:r>
              <a:rPr lang="en-US" sz="2000" b="1" u="none" dirty="0">
                <a:latin typeface="Arial Narrow" pitchFamily="34" charset="0"/>
              </a:rPr>
              <a:t> </a:t>
            </a:r>
            <a:r>
              <a:rPr lang="en-US" sz="2000" b="1" u="none" dirty="0" err="1">
                <a:latin typeface="Arial Narrow" pitchFamily="34" charset="0"/>
              </a:rPr>
              <a:t>dipungut</a:t>
            </a:r>
            <a:r>
              <a:rPr lang="en-US" sz="2000" b="1" u="none" dirty="0">
                <a:latin typeface="Arial Narrow" pitchFamily="34" charset="0"/>
              </a:rPr>
              <a:t> </a:t>
            </a:r>
            <a:r>
              <a:rPr lang="en-US" sz="2000" b="1" u="none" dirty="0" err="1">
                <a:latin typeface="Arial Narrow" pitchFamily="34" charset="0"/>
              </a:rPr>
              <a:t>lebih</a:t>
            </a:r>
            <a:r>
              <a:rPr lang="en-US" sz="2000" b="1" u="none" dirty="0">
                <a:latin typeface="Arial Narrow" pitchFamily="34" charset="0"/>
              </a:rPr>
              <a:t> </a:t>
            </a:r>
            <a:r>
              <a:rPr lang="en-US" sz="2000" b="1" u="none" dirty="0" err="1">
                <a:latin typeface="Arial Narrow" pitchFamily="34" charset="0"/>
              </a:rPr>
              <a:t>besar</a:t>
            </a:r>
            <a:r>
              <a:rPr lang="en-US" sz="2000" b="1" u="none" dirty="0">
                <a:latin typeface="Arial Narrow" pitchFamily="34" charset="0"/>
              </a:rPr>
              <a:t> </a:t>
            </a:r>
            <a:r>
              <a:rPr lang="en-US" sz="2000" b="1" u="none" dirty="0" err="1">
                <a:latin typeface="Arial Narrow" pitchFamily="34" charset="0"/>
              </a:rPr>
              <a:t>daripada</a:t>
            </a:r>
            <a:r>
              <a:rPr lang="en-US" sz="2000" b="1" u="none" dirty="0">
                <a:latin typeface="Arial Narrow" pitchFamily="34" charset="0"/>
              </a:rPr>
              <a:t> </a:t>
            </a:r>
            <a:r>
              <a:rPr lang="en-US" sz="2000" b="1" u="none" dirty="0" err="1">
                <a:latin typeface="Arial Narrow" pitchFamily="34" charset="0"/>
              </a:rPr>
              <a:t>pajak</a:t>
            </a:r>
            <a:r>
              <a:rPr lang="en-US" sz="2000" b="1" u="none" dirty="0">
                <a:latin typeface="Arial Narrow" pitchFamily="34" charset="0"/>
              </a:rPr>
              <a:t> yang </a:t>
            </a:r>
            <a:r>
              <a:rPr lang="en-US" sz="2000" b="1" u="none" dirty="0" err="1">
                <a:latin typeface="Arial Narrow" pitchFamily="34" charset="0"/>
              </a:rPr>
              <a:t>seharusnya</a:t>
            </a:r>
            <a:r>
              <a:rPr lang="en-US" sz="2000" b="1" u="none" dirty="0">
                <a:latin typeface="Arial Narrow" pitchFamily="34" charset="0"/>
              </a:rPr>
              <a:t> </a:t>
            </a:r>
            <a:r>
              <a:rPr lang="en-US" sz="2000" b="1" u="none" dirty="0" err="1">
                <a:latin typeface="Arial Narrow" pitchFamily="34" charset="0"/>
              </a:rPr>
              <a:t>dipotong</a:t>
            </a:r>
            <a:r>
              <a:rPr lang="en-US" sz="2000" b="1" u="none" dirty="0">
                <a:latin typeface="Arial Narrow" pitchFamily="34" charset="0"/>
              </a:rPr>
              <a:t> </a:t>
            </a:r>
            <a:r>
              <a:rPr lang="en-US" sz="2000" b="1" u="none" dirty="0" err="1">
                <a:latin typeface="Arial Narrow" pitchFamily="34" charset="0"/>
              </a:rPr>
              <a:t>atau</a:t>
            </a:r>
            <a:r>
              <a:rPr lang="en-US" sz="2000" b="1" u="none" dirty="0">
                <a:latin typeface="Arial Narrow" pitchFamily="34" charset="0"/>
              </a:rPr>
              <a:t> </a:t>
            </a:r>
            <a:r>
              <a:rPr lang="en-US" sz="2000" b="1" u="none" dirty="0" err="1">
                <a:latin typeface="Arial Narrow" pitchFamily="34" charset="0"/>
              </a:rPr>
              <a:t>dipungut</a:t>
            </a:r>
            <a:r>
              <a:rPr lang="en-US" sz="2000" b="1" u="none" dirty="0">
                <a:latin typeface="Arial Narrow" pitchFamily="34" charset="0"/>
              </a:rPr>
              <a:t> </a:t>
            </a:r>
            <a:r>
              <a:rPr lang="en-US" sz="2000" b="1" u="none" dirty="0" err="1">
                <a:latin typeface="Arial Narrow" pitchFamily="34" charset="0"/>
              </a:rPr>
              <a:t>berdasarkan</a:t>
            </a:r>
            <a:r>
              <a:rPr lang="en-US" sz="2000" b="1" u="none" dirty="0">
                <a:latin typeface="Arial Narrow" pitchFamily="34" charset="0"/>
              </a:rPr>
              <a:t> </a:t>
            </a:r>
            <a:r>
              <a:rPr lang="en-US" sz="2000" b="1" u="none" dirty="0" err="1">
                <a:latin typeface="Arial Narrow" pitchFamily="34" charset="0"/>
              </a:rPr>
              <a:t>ketentuan</a:t>
            </a:r>
            <a:r>
              <a:rPr lang="en-US" sz="2000" b="1" u="none" dirty="0">
                <a:latin typeface="Arial Narrow" pitchFamily="34" charset="0"/>
              </a:rPr>
              <a:t> </a:t>
            </a:r>
            <a:r>
              <a:rPr lang="en-US" sz="2000" b="1" u="none" dirty="0" err="1">
                <a:latin typeface="Arial Narrow" pitchFamily="34" charset="0"/>
              </a:rPr>
              <a:t>peraturan</a:t>
            </a:r>
            <a:r>
              <a:rPr lang="en-US" sz="2000" b="1" u="none" dirty="0">
                <a:latin typeface="Arial Narrow" pitchFamily="34" charset="0"/>
              </a:rPr>
              <a:t> </a:t>
            </a:r>
            <a:r>
              <a:rPr lang="en-US" sz="2000" b="1" u="none" dirty="0" err="1">
                <a:latin typeface="Arial Narrow" pitchFamily="34" charset="0"/>
              </a:rPr>
              <a:t>perundang-undangan</a:t>
            </a:r>
            <a:r>
              <a:rPr lang="en-US" sz="2000" b="1" u="none" dirty="0">
                <a:latin typeface="Arial Narrow" pitchFamily="34" charset="0"/>
              </a:rPr>
              <a:t> </a:t>
            </a:r>
            <a:r>
              <a:rPr lang="en-US" sz="2000" b="1" u="none" dirty="0" err="1">
                <a:latin typeface="Arial Narrow" pitchFamily="34" charset="0"/>
              </a:rPr>
              <a:t>perpajakan</a:t>
            </a:r>
            <a:r>
              <a:rPr lang="en-US" sz="2000" b="1" u="none" dirty="0">
                <a:latin typeface="Arial Narrow" pitchFamily="34" charset="0"/>
              </a:rPr>
              <a:t> </a:t>
            </a:r>
            <a:r>
              <a:rPr lang="en-US" sz="2000" b="1" u="none" dirty="0" err="1">
                <a:latin typeface="Arial Narrow" pitchFamily="34" charset="0"/>
              </a:rPr>
              <a:t>atau</a:t>
            </a:r>
            <a:r>
              <a:rPr lang="en-US" sz="2000" b="1" u="none" dirty="0">
                <a:latin typeface="Arial Narrow" pitchFamily="34" charset="0"/>
              </a:rPr>
              <a:t> </a:t>
            </a:r>
            <a:r>
              <a:rPr lang="en-US" sz="2000" b="1" u="none" dirty="0" err="1">
                <a:latin typeface="Arial Narrow" pitchFamily="34" charset="0"/>
              </a:rPr>
              <a:t>bukan</a:t>
            </a:r>
            <a:r>
              <a:rPr lang="en-US" sz="2000" b="1" u="none" dirty="0">
                <a:latin typeface="Arial Narrow" pitchFamily="34" charset="0"/>
              </a:rPr>
              <a:t> </a:t>
            </a:r>
            <a:r>
              <a:rPr lang="en-US" sz="2000" b="1" u="none" dirty="0" err="1">
                <a:latin typeface="Arial Narrow" pitchFamily="34" charset="0"/>
              </a:rPr>
              <a:t>merupakan</a:t>
            </a:r>
            <a:r>
              <a:rPr lang="en-US" sz="2000" b="1" u="none" dirty="0">
                <a:latin typeface="Arial Narrow" pitchFamily="34" charset="0"/>
              </a:rPr>
              <a:t> </a:t>
            </a:r>
            <a:r>
              <a:rPr lang="en-US" sz="2000" b="1" u="none" dirty="0" err="1">
                <a:latin typeface="Arial Narrow" pitchFamily="34" charset="0"/>
              </a:rPr>
              <a:t>objek</a:t>
            </a:r>
            <a:r>
              <a:rPr lang="en-US" sz="2000" b="1" u="none" dirty="0">
                <a:latin typeface="Arial Narrow" pitchFamily="34" charset="0"/>
              </a:rPr>
              <a:t> </a:t>
            </a:r>
            <a:r>
              <a:rPr lang="en-US" sz="2000" b="1" u="none" dirty="0" err="1">
                <a:latin typeface="Arial Narrow" pitchFamily="34" charset="0"/>
              </a:rPr>
              <a:t>pajak</a:t>
            </a:r>
            <a:r>
              <a:rPr lang="en-US" sz="2000" b="1" u="none" dirty="0">
                <a:latin typeface="Arial Narrow" pitchFamily="34" charset="0"/>
              </a:rPr>
              <a:t>. </a:t>
            </a:r>
            <a:r>
              <a:rPr lang="en-US" sz="1800" b="1" u="none" dirty="0">
                <a:latin typeface="Arial Narrow" pitchFamily="34" charset="0"/>
              </a:rPr>
              <a:t>(</a:t>
            </a:r>
            <a:r>
              <a:rPr lang="en-US" sz="1800" b="1" u="none" dirty="0">
                <a:solidFill>
                  <a:srgbClr val="FF0000"/>
                </a:solidFill>
                <a:latin typeface="Arial Narrow" pitchFamily="34" charset="0"/>
              </a:rPr>
              <a:t>PMK </a:t>
            </a:r>
            <a:r>
              <a:rPr lang="en-US" sz="1800" b="1" u="none" dirty="0" smtClean="0">
                <a:solidFill>
                  <a:srgbClr val="FF0000"/>
                </a:solidFill>
                <a:latin typeface="Arial Narrow" pitchFamily="34" charset="0"/>
              </a:rPr>
              <a:t>187/PMK.03/2015</a:t>
            </a:r>
            <a:r>
              <a:rPr lang="en-US" sz="1800" b="1" u="none" dirty="0" smtClean="0">
                <a:latin typeface="Arial Narrow" pitchFamily="34" charset="0"/>
              </a:rPr>
              <a:t>)</a:t>
            </a:r>
            <a:endParaRPr lang="en-US" sz="1800" b="1" u="none" dirty="0">
              <a:latin typeface="Arial Narrow" pitchFamily="34" charset="0"/>
            </a:endParaRPr>
          </a:p>
        </p:txBody>
      </p:sp>
      <p:sp>
        <p:nvSpPr>
          <p:cNvPr id="341028" name="Rectangle 36"/>
          <p:cNvSpPr>
            <a:spLocks noChangeArrowheads="1"/>
          </p:cNvSpPr>
          <p:nvPr/>
        </p:nvSpPr>
        <p:spPr bwMode="auto">
          <a:xfrm>
            <a:off x="107950" y="5975350"/>
            <a:ext cx="4751388" cy="406400"/>
          </a:xfrm>
          <a:prstGeom prst="rect">
            <a:avLst/>
          </a:prstGeom>
          <a:noFill/>
          <a:ln w="9525">
            <a:solidFill>
              <a:srgbClr val="990000"/>
            </a:solidFill>
            <a:miter lim="800000"/>
            <a:headEnd/>
            <a:tailEnd/>
          </a:ln>
        </p:spPr>
        <p:txBody>
          <a:bodyPr lIns="91422" tIns="45712" rIns="91422" bIns="45712">
            <a:spAutoFit/>
          </a:bodyPr>
          <a:lstStyle/>
          <a:p>
            <a:pPr algn="l">
              <a:spcBef>
                <a:spcPct val="50000"/>
              </a:spcBef>
            </a:pPr>
            <a:r>
              <a:rPr lang="en-US" sz="2000" b="1" u="none">
                <a:latin typeface="Arial Narrow" pitchFamily="34" charset="0"/>
              </a:rPr>
              <a:t>Permohonan restitusi dilakukan melalui SPT</a:t>
            </a:r>
          </a:p>
        </p:txBody>
      </p:sp>
      <p:sp>
        <p:nvSpPr>
          <p:cNvPr id="185360" name="AutoShape 37"/>
          <p:cNvSpPr>
            <a:spLocks noChangeArrowheads="1"/>
          </p:cNvSpPr>
          <p:nvPr/>
        </p:nvSpPr>
        <p:spPr bwMode="auto">
          <a:xfrm>
            <a:off x="1979613" y="5805488"/>
            <a:ext cx="360362"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5361" name="AutoShape 38"/>
          <p:cNvSpPr>
            <a:spLocks noChangeArrowheads="1"/>
          </p:cNvSpPr>
          <p:nvPr/>
        </p:nvSpPr>
        <p:spPr bwMode="auto">
          <a:xfrm>
            <a:off x="7019925" y="4941888"/>
            <a:ext cx="360363"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1031" name="Rectangle 39"/>
          <p:cNvSpPr>
            <a:spLocks noChangeArrowheads="1"/>
          </p:cNvSpPr>
          <p:nvPr/>
        </p:nvSpPr>
        <p:spPr bwMode="auto">
          <a:xfrm>
            <a:off x="5437188" y="5157788"/>
            <a:ext cx="3311525" cy="1016000"/>
          </a:xfrm>
          <a:prstGeom prst="rect">
            <a:avLst/>
          </a:prstGeom>
          <a:noFill/>
          <a:ln w="9525">
            <a:solidFill>
              <a:srgbClr val="990000"/>
            </a:solidFill>
            <a:miter lim="800000"/>
            <a:headEnd/>
            <a:tailEnd/>
          </a:ln>
        </p:spPr>
        <p:txBody>
          <a:bodyPr lIns="91422" tIns="45712" rIns="91422" bIns="45712">
            <a:spAutoFit/>
          </a:bodyPr>
          <a:lstStyle/>
          <a:p>
            <a:pPr>
              <a:spcBef>
                <a:spcPct val="50000"/>
              </a:spcBef>
            </a:pPr>
            <a:r>
              <a:rPr lang="en-US" sz="2000" b="1" u="none" dirty="0" err="1">
                <a:latin typeface="Arial Narrow" pitchFamily="34" charset="0"/>
              </a:rPr>
              <a:t>Pembayaran</a:t>
            </a:r>
            <a:r>
              <a:rPr lang="en-US" sz="2000" b="1" u="none" dirty="0">
                <a:latin typeface="Arial Narrow" pitchFamily="34" charset="0"/>
              </a:rPr>
              <a:t> </a:t>
            </a:r>
            <a:r>
              <a:rPr lang="en-US" sz="2000" b="1" u="none" dirty="0" err="1">
                <a:latin typeface="Arial Narrow" pitchFamily="34" charset="0"/>
              </a:rPr>
              <a:t>dapat</a:t>
            </a:r>
            <a:r>
              <a:rPr lang="en-US" sz="2000" b="1" u="none" dirty="0">
                <a:latin typeface="Arial Narrow" pitchFamily="34" charset="0"/>
              </a:rPr>
              <a:t> </a:t>
            </a:r>
            <a:r>
              <a:rPr lang="en-US" sz="2000" b="1" u="none" dirty="0" err="1">
                <a:latin typeface="Arial Narrow" pitchFamily="34" charset="0"/>
              </a:rPr>
              <a:t>diminta</a:t>
            </a:r>
            <a:r>
              <a:rPr lang="en-US" sz="2000" b="1" u="none" dirty="0">
                <a:latin typeface="Arial Narrow" pitchFamily="34" charset="0"/>
              </a:rPr>
              <a:t> </a:t>
            </a:r>
            <a:r>
              <a:rPr lang="en-US" sz="2000" b="1" u="none" dirty="0" err="1">
                <a:latin typeface="Arial Narrow" pitchFamily="34" charset="0"/>
              </a:rPr>
              <a:t>kembali</a:t>
            </a:r>
            <a:r>
              <a:rPr lang="en-US" sz="2000" b="1" u="none" dirty="0">
                <a:latin typeface="Arial Narrow" pitchFamily="34" charset="0"/>
              </a:rPr>
              <a:t> </a:t>
            </a:r>
            <a:r>
              <a:rPr lang="en-US" sz="2000" b="1" u="none" dirty="0" err="1">
                <a:latin typeface="Arial Narrow" pitchFamily="34" charset="0"/>
              </a:rPr>
              <a:t>dengan</a:t>
            </a:r>
            <a:r>
              <a:rPr lang="en-US" sz="2000" b="1" u="none" dirty="0">
                <a:latin typeface="Arial Narrow" pitchFamily="34" charset="0"/>
              </a:rPr>
              <a:t> </a:t>
            </a:r>
            <a:r>
              <a:rPr lang="en-US" sz="2000" b="1" u="none" dirty="0" err="1">
                <a:latin typeface="Arial Narrow" pitchFamily="34" charset="0"/>
              </a:rPr>
              <a:t>mengajukan</a:t>
            </a:r>
            <a:r>
              <a:rPr lang="en-US" sz="2000" b="1" u="none" dirty="0">
                <a:latin typeface="Arial Narrow" pitchFamily="34" charset="0"/>
              </a:rPr>
              <a:t> </a:t>
            </a:r>
            <a:r>
              <a:rPr lang="en-US" sz="2000" b="1" u="none" dirty="0" err="1">
                <a:latin typeface="Arial Narrow" pitchFamily="34" charset="0"/>
              </a:rPr>
              <a:t>permohonan</a:t>
            </a:r>
            <a:r>
              <a:rPr lang="en-US" sz="2000" b="1" u="none" dirty="0">
                <a:latin typeface="Arial Narrow" pitchFamily="34" charset="0"/>
              </a:rPr>
              <a:t>.</a:t>
            </a:r>
          </a:p>
        </p:txBody>
      </p:sp>
      <p:sp>
        <p:nvSpPr>
          <p:cNvPr id="341032" name="Rectangle 40"/>
          <p:cNvSpPr>
            <a:spLocks noChangeArrowheads="1"/>
          </p:cNvSpPr>
          <p:nvPr/>
        </p:nvSpPr>
        <p:spPr bwMode="auto">
          <a:xfrm>
            <a:off x="107950" y="6407150"/>
            <a:ext cx="4751388" cy="406400"/>
          </a:xfrm>
          <a:prstGeom prst="rect">
            <a:avLst/>
          </a:prstGeom>
          <a:solidFill>
            <a:srgbClr val="FFCCFF"/>
          </a:solidFill>
          <a:ln w="9525">
            <a:solidFill>
              <a:srgbClr val="990000"/>
            </a:solidFill>
            <a:miter lim="800000"/>
            <a:headEnd/>
            <a:tailEnd/>
          </a:ln>
        </p:spPr>
        <p:txBody>
          <a:bodyPr lIns="91422" tIns="45712" rIns="91422" bIns="45712">
            <a:spAutoFit/>
          </a:bodyPr>
          <a:lstStyle/>
          <a:p>
            <a:pPr algn="l">
              <a:spcBef>
                <a:spcPct val="50000"/>
              </a:spcBef>
            </a:pPr>
            <a:r>
              <a:rPr lang="en-US" sz="2000" b="1" u="none">
                <a:latin typeface="Arial Narrow" pitchFamily="34" charset="0"/>
              </a:rPr>
              <a:t>Pasal 17B, Pasal 17C, dan Pasal 17D UU KUP</a:t>
            </a:r>
          </a:p>
        </p:txBody>
      </p:sp>
      <p:sp>
        <p:nvSpPr>
          <p:cNvPr id="185364" name="Rectangle 41"/>
          <p:cNvSpPr>
            <a:spLocks noChangeArrowheads="1"/>
          </p:cNvSpPr>
          <p:nvPr/>
        </p:nvSpPr>
        <p:spPr bwMode="auto">
          <a:xfrm>
            <a:off x="5940425" y="6407150"/>
            <a:ext cx="2532063" cy="406400"/>
          </a:xfrm>
          <a:prstGeom prst="rect">
            <a:avLst/>
          </a:prstGeom>
          <a:solidFill>
            <a:srgbClr val="FFCCFF"/>
          </a:solidFill>
          <a:ln w="9525">
            <a:solidFill>
              <a:srgbClr val="990000"/>
            </a:solidFill>
            <a:miter lim="800000"/>
            <a:headEnd/>
            <a:tailEnd/>
          </a:ln>
        </p:spPr>
        <p:txBody>
          <a:bodyPr wrap="none" lIns="91422" tIns="45712" rIns="91422" bIns="45712">
            <a:spAutoFit/>
          </a:bodyPr>
          <a:lstStyle/>
          <a:p>
            <a:r>
              <a:rPr lang="en-US" sz="2000" b="1" u="none">
                <a:latin typeface="Arial Narrow" pitchFamily="34" charset="0"/>
              </a:rPr>
              <a:t>Pasal 17 ayat 2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0994"/>
                                        </p:tgtEl>
                                        <p:attrNameLst>
                                          <p:attrName>style.visibility</p:attrName>
                                        </p:attrNameLst>
                                      </p:cBhvr>
                                      <p:to>
                                        <p:strVal val="visible"/>
                                      </p:to>
                                    </p:set>
                                    <p:anim calcmode="lin" valueType="num">
                                      <p:cBhvr additive="base">
                                        <p:cTn id="7" dur="500" fill="hold"/>
                                        <p:tgtEl>
                                          <p:spTgt spid="340994"/>
                                        </p:tgtEl>
                                        <p:attrNameLst>
                                          <p:attrName>ppt_x</p:attrName>
                                        </p:attrNameLst>
                                      </p:cBhvr>
                                      <p:tavLst>
                                        <p:tav tm="0">
                                          <p:val>
                                            <p:strVal val="0-#ppt_w/2"/>
                                          </p:val>
                                        </p:tav>
                                        <p:tav tm="100000">
                                          <p:val>
                                            <p:strVal val="#ppt_x"/>
                                          </p:val>
                                        </p:tav>
                                      </p:tavLst>
                                    </p:anim>
                                    <p:anim calcmode="lin" valueType="num">
                                      <p:cBhvr additive="base">
                                        <p:cTn id="8" dur="500" fill="hold"/>
                                        <p:tgtEl>
                                          <p:spTgt spid="3409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1005"/>
                                        </p:tgtEl>
                                        <p:attrNameLst>
                                          <p:attrName>style.visibility</p:attrName>
                                        </p:attrNameLst>
                                      </p:cBhvr>
                                      <p:to>
                                        <p:strVal val="visible"/>
                                      </p:to>
                                    </p:set>
                                    <p:anim calcmode="lin" valueType="num">
                                      <p:cBhvr additive="base">
                                        <p:cTn id="13" dur="500" fill="hold"/>
                                        <p:tgtEl>
                                          <p:spTgt spid="341005"/>
                                        </p:tgtEl>
                                        <p:attrNameLst>
                                          <p:attrName>ppt_x</p:attrName>
                                        </p:attrNameLst>
                                      </p:cBhvr>
                                      <p:tavLst>
                                        <p:tav tm="0">
                                          <p:val>
                                            <p:strVal val="0-#ppt_w/2"/>
                                          </p:val>
                                        </p:tav>
                                        <p:tav tm="100000">
                                          <p:val>
                                            <p:strVal val="#ppt_x"/>
                                          </p:val>
                                        </p:tav>
                                      </p:tavLst>
                                    </p:anim>
                                    <p:anim calcmode="lin" valueType="num">
                                      <p:cBhvr additive="base">
                                        <p:cTn id="14" dur="500" fill="hold"/>
                                        <p:tgtEl>
                                          <p:spTgt spid="34100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1009"/>
                                        </p:tgtEl>
                                        <p:attrNameLst>
                                          <p:attrName>style.visibility</p:attrName>
                                        </p:attrNameLst>
                                      </p:cBhvr>
                                      <p:to>
                                        <p:strVal val="visible"/>
                                      </p:to>
                                    </p:set>
                                    <p:anim calcmode="lin" valueType="num">
                                      <p:cBhvr additive="base">
                                        <p:cTn id="19" dur="500" fill="hold"/>
                                        <p:tgtEl>
                                          <p:spTgt spid="341009"/>
                                        </p:tgtEl>
                                        <p:attrNameLst>
                                          <p:attrName>ppt_x</p:attrName>
                                        </p:attrNameLst>
                                      </p:cBhvr>
                                      <p:tavLst>
                                        <p:tav tm="0">
                                          <p:val>
                                            <p:strVal val="0-#ppt_w/2"/>
                                          </p:val>
                                        </p:tav>
                                        <p:tav tm="100000">
                                          <p:val>
                                            <p:strVal val="#ppt_x"/>
                                          </p:val>
                                        </p:tav>
                                      </p:tavLst>
                                    </p:anim>
                                    <p:anim calcmode="lin" valueType="num">
                                      <p:cBhvr additive="base">
                                        <p:cTn id="20" dur="500" fill="hold"/>
                                        <p:tgtEl>
                                          <p:spTgt spid="34100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1020"/>
                                        </p:tgtEl>
                                        <p:attrNameLst>
                                          <p:attrName>style.visibility</p:attrName>
                                        </p:attrNameLst>
                                      </p:cBhvr>
                                      <p:to>
                                        <p:strVal val="visible"/>
                                      </p:to>
                                    </p:set>
                                    <p:anim calcmode="lin" valueType="num">
                                      <p:cBhvr additive="base">
                                        <p:cTn id="25" dur="500" fill="hold"/>
                                        <p:tgtEl>
                                          <p:spTgt spid="341020"/>
                                        </p:tgtEl>
                                        <p:attrNameLst>
                                          <p:attrName>ppt_x</p:attrName>
                                        </p:attrNameLst>
                                      </p:cBhvr>
                                      <p:tavLst>
                                        <p:tav tm="0">
                                          <p:val>
                                            <p:strVal val="0-#ppt_w/2"/>
                                          </p:val>
                                        </p:tav>
                                        <p:tav tm="100000">
                                          <p:val>
                                            <p:strVal val="#ppt_x"/>
                                          </p:val>
                                        </p:tav>
                                      </p:tavLst>
                                    </p:anim>
                                    <p:anim calcmode="lin" valueType="num">
                                      <p:cBhvr additive="base">
                                        <p:cTn id="26" dur="500" fill="hold"/>
                                        <p:tgtEl>
                                          <p:spTgt spid="3410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1022"/>
                                        </p:tgtEl>
                                        <p:attrNameLst>
                                          <p:attrName>style.visibility</p:attrName>
                                        </p:attrNameLst>
                                      </p:cBhvr>
                                      <p:to>
                                        <p:strVal val="visible"/>
                                      </p:to>
                                    </p:set>
                                    <p:anim calcmode="lin" valueType="num">
                                      <p:cBhvr additive="base">
                                        <p:cTn id="31" dur="500" fill="hold"/>
                                        <p:tgtEl>
                                          <p:spTgt spid="341022"/>
                                        </p:tgtEl>
                                        <p:attrNameLst>
                                          <p:attrName>ppt_x</p:attrName>
                                        </p:attrNameLst>
                                      </p:cBhvr>
                                      <p:tavLst>
                                        <p:tav tm="0">
                                          <p:val>
                                            <p:strVal val="0-#ppt_w/2"/>
                                          </p:val>
                                        </p:tav>
                                        <p:tav tm="100000">
                                          <p:val>
                                            <p:strVal val="#ppt_x"/>
                                          </p:val>
                                        </p:tav>
                                      </p:tavLst>
                                    </p:anim>
                                    <p:anim calcmode="lin" valueType="num">
                                      <p:cBhvr additive="base">
                                        <p:cTn id="32" dur="500" fill="hold"/>
                                        <p:tgtEl>
                                          <p:spTgt spid="3410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1025"/>
                                        </p:tgtEl>
                                        <p:attrNameLst>
                                          <p:attrName>style.visibility</p:attrName>
                                        </p:attrNameLst>
                                      </p:cBhvr>
                                      <p:to>
                                        <p:strVal val="visible"/>
                                      </p:to>
                                    </p:set>
                                    <p:anim calcmode="lin" valueType="num">
                                      <p:cBhvr additive="base">
                                        <p:cTn id="37" dur="500" fill="hold"/>
                                        <p:tgtEl>
                                          <p:spTgt spid="341025"/>
                                        </p:tgtEl>
                                        <p:attrNameLst>
                                          <p:attrName>ppt_x</p:attrName>
                                        </p:attrNameLst>
                                      </p:cBhvr>
                                      <p:tavLst>
                                        <p:tav tm="0">
                                          <p:val>
                                            <p:strVal val="0-#ppt_w/2"/>
                                          </p:val>
                                        </p:tav>
                                        <p:tav tm="100000">
                                          <p:val>
                                            <p:strVal val="#ppt_x"/>
                                          </p:val>
                                        </p:tav>
                                      </p:tavLst>
                                    </p:anim>
                                    <p:anim calcmode="lin" valueType="num">
                                      <p:cBhvr additive="base">
                                        <p:cTn id="38" dur="500" fill="hold"/>
                                        <p:tgtEl>
                                          <p:spTgt spid="34102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41027"/>
                                        </p:tgtEl>
                                        <p:attrNameLst>
                                          <p:attrName>style.visibility</p:attrName>
                                        </p:attrNameLst>
                                      </p:cBhvr>
                                      <p:to>
                                        <p:strVal val="visible"/>
                                      </p:to>
                                    </p:set>
                                    <p:anim calcmode="lin" valueType="num">
                                      <p:cBhvr additive="base">
                                        <p:cTn id="43" dur="500" fill="hold"/>
                                        <p:tgtEl>
                                          <p:spTgt spid="341027"/>
                                        </p:tgtEl>
                                        <p:attrNameLst>
                                          <p:attrName>ppt_x</p:attrName>
                                        </p:attrNameLst>
                                      </p:cBhvr>
                                      <p:tavLst>
                                        <p:tav tm="0">
                                          <p:val>
                                            <p:strVal val="0-#ppt_w/2"/>
                                          </p:val>
                                        </p:tav>
                                        <p:tav tm="100000">
                                          <p:val>
                                            <p:strVal val="#ppt_x"/>
                                          </p:val>
                                        </p:tav>
                                      </p:tavLst>
                                    </p:anim>
                                    <p:anim calcmode="lin" valueType="num">
                                      <p:cBhvr additive="base">
                                        <p:cTn id="44" dur="500" fill="hold"/>
                                        <p:tgtEl>
                                          <p:spTgt spid="34102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41028"/>
                                        </p:tgtEl>
                                        <p:attrNameLst>
                                          <p:attrName>style.visibility</p:attrName>
                                        </p:attrNameLst>
                                      </p:cBhvr>
                                      <p:to>
                                        <p:strVal val="visible"/>
                                      </p:to>
                                    </p:set>
                                    <p:anim calcmode="lin" valueType="num">
                                      <p:cBhvr additive="base">
                                        <p:cTn id="49" dur="500" fill="hold"/>
                                        <p:tgtEl>
                                          <p:spTgt spid="341028"/>
                                        </p:tgtEl>
                                        <p:attrNameLst>
                                          <p:attrName>ppt_x</p:attrName>
                                        </p:attrNameLst>
                                      </p:cBhvr>
                                      <p:tavLst>
                                        <p:tav tm="0">
                                          <p:val>
                                            <p:strVal val="0-#ppt_w/2"/>
                                          </p:val>
                                        </p:tav>
                                        <p:tav tm="100000">
                                          <p:val>
                                            <p:strVal val="#ppt_x"/>
                                          </p:val>
                                        </p:tav>
                                      </p:tavLst>
                                    </p:anim>
                                    <p:anim calcmode="lin" valueType="num">
                                      <p:cBhvr additive="base">
                                        <p:cTn id="50" dur="500" fill="hold"/>
                                        <p:tgtEl>
                                          <p:spTgt spid="34102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41031"/>
                                        </p:tgtEl>
                                        <p:attrNameLst>
                                          <p:attrName>style.visibility</p:attrName>
                                        </p:attrNameLst>
                                      </p:cBhvr>
                                      <p:to>
                                        <p:strVal val="visible"/>
                                      </p:to>
                                    </p:set>
                                    <p:anim calcmode="lin" valueType="num">
                                      <p:cBhvr additive="base">
                                        <p:cTn id="55" dur="500" fill="hold"/>
                                        <p:tgtEl>
                                          <p:spTgt spid="341031"/>
                                        </p:tgtEl>
                                        <p:attrNameLst>
                                          <p:attrName>ppt_x</p:attrName>
                                        </p:attrNameLst>
                                      </p:cBhvr>
                                      <p:tavLst>
                                        <p:tav tm="0">
                                          <p:val>
                                            <p:strVal val="0-#ppt_w/2"/>
                                          </p:val>
                                        </p:tav>
                                        <p:tav tm="100000">
                                          <p:val>
                                            <p:strVal val="#ppt_x"/>
                                          </p:val>
                                        </p:tav>
                                      </p:tavLst>
                                    </p:anim>
                                    <p:anim calcmode="lin" valueType="num">
                                      <p:cBhvr additive="base">
                                        <p:cTn id="56" dur="500" fill="hold"/>
                                        <p:tgtEl>
                                          <p:spTgt spid="34103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41032"/>
                                        </p:tgtEl>
                                        <p:attrNameLst>
                                          <p:attrName>style.visibility</p:attrName>
                                        </p:attrNameLst>
                                      </p:cBhvr>
                                      <p:to>
                                        <p:strVal val="visible"/>
                                      </p:to>
                                    </p:set>
                                    <p:anim calcmode="lin" valueType="num">
                                      <p:cBhvr additive="base">
                                        <p:cTn id="61" dur="500" fill="hold"/>
                                        <p:tgtEl>
                                          <p:spTgt spid="341032"/>
                                        </p:tgtEl>
                                        <p:attrNameLst>
                                          <p:attrName>ppt_x</p:attrName>
                                        </p:attrNameLst>
                                      </p:cBhvr>
                                      <p:tavLst>
                                        <p:tav tm="0">
                                          <p:val>
                                            <p:strVal val="0-#ppt_w/2"/>
                                          </p:val>
                                        </p:tav>
                                        <p:tav tm="100000">
                                          <p:val>
                                            <p:strVal val="#ppt_x"/>
                                          </p:val>
                                        </p:tav>
                                      </p:tavLst>
                                    </p:anim>
                                    <p:anim calcmode="lin" valueType="num">
                                      <p:cBhvr additive="base">
                                        <p:cTn id="62" dur="500" fill="hold"/>
                                        <p:tgtEl>
                                          <p:spTgt spid="3410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994" grpId="0" animBg="1" autoUpdateAnimBg="0"/>
      <p:bldP spid="341005" grpId="0" animBg="1" autoUpdateAnimBg="0"/>
      <p:bldP spid="341009" grpId="0" animBg="1" autoUpdateAnimBg="0"/>
      <p:bldP spid="341020" grpId="0" animBg="1" autoUpdateAnimBg="0"/>
      <p:bldP spid="341022" grpId="0" animBg="1" autoUpdateAnimBg="0"/>
      <p:bldP spid="341025" grpId="0" animBg="1" autoUpdateAnimBg="0"/>
      <p:bldP spid="341027" grpId="0" animBg="1" autoUpdateAnimBg="0"/>
      <p:bldP spid="341028" grpId="0" animBg="1" autoUpdateAnimBg="0"/>
      <p:bldP spid="341031" grpId="0" animBg="1" autoUpdateAnimBg="0"/>
      <p:bldP spid="341032" grpId="0" animBg="1" autoUpdateAnimBg="0"/>
    </p:bldLst>
  </p:timing>
</p:sld>
</file>

<file path=ppt/slides/slide1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1258888" y="44450"/>
            <a:ext cx="6624637" cy="404813"/>
          </a:xfrm>
          <a:ln w="28575">
            <a:solidFill>
              <a:srgbClr val="0033CC"/>
            </a:solidFill>
          </a:ln>
        </p:spPr>
        <p:txBody>
          <a:bodyPr/>
          <a:lstStyle/>
          <a:p>
            <a:pPr eaLnBrk="1" hangingPunct="1"/>
            <a:r>
              <a:rPr lang="en-US" sz="2400" b="1" smtClean="0">
                <a:latin typeface="Courier New" pitchFamily="49" charset="0"/>
              </a:rPr>
              <a:t>Permohonan RESTITUSI dalam SPT</a:t>
            </a:r>
          </a:p>
        </p:txBody>
      </p:sp>
      <p:sp>
        <p:nvSpPr>
          <p:cNvPr id="351235" name="Line 3"/>
          <p:cNvSpPr>
            <a:spLocks noChangeShapeType="1"/>
          </p:cNvSpPr>
          <p:nvPr/>
        </p:nvSpPr>
        <p:spPr bwMode="auto">
          <a:xfrm flipH="1">
            <a:off x="1600200" y="404813"/>
            <a:ext cx="2743200" cy="228600"/>
          </a:xfrm>
          <a:prstGeom prst="line">
            <a:avLst/>
          </a:prstGeom>
          <a:noFill/>
          <a:ln w="76200">
            <a:solidFill>
              <a:srgbClr val="0033CC"/>
            </a:solidFill>
            <a:round/>
            <a:headEnd/>
            <a:tailEnd type="triangle" w="med" len="med"/>
          </a:ln>
        </p:spPr>
        <p:txBody>
          <a:bodyPr/>
          <a:lstStyle/>
          <a:p>
            <a:endParaRPr lang="en-US"/>
          </a:p>
        </p:txBody>
      </p:sp>
      <p:sp>
        <p:nvSpPr>
          <p:cNvPr id="351236" name="Rectangle 4"/>
          <p:cNvSpPr>
            <a:spLocks noChangeArrowheads="1"/>
          </p:cNvSpPr>
          <p:nvPr/>
        </p:nvSpPr>
        <p:spPr bwMode="auto">
          <a:xfrm>
            <a:off x="76200" y="620713"/>
            <a:ext cx="3343275" cy="1219200"/>
          </a:xfrm>
          <a:prstGeom prst="rect">
            <a:avLst/>
          </a:prstGeom>
          <a:noFill/>
          <a:ln w="28575">
            <a:solidFill>
              <a:srgbClr val="FF33CC"/>
            </a:solidFill>
            <a:miter lim="800000"/>
            <a:headEnd/>
            <a:tailEnd/>
          </a:ln>
        </p:spPr>
        <p:txBody>
          <a:bodyPr lIns="91422" tIns="45712" rIns="91422" bIns="45712">
            <a:spAutoFit/>
          </a:bodyPr>
          <a:lstStyle/>
          <a:p>
            <a:r>
              <a:rPr lang="en-US" sz="1800" u="none">
                <a:latin typeface="Tahoma" pitchFamily="34" charset="0"/>
              </a:rPr>
              <a:t>SELAIN WP dgn kriteria tertentu dan WP yg memenuhi persyaratan tertentu; </a:t>
            </a:r>
          </a:p>
          <a:p>
            <a:r>
              <a:rPr lang="en-US" sz="1800" b="1" u="none">
                <a:solidFill>
                  <a:srgbClr val="008000"/>
                </a:solidFill>
                <a:latin typeface="Tahoma" pitchFamily="34" charset="0"/>
              </a:rPr>
              <a:t>(Pasal 17B)</a:t>
            </a:r>
          </a:p>
        </p:txBody>
      </p:sp>
      <p:sp>
        <p:nvSpPr>
          <p:cNvPr id="351237" name="Rectangle 5"/>
          <p:cNvSpPr>
            <a:spLocks noChangeArrowheads="1"/>
          </p:cNvSpPr>
          <p:nvPr/>
        </p:nvSpPr>
        <p:spPr bwMode="auto">
          <a:xfrm>
            <a:off x="6084888" y="620713"/>
            <a:ext cx="3024187" cy="944562"/>
          </a:xfrm>
          <a:prstGeom prst="rect">
            <a:avLst/>
          </a:prstGeom>
          <a:solidFill>
            <a:schemeClr val="bg1"/>
          </a:solidFill>
          <a:ln w="28575">
            <a:solidFill>
              <a:srgbClr val="990000"/>
            </a:solidFill>
            <a:miter lim="800000"/>
            <a:headEnd/>
            <a:tailEnd/>
          </a:ln>
        </p:spPr>
        <p:txBody>
          <a:bodyPr lIns="91422" tIns="45712" rIns="91422" bIns="45712">
            <a:spAutoFit/>
          </a:bodyPr>
          <a:lstStyle/>
          <a:p>
            <a:r>
              <a:rPr lang="en-US" sz="1800" u="none">
                <a:latin typeface="Tahoma" pitchFamily="34" charset="0"/>
              </a:rPr>
              <a:t>WP YANG MEMENUHI PERSYARATAN TERTENTU </a:t>
            </a:r>
          </a:p>
          <a:p>
            <a:r>
              <a:rPr lang="en-US" sz="1800" b="1" u="none">
                <a:solidFill>
                  <a:srgbClr val="008000"/>
                </a:solidFill>
                <a:latin typeface="Tahoma" pitchFamily="34" charset="0"/>
              </a:rPr>
              <a:t>(Pasal 17D)</a:t>
            </a:r>
          </a:p>
        </p:txBody>
      </p:sp>
      <p:sp>
        <p:nvSpPr>
          <p:cNvPr id="351238" name="Line 6"/>
          <p:cNvSpPr>
            <a:spLocks noChangeShapeType="1"/>
          </p:cNvSpPr>
          <p:nvPr/>
        </p:nvSpPr>
        <p:spPr bwMode="auto">
          <a:xfrm>
            <a:off x="4343400" y="404813"/>
            <a:ext cx="2819400" cy="228600"/>
          </a:xfrm>
          <a:prstGeom prst="line">
            <a:avLst/>
          </a:prstGeom>
          <a:noFill/>
          <a:ln w="76200">
            <a:solidFill>
              <a:srgbClr val="0033CC"/>
            </a:solidFill>
            <a:round/>
            <a:headEnd/>
            <a:tailEnd type="triangle" w="med" len="med"/>
          </a:ln>
        </p:spPr>
        <p:txBody>
          <a:bodyPr/>
          <a:lstStyle/>
          <a:p>
            <a:endParaRPr lang="en-US"/>
          </a:p>
        </p:txBody>
      </p:sp>
      <p:sp>
        <p:nvSpPr>
          <p:cNvPr id="351239" name="Rectangle 7"/>
          <p:cNvSpPr>
            <a:spLocks noChangeArrowheads="1"/>
          </p:cNvSpPr>
          <p:nvPr/>
        </p:nvSpPr>
        <p:spPr bwMode="auto">
          <a:xfrm>
            <a:off x="176213" y="1916113"/>
            <a:ext cx="2882900" cy="485775"/>
          </a:xfrm>
          <a:prstGeom prst="rect">
            <a:avLst/>
          </a:prstGeom>
          <a:solidFill>
            <a:schemeClr val="hlink"/>
          </a:solidFill>
          <a:ln w="28575">
            <a:solidFill>
              <a:srgbClr val="FF33CC"/>
            </a:solidFill>
            <a:miter lim="800000"/>
            <a:headEnd/>
            <a:tailEnd/>
          </a:ln>
        </p:spPr>
        <p:txBody>
          <a:bodyPr lIns="91422" tIns="45712" rIns="91422" bIns="45712">
            <a:spAutoFit/>
          </a:bodyPr>
          <a:lstStyle/>
          <a:p>
            <a:r>
              <a:rPr lang="en-US" b="1" u="none">
                <a:latin typeface="Tahoma" pitchFamily="34" charset="0"/>
              </a:rPr>
              <a:t>PEMERIKSAAN</a:t>
            </a:r>
          </a:p>
        </p:txBody>
      </p:sp>
      <p:sp>
        <p:nvSpPr>
          <p:cNvPr id="351240" name="Rectangle 8"/>
          <p:cNvSpPr>
            <a:spLocks noChangeArrowheads="1"/>
          </p:cNvSpPr>
          <p:nvPr/>
        </p:nvSpPr>
        <p:spPr bwMode="auto">
          <a:xfrm>
            <a:off x="107950" y="3429000"/>
            <a:ext cx="3240088" cy="425450"/>
          </a:xfrm>
          <a:prstGeom prst="rect">
            <a:avLst/>
          </a:prstGeom>
          <a:solidFill>
            <a:srgbClr val="FF66FF"/>
          </a:solidFill>
          <a:ln w="28575">
            <a:solidFill>
              <a:srgbClr val="0033CC"/>
            </a:solidFill>
            <a:miter lim="800000"/>
            <a:headEnd/>
            <a:tailEnd/>
          </a:ln>
        </p:spPr>
        <p:txBody>
          <a:bodyPr lIns="91422" tIns="45712" rIns="91422" bIns="45712">
            <a:spAutoFit/>
          </a:bodyPr>
          <a:lstStyle/>
          <a:p>
            <a:r>
              <a:rPr lang="en-US" sz="2000" b="1" u="none">
                <a:latin typeface="Tahoma" pitchFamily="34" charset="0"/>
              </a:rPr>
              <a:t>Surat Ketetapan Pajak</a:t>
            </a:r>
          </a:p>
        </p:txBody>
      </p:sp>
      <p:sp>
        <p:nvSpPr>
          <p:cNvPr id="351241" name="Rectangle 9"/>
          <p:cNvSpPr>
            <a:spLocks noChangeArrowheads="1"/>
          </p:cNvSpPr>
          <p:nvPr/>
        </p:nvSpPr>
        <p:spPr bwMode="auto">
          <a:xfrm>
            <a:off x="4713288" y="1863725"/>
            <a:ext cx="2667000" cy="485775"/>
          </a:xfrm>
          <a:prstGeom prst="rect">
            <a:avLst/>
          </a:prstGeom>
          <a:solidFill>
            <a:schemeClr val="hlink"/>
          </a:solidFill>
          <a:ln w="28575">
            <a:solidFill>
              <a:srgbClr val="990000"/>
            </a:solidFill>
            <a:miter lim="800000"/>
            <a:headEnd/>
            <a:tailEnd/>
          </a:ln>
        </p:spPr>
        <p:txBody>
          <a:bodyPr lIns="91422" tIns="45712" rIns="91422" bIns="45712">
            <a:spAutoFit/>
          </a:bodyPr>
          <a:lstStyle/>
          <a:p>
            <a:r>
              <a:rPr lang="en-US" b="1" u="none">
                <a:latin typeface="Tahoma" pitchFamily="34" charset="0"/>
              </a:rPr>
              <a:t>PENELITIAN</a:t>
            </a:r>
          </a:p>
        </p:txBody>
      </p:sp>
      <p:sp>
        <p:nvSpPr>
          <p:cNvPr id="351242" name="Rectangle 10"/>
          <p:cNvSpPr>
            <a:spLocks noChangeArrowheads="1"/>
          </p:cNvSpPr>
          <p:nvPr/>
        </p:nvSpPr>
        <p:spPr bwMode="auto">
          <a:xfrm>
            <a:off x="5116513" y="3546475"/>
            <a:ext cx="3919537" cy="1035050"/>
          </a:xfrm>
          <a:prstGeom prst="rect">
            <a:avLst/>
          </a:prstGeom>
          <a:solidFill>
            <a:srgbClr val="FF66FF"/>
          </a:solidFill>
          <a:ln w="28575">
            <a:solidFill>
              <a:srgbClr val="0033CC"/>
            </a:solidFill>
            <a:miter lim="800000"/>
            <a:headEnd/>
            <a:tailEnd/>
          </a:ln>
        </p:spPr>
        <p:txBody>
          <a:bodyPr lIns="91422" tIns="45712" rIns="91422" bIns="45712">
            <a:spAutoFit/>
          </a:bodyPr>
          <a:lstStyle/>
          <a:p>
            <a:r>
              <a:rPr lang="en-US" sz="2000" b="1" u="none" dirty="0" err="1">
                <a:latin typeface="Tahoma" pitchFamily="34" charset="0"/>
              </a:rPr>
              <a:t>Surat</a:t>
            </a:r>
            <a:r>
              <a:rPr lang="en-US" sz="2000" b="1" u="none" dirty="0">
                <a:latin typeface="Tahoma" pitchFamily="34" charset="0"/>
              </a:rPr>
              <a:t> </a:t>
            </a:r>
            <a:r>
              <a:rPr lang="en-US" sz="2000" b="1" u="none" dirty="0" err="1">
                <a:latin typeface="Tahoma" pitchFamily="34" charset="0"/>
              </a:rPr>
              <a:t>Keputusan</a:t>
            </a:r>
            <a:r>
              <a:rPr lang="en-US" sz="2000" b="1" u="none" dirty="0">
                <a:latin typeface="Tahoma" pitchFamily="34" charset="0"/>
              </a:rPr>
              <a:t> </a:t>
            </a:r>
            <a:r>
              <a:rPr lang="en-US" sz="2000" b="1" u="none" dirty="0" err="1">
                <a:latin typeface="Tahoma" pitchFamily="34" charset="0"/>
              </a:rPr>
              <a:t>Pengembalian</a:t>
            </a:r>
            <a:r>
              <a:rPr lang="en-US" sz="2000" b="1" u="none" dirty="0">
                <a:latin typeface="Tahoma" pitchFamily="34" charset="0"/>
              </a:rPr>
              <a:t> </a:t>
            </a:r>
            <a:r>
              <a:rPr lang="en-US" sz="2000" b="1" u="none" dirty="0" err="1">
                <a:latin typeface="Tahoma" pitchFamily="34" charset="0"/>
              </a:rPr>
              <a:t>Pendahuluan</a:t>
            </a:r>
            <a:r>
              <a:rPr lang="en-US" sz="2000" b="1" u="none" dirty="0">
                <a:latin typeface="Tahoma" pitchFamily="34" charset="0"/>
              </a:rPr>
              <a:t> </a:t>
            </a:r>
            <a:r>
              <a:rPr lang="en-US" sz="2000" b="1" u="none" dirty="0" err="1">
                <a:latin typeface="Tahoma" pitchFamily="34" charset="0"/>
              </a:rPr>
              <a:t>Kelebihan</a:t>
            </a:r>
            <a:r>
              <a:rPr lang="en-US" sz="2000" b="1" u="none" dirty="0">
                <a:latin typeface="Tahoma" pitchFamily="34" charset="0"/>
              </a:rPr>
              <a:t> </a:t>
            </a:r>
            <a:r>
              <a:rPr lang="en-US" sz="2000" b="1" u="none" dirty="0" err="1">
                <a:latin typeface="Tahoma" pitchFamily="34" charset="0"/>
              </a:rPr>
              <a:t>Pajak</a:t>
            </a:r>
            <a:r>
              <a:rPr lang="en-US" sz="2000" b="1" u="none" dirty="0">
                <a:latin typeface="Tahoma" pitchFamily="34" charset="0"/>
              </a:rPr>
              <a:t> (SKPPKP)</a:t>
            </a:r>
          </a:p>
        </p:txBody>
      </p:sp>
      <p:sp>
        <p:nvSpPr>
          <p:cNvPr id="351243" name="Rectangle 11"/>
          <p:cNvSpPr>
            <a:spLocks noChangeArrowheads="1"/>
          </p:cNvSpPr>
          <p:nvPr/>
        </p:nvSpPr>
        <p:spPr bwMode="auto">
          <a:xfrm>
            <a:off x="107950" y="2565400"/>
            <a:ext cx="4319588" cy="669925"/>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en-US" sz="1800" u="none">
                <a:latin typeface="Tahoma" pitchFamily="34" charset="0"/>
              </a:rPr>
              <a:t>paling lambat 12 bulan sejak surat permohonan diterima, harus diterbitkan:</a:t>
            </a:r>
          </a:p>
        </p:txBody>
      </p:sp>
      <p:sp>
        <p:nvSpPr>
          <p:cNvPr id="351244" name="AutoShape 12"/>
          <p:cNvSpPr>
            <a:spLocks noChangeArrowheads="1"/>
          </p:cNvSpPr>
          <p:nvPr/>
        </p:nvSpPr>
        <p:spPr bwMode="auto">
          <a:xfrm>
            <a:off x="58738" y="3213100"/>
            <a:ext cx="481012" cy="21748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51245" name="Rectangle 13"/>
          <p:cNvSpPr>
            <a:spLocks noChangeArrowheads="1"/>
          </p:cNvSpPr>
          <p:nvPr/>
        </p:nvSpPr>
        <p:spPr bwMode="auto">
          <a:xfrm>
            <a:off x="107950" y="3933825"/>
            <a:ext cx="4464050" cy="669925"/>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sv-SE" sz="1800" u="none">
                <a:latin typeface="Tahoma" pitchFamily="34" charset="0"/>
              </a:rPr>
              <a:t>tidak berlaku thd WP yg sedang dilakukan pemeriksaan bukti permulaan. </a:t>
            </a:r>
            <a:endParaRPr lang="en-US" sz="1800" u="none">
              <a:latin typeface="Tahoma" pitchFamily="34" charset="0"/>
            </a:endParaRPr>
          </a:p>
        </p:txBody>
      </p:sp>
      <p:sp>
        <p:nvSpPr>
          <p:cNvPr id="351246" name="AutoShape 14"/>
          <p:cNvSpPr>
            <a:spLocks noChangeArrowheads="1"/>
          </p:cNvSpPr>
          <p:nvPr/>
        </p:nvSpPr>
        <p:spPr bwMode="auto">
          <a:xfrm>
            <a:off x="107950" y="2349500"/>
            <a:ext cx="387350" cy="203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51247" name="Rectangle 15"/>
          <p:cNvSpPr>
            <a:spLocks noChangeArrowheads="1"/>
          </p:cNvSpPr>
          <p:nvPr/>
        </p:nvSpPr>
        <p:spPr bwMode="auto">
          <a:xfrm>
            <a:off x="5003800" y="2484438"/>
            <a:ext cx="4032250" cy="944562"/>
          </a:xfrm>
          <a:prstGeom prst="rect">
            <a:avLst/>
          </a:prstGeom>
          <a:noFill/>
          <a:ln w="28575">
            <a:solidFill>
              <a:srgbClr val="990000"/>
            </a:solidFill>
            <a:miter lim="800000"/>
            <a:headEnd/>
            <a:tailEnd/>
          </a:ln>
        </p:spPr>
        <p:txBody>
          <a:bodyPr lIns="91422" tIns="45712" rIns="91422" bIns="45712">
            <a:spAutoFit/>
          </a:bodyPr>
          <a:lstStyle/>
          <a:p>
            <a:pPr>
              <a:spcBef>
                <a:spcPct val="50000"/>
              </a:spcBef>
            </a:pPr>
            <a:r>
              <a:rPr lang="en-US" sz="1800" u="none">
                <a:latin typeface="Tahoma" pitchFamily="34" charset="0"/>
              </a:rPr>
              <a:t>paling lambat: 3 bulan sejak permohonan diterima untuk PPh dan 1 bulan untuk PPN, diterbitkan</a:t>
            </a:r>
          </a:p>
        </p:txBody>
      </p:sp>
      <p:sp>
        <p:nvSpPr>
          <p:cNvPr id="351248" name="AutoShape 16"/>
          <p:cNvSpPr>
            <a:spLocks noChangeArrowheads="1"/>
          </p:cNvSpPr>
          <p:nvPr/>
        </p:nvSpPr>
        <p:spPr bwMode="auto">
          <a:xfrm>
            <a:off x="7562850" y="3340100"/>
            <a:ext cx="6096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51249" name="Rectangle 17"/>
          <p:cNvSpPr>
            <a:spLocks noChangeArrowheads="1"/>
          </p:cNvSpPr>
          <p:nvPr/>
        </p:nvSpPr>
        <p:spPr bwMode="auto">
          <a:xfrm>
            <a:off x="107950" y="4652963"/>
            <a:ext cx="4535488" cy="1749425"/>
          </a:xfrm>
          <a:prstGeom prst="rect">
            <a:avLst/>
          </a:prstGeom>
          <a:noFill/>
          <a:ln w="9525">
            <a:solidFill>
              <a:srgbClr val="990000"/>
            </a:solidFill>
            <a:miter lim="800000"/>
            <a:headEnd/>
            <a:tailEnd/>
          </a:ln>
        </p:spPr>
        <p:txBody>
          <a:bodyPr lIns="91422" tIns="45712" rIns="91422" bIns="45712">
            <a:spAutoFit/>
          </a:bodyPr>
          <a:lstStyle/>
          <a:p>
            <a:pPr algn="l">
              <a:spcBef>
                <a:spcPct val="50000"/>
              </a:spcBef>
            </a:pPr>
            <a:r>
              <a:rPr lang="en-US" sz="1800" u="none">
                <a:latin typeface="Tahoma" pitchFamily="34" charset="0"/>
              </a:rPr>
              <a:t>Apabila setelah lewat jangka waktu tsb Dirjen Pajak tidak memberi suatu keputusan, permohonan restitusi dianggap dikabulkan dan SKPLB harus diterbitkan dalam waktu paling lambat 1 bulan setelah jangka waktu tersebut berakhir.</a:t>
            </a:r>
          </a:p>
        </p:txBody>
      </p:sp>
      <p:sp>
        <p:nvSpPr>
          <p:cNvPr id="351250" name="AutoShape 18"/>
          <p:cNvSpPr>
            <a:spLocks noChangeArrowheads="1"/>
          </p:cNvSpPr>
          <p:nvPr/>
        </p:nvSpPr>
        <p:spPr bwMode="auto">
          <a:xfrm>
            <a:off x="107950" y="1771650"/>
            <a:ext cx="360363" cy="21748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6387" name="AutoShape 19"/>
          <p:cNvSpPr>
            <a:spLocks noChangeArrowheads="1"/>
          </p:cNvSpPr>
          <p:nvPr/>
        </p:nvSpPr>
        <p:spPr bwMode="auto">
          <a:xfrm>
            <a:off x="4211638" y="333375"/>
            <a:ext cx="360362" cy="287338"/>
          </a:xfrm>
          <a:prstGeom prst="downArrow">
            <a:avLst>
              <a:gd name="adj1" fmla="val 50000"/>
              <a:gd name="adj2" fmla="val 25000"/>
            </a:avLst>
          </a:prstGeom>
          <a:solidFill>
            <a:srgbClr val="0033CC"/>
          </a:solidFill>
          <a:ln w="9525">
            <a:solidFill>
              <a:schemeClr val="tx1"/>
            </a:solidFill>
            <a:miter lim="800000"/>
            <a:headEnd/>
            <a:tailEnd/>
          </a:ln>
        </p:spPr>
        <p:txBody>
          <a:bodyPr wrap="none" anchor="ctr"/>
          <a:lstStyle/>
          <a:p>
            <a:endParaRPr lang="en-US"/>
          </a:p>
        </p:txBody>
      </p:sp>
      <p:sp>
        <p:nvSpPr>
          <p:cNvPr id="351252" name="Rectangle 20"/>
          <p:cNvSpPr>
            <a:spLocks noChangeArrowheads="1"/>
          </p:cNvSpPr>
          <p:nvPr/>
        </p:nvSpPr>
        <p:spPr bwMode="auto">
          <a:xfrm>
            <a:off x="3635375" y="620713"/>
            <a:ext cx="2376488" cy="944562"/>
          </a:xfrm>
          <a:prstGeom prst="rect">
            <a:avLst/>
          </a:prstGeom>
          <a:noFill/>
          <a:ln w="28575">
            <a:solidFill>
              <a:srgbClr val="990000"/>
            </a:solidFill>
            <a:miter lim="800000"/>
            <a:headEnd/>
            <a:tailEnd/>
          </a:ln>
        </p:spPr>
        <p:txBody>
          <a:bodyPr lIns="91422" tIns="45712" rIns="91422" bIns="45712">
            <a:spAutoFit/>
          </a:bodyPr>
          <a:lstStyle/>
          <a:p>
            <a:r>
              <a:rPr lang="en-US" sz="1800" u="none">
                <a:latin typeface="Tahoma" pitchFamily="34" charset="0"/>
              </a:rPr>
              <a:t>WP DENGAN KRITERIA TERTENTU </a:t>
            </a:r>
          </a:p>
          <a:p>
            <a:r>
              <a:rPr lang="en-US" sz="1800" b="1" u="none">
                <a:solidFill>
                  <a:srgbClr val="008000"/>
                </a:solidFill>
                <a:latin typeface="Tahoma" pitchFamily="34" charset="0"/>
              </a:rPr>
              <a:t>(Pasal 17C)</a:t>
            </a:r>
          </a:p>
        </p:txBody>
      </p:sp>
      <p:sp>
        <p:nvSpPr>
          <p:cNvPr id="351253" name="AutoShape 21"/>
          <p:cNvSpPr>
            <a:spLocks noChangeArrowheads="1"/>
          </p:cNvSpPr>
          <p:nvPr/>
        </p:nvSpPr>
        <p:spPr bwMode="auto">
          <a:xfrm>
            <a:off x="7019925" y="2260600"/>
            <a:ext cx="6096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86390" name="AutoShape 22"/>
          <p:cNvSpPr>
            <a:spLocks/>
          </p:cNvSpPr>
          <p:nvPr/>
        </p:nvSpPr>
        <p:spPr bwMode="auto">
          <a:xfrm rot="-5400000">
            <a:off x="5940425" y="981076"/>
            <a:ext cx="287337" cy="1439862"/>
          </a:xfrm>
          <a:prstGeom prst="leftBrace">
            <a:avLst>
              <a:gd name="adj1" fmla="val 41759"/>
              <a:gd name="adj2" fmla="val 50000"/>
            </a:avLst>
          </a:prstGeom>
          <a:noFill/>
          <a:ln w="28575">
            <a:solidFill>
              <a:schemeClr val="tx1"/>
            </a:solidFill>
            <a:round/>
            <a:headEnd/>
            <a:tailEnd/>
          </a:ln>
        </p:spPr>
        <p:txBody>
          <a:bodyPr wrap="none" anchor="ctr"/>
          <a:lstStyle/>
          <a:p>
            <a:endParaRPr lang="en-US"/>
          </a:p>
        </p:txBody>
      </p:sp>
      <p:sp>
        <p:nvSpPr>
          <p:cNvPr id="186391" name="Line 23"/>
          <p:cNvSpPr>
            <a:spLocks noChangeShapeType="1"/>
          </p:cNvSpPr>
          <p:nvPr/>
        </p:nvSpPr>
        <p:spPr bwMode="auto">
          <a:xfrm>
            <a:off x="3851275" y="3141663"/>
            <a:ext cx="0" cy="935037"/>
          </a:xfrm>
          <a:prstGeom prst="line">
            <a:avLst/>
          </a:prstGeom>
          <a:noFill/>
          <a:ln w="38100">
            <a:solidFill>
              <a:srgbClr val="990000"/>
            </a:solidFill>
            <a:round/>
            <a:headEnd/>
            <a:tailEnd type="triangle" w="med" len="med"/>
          </a:ln>
        </p:spPr>
        <p:txBody>
          <a:bodyPr/>
          <a:lstStyle/>
          <a:p>
            <a:endParaRPr lang="en-US"/>
          </a:p>
        </p:txBody>
      </p:sp>
      <p:sp>
        <p:nvSpPr>
          <p:cNvPr id="351256" name="Line 24"/>
          <p:cNvSpPr>
            <a:spLocks noChangeShapeType="1"/>
          </p:cNvSpPr>
          <p:nvPr/>
        </p:nvSpPr>
        <p:spPr bwMode="auto">
          <a:xfrm>
            <a:off x="4859338" y="2276475"/>
            <a:ext cx="217487" cy="2447925"/>
          </a:xfrm>
          <a:prstGeom prst="line">
            <a:avLst/>
          </a:prstGeom>
          <a:noFill/>
          <a:ln w="38100">
            <a:solidFill>
              <a:srgbClr val="990000"/>
            </a:solidFill>
            <a:round/>
            <a:headEnd/>
            <a:tailEnd type="triangle" w="med" len="med"/>
          </a:ln>
        </p:spPr>
        <p:txBody>
          <a:bodyPr/>
          <a:lstStyle/>
          <a:p>
            <a:endParaRPr lang="en-US"/>
          </a:p>
        </p:txBody>
      </p:sp>
      <p:sp>
        <p:nvSpPr>
          <p:cNvPr id="351257" name="Rectangle 25"/>
          <p:cNvSpPr>
            <a:spLocks noChangeArrowheads="1"/>
          </p:cNvSpPr>
          <p:nvPr/>
        </p:nvSpPr>
        <p:spPr bwMode="auto">
          <a:xfrm>
            <a:off x="5003800" y="4652963"/>
            <a:ext cx="3960813" cy="2024062"/>
          </a:xfrm>
          <a:prstGeom prst="rect">
            <a:avLst/>
          </a:prstGeom>
          <a:noFill/>
          <a:ln w="9525">
            <a:solidFill>
              <a:srgbClr val="990000"/>
            </a:solidFill>
            <a:miter lim="800000"/>
            <a:headEnd/>
            <a:tailEnd/>
          </a:ln>
        </p:spPr>
        <p:txBody>
          <a:bodyPr lIns="91422" tIns="45712" rIns="91422" bIns="45712">
            <a:spAutoFit/>
          </a:bodyPr>
          <a:lstStyle/>
          <a:p>
            <a:pPr algn="l">
              <a:spcBef>
                <a:spcPct val="50000"/>
              </a:spcBef>
            </a:pPr>
            <a:r>
              <a:rPr lang="id-ID" sz="1800" b="1" u="none"/>
              <a:t>serangkaian kegiatan yang dilakukan untuk menilai kelengkapan pengisian S</a:t>
            </a:r>
            <a:r>
              <a:rPr lang="en-US" sz="1800" b="1" u="none"/>
              <a:t>PT </a:t>
            </a:r>
            <a:r>
              <a:rPr lang="id-ID" sz="1800" b="1" u="none"/>
              <a:t>dan lampiran-lampirannya termasuk penilaian tentang kebenaran penulisan dan penghitungannya.</a:t>
            </a:r>
            <a:r>
              <a:rPr lang="en-US" sz="1800" b="1"/>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1234"/>
                                        </p:tgtEl>
                                        <p:attrNameLst>
                                          <p:attrName>style.visibility</p:attrName>
                                        </p:attrNameLst>
                                      </p:cBhvr>
                                      <p:to>
                                        <p:strVal val="visible"/>
                                      </p:to>
                                    </p:set>
                                    <p:anim calcmode="lin" valueType="num">
                                      <p:cBhvr additive="base">
                                        <p:cTn id="7" dur="500" fill="hold"/>
                                        <p:tgtEl>
                                          <p:spTgt spid="351234"/>
                                        </p:tgtEl>
                                        <p:attrNameLst>
                                          <p:attrName>ppt_x</p:attrName>
                                        </p:attrNameLst>
                                      </p:cBhvr>
                                      <p:tavLst>
                                        <p:tav tm="0">
                                          <p:val>
                                            <p:strVal val="0-#ppt_w/2"/>
                                          </p:val>
                                        </p:tav>
                                        <p:tav tm="100000">
                                          <p:val>
                                            <p:strVal val="#ppt_x"/>
                                          </p:val>
                                        </p:tav>
                                      </p:tavLst>
                                    </p:anim>
                                    <p:anim calcmode="lin" valueType="num">
                                      <p:cBhvr additive="base">
                                        <p:cTn id="8" dur="500" fill="hold"/>
                                        <p:tgtEl>
                                          <p:spTgt spid="3512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51235"/>
                                        </p:tgtEl>
                                        <p:attrNameLst>
                                          <p:attrName>style.visibility</p:attrName>
                                        </p:attrNameLst>
                                      </p:cBhvr>
                                      <p:to>
                                        <p:strVal val="visible"/>
                                      </p:to>
                                    </p:set>
                                    <p:anim calcmode="lin" valueType="num">
                                      <p:cBhvr additive="base">
                                        <p:cTn id="13" dur="500" fill="hold"/>
                                        <p:tgtEl>
                                          <p:spTgt spid="351235"/>
                                        </p:tgtEl>
                                        <p:attrNameLst>
                                          <p:attrName>ppt_x</p:attrName>
                                        </p:attrNameLst>
                                      </p:cBhvr>
                                      <p:tavLst>
                                        <p:tav tm="0">
                                          <p:val>
                                            <p:strVal val="0-#ppt_w/2"/>
                                          </p:val>
                                        </p:tav>
                                        <p:tav tm="100000">
                                          <p:val>
                                            <p:strVal val="#ppt_x"/>
                                          </p:val>
                                        </p:tav>
                                      </p:tavLst>
                                    </p:anim>
                                    <p:anim calcmode="lin" valueType="num">
                                      <p:cBhvr additive="base">
                                        <p:cTn id="14" dur="500" fill="hold"/>
                                        <p:tgtEl>
                                          <p:spTgt spid="35123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1236"/>
                                        </p:tgtEl>
                                        <p:attrNameLst>
                                          <p:attrName>style.visibility</p:attrName>
                                        </p:attrNameLst>
                                      </p:cBhvr>
                                      <p:to>
                                        <p:strVal val="visible"/>
                                      </p:to>
                                    </p:set>
                                    <p:anim calcmode="lin" valueType="num">
                                      <p:cBhvr additive="base">
                                        <p:cTn id="19" dur="500" fill="hold"/>
                                        <p:tgtEl>
                                          <p:spTgt spid="351236"/>
                                        </p:tgtEl>
                                        <p:attrNameLst>
                                          <p:attrName>ppt_x</p:attrName>
                                        </p:attrNameLst>
                                      </p:cBhvr>
                                      <p:tavLst>
                                        <p:tav tm="0">
                                          <p:val>
                                            <p:strVal val="0-#ppt_w/2"/>
                                          </p:val>
                                        </p:tav>
                                        <p:tav tm="100000">
                                          <p:val>
                                            <p:strVal val="#ppt_x"/>
                                          </p:val>
                                        </p:tav>
                                      </p:tavLst>
                                    </p:anim>
                                    <p:anim calcmode="lin" valueType="num">
                                      <p:cBhvr additive="base">
                                        <p:cTn id="20" dur="500" fill="hold"/>
                                        <p:tgtEl>
                                          <p:spTgt spid="35123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1238"/>
                                        </p:tgtEl>
                                        <p:attrNameLst>
                                          <p:attrName>style.visibility</p:attrName>
                                        </p:attrNameLst>
                                      </p:cBhvr>
                                      <p:to>
                                        <p:strVal val="visible"/>
                                      </p:to>
                                    </p:set>
                                    <p:anim calcmode="lin" valueType="num">
                                      <p:cBhvr additive="base">
                                        <p:cTn id="25" dur="500" fill="hold"/>
                                        <p:tgtEl>
                                          <p:spTgt spid="351238"/>
                                        </p:tgtEl>
                                        <p:attrNameLst>
                                          <p:attrName>ppt_x</p:attrName>
                                        </p:attrNameLst>
                                      </p:cBhvr>
                                      <p:tavLst>
                                        <p:tav tm="0">
                                          <p:val>
                                            <p:strVal val="0-#ppt_w/2"/>
                                          </p:val>
                                        </p:tav>
                                        <p:tav tm="100000">
                                          <p:val>
                                            <p:strVal val="#ppt_x"/>
                                          </p:val>
                                        </p:tav>
                                      </p:tavLst>
                                    </p:anim>
                                    <p:anim calcmode="lin" valueType="num">
                                      <p:cBhvr additive="base">
                                        <p:cTn id="26" dur="500" fill="hold"/>
                                        <p:tgtEl>
                                          <p:spTgt spid="35123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1237"/>
                                        </p:tgtEl>
                                        <p:attrNameLst>
                                          <p:attrName>style.visibility</p:attrName>
                                        </p:attrNameLst>
                                      </p:cBhvr>
                                      <p:to>
                                        <p:strVal val="visible"/>
                                      </p:to>
                                    </p:set>
                                    <p:anim calcmode="lin" valueType="num">
                                      <p:cBhvr additive="base">
                                        <p:cTn id="31" dur="500" fill="hold"/>
                                        <p:tgtEl>
                                          <p:spTgt spid="351237"/>
                                        </p:tgtEl>
                                        <p:attrNameLst>
                                          <p:attrName>ppt_x</p:attrName>
                                        </p:attrNameLst>
                                      </p:cBhvr>
                                      <p:tavLst>
                                        <p:tav tm="0">
                                          <p:val>
                                            <p:strVal val="0-#ppt_w/2"/>
                                          </p:val>
                                        </p:tav>
                                        <p:tav tm="100000">
                                          <p:val>
                                            <p:strVal val="#ppt_x"/>
                                          </p:val>
                                        </p:tav>
                                      </p:tavLst>
                                    </p:anim>
                                    <p:anim calcmode="lin" valueType="num">
                                      <p:cBhvr additive="base">
                                        <p:cTn id="32" dur="500" fill="hold"/>
                                        <p:tgtEl>
                                          <p:spTgt spid="35123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51250"/>
                                        </p:tgtEl>
                                        <p:attrNameLst>
                                          <p:attrName>style.visibility</p:attrName>
                                        </p:attrNameLst>
                                      </p:cBhvr>
                                      <p:to>
                                        <p:strVal val="visible"/>
                                      </p:to>
                                    </p:set>
                                    <p:anim calcmode="lin" valueType="num">
                                      <p:cBhvr additive="base">
                                        <p:cTn id="37" dur="500" fill="hold"/>
                                        <p:tgtEl>
                                          <p:spTgt spid="351250"/>
                                        </p:tgtEl>
                                        <p:attrNameLst>
                                          <p:attrName>ppt_x</p:attrName>
                                        </p:attrNameLst>
                                      </p:cBhvr>
                                      <p:tavLst>
                                        <p:tav tm="0">
                                          <p:val>
                                            <p:strVal val="0-#ppt_w/2"/>
                                          </p:val>
                                        </p:tav>
                                        <p:tav tm="100000">
                                          <p:val>
                                            <p:strVal val="#ppt_x"/>
                                          </p:val>
                                        </p:tav>
                                      </p:tavLst>
                                    </p:anim>
                                    <p:anim calcmode="lin" valueType="num">
                                      <p:cBhvr additive="base">
                                        <p:cTn id="38" dur="500" fill="hold"/>
                                        <p:tgtEl>
                                          <p:spTgt spid="35125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51239"/>
                                        </p:tgtEl>
                                        <p:attrNameLst>
                                          <p:attrName>style.visibility</p:attrName>
                                        </p:attrNameLst>
                                      </p:cBhvr>
                                      <p:to>
                                        <p:strVal val="visible"/>
                                      </p:to>
                                    </p:set>
                                    <p:anim calcmode="lin" valueType="num">
                                      <p:cBhvr additive="base">
                                        <p:cTn id="43" dur="500" fill="hold"/>
                                        <p:tgtEl>
                                          <p:spTgt spid="351239"/>
                                        </p:tgtEl>
                                        <p:attrNameLst>
                                          <p:attrName>ppt_x</p:attrName>
                                        </p:attrNameLst>
                                      </p:cBhvr>
                                      <p:tavLst>
                                        <p:tav tm="0">
                                          <p:val>
                                            <p:strVal val="0-#ppt_w/2"/>
                                          </p:val>
                                        </p:tav>
                                        <p:tav tm="100000">
                                          <p:val>
                                            <p:strVal val="#ppt_x"/>
                                          </p:val>
                                        </p:tav>
                                      </p:tavLst>
                                    </p:anim>
                                    <p:anim calcmode="lin" valueType="num">
                                      <p:cBhvr additive="base">
                                        <p:cTn id="44" dur="500" fill="hold"/>
                                        <p:tgtEl>
                                          <p:spTgt spid="35123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51246"/>
                                        </p:tgtEl>
                                        <p:attrNameLst>
                                          <p:attrName>style.visibility</p:attrName>
                                        </p:attrNameLst>
                                      </p:cBhvr>
                                      <p:to>
                                        <p:strVal val="visible"/>
                                      </p:to>
                                    </p:set>
                                    <p:anim calcmode="lin" valueType="num">
                                      <p:cBhvr additive="base">
                                        <p:cTn id="49" dur="500" fill="hold"/>
                                        <p:tgtEl>
                                          <p:spTgt spid="351246"/>
                                        </p:tgtEl>
                                        <p:attrNameLst>
                                          <p:attrName>ppt_x</p:attrName>
                                        </p:attrNameLst>
                                      </p:cBhvr>
                                      <p:tavLst>
                                        <p:tav tm="0">
                                          <p:val>
                                            <p:strVal val="0-#ppt_w/2"/>
                                          </p:val>
                                        </p:tav>
                                        <p:tav tm="100000">
                                          <p:val>
                                            <p:strVal val="#ppt_x"/>
                                          </p:val>
                                        </p:tav>
                                      </p:tavLst>
                                    </p:anim>
                                    <p:anim calcmode="lin" valueType="num">
                                      <p:cBhvr additive="base">
                                        <p:cTn id="50" dur="500" fill="hold"/>
                                        <p:tgtEl>
                                          <p:spTgt spid="35124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51243"/>
                                        </p:tgtEl>
                                        <p:attrNameLst>
                                          <p:attrName>style.visibility</p:attrName>
                                        </p:attrNameLst>
                                      </p:cBhvr>
                                      <p:to>
                                        <p:strVal val="visible"/>
                                      </p:to>
                                    </p:set>
                                    <p:anim calcmode="lin" valueType="num">
                                      <p:cBhvr additive="base">
                                        <p:cTn id="55" dur="500" fill="hold"/>
                                        <p:tgtEl>
                                          <p:spTgt spid="351243"/>
                                        </p:tgtEl>
                                        <p:attrNameLst>
                                          <p:attrName>ppt_x</p:attrName>
                                        </p:attrNameLst>
                                      </p:cBhvr>
                                      <p:tavLst>
                                        <p:tav tm="0">
                                          <p:val>
                                            <p:strVal val="0-#ppt_w/2"/>
                                          </p:val>
                                        </p:tav>
                                        <p:tav tm="100000">
                                          <p:val>
                                            <p:strVal val="#ppt_x"/>
                                          </p:val>
                                        </p:tav>
                                      </p:tavLst>
                                    </p:anim>
                                    <p:anim calcmode="lin" valueType="num">
                                      <p:cBhvr additive="base">
                                        <p:cTn id="56" dur="500" fill="hold"/>
                                        <p:tgtEl>
                                          <p:spTgt spid="351243"/>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351244"/>
                                        </p:tgtEl>
                                        <p:attrNameLst>
                                          <p:attrName>style.visibility</p:attrName>
                                        </p:attrNameLst>
                                      </p:cBhvr>
                                      <p:to>
                                        <p:strVal val="visible"/>
                                      </p:to>
                                    </p:set>
                                    <p:anim calcmode="lin" valueType="num">
                                      <p:cBhvr additive="base">
                                        <p:cTn id="61" dur="500" fill="hold"/>
                                        <p:tgtEl>
                                          <p:spTgt spid="351244"/>
                                        </p:tgtEl>
                                        <p:attrNameLst>
                                          <p:attrName>ppt_x</p:attrName>
                                        </p:attrNameLst>
                                      </p:cBhvr>
                                      <p:tavLst>
                                        <p:tav tm="0">
                                          <p:val>
                                            <p:strVal val="0-#ppt_w/2"/>
                                          </p:val>
                                        </p:tav>
                                        <p:tav tm="100000">
                                          <p:val>
                                            <p:strVal val="#ppt_x"/>
                                          </p:val>
                                        </p:tav>
                                      </p:tavLst>
                                    </p:anim>
                                    <p:anim calcmode="lin" valueType="num">
                                      <p:cBhvr additive="base">
                                        <p:cTn id="62" dur="500" fill="hold"/>
                                        <p:tgtEl>
                                          <p:spTgt spid="351244"/>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51240"/>
                                        </p:tgtEl>
                                        <p:attrNameLst>
                                          <p:attrName>style.visibility</p:attrName>
                                        </p:attrNameLst>
                                      </p:cBhvr>
                                      <p:to>
                                        <p:strVal val="visible"/>
                                      </p:to>
                                    </p:set>
                                    <p:anim calcmode="lin" valueType="num">
                                      <p:cBhvr additive="base">
                                        <p:cTn id="67" dur="500" fill="hold"/>
                                        <p:tgtEl>
                                          <p:spTgt spid="351240"/>
                                        </p:tgtEl>
                                        <p:attrNameLst>
                                          <p:attrName>ppt_x</p:attrName>
                                        </p:attrNameLst>
                                      </p:cBhvr>
                                      <p:tavLst>
                                        <p:tav tm="0">
                                          <p:val>
                                            <p:strVal val="0-#ppt_w/2"/>
                                          </p:val>
                                        </p:tav>
                                        <p:tav tm="100000">
                                          <p:val>
                                            <p:strVal val="#ppt_x"/>
                                          </p:val>
                                        </p:tav>
                                      </p:tavLst>
                                    </p:anim>
                                    <p:anim calcmode="lin" valueType="num">
                                      <p:cBhvr additive="base">
                                        <p:cTn id="68" dur="500" fill="hold"/>
                                        <p:tgtEl>
                                          <p:spTgt spid="35124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51245"/>
                                        </p:tgtEl>
                                        <p:attrNameLst>
                                          <p:attrName>style.visibility</p:attrName>
                                        </p:attrNameLst>
                                      </p:cBhvr>
                                      <p:to>
                                        <p:strVal val="visible"/>
                                      </p:to>
                                    </p:set>
                                    <p:anim calcmode="lin" valueType="num">
                                      <p:cBhvr additive="base">
                                        <p:cTn id="73" dur="500" fill="hold"/>
                                        <p:tgtEl>
                                          <p:spTgt spid="351245"/>
                                        </p:tgtEl>
                                        <p:attrNameLst>
                                          <p:attrName>ppt_x</p:attrName>
                                        </p:attrNameLst>
                                      </p:cBhvr>
                                      <p:tavLst>
                                        <p:tav tm="0">
                                          <p:val>
                                            <p:strVal val="0-#ppt_w/2"/>
                                          </p:val>
                                        </p:tav>
                                        <p:tav tm="100000">
                                          <p:val>
                                            <p:strVal val="#ppt_x"/>
                                          </p:val>
                                        </p:tav>
                                      </p:tavLst>
                                    </p:anim>
                                    <p:anim calcmode="lin" valueType="num">
                                      <p:cBhvr additive="base">
                                        <p:cTn id="74" dur="500" fill="hold"/>
                                        <p:tgtEl>
                                          <p:spTgt spid="35124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51249"/>
                                        </p:tgtEl>
                                        <p:attrNameLst>
                                          <p:attrName>style.visibility</p:attrName>
                                        </p:attrNameLst>
                                      </p:cBhvr>
                                      <p:to>
                                        <p:strVal val="visible"/>
                                      </p:to>
                                    </p:set>
                                    <p:anim calcmode="lin" valueType="num">
                                      <p:cBhvr additive="base">
                                        <p:cTn id="79" dur="500" fill="hold"/>
                                        <p:tgtEl>
                                          <p:spTgt spid="351249"/>
                                        </p:tgtEl>
                                        <p:attrNameLst>
                                          <p:attrName>ppt_x</p:attrName>
                                        </p:attrNameLst>
                                      </p:cBhvr>
                                      <p:tavLst>
                                        <p:tav tm="0">
                                          <p:val>
                                            <p:strVal val="0-#ppt_w/2"/>
                                          </p:val>
                                        </p:tav>
                                        <p:tav tm="100000">
                                          <p:val>
                                            <p:strVal val="#ppt_x"/>
                                          </p:val>
                                        </p:tav>
                                      </p:tavLst>
                                    </p:anim>
                                    <p:anim calcmode="lin" valueType="num">
                                      <p:cBhvr additive="base">
                                        <p:cTn id="80" dur="500" fill="hold"/>
                                        <p:tgtEl>
                                          <p:spTgt spid="351249"/>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351241"/>
                                        </p:tgtEl>
                                        <p:attrNameLst>
                                          <p:attrName>style.visibility</p:attrName>
                                        </p:attrNameLst>
                                      </p:cBhvr>
                                      <p:to>
                                        <p:strVal val="visible"/>
                                      </p:to>
                                    </p:set>
                                    <p:anim calcmode="lin" valueType="num">
                                      <p:cBhvr additive="base">
                                        <p:cTn id="85" dur="500" fill="hold"/>
                                        <p:tgtEl>
                                          <p:spTgt spid="351241"/>
                                        </p:tgtEl>
                                        <p:attrNameLst>
                                          <p:attrName>ppt_x</p:attrName>
                                        </p:attrNameLst>
                                      </p:cBhvr>
                                      <p:tavLst>
                                        <p:tav tm="0">
                                          <p:val>
                                            <p:strVal val="0-#ppt_w/2"/>
                                          </p:val>
                                        </p:tav>
                                        <p:tav tm="100000">
                                          <p:val>
                                            <p:strVal val="#ppt_x"/>
                                          </p:val>
                                        </p:tav>
                                      </p:tavLst>
                                    </p:anim>
                                    <p:anim calcmode="lin" valueType="num">
                                      <p:cBhvr additive="base">
                                        <p:cTn id="86" dur="500" fill="hold"/>
                                        <p:tgtEl>
                                          <p:spTgt spid="351241"/>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351253"/>
                                        </p:tgtEl>
                                        <p:attrNameLst>
                                          <p:attrName>style.visibility</p:attrName>
                                        </p:attrNameLst>
                                      </p:cBhvr>
                                      <p:to>
                                        <p:strVal val="visible"/>
                                      </p:to>
                                    </p:set>
                                    <p:anim calcmode="lin" valueType="num">
                                      <p:cBhvr additive="base">
                                        <p:cTn id="91" dur="500" fill="hold"/>
                                        <p:tgtEl>
                                          <p:spTgt spid="351253"/>
                                        </p:tgtEl>
                                        <p:attrNameLst>
                                          <p:attrName>ppt_x</p:attrName>
                                        </p:attrNameLst>
                                      </p:cBhvr>
                                      <p:tavLst>
                                        <p:tav tm="0">
                                          <p:val>
                                            <p:strVal val="0-#ppt_w/2"/>
                                          </p:val>
                                        </p:tav>
                                        <p:tav tm="100000">
                                          <p:val>
                                            <p:strVal val="#ppt_x"/>
                                          </p:val>
                                        </p:tav>
                                      </p:tavLst>
                                    </p:anim>
                                    <p:anim calcmode="lin" valueType="num">
                                      <p:cBhvr additive="base">
                                        <p:cTn id="92" dur="500" fill="hold"/>
                                        <p:tgtEl>
                                          <p:spTgt spid="351253"/>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351247"/>
                                        </p:tgtEl>
                                        <p:attrNameLst>
                                          <p:attrName>style.visibility</p:attrName>
                                        </p:attrNameLst>
                                      </p:cBhvr>
                                      <p:to>
                                        <p:strVal val="visible"/>
                                      </p:to>
                                    </p:set>
                                    <p:anim calcmode="lin" valueType="num">
                                      <p:cBhvr additive="base">
                                        <p:cTn id="97" dur="500" fill="hold"/>
                                        <p:tgtEl>
                                          <p:spTgt spid="351247"/>
                                        </p:tgtEl>
                                        <p:attrNameLst>
                                          <p:attrName>ppt_x</p:attrName>
                                        </p:attrNameLst>
                                      </p:cBhvr>
                                      <p:tavLst>
                                        <p:tav tm="0">
                                          <p:val>
                                            <p:strVal val="0-#ppt_w/2"/>
                                          </p:val>
                                        </p:tav>
                                        <p:tav tm="100000">
                                          <p:val>
                                            <p:strVal val="#ppt_x"/>
                                          </p:val>
                                        </p:tav>
                                      </p:tavLst>
                                    </p:anim>
                                    <p:anim calcmode="lin" valueType="num">
                                      <p:cBhvr additive="base">
                                        <p:cTn id="98" dur="500" fill="hold"/>
                                        <p:tgtEl>
                                          <p:spTgt spid="351247"/>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351248"/>
                                        </p:tgtEl>
                                        <p:attrNameLst>
                                          <p:attrName>style.visibility</p:attrName>
                                        </p:attrNameLst>
                                      </p:cBhvr>
                                      <p:to>
                                        <p:strVal val="visible"/>
                                      </p:to>
                                    </p:set>
                                    <p:anim calcmode="lin" valueType="num">
                                      <p:cBhvr additive="base">
                                        <p:cTn id="103" dur="500" fill="hold"/>
                                        <p:tgtEl>
                                          <p:spTgt spid="351248"/>
                                        </p:tgtEl>
                                        <p:attrNameLst>
                                          <p:attrName>ppt_x</p:attrName>
                                        </p:attrNameLst>
                                      </p:cBhvr>
                                      <p:tavLst>
                                        <p:tav tm="0">
                                          <p:val>
                                            <p:strVal val="0-#ppt_w/2"/>
                                          </p:val>
                                        </p:tav>
                                        <p:tav tm="100000">
                                          <p:val>
                                            <p:strVal val="#ppt_x"/>
                                          </p:val>
                                        </p:tav>
                                      </p:tavLst>
                                    </p:anim>
                                    <p:anim calcmode="lin" valueType="num">
                                      <p:cBhvr additive="base">
                                        <p:cTn id="104" dur="500" fill="hold"/>
                                        <p:tgtEl>
                                          <p:spTgt spid="351248"/>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351242"/>
                                        </p:tgtEl>
                                        <p:attrNameLst>
                                          <p:attrName>style.visibility</p:attrName>
                                        </p:attrNameLst>
                                      </p:cBhvr>
                                      <p:to>
                                        <p:strVal val="visible"/>
                                      </p:to>
                                    </p:set>
                                    <p:anim calcmode="lin" valueType="num">
                                      <p:cBhvr additive="base">
                                        <p:cTn id="109" dur="500" fill="hold"/>
                                        <p:tgtEl>
                                          <p:spTgt spid="351242"/>
                                        </p:tgtEl>
                                        <p:attrNameLst>
                                          <p:attrName>ppt_x</p:attrName>
                                        </p:attrNameLst>
                                      </p:cBhvr>
                                      <p:tavLst>
                                        <p:tav tm="0">
                                          <p:val>
                                            <p:strVal val="0-#ppt_w/2"/>
                                          </p:val>
                                        </p:tav>
                                        <p:tav tm="100000">
                                          <p:val>
                                            <p:strVal val="#ppt_x"/>
                                          </p:val>
                                        </p:tav>
                                      </p:tavLst>
                                    </p:anim>
                                    <p:anim calcmode="lin" valueType="num">
                                      <p:cBhvr additive="base">
                                        <p:cTn id="110" dur="500" fill="hold"/>
                                        <p:tgtEl>
                                          <p:spTgt spid="351242"/>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351252"/>
                                        </p:tgtEl>
                                        <p:attrNameLst>
                                          <p:attrName>style.visibility</p:attrName>
                                        </p:attrNameLst>
                                      </p:cBhvr>
                                      <p:to>
                                        <p:strVal val="visible"/>
                                      </p:to>
                                    </p:set>
                                    <p:anim calcmode="lin" valueType="num">
                                      <p:cBhvr additive="base">
                                        <p:cTn id="115" dur="500" fill="hold"/>
                                        <p:tgtEl>
                                          <p:spTgt spid="351252"/>
                                        </p:tgtEl>
                                        <p:attrNameLst>
                                          <p:attrName>ppt_x</p:attrName>
                                        </p:attrNameLst>
                                      </p:cBhvr>
                                      <p:tavLst>
                                        <p:tav tm="0">
                                          <p:val>
                                            <p:strVal val="0-#ppt_w/2"/>
                                          </p:val>
                                        </p:tav>
                                        <p:tav tm="100000">
                                          <p:val>
                                            <p:strVal val="#ppt_x"/>
                                          </p:val>
                                        </p:tav>
                                      </p:tavLst>
                                    </p:anim>
                                    <p:anim calcmode="lin" valueType="num">
                                      <p:cBhvr additive="base">
                                        <p:cTn id="116" dur="500" fill="hold"/>
                                        <p:tgtEl>
                                          <p:spTgt spid="351252"/>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351256"/>
                                        </p:tgtEl>
                                        <p:attrNameLst>
                                          <p:attrName>style.visibility</p:attrName>
                                        </p:attrNameLst>
                                      </p:cBhvr>
                                      <p:to>
                                        <p:strVal val="visible"/>
                                      </p:to>
                                    </p:set>
                                    <p:anim calcmode="lin" valueType="num">
                                      <p:cBhvr additive="base">
                                        <p:cTn id="121" dur="500" fill="hold"/>
                                        <p:tgtEl>
                                          <p:spTgt spid="351256"/>
                                        </p:tgtEl>
                                        <p:attrNameLst>
                                          <p:attrName>ppt_x</p:attrName>
                                        </p:attrNameLst>
                                      </p:cBhvr>
                                      <p:tavLst>
                                        <p:tav tm="0">
                                          <p:val>
                                            <p:strVal val="#ppt_x"/>
                                          </p:val>
                                        </p:tav>
                                        <p:tav tm="100000">
                                          <p:val>
                                            <p:strVal val="#ppt_x"/>
                                          </p:val>
                                        </p:tav>
                                      </p:tavLst>
                                    </p:anim>
                                    <p:anim calcmode="lin" valueType="num">
                                      <p:cBhvr additive="base">
                                        <p:cTn id="122" dur="500" fill="hold"/>
                                        <p:tgtEl>
                                          <p:spTgt spid="351256"/>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8" fill="hold" grpId="0" nodeType="clickEffect">
                                  <p:stCondLst>
                                    <p:cond delay="0"/>
                                  </p:stCondLst>
                                  <p:childTnLst>
                                    <p:set>
                                      <p:cBhvr>
                                        <p:cTn id="126" dur="1" fill="hold">
                                          <p:stCondLst>
                                            <p:cond delay="0"/>
                                          </p:stCondLst>
                                        </p:cTn>
                                        <p:tgtEl>
                                          <p:spTgt spid="351257"/>
                                        </p:tgtEl>
                                        <p:attrNameLst>
                                          <p:attrName>style.visibility</p:attrName>
                                        </p:attrNameLst>
                                      </p:cBhvr>
                                      <p:to>
                                        <p:strVal val="visible"/>
                                      </p:to>
                                    </p:set>
                                    <p:anim calcmode="lin" valueType="num">
                                      <p:cBhvr additive="base">
                                        <p:cTn id="127" dur="500" fill="hold"/>
                                        <p:tgtEl>
                                          <p:spTgt spid="351257"/>
                                        </p:tgtEl>
                                        <p:attrNameLst>
                                          <p:attrName>ppt_x</p:attrName>
                                        </p:attrNameLst>
                                      </p:cBhvr>
                                      <p:tavLst>
                                        <p:tav tm="0">
                                          <p:val>
                                            <p:strVal val="0-#ppt_w/2"/>
                                          </p:val>
                                        </p:tav>
                                        <p:tav tm="100000">
                                          <p:val>
                                            <p:strVal val="#ppt_x"/>
                                          </p:val>
                                        </p:tav>
                                      </p:tavLst>
                                    </p:anim>
                                    <p:anim calcmode="lin" valueType="num">
                                      <p:cBhvr additive="base">
                                        <p:cTn id="128" dur="500" fill="hold"/>
                                        <p:tgtEl>
                                          <p:spTgt spid="3512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234" grpId="0" animBg="1" autoUpdateAnimBg="0"/>
      <p:bldP spid="351235" grpId="0" animBg="1"/>
      <p:bldP spid="351236" grpId="0" animBg="1" autoUpdateAnimBg="0"/>
      <p:bldP spid="351237" grpId="0" animBg="1" autoUpdateAnimBg="0"/>
      <p:bldP spid="351238" grpId="0" animBg="1"/>
      <p:bldP spid="351239" grpId="0" animBg="1" autoUpdateAnimBg="0"/>
      <p:bldP spid="351240" grpId="0" animBg="1" autoUpdateAnimBg="0"/>
      <p:bldP spid="351241" grpId="0" animBg="1" autoUpdateAnimBg="0"/>
      <p:bldP spid="351242" grpId="0" animBg="1" autoUpdateAnimBg="0"/>
      <p:bldP spid="351243" grpId="0" animBg="1" autoUpdateAnimBg="0"/>
      <p:bldP spid="351244" grpId="0" animBg="1"/>
      <p:bldP spid="351245" grpId="0" animBg="1" autoUpdateAnimBg="0"/>
      <p:bldP spid="351246" grpId="0" animBg="1"/>
      <p:bldP spid="351247" grpId="0" animBg="1" autoUpdateAnimBg="0"/>
      <p:bldP spid="351248" grpId="0" animBg="1"/>
      <p:bldP spid="351249" grpId="0" animBg="1" autoUpdateAnimBg="0"/>
      <p:bldP spid="351250" grpId="0" animBg="1"/>
      <p:bldP spid="351252" grpId="0" animBg="1" autoUpdateAnimBg="0"/>
      <p:bldP spid="351253" grpId="0" animBg="1"/>
      <p:bldP spid="351256" grpId="0" animBg="1"/>
      <p:bldP spid="351257" grpId="0" animBg="1" autoUpdateAnimBg="0"/>
    </p:bld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1691680" y="0"/>
            <a:ext cx="5688632" cy="68073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1691680" y="0"/>
            <a:ext cx="5616624" cy="6841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619672" y="31099"/>
            <a:ext cx="5616624" cy="68269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76200"/>
            <a:ext cx="8382000" cy="457200"/>
          </a:xfrm>
          <a:ln w="38100">
            <a:solidFill>
              <a:schemeClr val="accent2"/>
            </a:solidFill>
          </a:ln>
        </p:spPr>
        <p:txBody>
          <a:bodyPr/>
          <a:lstStyle/>
          <a:p>
            <a:pPr eaLnBrk="1" hangingPunct="1"/>
            <a:r>
              <a:rPr lang="en-US" sz="2400" b="1" smtClean="0">
                <a:latin typeface="Tahoma" pitchFamily="34" charset="0"/>
                <a:cs typeface="Times New Roman" pitchFamily="18" charset="0"/>
              </a:rPr>
              <a:t>JANGKA WAKTU PENDAFTARAN DIRI</a:t>
            </a:r>
            <a:endParaRPr lang="en-US" sz="2400" b="1" smtClean="0">
              <a:latin typeface="Tahoma" pitchFamily="34" charset="0"/>
            </a:endParaRPr>
          </a:p>
        </p:txBody>
      </p:sp>
      <p:sp>
        <p:nvSpPr>
          <p:cNvPr id="66563" name="Rectangle 3"/>
          <p:cNvSpPr>
            <a:spLocks noChangeArrowheads="1"/>
          </p:cNvSpPr>
          <p:nvPr/>
        </p:nvSpPr>
        <p:spPr bwMode="auto">
          <a:xfrm>
            <a:off x="76200" y="1268413"/>
            <a:ext cx="1447800" cy="457200"/>
          </a:xfrm>
          <a:prstGeom prst="rect">
            <a:avLst/>
          </a:prstGeom>
          <a:noFill/>
          <a:ln w="28575">
            <a:solidFill>
              <a:schemeClr val="accent2"/>
            </a:solidFill>
            <a:miter lim="800000"/>
            <a:headEnd/>
            <a:tailEnd/>
          </a:ln>
        </p:spPr>
        <p:txBody>
          <a:bodyPr lIns="91422" tIns="45712" rIns="91422" bIns="45712" anchor="ctr"/>
          <a:lstStyle/>
          <a:p>
            <a:r>
              <a:rPr lang="en-US" b="1" u="none">
                <a:solidFill>
                  <a:schemeClr val="tx2"/>
                </a:solidFill>
                <a:latin typeface="Tahoma" pitchFamily="34" charset="0"/>
              </a:rPr>
              <a:t>BADAN</a:t>
            </a:r>
          </a:p>
        </p:txBody>
      </p:sp>
      <p:sp>
        <p:nvSpPr>
          <p:cNvPr id="66564" name="Rectangle 4"/>
          <p:cNvSpPr>
            <a:spLocks noChangeArrowheads="1"/>
          </p:cNvSpPr>
          <p:nvPr/>
        </p:nvSpPr>
        <p:spPr bwMode="auto">
          <a:xfrm>
            <a:off x="76200" y="1784350"/>
            <a:ext cx="2335213" cy="1339850"/>
          </a:xfrm>
          <a:prstGeom prst="rect">
            <a:avLst/>
          </a:prstGeom>
          <a:noFill/>
          <a:ln w="28575">
            <a:solidFill>
              <a:schemeClr val="accent2"/>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Orang pribadi yang menjalankan usaha atau </a:t>
            </a:r>
            <a:r>
              <a:rPr lang="en-US" sz="2000">
                <a:latin typeface="Tahoma" pitchFamily="34" charset="0"/>
                <a:cs typeface="Times New Roman" pitchFamily="18" charset="0"/>
              </a:rPr>
              <a:t>pekerjaan bebas</a:t>
            </a:r>
            <a:r>
              <a:rPr lang="en-GB" sz="2000" u="none">
                <a:latin typeface="Tahoma" pitchFamily="34" charset="0"/>
              </a:rPr>
              <a:t> </a:t>
            </a:r>
          </a:p>
        </p:txBody>
      </p:sp>
      <p:sp>
        <p:nvSpPr>
          <p:cNvPr id="66565" name="AutoShape 5"/>
          <p:cNvSpPr>
            <a:spLocks/>
          </p:cNvSpPr>
          <p:nvPr/>
        </p:nvSpPr>
        <p:spPr bwMode="auto">
          <a:xfrm>
            <a:off x="2411413" y="1268413"/>
            <a:ext cx="215900" cy="1744662"/>
          </a:xfrm>
          <a:prstGeom prst="rightBrace">
            <a:avLst>
              <a:gd name="adj1" fmla="val 67341"/>
              <a:gd name="adj2" fmla="val 50000"/>
            </a:avLst>
          </a:prstGeom>
          <a:noFill/>
          <a:ln w="38100">
            <a:solidFill>
              <a:srgbClr val="FF3300"/>
            </a:solidFill>
            <a:round/>
            <a:headEnd/>
            <a:tailEnd/>
          </a:ln>
        </p:spPr>
        <p:txBody>
          <a:bodyPr wrap="none" anchor="ctr"/>
          <a:lstStyle/>
          <a:p>
            <a:endParaRPr lang="en-US"/>
          </a:p>
        </p:txBody>
      </p:sp>
      <p:sp>
        <p:nvSpPr>
          <p:cNvPr id="66566" name="AutoShape 6"/>
          <p:cNvSpPr>
            <a:spLocks noChangeArrowheads="1"/>
          </p:cNvSpPr>
          <p:nvPr/>
        </p:nvSpPr>
        <p:spPr bwMode="auto">
          <a:xfrm>
            <a:off x="2606675" y="1341438"/>
            <a:ext cx="3810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6567" name="Rectangle 7"/>
          <p:cNvSpPr>
            <a:spLocks noChangeArrowheads="1"/>
          </p:cNvSpPr>
          <p:nvPr/>
        </p:nvSpPr>
        <p:spPr bwMode="auto">
          <a:xfrm>
            <a:off x="3146425" y="1412875"/>
            <a:ext cx="3657600" cy="495300"/>
          </a:xfrm>
          <a:prstGeom prst="rect">
            <a:avLst/>
          </a:prstGeom>
          <a:noFill/>
          <a:ln w="38100">
            <a:solidFill>
              <a:srgbClr val="990000"/>
            </a:solidFill>
            <a:miter lim="800000"/>
            <a:headEnd/>
            <a:tailEnd/>
          </a:ln>
        </p:spPr>
        <p:txBody>
          <a:bodyPr lIns="91422" tIns="45712" rIns="91422" bIns="45712">
            <a:spAutoFit/>
          </a:bodyPr>
          <a:lstStyle/>
          <a:p>
            <a:r>
              <a:rPr lang="en-US" u="none">
                <a:latin typeface="Tahoma" pitchFamily="34" charset="0"/>
                <a:cs typeface="Times New Roman" pitchFamily="18" charset="0"/>
              </a:rPr>
              <a:t>wajib mendaftarkan diri</a:t>
            </a:r>
            <a:r>
              <a:rPr lang="en-GB" u="none">
                <a:latin typeface="Tahoma" pitchFamily="34" charset="0"/>
              </a:rPr>
              <a:t> </a:t>
            </a:r>
          </a:p>
        </p:txBody>
      </p:sp>
      <p:sp>
        <p:nvSpPr>
          <p:cNvPr id="66568" name="AutoShape 8"/>
          <p:cNvSpPr>
            <a:spLocks noChangeArrowheads="1"/>
          </p:cNvSpPr>
          <p:nvPr/>
        </p:nvSpPr>
        <p:spPr bwMode="auto">
          <a:xfrm>
            <a:off x="6948488" y="1412875"/>
            <a:ext cx="3810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6569" name="Rectangle 9"/>
          <p:cNvSpPr>
            <a:spLocks noChangeArrowheads="1"/>
          </p:cNvSpPr>
          <p:nvPr/>
        </p:nvSpPr>
        <p:spPr bwMode="auto">
          <a:xfrm>
            <a:off x="7391400" y="1268413"/>
            <a:ext cx="1600200" cy="1135062"/>
          </a:xfrm>
          <a:prstGeom prst="rect">
            <a:avLst/>
          </a:prstGeom>
          <a:noFill/>
          <a:ln w="38100">
            <a:solidFill>
              <a:schemeClr val="accent2"/>
            </a:solidFill>
            <a:miter lim="800000"/>
            <a:headEnd/>
            <a:tailEnd/>
          </a:ln>
        </p:spPr>
        <p:txBody>
          <a:bodyPr lIns="91422" tIns="45712" rIns="91422" bIns="45712">
            <a:spAutoFit/>
          </a:bodyPr>
          <a:lstStyle/>
          <a:p>
            <a:r>
              <a:rPr lang="en-GB" sz="2200" u="none">
                <a:latin typeface="Tahoma" pitchFamily="34" charset="0"/>
              </a:rPr>
              <a:t>kepadanya diberikan NPWP</a:t>
            </a:r>
          </a:p>
        </p:txBody>
      </p:sp>
      <p:sp>
        <p:nvSpPr>
          <p:cNvPr id="66570" name="Rectangle 10"/>
          <p:cNvSpPr>
            <a:spLocks noChangeArrowheads="1"/>
          </p:cNvSpPr>
          <p:nvPr/>
        </p:nvSpPr>
        <p:spPr bwMode="auto">
          <a:xfrm>
            <a:off x="76200" y="4559300"/>
            <a:ext cx="3200400" cy="2254250"/>
          </a:xfrm>
          <a:prstGeom prst="rect">
            <a:avLst/>
          </a:prstGeom>
          <a:noFill/>
          <a:ln w="28575">
            <a:solidFill>
              <a:schemeClr val="accent2"/>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Orang pribadi yg tidak menjalankan usaha atau pekerjaan bebas, apabila jumlah penghasilannya s/d suatu bulan yg disetahunkan telah melebihi PTKP setahun</a:t>
            </a:r>
            <a:r>
              <a:rPr lang="en-GB" sz="2000" u="none">
                <a:latin typeface="Tahoma" pitchFamily="34" charset="0"/>
              </a:rPr>
              <a:t> </a:t>
            </a:r>
          </a:p>
        </p:txBody>
      </p:sp>
      <p:sp>
        <p:nvSpPr>
          <p:cNvPr id="66571" name="AutoShape 11"/>
          <p:cNvSpPr>
            <a:spLocks noChangeArrowheads="1"/>
          </p:cNvSpPr>
          <p:nvPr/>
        </p:nvSpPr>
        <p:spPr bwMode="auto">
          <a:xfrm>
            <a:off x="3352800" y="5272088"/>
            <a:ext cx="3810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6572" name="Rectangle 12"/>
          <p:cNvSpPr>
            <a:spLocks noChangeArrowheads="1"/>
          </p:cNvSpPr>
          <p:nvPr/>
        </p:nvSpPr>
        <p:spPr bwMode="auto">
          <a:xfrm>
            <a:off x="3810000" y="5299075"/>
            <a:ext cx="2971800" cy="434975"/>
          </a:xfrm>
          <a:prstGeom prst="rect">
            <a:avLst/>
          </a:prstGeom>
          <a:noFill/>
          <a:ln w="38100">
            <a:solidFill>
              <a:srgbClr val="9900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wajib mendaftarkan diri</a:t>
            </a:r>
            <a:r>
              <a:rPr lang="en-GB" sz="2000" u="none">
                <a:latin typeface="Tahoma" pitchFamily="34" charset="0"/>
              </a:rPr>
              <a:t> </a:t>
            </a:r>
          </a:p>
        </p:txBody>
      </p:sp>
      <p:sp>
        <p:nvSpPr>
          <p:cNvPr id="66573" name="AutoShape 13"/>
          <p:cNvSpPr>
            <a:spLocks noChangeArrowheads="1"/>
          </p:cNvSpPr>
          <p:nvPr/>
        </p:nvSpPr>
        <p:spPr bwMode="auto">
          <a:xfrm>
            <a:off x="6877050" y="5200650"/>
            <a:ext cx="3810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6574" name="Rectangle 14"/>
          <p:cNvSpPr>
            <a:spLocks noChangeArrowheads="1"/>
          </p:cNvSpPr>
          <p:nvPr/>
        </p:nvSpPr>
        <p:spPr bwMode="auto">
          <a:xfrm>
            <a:off x="7391400" y="5030788"/>
            <a:ext cx="1600200" cy="1135062"/>
          </a:xfrm>
          <a:prstGeom prst="rect">
            <a:avLst/>
          </a:prstGeom>
          <a:noFill/>
          <a:ln w="38100">
            <a:solidFill>
              <a:schemeClr val="accent2"/>
            </a:solidFill>
            <a:miter lim="800000"/>
            <a:headEnd/>
            <a:tailEnd/>
          </a:ln>
        </p:spPr>
        <p:txBody>
          <a:bodyPr lIns="91422" tIns="45712" rIns="91422" bIns="45712">
            <a:spAutoFit/>
          </a:bodyPr>
          <a:lstStyle/>
          <a:p>
            <a:r>
              <a:rPr lang="en-GB" sz="2200" u="none">
                <a:latin typeface="Tahoma" pitchFamily="34" charset="0"/>
              </a:rPr>
              <a:t>kepadanya diberikan NPWP</a:t>
            </a:r>
          </a:p>
        </p:txBody>
      </p:sp>
      <p:sp>
        <p:nvSpPr>
          <p:cNvPr id="66581" name="Rectangle 21"/>
          <p:cNvSpPr>
            <a:spLocks noChangeArrowheads="1"/>
          </p:cNvSpPr>
          <p:nvPr/>
        </p:nvSpPr>
        <p:spPr bwMode="auto">
          <a:xfrm>
            <a:off x="107950" y="595313"/>
            <a:ext cx="2819400" cy="457200"/>
          </a:xfrm>
          <a:prstGeom prst="rect">
            <a:avLst/>
          </a:prstGeom>
          <a:solidFill>
            <a:srgbClr val="CCECFF"/>
          </a:solidFill>
          <a:ln w="28575">
            <a:solidFill>
              <a:schemeClr val="tx1"/>
            </a:solidFill>
            <a:miter lim="800000"/>
            <a:headEnd/>
            <a:tailEnd/>
          </a:ln>
        </p:spPr>
        <p:txBody>
          <a:bodyPr wrap="none" lIns="91422" tIns="45712" rIns="91422" bIns="45712" anchor="ctr"/>
          <a:lstStyle/>
          <a:p>
            <a:r>
              <a:rPr lang="en-US" b="1" u="none">
                <a:latin typeface="Tahoma" pitchFamily="34" charset="0"/>
              </a:rPr>
              <a:t>WAJIB PAJAK</a:t>
            </a:r>
          </a:p>
        </p:txBody>
      </p:sp>
      <p:sp>
        <p:nvSpPr>
          <p:cNvPr id="66582" name="Rectangle 22"/>
          <p:cNvSpPr>
            <a:spLocks noChangeArrowheads="1"/>
          </p:cNvSpPr>
          <p:nvPr/>
        </p:nvSpPr>
        <p:spPr bwMode="auto">
          <a:xfrm>
            <a:off x="2700338" y="1925638"/>
            <a:ext cx="4572000" cy="711200"/>
          </a:xfrm>
          <a:prstGeom prst="rect">
            <a:avLst/>
          </a:prstGeom>
          <a:solidFill>
            <a:srgbClr val="FFCCFF"/>
          </a:solidFill>
          <a:ln w="9525">
            <a:solidFill>
              <a:schemeClr val="accent2"/>
            </a:solidFill>
            <a:miter lim="800000"/>
            <a:headEnd/>
            <a:tailEnd/>
          </a:ln>
        </p:spPr>
        <p:txBody>
          <a:bodyPr lIns="91422" tIns="45712" rIns="91422" bIns="45712">
            <a:spAutoFit/>
          </a:bodyPr>
          <a:lstStyle/>
          <a:p>
            <a:r>
              <a:rPr lang="en-US" sz="2000" u="none">
                <a:latin typeface="Tahoma" pitchFamily="34" charset="0"/>
                <a:cs typeface="Times New Roman" pitchFamily="18" charset="0"/>
              </a:rPr>
              <a:t>paling lama 1 (satu) bulan setelah </a:t>
            </a:r>
            <a:r>
              <a:rPr lang="en-US" sz="2000" b="1">
                <a:cs typeface="Times New Roman" pitchFamily="18" charset="0"/>
              </a:rPr>
              <a:t>saat usaha mulai dijalankan</a:t>
            </a:r>
            <a:r>
              <a:rPr lang="en-GB" sz="2000" u="none">
                <a:latin typeface="Tahoma" pitchFamily="34" charset="0"/>
              </a:rPr>
              <a:t> </a:t>
            </a:r>
          </a:p>
        </p:txBody>
      </p:sp>
      <p:sp>
        <p:nvSpPr>
          <p:cNvPr id="66583" name="Rectangle 23"/>
          <p:cNvSpPr>
            <a:spLocks noChangeArrowheads="1"/>
          </p:cNvSpPr>
          <p:nvPr/>
        </p:nvSpPr>
        <p:spPr bwMode="auto">
          <a:xfrm>
            <a:off x="3563938" y="5741988"/>
            <a:ext cx="3505200" cy="711200"/>
          </a:xfrm>
          <a:prstGeom prst="rect">
            <a:avLst/>
          </a:prstGeom>
          <a:solidFill>
            <a:srgbClr val="FFCCFF"/>
          </a:solidFill>
          <a:ln w="9525">
            <a:solidFill>
              <a:schemeClr val="accent2"/>
            </a:solidFill>
            <a:miter lim="800000"/>
            <a:headEnd/>
            <a:tailEnd/>
          </a:ln>
        </p:spPr>
        <p:txBody>
          <a:bodyPr lIns="91422" tIns="45712" rIns="91422" bIns="45712">
            <a:spAutoFit/>
          </a:bodyPr>
          <a:lstStyle/>
          <a:p>
            <a:r>
              <a:rPr lang="en-US" sz="2000" u="none">
                <a:latin typeface="Tahoma" pitchFamily="34" charset="0"/>
                <a:cs typeface="Times New Roman" pitchFamily="18" charset="0"/>
              </a:rPr>
              <a:t>paling lama pada akhir bulan berikutnya</a:t>
            </a:r>
            <a:r>
              <a:rPr lang="en-GB" sz="2000" u="none">
                <a:latin typeface="Tahoma" pitchFamily="34" charset="0"/>
              </a:rPr>
              <a:t> </a:t>
            </a:r>
          </a:p>
        </p:txBody>
      </p:sp>
      <p:sp>
        <p:nvSpPr>
          <p:cNvPr id="66586" name="Rectangle 26"/>
          <p:cNvSpPr>
            <a:spLocks noChangeArrowheads="1"/>
          </p:cNvSpPr>
          <p:nvPr/>
        </p:nvSpPr>
        <p:spPr bwMode="auto">
          <a:xfrm>
            <a:off x="3094038" y="646113"/>
            <a:ext cx="5361881" cy="369316"/>
          </a:xfrm>
          <a:prstGeom prst="rect">
            <a:avLst/>
          </a:prstGeom>
          <a:noFill/>
          <a:ln w="9525">
            <a:solidFill>
              <a:schemeClr val="accent2"/>
            </a:solidFill>
            <a:miter lim="800000"/>
            <a:headEnd/>
            <a:tailEnd/>
          </a:ln>
        </p:spPr>
        <p:txBody>
          <a:bodyPr wrap="none" lIns="91422" tIns="45712" rIns="91422" bIns="45712">
            <a:spAutoFit/>
          </a:bodyPr>
          <a:lstStyle/>
          <a:p>
            <a:pPr algn="l"/>
            <a:r>
              <a:rPr lang="en-US" sz="1800" u="none" dirty="0" smtClean="0">
                <a:latin typeface="Tahoma" pitchFamily="34" charset="0"/>
              </a:rPr>
              <a:t>PMK No. </a:t>
            </a:r>
            <a:r>
              <a:rPr lang="en-US" sz="1800" b="1" u="none" dirty="0" smtClean="0">
                <a:solidFill>
                  <a:srgbClr val="FF0000"/>
                </a:solidFill>
                <a:latin typeface="Arial Narrow" pitchFamily="34" charset="0"/>
              </a:rPr>
              <a:t>68/KMK.03/2010 </a:t>
            </a:r>
            <a:r>
              <a:rPr lang="en-US" sz="1800" b="1" dirty="0" err="1" smtClean="0">
                <a:solidFill>
                  <a:srgbClr val="FF0000"/>
                </a:solidFill>
              </a:rPr>
              <a:t>stdd</a:t>
            </a:r>
            <a:r>
              <a:rPr lang="en-US" sz="1800" b="1" dirty="0" smtClean="0">
                <a:solidFill>
                  <a:srgbClr val="FF0000"/>
                </a:solidFill>
              </a:rPr>
              <a:t> 197/PMK.03/2013</a:t>
            </a:r>
            <a:endParaRPr lang="en-US" sz="1800" b="1" u="none" dirty="0">
              <a:solidFill>
                <a:srgbClr val="FF0000"/>
              </a:solidFill>
              <a:latin typeface="Tahoma" pitchFamily="34" charset="0"/>
            </a:endParaRPr>
          </a:p>
        </p:txBody>
      </p:sp>
      <p:sp>
        <p:nvSpPr>
          <p:cNvPr id="66587" name="AutoShape 27"/>
          <p:cNvSpPr>
            <a:spLocks noChangeArrowheads="1"/>
          </p:cNvSpPr>
          <p:nvPr/>
        </p:nvSpPr>
        <p:spPr bwMode="auto">
          <a:xfrm>
            <a:off x="1042988" y="981075"/>
            <a:ext cx="503237" cy="287338"/>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66590" name="Rectangle 30"/>
          <p:cNvSpPr>
            <a:spLocks noChangeArrowheads="1"/>
          </p:cNvSpPr>
          <p:nvPr/>
        </p:nvSpPr>
        <p:spPr bwMode="auto">
          <a:xfrm>
            <a:off x="2771775" y="2708275"/>
            <a:ext cx="4464050" cy="1016000"/>
          </a:xfrm>
          <a:prstGeom prst="rect">
            <a:avLst/>
          </a:prstGeom>
          <a:solidFill>
            <a:srgbClr val="FFCCFF"/>
          </a:solidFill>
          <a:ln w="9525">
            <a:solidFill>
              <a:schemeClr val="accent2"/>
            </a:solidFill>
            <a:miter lim="800000"/>
            <a:headEnd/>
            <a:tailEnd/>
          </a:ln>
        </p:spPr>
        <p:txBody>
          <a:bodyPr lIns="91422" tIns="45712" rIns="91422" bIns="45712">
            <a:spAutoFit/>
          </a:bodyPr>
          <a:lstStyle/>
          <a:p>
            <a:r>
              <a:rPr lang="en-GB" sz="2000" b="1" u="none"/>
              <a:t>saat pendirian, atau saat usaha atau pekerjaan bebas nyata-nyata dimulai</a:t>
            </a:r>
          </a:p>
        </p:txBody>
      </p:sp>
      <p:sp>
        <p:nvSpPr>
          <p:cNvPr id="66591" name="AutoShape 31"/>
          <p:cNvSpPr>
            <a:spLocks noChangeArrowheads="1"/>
          </p:cNvSpPr>
          <p:nvPr/>
        </p:nvSpPr>
        <p:spPr bwMode="auto">
          <a:xfrm>
            <a:off x="4860925" y="2565400"/>
            <a:ext cx="215900" cy="360363"/>
          </a:xfrm>
          <a:prstGeom prst="downArrow">
            <a:avLst>
              <a:gd name="adj1" fmla="val 50000"/>
              <a:gd name="adj2" fmla="val 41728"/>
            </a:avLst>
          </a:prstGeom>
          <a:solidFill>
            <a:schemeClr val="accent1"/>
          </a:solidFill>
          <a:ln w="9525">
            <a:solidFill>
              <a:schemeClr val="tx1"/>
            </a:solidFill>
            <a:miter lim="800000"/>
            <a:headEnd/>
            <a:tailEnd/>
          </a:ln>
        </p:spPr>
        <p:txBody>
          <a:bodyPr wrap="none" anchor="ctr"/>
          <a:lstStyle/>
          <a:p>
            <a:endParaRPr lang="en-US"/>
          </a:p>
        </p:txBody>
      </p:sp>
      <p:sp>
        <p:nvSpPr>
          <p:cNvPr id="66592" name="Rectangle 32"/>
          <p:cNvSpPr>
            <a:spLocks noChangeArrowheads="1"/>
          </p:cNvSpPr>
          <p:nvPr/>
        </p:nvSpPr>
        <p:spPr bwMode="auto">
          <a:xfrm>
            <a:off x="106363" y="3852863"/>
            <a:ext cx="8929687" cy="650875"/>
          </a:xfrm>
          <a:prstGeom prst="rect">
            <a:avLst/>
          </a:prstGeom>
          <a:noFill/>
          <a:ln w="9525">
            <a:solidFill>
              <a:srgbClr val="FF33CC"/>
            </a:solidFill>
            <a:miter lim="800000"/>
            <a:headEnd/>
            <a:tailEnd/>
          </a:ln>
        </p:spPr>
        <p:txBody>
          <a:bodyPr lIns="91422" tIns="45712" rIns="91422" bIns="45712" anchor="ctr">
            <a:spAutoFit/>
          </a:bodyPr>
          <a:lstStyle/>
          <a:p>
            <a:r>
              <a:rPr lang="en-US" sz="1800" b="1" i="1" u="none">
                <a:latin typeface="Arial Narrow" pitchFamily="34" charset="0"/>
              </a:rPr>
              <a:t>Pekerjaan bebas : </a:t>
            </a:r>
            <a:r>
              <a:rPr lang="id-ID" sz="1800" b="1" i="1" u="none">
                <a:latin typeface="Arial Narrow" pitchFamily="34" charset="0"/>
              </a:rPr>
              <a:t>pekerjaan yg dilakukan oleh orang pribadi yg mempunyai keahlian khusus sebagai usaha untuk memperoleh penghasilan yg tidak terikat oleh suatu hubungan kerja.</a:t>
            </a:r>
            <a:r>
              <a:rPr lang="en-US" sz="1800" b="1" i="1">
                <a:latin typeface="Arial Narrow" pitchFamily="34" charset="0"/>
              </a:rPr>
              <a:t> </a:t>
            </a:r>
          </a:p>
        </p:txBody>
      </p:sp>
      <p:sp>
        <p:nvSpPr>
          <p:cNvPr id="24599" name="Line 33"/>
          <p:cNvSpPr>
            <a:spLocks noChangeShapeType="1"/>
          </p:cNvSpPr>
          <p:nvPr/>
        </p:nvSpPr>
        <p:spPr bwMode="auto">
          <a:xfrm>
            <a:off x="1403350" y="3068638"/>
            <a:ext cx="1008063" cy="792162"/>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0-#ppt_w/2"/>
                                          </p:val>
                                        </p:tav>
                                        <p:tav tm="100000">
                                          <p:val>
                                            <p:strVal val="#ppt_x"/>
                                          </p:val>
                                        </p:tav>
                                      </p:tavLst>
                                    </p:anim>
                                    <p:anim calcmode="lin" valueType="num">
                                      <p:cBhvr additive="base">
                                        <p:cTn id="8" dur="500" fill="hold"/>
                                        <p:tgtEl>
                                          <p:spTgt spid="665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6586"/>
                                        </p:tgtEl>
                                        <p:attrNameLst>
                                          <p:attrName>style.visibility</p:attrName>
                                        </p:attrNameLst>
                                      </p:cBhvr>
                                      <p:to>
                                        <p:strVal val="visible"/>
                                      </p:to>
                                    </p:set>
                                    <p:animEffect transition="in" filter="blinds(horizontal)">
                                      <p:cBhvr>
                                        <p:cTn id="13" dur="500"/>
                                        <p:tgtEl>
                                          <p:spTgt spid="66586"/>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66581"/>
                                        </p:tgtEl>
                                        <p:attrNameLst>
                                          <p:attrName>style.visibility</p:attrName>
                                        </p:attrNameLst>
                                      </p:cBhvr>
                                      <p:to>
                                        <p:strVal val="visible"/>
                                      </p:to>
                                    </p:set>
                                    <p:anim calcmode="lin" valueType="num">
                                      <p:cBhvr>
                                        <p:cTn id="18" dur="500" fill="hold"/>
                                        <p:tgtEl>
                                          <p:spTgt spid="66581"/>
                                        </p:tgtEl>
                                        <p:attrNameLst>
                                          <p:attrName>ppt_w</p:attrName>
                                        </p:attrNameLst>
                                      </p:cBhvr>
                                      <p:tavLst>
                                        <p:tav tm="0">
                                          <p:val>
                                            <p:fltVal val="0"/>
                                          </p:val>
                                        </p:tav>
                                        <p:tav tm="100000">
                                          <p:val>
                                            <p:strVal val="#ppt_w"/>
                                          </p:val>
                                        </p:tav>
                                      </p:tavLst>
                                    </p:anim>
                                    <p:anim calcmode="lin" valueType="num">
                                      <p:cBhvr>
                                        <p:cTn id="19" dur="500" fill="hold"/>
                                        <p:tgtEl>
                                          <p:spTgt spid="66581"/>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66587"/>
                                        </p:tgtEl>
                                        <p:attrNameLst>
                                          <p:attrName>style.visibility</p:attrName>
                                        </p:attrNameLst>
                                      </p:cBhvr>
                                      <p:to>
                                        <p:strVal val="visible"/>
                                      </p:to>
                                    </p:set>
                                    <p:animEffect transition="in" filter="blinds(horizontal)">
                                      <p:cBhvr>
                                        <p:cTn id="24" dur="500"/>
                                        <p:tgtEl>
                                          <p:spTgt spid="6658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66563"/>
                                        </p:tgtEl>
                                        <p:attrNameLst>
                                          <p:attrName>style.visibility</p:attrName>
                                        </p:attrNameLst>
                                      </p:cBhvr>
                                      <p:to>
                                        <p:strVal val="visible"/>
                                      </p:to>
                                    </p:set>
                                    <p:anim calcmode="lin" valueType="num">
                                      <p:cBhvr additive="base">
                                        <p:cTn id="29" dur="500" fill="hold"/>
                                        <p:tgtEl>
                                          <p:spTgt spid="66563"/>
                                        </p:tgtEl>
                                        <p:attrNameLst>
                                          <p:attrName>ppt_x</p:attrName>
                                        </p:attrNameLst>
                                      </p:cBhvr>
                                      <p:tavLst>
                                        <p:tav tm="0">
                                          <p:val>
                                            <p:strVal val="0-#ppt_w/2"/>
                                          </p:val>
                                        </p:tav>
                                        <p:tav tm="100000">
                                          <p:val>
                                            <p:strVal val="#ppt_x"/>
                                          </p:val>
                                        </p:tav>
                                      </p:tavLst>
                                    </p:anim>
                                    <p:anim calcmode="lin" valueType="num">
                                      <p:cBhvr additive="base">
                                        <p:cTn id="30" dur="500" fill="hold"/>
                                        <p:tgtEl>
                                          <p:spTgt spid="66563"/>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66564"/>
                                        </p:tgtEl>
                                        <p:attrNameLst>
                                          <p:attrName>style.visibility</p:attrName>
                                        </p:attrNameLst>
                                      </p:cBhvr>
                                      <p:to>
                                        <p:strVal val="visible"/>
                                      </p:to>
                                    </p:set>
                                    <p:anim calcmode="lin" valueType="num">
                                      <p:cBhvr additive="base">
                                        <p:cTn id="35" dur="500" fill="hold"/>
                                        <p:tgtEl>
                                          <p:spTgt spid="66564"/>
                                        </p:tgtEl>
                                        <p:attrNameLst>
                                          <p:attrName>ppt_x</p:attrName>
                                        </p:attrNameLst>
                                      </p:cBhvr>
                                      <p:tavLst>
                                        <p:tav tm="0">
                                          <p:val>
                                            <p:strVal val="0-#ppt_w/2"/>
                                          </p:val>
                                        </p:tav>
                                        <p:tav tm="100000">
                                          <p:val>
                                            <p:strVal val="#ppt_x"/>
                                          </p:val>
                                        </p:tav>
                                      </p:tavLst>
                                    </p:anim>
                                    <p:anim calcmode="lin" valueType="num">
                                      <p:cBhvr additive="base">
                                        <p:cTn id="36" dur="500" fill="hold"/>
                                        <p:tgtEl>
                                          <p:spTgt spid="6656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66565"/>
                                        </p:tgtEl>
                                        <p:attrNameLst>
                                          <p:attrName>style.visibility</p:attrName>
                                        </p:attrNameLst>
                                      </p:cBhvr>
                                      <p:to>
                                        <p:strVal val="visible"/>
                                      </p:to>
                                    </p:set>
                                    <p:anim calcmode="lin" valueType="num">
                                      <p:cBhvr additive="base">
                                        <p:cTn id="41" dur="500" fill="hold"/>
                                        <p:tgtEl>
                                          <p:spTgt spid="66565"/>
                                        </p:tgtEl>
                                        <p:attrNameLst>
                                          <p:attrName>ppt_x</p:attrName>
                                        </p:attrNameLst>
                                      </p:cBhvr>
                                      <p:tavLst>
                                        <p:tav tm="0">
                                          <p:val>
                                            <p:strVal val="0-#ppt_w/2"/>
                                          </p:val>
                                        </p:tav>
                                        <p:tav tm="100000">
                                          <p:val>
                                            <p:strVal val="#ppt_x"/>
                                          </p:val>
                                        </p:tav>
                                      </p:tavLst>
                                    </p:anim>
                                    <p:anim calcmode="lin" valueType="num">
                                      <p:cBhvr additive="base">
                                        <p:cTn id="42" dur="500" fill="hold"/>
                                        <p:tgtEl>
                                          <p:spTgt spid="66565"/>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66566"/>
                                        </p:tgtEl>
                                        <p:attrNameLst>
                                          <p:attrName>style.visibility</p:attrName>
                                        </p:attrNameLst>
                                      </p:cBhvr>
                                      <p:to>
                                        <p:strVal val="visible"/>
                                      </p:to>
                                    </p:set>
                                    <p:anim calcmode="lin" valueType="num">
                                      <p:cBhvr additive="base">
                                        <p:cTn id="47" dur="500" fill="hold"/>
                                        <p:tgtEl>
                                          <p:spTgt spid="66566"/>
                                        </p:tgtEl>
                                        <p:attrNameLst>
                                          <p:attrName>ppt_x</p:attrName>
                                        </p:attrNameLst>
                                      </p:cBhvr>
                                      <p:tavLst>
                                        <p:tav tm="0">
                                          <p:val>
                                            <p:strVal val="0-#ppt_w/2"/>
                                          </p:val>
                                        </p:tav>
                                        <p:tav tm="100000">
                                          <p:val>
                                            <p:strVal val="#ppt_x"/>
                                          </p:val>
                                        </p:tav>
                                      </p:tavLst>
                                    </p:anim>
                                    <p:anim calcmode="lin" valueType="num">
                                      <p:cBhvr additive="base">
                                        <p:cTn id="48" dur="500" fill="hold"/>
                                        <p:tgtEl>
                                          <p:spTgt spid="66566"/>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66567"/>
                                        </p:tgtEl>
                                        <p:attrNameLst>
                                          <p:attrName>style.visibility</p:attrName>
                                        </p:attrNameLst>
                                      </p:cBhvr>
                                      <p:to>
                                        <p:strVal val="visible"/>
                                      </p:to>
                                    </p:set>
                                    <p:anim calcmode="lin" valueType="num">
                                      <p:cBhvr additive="base">
                                        <p:cTn id="53" dur="500" fill="hold"/>
                                        <p:tgtEl>
                                          <p:spTgt spid="66567"/>
                                        </p:tgtEl>
                                        <p:attrNameLst>
                                          <p:attrName>ppt_x</p:attrName>
                                        </p:attrNameLst>
                                      </p:cBhvr>
                                      <p:tavLst>
                                        <p:tav tm="0">
                                          <p:val>
                                            <p:strVal val="0-#ppt_w/2"/>
                                          </p:val>
                                        </p:tav>
                                        <p:tav tm="100000">
                                          <p:val>
                                            <p:strVal val="#ppt_x"/>
                                          </p:val>
                                        </p:tav>
                                      </p:tavLst>
                                    </p:anim>
                                    <p:anim calcmode="lin" valueType="num">
                                      <p:cBhvr additive="base">
                                        <p:cTn id="54" dur="500" fill="hold"/>
                                        <p:tgtEl>
                                          <p:spTgt spid="66567"/>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iterate type="wd">
                                    <p:tmPct val="100000"/>
                                  </p:iterate>
                                  <p:childTnLst>
                                    <p:set>
                                      <p:cBhvr>
                                        <p:cTn id="58" dur="1" fill="hold">
                                          <p:stCondLst>
                                            <p:cond delay="0"/>
                                          </p:stCondLst>
                                        </p:cTn>
                                        <p:tgtEl>
                                          <p:spTgt spid="66582"/>
                                        </p:tgtEl>
                                        <p:attrNameLst>
                                          <p:attrName>style.visibility</p:attrName>
                                        </p:attrNameLst>
                                      </p:cBhvr>
                                      <p:to>
                                        <p:strVal val="visible"/>
                                      </p:to>
                                    </p:set>
                                    <p:anim calcmode="lin" valueType="num">
                                      <p:cBhvr additive="base">
                                        <p:cTn id="59" dur="300" fill="hold"/>
                                        <p:tgtEl>
                                          <p:spTgt spid="66582"/>
                                        </p:tgtEl>
                                        <p:attrNameLst>
                                          <p:attrName>ppt_x</p:attrName>
                                        </p:attrNameLst>
                                      </p:cBhvr>
                                      <p:tavLst>
                                        <p:tav tm="0">
                                          <p:val>
                                            <p:strVal val="0-#ppt_w/2"/>
                                          </p:val>
                                        </p:tav>
                                        <p:tav tm="100000">
                                          <p:val>
                                            <p:strVal val="#ppt_x"/>
                                          </p:val>
                                        </p:tav>
                                      </p:tavLst>
                                    </p:anim>
                                    <p:anim calcmode="lin" valueType="num">
                                      <p:cBhvr additive="base">
                                        <p:cTn id="60" dur="300" fill="hold"/>
                                        <p:tgtEl>
                                          <p:spTgt spid="66582"/>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66591"/>
                                        </p:tgtEl>
                                        <p:attrNameLst>
                                          <p:attrName>style.visibility</p:attrName>
                                        </p:attrNameLst>
                                      </p:cBhvr>
                                      <p:to>
                                        <p:strVal val="visible"/>
                                      </p:to>
                                    </p:set>
                                    <p:animEffect transition="in" filter="wipe(down)">
                                      <p:cBhvr>
                                        <p:cTn id="65" dur="500"/>
                                        <p:tgtEl>
                                          <p:spTgt spid="66591"/>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8" fill="hold" grpId="0" nodeType="clickEffect">
                                  <p:stCondLst>
                                    <p:cond delay="0"/>
                                  </p:stCondLst>
                                  <p:iterate type="wd">
                                    <p:tmPct val="100000"/>
                                  </p:iterate>
                                  <p:childTnLst>
                                    <p:set>
                                      <p:cBhvr>
                                        <p:cTn id="69" dur="1" fill="hold">
                                          <p:stCondLst>
                                            <p:cond delay="0"/>
                                          </p:stCondLst>
                                        </p:cTn>
                                        <p:tgtEl>
                                          <p:spTgt spid="66590"/>
                                        </p:tgtEl>
                                        <p:attrNameLst>
                                          <p:attrName>style.visibility</p:attrName>
                                        </p:attrNameLst>
                                      </p:cBhvr>
                                      <p:to>
                                        <p:strVal val="visible"/>
                                      </p:to>
                                    </p:set>
                                    <p:anim calcmode="lin" valueType="num">
                                      <p:cBhvr additive="base">
                                        <p:cTn id="70" dur="300" fill="hold"/>
                                        <p:tgtEl>
                                          <p:spTgt spid="66590"/>
                                        </p:tgtEl>
                                        <p:attrNameLst>
                                          <p:attrName>ppt_x</p:attrName>
                                        </p:attrNameLst>
                                      </p:cBhvr>
                                      <p:tavLst>
                                        <p:tav tm="0">
                                          <p:val>
                                            <p:strVal val="0-#ppt_w/2"/>
                                          </p:val>
                                        </p:tav>
                                        <p:tav tm="100000">
                                          <p:val>
                                            <p:strVal val="#ppt_x"/>
                                          </p:val>
                                        </p:tav>
                                      </p:tavLst>
                                    </p:anim>
                                    <p:anim calcmode="lin" valueType="num">
                                      <p:cBhvr additive="base">
                                        <p:cTn id="71" dur="300" fill="hold"/>
                                        <p:tgtEl>
                                          <p:spTgt spid="66590"/>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66568"/>
                                        </p:tgtEl>
                                        <p:attrNameLst>
                                          <p:attrName>style.visibility</p:attrName>
                                        </p:attrNameLst>
                                      </p:cBhvr>
                                      <p:to>
                                        <p:strVal val="visible"/>
                                      </p:to>
                                    </p:set>
                                    <p:anim calcmode="lin" valueType="num">
                                      <p:cBhvr additive="base">
                                        <p:cTn id="76" dur="500" fill="hold"/>
                                        <p:tgtEl>
                                          <p:spTgt spid="66568"/>
                                        </p:tgtEl>
                                        <p:attrNameLst>
                                          <p:attrName>ppt_x</p:attrName>
                                        </p:attrNameLst>
                                      </p:cBhvr>
                                      <p:tavLst>
                                        <p:tav tm="0">
                                          <p:val>
                                            <p:strVal val="0-#ppt_w/2"/>
                                          </p:val>
                                        </p:tav>
                                        <p:tav tm="100000">
                                          <p:val>
                                            <p:strVal val="#ppt_x"/>
                                          </p:val>
                                        </p:tav>
                                      </p:tavLst>
                                    </p:anim>
                                    <p:anim calcmode="lin" valueType="num">
                                      <p:cBhvr additive="base">
                                        <p:cTn id="77" dur="500" fill="hold"/>
                                        <p:tgtEl>
                                          <p:spTgt spid="66568"/>
                                        </p:tgtEl>
                                        <p:attrNameLst>
                                          <p:attrName>ppt_y</p:attrName>
                                        </p:attrNameLst>
                                      </p:cBhvr>
                                      <p:tavLst>
                                        <p:tav tm="0">
                                          <p:val>
                                            <p:strVal val="#ppt_y"/>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2" fill="hold" grpId="0" nodeType="clickEffect">
                                  <p:stCondLst>
                                    <p:cond delay="0"/>
                                  </p:stCondLst>
                                  <p:childTnLst>
                                    <p:set>
                                      <p:cBhvr>
                                        <p:cTn id="81" dur="1" fill="hold">
                                          <p:stCondLst>
                                            <p:cond delay="0"/>
                                          </p:stCondLst>
                                        </p:cTn>
                                        <p:tgtEl>
                                          <p:spTgt spid="66569"/>
                                        </p:tgtEl>
                                        <p:attrNameLst>
                                          <p:attrName>style.visibility</p:attrName>
                                        </p:attrNameLst>
                                      </p:cBhvr>
                                      <p:to>
                                        <p:strVal val="visible"/>
                                      </p:to>
                                    </p:set>
                                    <p:anim calcmode="lin" valueType="num">
                                      <p:cBhvr additive="base">
                                        <p:cTn id="82" dur="500" fill="hold"/>
                                        <p:tgtEl>
                                          <p:spTgt spid="66569"/>
                                        </p:tgtEl>
                                        <p:attrNameLst>
                                          <p:attrName>ppt_x</p:attrName>
                                        </p:attrNameLst>
                                      </p:cBhvr>
                                      <p:tavLst>
                                        <p:tav tm="0">
                                          <p:val>
                                            <p:strVal val="1+#ppt_w/2"/>
                                          </p:val>
                                        </p:tav>
                                        <p:tav tm="100000">
                                          <p:val>
                                            <p:strVal val="#ppt_x"/>
                                          </p:val>
                                        </p:tav>
                                      </p:tavLst>
                                    </p:anim>
                                    <p:anim calcmode="lin" valueType="num">
                                      <p:cBhvr additive="base">
                                        <p:cTn id="83" dur="500" fill="hold"/>
                                        <p:tgtEl>
                                          <p:spTgt spid="66569"/>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66592"/>
                                        </p:tgtEl>
                                        <p:attrNameLst>
                                          <p:attrName>style.visibility</p:attrName>
                                        </p:attrNameLst>
                                      </p:cBhvr>
                                      <p:to>
                                        <p:strVal val="visible"/>
                                      </p:to>
                                    </p:set>
                                    <p:animEffect transition="in" filter="wipe(down)">
                                      <p:cBhvr>
                                        <p:cTn id="88" dur="500"/>
                                        <p:tgtEl>
                                          <p:spTgt spid="66592"/>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grpId="0" nodeType="clickEffect">
                                  <p:stCondLst>
                                    <p:cond delay="0"/>
                                  </p:stCondLst>
                                  <p:childTnLst>
                                    <p:set>
                                      <p:cBhvr>
                                        <p:cTn id="92" dur="1" fill="hold">
                                          <p:stCondLst>
                                            <p:cond delay="0"/>
                                          </p:stCondLst>
                                        </p:cTn>
                                        <p:tgtEl>
                                          <p:spTgt spid="66570"/>
                                        </p:tgtEl>
                                        <p:attrNameLst>
                                          <p:attrName>style.visibility</p:attrName>
                                        </p:attrNameLst>
                                      </p:cBhvr>
                                      <p:to>
                                        <p:strVal val="visible"/>
                                      </p:to>
                                    </p:set>
                                    <p:anim calcmode="lin" valueType="num">
                                      <p:cBhvr additive="base">
                                        <p:cTn id="93" dur="500" fill="hold"/>
                                        <p:tgtEl>
                                          <p:spTgt spid="66570"/>
                                        </p:tgtEl>
                                        <p:attrNameLst>
                                          <p:attrName>ppt_x</p:attrName>
                                        </p:attrNameLst>
                                      </p:cBhvr>
                                      <p:tavLst>
                                        <p:tav tm="0">
                                          <p:val>
                                            <p:strVal val="0-#ppt_w/2"/>
                                          </p:val>
                                        </p:tav>
                                        <p:tav tm="100000">
                                          <p:val>
                                            <p:strVal val="#ppt_x"/>
                                          </p:val>
                                        </p:tav>
                                      </p:tavLst>
                                    </p:anim>
                                    <p:anim calcmode="lin" valueType="num">
                                      <p:cBhvr additive="base">
                                        <p:cTn id="94" dur="500" fill="hold"/>
                                        <p:tgtEl>
                                          <p:spTgt spid="66570"/>
                                        </p:tgtEl>
                                        <p:attrNameLst>
                                          <p:attrName>ppt_y</p:attrName>
                                        </p:attrNameLst>
                                      </p:cBhvr>
                                      <p:tavLst>
                                        <p:tav tm="0">
                                          <p:val>
                                            <p:strVal val="#ppt_y"/>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8" fill="hold" grpId="0" nodeType="clickEffect">
                                  <p:stCondLst>
                                    <p:cond delay="0"/>
                                  </p:stCondLst>
                                  <p:childTnLst>
                                    <p:set>
                                      <p:cBhvr>
                                        <p:cTn id="98" dur="1" fill="hold">
                                          <p:stCondLst>
                                            <p:cond delay="0"/>
                                          </p:stCondLst>
                                        </p:cTn>
                                        <p:tgtEl>
                                          <p:spTgt spid="66571"/>
                                        </p:tgtEl>
                                        <p:attrNameLst>
                                          <p:attrName>style.visibility</p:attrName>
                                        </p:attrNameLst>
                                      </p:cBhvr>
                                      <p:to>
                                        <p:strVal val="visible"/>
                                      </p:to>
                                    </p:set>
                                    <p:anim calcmode="lin" valueType="num">
                                      <p:cBhvr additive="base">
                                        <p:cTn id="99" dur="500" fill="hold"/>
                                        <p:tgtEl>
                                          <p:spTgt spid="66571"/>
                                        </p:tgtEl>
                                        <p:attrNameLst>
                                          <p:attrName>ppt_x</p:attrName>
                                        </p:attrNameLst>
                                      </p:cBhvr>
                                      <p:tavLst>
                                        <p:tav tm="0">
                                          <p:val>
                                            <p:strVal val="0-#ppt_w/2"/>
                                          </p:val>
                                        </p:tav>
                                        <p:tav tm="100000">
                                          <p:val>
                                            <p:strVal val="#ppt_x"/>
                                          </p:val>
                                        </p:tav>
                                      </p:tavLst>
                                    </p:anim>
                                    <p:anim calcmode="lin" valueType="num">
                                      <p:cBhvr additive="base">
                                        <p:cTn id="100" dur="500" fill="hold"/>
                                        <p:tgtEl>
                                          <p:spTgt spid="66571"/>
                                        </p:tgtEl>
                                        <p:attrNameLst>
                                          <p:attrName>ppt_y</p:attrName>
                                        </p:attrNameLst>
                                      </p:cBhvr>
                                      <p:tavLst>
                                        <p:tav tm="0">
                                          <p:val>
                                            <p:strVal val="#ppt_y"/>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8" fill="hold" grpId="0" nodeType="clickEffect">
                                  <p:stCondLst>
                                    <p:cond delay="0"/>
                                  </p:stCondLst>
                                  <p:childTnLst>
                                    <p:set>
                                      <p:cBhvr>
                                        <p:cTn id="104" dur="1" fill="hold">
                                          <p:stCondLst>
                                            <p:cond delay="0"/>
                                          </p:stCondLst>
                                        </p:cTn>
                                        <p:tgtEl>
                                          <p:spTgt spid="66572"/>
                                        </p:tgtEl>
                                        <p:attrNameLst>
                                          <p:attrName>style.visibility</p:attrName>
                                        </p:attrNameLst>
                                      </p:cBhvr>
                                      <p:to>
                                        <p:strVal val="visible"/>
                                      </p:to>
                                    </p:set>
                                    <p:anim calcmode="lin" valueType="num">
                                      <p:cBhvr additive="base">
                                        <p:cTn id="105" dur="500" fill="hold"/>
                                        <p:tgtEl>
                                          <p:spTgt spid="66572"/>
                                        </p:tgtEl>
                                        <p:attrNameLst>
                                          <p:attrName>ppt_x</p:attrName>
                                        </p:attrNameLst>
                                      </p:cBhvr>
                                      <p:tavLst>
                                        <p:tav tm="0">
                                          <p:val>
                                            <p:strVal val="0-#ppt_w/2"/>
                                          </p:val>
                                        </p:tav>
                                        <p:tav tm="100000">
                                          <p:val>
                                            <p:strVal val="#ppt_x"/>
                                          </p:val>
                                        </p:tav>
                                      </p:tavLst>
                                    </p:anim>
                                    <p:anim calcmode="lin" valueType="num">
                                      <p:cBhvr additive="base">
                                        <p:cTn id="106" dur="500" fill="hold"/>
                                        <p:tgtEl>
                                          <p:spTgt spid="66572"/>
                                        </p:tgtEl>
                                        <p:attrNameLst>
                                          <p:attrName>ppt_y</p:attrName>
                                        </p:attrNameLst>
                                      </p:cBhvr>
                                      <p:tavLst>
                                        <p:tav tm="0">
                                          <p:val>
                                            <p:strVal val="#ppt_y"/>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8" fill="hold" grpId="0" nodeType="clickEffect">
                                  <p:stCondLst>
                                    <p:cond delay="0"/>
                                  </p:stCondLst>
                                  <p:iterate type="wd">
                                    <p:tmPct val="100000"/>
                                  </p:iterate>
                                  <p:childTnLst>
                                    <p:set>
                                      <p:cBhvr>
                                        <p:cTn id="110" dur="1" fill="hold">
                                          <p:stCondLst>
                                            <p:cond delay="0"/>
                                          </p:stCondLst>
                                        </p:cTn>
                                        <p:tgtEl>
                                          <p:spTgt spid="66583"/>
                                        </p:tgtEl>
                                        <p:attrNameLst>
                                          <p:attrName>style.visibility</p:attrName>
                                        </p:attrNameLst>
                                      </p:cBhvr>
                                      <p:to>
                                        <p:strVal val="visible"/>
                                      </p:to>
                                    </p:set>
                                    <p:anim calcmode="lin" valueType="num">
                                      <p:cBhvr additive="base">
                                        <p:cTn id="111" dur="300" fill="hold"/>
                                        <p:tgtEl>
                                          <p:spTgt spid="66583"/>
                                        </p:tgtEl>
                                        <p:attrNameLst>
                                          <p:attrName>ppt_x</p:attrName>
                                        </p:attrNameLst>
                                      </p:cBhvr>
                                      <p:tavLst>
                                        <p:tav tm="0">
                                          <p:val>
                                            <p:strVal val="0-#ppt_w/2"/>
                                          </p:val>
                                        </p:tav>
                                        <p:tav tm="100000">
                                          <p:val>
                                            <p:strVal val="#ppt_x"/>
                                          </p:val>
                                        </p:tav>
                                      </p:tavLst>
                                    </p:anim>
                                    <p:anim calcmode="lin" valueType="num">
                                      <p:cBhvr additive="base">
                                        <p:cTn id="112" dur="300" fill="hold"/>
                                        <p:tgtEl>
                                          <p:spTgt spid="66583"/>
                                        </p:tgtEl>
                                        <p:attrNameLst>
                                          <p:attrName>ppt_y</p:attrName>
                                        </p:attrNameLst>
                                      </p:cBhvr>
                                      <p:tavLst>
                                        <p:tav tm="0">
                                          <p:val>
                                            <p:strVal val="#ppt_y"/>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8" fill="hold" grpId="0" nodeType="clickEffect">
                                  <p:stCondLst>
                                    <p:cond delay="0"/>
                                  </p:stCondLst>
                                  <p:childTnLst>
                                    <p:set>
                                      <p:cBhvr>
                                        <p:cTn id="116" dur="1" fill="hold">
                                          <p:stCondLst>
                                            <p:cond delay="0"/>
                                          </p:stCondLst>
                                        </p:cTn>
                                        <p:tgtEl>
                                          <p:spTgt spid="66573"/>
                                        </p:tgtEl>
                                        <p:attrNameLst>
                                          <p:attrName>style.visibility</p:attrName>
                                        </p:attrNameLst>
                                      </p:cBhvr>
                                      <p:to>
                                        <p:strVal val="visible"/>
                                      </p:to>
                                    </p:set>
                                    <p:anim calcmode="lin" valueType="num">
                                      <p:cBhvr additive="base">
                                        <p:cTn id="117" dur="500" fill="hold"/>
                                        <p:tgtEl>
                                          <p:spTgt spid="66573"/>
                                        </p:tgtEl>
                                        <p:attrNameLst>
                                          <p:attrName>ppt_x</p:attrName>
                                        </p:attrNameLst>
                                      </p:cBhvr>
                                      <p:tavLst>
                                        <p:tav tm="0">
                                          <p:val>
                                            <p:strVal val="0-#ppt_w/2"/>
                                          </p:val>
                                        </p:tav>
                                        <p:tav tm="100000">
                                          <p:val>
                                            <p:strVal val="#ppt_x"/>
                                          </p:val>
                                        </p:tav>
                                      </p:tavLst>
                                    </p:anim>
                                    <p:anim calcmode="lin" valueType="num">
                                      <p:cBhvr additive="base">
                                        <p:cTn id="118" dur="500" fill="hold"/>
                                        <p:tgtEl>
                                          <p:spTgt spid="66573"/>
                                        </p:tgtEl>
                                        <p:attrNameLst>
                                          <p:attrName>ppt_y</p:attrName>
                                        </p:attrNameLst>
                                      </p:cBhvr>
                                      <p:tavLst>
                                        <p:tav tm="0">
                                          <p:val>
                                            <p:strVal val="#ppt_y"/>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2" fill="hold" grpId="0" nodeType="clickEffect">
                                  <p:stCondLst>
                                    <p:cond delay="0"/>
                                  </p:stCondLst>
                                  <p:childTnLst>
                                    <p:set>
                                      <p:cBhvr>
                                        <p:cTn id="122" dur="1" fill="hold">
                                          <p:stCondLst>
                                            <p:cond delay="0"/>
                                          </p:stCondLst>
                                        </p:cTn>
                                        <p:tgtEl>
                                          <p:spTgt spid="66574"/>
                                        </p:tgtEl>
                                        <p:attrNameLst>
                                          <p:attrName>style.visibility</p:attrName>
                                        </p:attrNameLst>
                                      </p:cBhvr>
                                      <p:to>
                                        <p:strVal val="visible"/>
                                      </p:to>
                                    </p:set>
                                    <p:anim calcmode="lin" valueType="num">
                                      <p:cBhvr additive="base">
                                        <p:cTn id="123" dur="500" fill="hold"/>
                                        <p:tgtEl>
                                          <p:spTgt spid="66574"/>
                                        </p:tgtEl>
                                        <p:attrNameLst>
                                          <p:attrName>ppt_x</p:attrName>
                                        </p:attrNameLst>
                                      </p:cBhvr>
                                      <p:tavLst>
                                        <p:tav tm="0">
                                          <p:val>
                                            <p:strVal val="1+#ppt_w/2"/>
                                          </p:val>
                                        </p:tav>
                                        <p:tav tm="100000">
                                          <p:val>
                                            <p:strVal val="#ppt_x"/>
                                          </p:val>
                                        </p:tav>
                                      </p:tavLst>
                                    </p:anim>
                                    <p:anim calcmode="lin" valueType="num">
                                      <p:cBhvr additive="base">
                                        <p:cTn id="124" dur="500" fill="hold"/>
                                        <p:tgtEl>
                                          <p:spTgt spid="665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animBg="1" autoUpdateAnimBg="0"/>
      <p:bldP spid="66563" grpId="0" animBg="1" autoUpdateAnimBg="0"/>
      <p:bldP spid="66564" grpId="0" animBg="1" autoUpdateAnimBg="0"/>
      <p:bldP spid="66565" grpId="0" animBg="1"/>
      <p:bldP spid="66566" grpId="0" animBg="1"/>
      <p:bldP spid="66567" grpId="0" animBg="1" autoUpdateAnimBg="0"/>
      <p:bldP spid="66568" grpId="0" animBg="1"/>
      <p:bldP spid="66569" grpId="0" animBg="1" autoUpdateAnimBg="0"/>
      <p:bldP spid="66570" grpId="0" animBg="1" autoUpdateAnimBg="0"/>
      <p:bldP spid="66571" grpId="0" animBg="1"/>
      <p:bldP spid="66572" grpId="0" animBg="1" autoUpdateAnimBg="0"/>
      <p:bldP spid="66573" grpId="0" animBg="1"/>
      <p:bldP spid="66574" grpId="0" animBg="1" autoUpdateAnimBg="0"/>
      <p:bldP spid="66581" grpId="0" animBg="1" autoUpdateAnimBg="0"/>
      <p:bldP spid="66582" grpId="0" animBg="1" autoUpdateAnimBg="0"/>
      <p:bldP spid="66583" grpId="0" animBg="1" autoUpdateAnimBg="0"/>
      <p:bldP spid="66586" grpId="0" animBg="1"/>
      <p:bldP spid="66587" grpId="0" animBg="1"/>
      <p:bldP spid="66590" grpId="0" animBg="1" autoUpdateAnimBg="0"/>
      <p:bldP spid="66591" grpId="0" animBg="1"/>
      <p:bldP spid="66592" grpId="0" animBg="1"/>
    </p:bldLst>
  </p:timing>
</p:sld>
</file>

<file path=ppt/slides/slide1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a:xfrm>
            <a:off x="827088" y="44450"/>
            <a:ext cx="6840537" cy="720725"/>
          </a:xfrm>
          <a:ln w="28575">
            <a:solidFill>
              <a:srgbClr val="0033CC"/>
            </a:solidFill>
          </a:ln>
        </p:spPr>
        <p:txBody>
          <a:bodyPr/>
          <a:lstStyle/>
          <a:p>
            <a:pPr eaLnBrk="1" hangingPunct="1"/>
            <a:r>
              <a:rPr lang="en-US" sz="2000" smtClean="0">
                <a:latin typeface="Tahoma" pitchFamily="34" charset="0"/>
              </a:rPr>
              <a:t>Permohonan RESTITUSI oleh WP </a:t>
            </a:r>
            <a:r>
              <a:rPr lang="en-US" sz="2000" smtClean="0">
                <a:solidFill>
                  <a:schemeClr val="tx1"/>
                </a:solidFill>
                <a:latin typeface="Tahoma" pitchFamily="34" charset="0"/>
              </a:rPr>
              <a:t>SELAIN WP dgn kriteria tertentu dan WP yg memenuhi persyaratan tertentu; </a:t>
            </a:r>
          </a:p>
        </p:txBody>
      </p:sp>
      <p:sp>
        <p:nvSpPr>
          <p:cNvPr id="346125" name="Rectangle 13"/>
          <p:cNvSpPr>
            <a:spLocks noChangeArrowheads="1"/>
          </p:cNvSpPr>
          <p:nvPr/>
        </p:nvSpPr>
        <p:spPr bwMode="auto">
          <a:xfrm>
            <a:off x="250825" y="908050"/>
            <a:ext cx="8497888" cy="1949450"/>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sv-SE" sz="2000" b="1" u="none">
                <a:latin typeface="Arial Narrow" pitchFamily="34" charset="0"/>
              </a:rPr>
              <a:t>Dirjen Pajak setelah melakukan pemeriksaan atas permohonan pengembalian kelebihan pembayaran pajak, selain permohonan pengembalian kelebihan pembayaran pajak dari Wajib Pajak sebagaimana dimaksud dalam Pasal 17C dan Wajib Pajak sebagaimana dimaksud dalam Pasal 17D, </a:t>
            </a:r>
            <a:r>
              <a:rPr lang="sv-SE" sz="2000" b="1"/>
              <a:t>harus menerbitkan surat ketetapan pajak paling lama 12 (dua belas) bulan sejak surat permohonan diterima secara lengkap</a:t>
            </a:r>
            <a:r>
              <a:rPr lang="sv-SE" sz="2000" b="1" u="none">
                <a:latin typeface="Arial Narrow" pitchFamily="34" charset="0"/>
              </a:rPr>
              <a:t>.</a:t>
            </a:r>
            <a:r>
              <a:rPr lang="sv-SE" sz="2000" b="1">
                <a:latin typeface="Arial Narrow" pitchFamily="34" charset="0"/>
              </a:rPr>
              <a:t> </a:t>
            </a:r>
            <a:endParaRPr lang="en-US" sz="2000" b="1">
              <a:latin typeface="Arial Narrow" pitchFamily="34" charset="0"/>
            </a:endParaRPr>
          </a:p>
        </p:txBody>
      </p:sp>
      <p:sp>
        <p:nvSpPr>
          <p:cNvPr id="346140" name="Rectangle 28"/>
          <p:cNvSpPr>
            <a:spLocks noChangeArrowheads="1"/>
          </p:cNvSpPr>
          <p:nvPr/>
        </p:nvSpPr>
        <p:spPr bwMode="auto">
          <a:xfrm>
            <a:off x="250825" y="2933700"/>
            <a:ext cx="8497888" cy="711200"/>
          </a:xfrm>
          <a:prstGeom prst="rect">
            <a:avLst/>
          </a:prstGeom>
          <a:noFill/>
          <a:ln w="9525">
            <a:solidFill>
              <a:srgbClr val="FF33CC"/>
            </a:solidFill>
            <a:miter lim="800000"/>
            <a:headEnd/>
            <a:tailEnd/>
          </a:ln>
        </p:spPr>
        <p:txBody>
          <a:bodyPr lIns="91422" tIns="45712" rIns="91422" bIns="45712" anchor="ctr">
            <a:spAutoFit/>
          </a:bodyPr>
          <a:lstStyle/>
          <a:p>
            <a:r>
              <a:rPr lang="sv-SE" sz="2000" b="1" u="none">
                <a:latin typeface="Arial Narrow" pitchFamily="34" charset="0"/>
              </a:rPr>
              <a:t>Ketentuan ini tidak berlaku terhadap Wajib Pajak yang sedang dilakukan pemeriksaan bukti permulaan tindak pidana di bidang perpajakan.</a:t>
            </a:r>
            <a:endParaRPr lang="en-US" sz="2000" b="1">
              <a:latin typeface="Arial Narrow" pitchFamily="34" charset="0"/>
            </a:endParaRPr>
          </a:p>
        </p:txBody>
      </p:sp>
      <p:sp>
        <p:nvSpPr>
          <p:cNvPr id="346141" name="AutoShape 29"/>
          <p:cNvSpPr>
            <a:spLocks noChangeArrowheads="1"/>
          </p:cNvSpPr>
          <p:nvPr/>
        </p:nvSpPr>
        <p:spPr bwMode="auto">
          <a:xfrm>
            <a:off x="468313" y="2708275"/>
            <a:ext cx="431800" cy="360363"/>
          </a:xfrm>
          <a:prstGeom prst="downArrow">
            <a:avLst>
              <a:gd name="adj1" fmla="val 50000"/>
              <a:gd name="adj2" fmla="val 25000"/>
            </a:avLst>
          </a:prstGeom>
          <a:solidFill>
            <a:schemeClr val="bg1"/>
          </a:solidFill>
          <a:ln w="9525">
            <a:solidFill>
              <a:schemeClr val="tx1"/>
            </a:solidFill>
            <a:miter lim="800000"/>
            <a:headEnd/>
            <a:tailEnd/>
          </a:ln>
        </p:spPr>
        <p:txBody>
          <a:bodyPr wrap="none" anchor="ctr"/>
          <a:lstStyle/>
          <a:p>
            <a:endParaRPr lang="en-US"/>
          </a:p>
        </p:txBody>
      </p:sp>
      <p:sp>
        <p:nvSpPr>
          <p:cNvPr id="346142" name="Rectangle 30"/>
          <p:cNvSpPr>
            <a:spLocks noChangeArrowheads="1"/>
          </p:cNvSpPr>
          <p:nvPr/>
        </p:nvSpPr>
        <p:spPr bwMode="auto">
          <a:xfrm>
            <a:off x="250825" y="3789363"/>
            <a:ext cx="8497888" cy="2847975"/>
          </a:xfrm>
          <a:prstGeom prst="rect">
            <a:avLst/>
          </a:prstGeom>
          <a:noFill/>
          <a:ln w="9525">
            <a:solidFill>
              <a:srgbClr val="FF33CC"/>
            </a:solidFill>
            <a:miter lim="800000"/>
            <a:headEnd/>
            <a:tailEnd/>
          </a:ln>
        </p:spPr>
        <p:txBody>
          <a:bodyPr lIns="91422" tIns="45712" rIns="91422" bIns="45712" anchor="ctr">
            <a:spAutoFit/>
          </a:bodyPr>
          <a:lstStyle/>
          <a:p>
            <a:r>
              <a:rPr lang="sv-SE" sz="1800" b="1" u="none">
                <a:latin typeface="Arial Narrow" pitchFamily="34" charset="0"/>
              </a:rPr>
              <a:t>Apabila pemeriksaan bukti permulaan tindak pidana di bidang perpajakan tersebut, tidak dilanjutkan dengan penyidikan; dilanjutkan dengan penyidikan, tetapi tidak dilanjutkan dengan penuntutan tindak pidana di bidang perpajakan; atau dilanjutkan dengan penyidikan dan penuntutan tindak pidana di bidang perpajakan, tetapi diputus bebas atau lepas dari segala tuntutan hukum berdasarkan putusan pengadilan yang telah mempunyai kekuatan hukum tetap, dan dalam hal kepada Wajib Pajak diterbitkan SKPLB, </a:t>
            </a:r>
            <a:r>
              <a:rPr lang="sv-SE" sz="1800" b="1"/>
              <a:t>kepada WP diberikan imbalan bunga</a:t>
            </a:r>
            <a:r>
              <a:rPr lang="sv-SE" sz="1800" b="1" u="none">
                <a:latin typeface="Arial Narrow" pitchFamily="34" charset="0"/>
              </a:rPr>
              <a:t> sebesar 2% (dua persen) per bulan untuk paling lama 24 (dua puluh empat) bulan, dihitung sejak berakhirnya jangka waktu 12 (dua belas) bulan sebagaimana dimaksud pada ayat (1) sampai dengan saat diterbitkan SKPLB, dan bagian dari bulan dihitung penuh 1 (satu) bulan.</a:t>
            </a:r>
            <a:r>
              <a:rPr lang="en-US" sz="1800" u="none">
                <a:latin typeface="Arial Narrow" pitchFamily="34" charset="0"/>
              </a:rPr>
              <a:t> </a:t>
            </a:r>
          </a:p>
        </p:txBody>
      </p:sp>
      <p:sp>
        <p:nvSpPr>
          <p:cNvPr id="346143" name="AutoShape 31"/>
          <p:cNvSpPr>
            <a:spLocks noChangeArrowheads="1"/>
          </p:cNvSpPr>
          <p:nvPr/>
        </p:nvSpPr>
        <p:spPr bwMode="auto">
          <a:xfrm>
            <a:off x="468313" y="3573463"/>
            <a:ext cx="431800" cy="360362"/>
          </a:xfrm>
          <a:prstGeom prst="downArrow">
            <a:avLst>
              <a:gd name="adj1" fmla="val 50000"/>
              <a:gd name="adj2" fmla="val 25000"/>
            </a:avLst>
          </a:prstGeom>
          <a:solidFill>
            <a:schemeClr val="bg1"/>
          </a:solidFill>
          <a:ln w="9525">
            <a:solidFill>
              <a:schemeClr val="tx1"/>
            </a:solidFill>
            <a:miter lim="800000"/>
            <a:headEnd/>
            <a:tailEnd/>
          </a:ln>
        </p:spPr>
        <p:txBody>
          <a:bodyPr wrap="none" anchor="ctr"/>
          <a:lstStyle/>
          <a:p>
            <a:endParaRPr lang="en-US"/>
          </a:p>
        </p:txBody>
      </p:sp>
      <p:sp>
        <p:nvSpPr>
          <p:cNvPr id="346144" name="Rectangle 32"/>
          <p:cNvSpPr>
            <a:spLocks noChangeArrowheads="1"/>
          </p:cNvSpPr>
          <p:nvPr/>
        </p:nvSpPr>
        <p:spPr bwMode="auto">
          <a:xfrm>
            <a:off x="7732713" y="44450"/>
            <a:ext cx="1303337" cy="711200"/>
          </a:xfrm>
          <a:prstGeom prst="rect">
            <a:avLst/>
          </a:prstGeom>
          <a:noFill/>
          <a:ln w="9525">
            <a:solidFill>
              <a:srgbClr val="FF33CC"/>
            </a:solidFill>
            <a:miter lim="800000"/>
            <a:headEnd/>
            <a:tailEnd/>
          </a:ln>
        </p:spPr>
        <p:txBody>
          <a:bodyPr lIns="91422" tIns="45712" rIns="91422" bIns="45712">
            <a:spAutoFit/>
          </a:bodyPr>
          <a:lstStyle/>
          <a:p>
            <a:r>
              <a:rPr lang="en-US" sz="2000" b="1" u="none">
                <a:latin typeface="Arial Narrow" pitchFamily="34" charset="0"/>
              </a:rPr>
              <a:t>(Pasal 17B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6114"/>
                                        </p:tgtEl>
                                        <p:attrNameLst>
                                          <p:attrName>style.visibility</p:attrName>
                                        </p:attrNameLst>
                                      </p:cBhvr>
                                      <p:to>
                                        <p:strVal val="visible"/>
                                      </p:to>
                                    </p:set>
                                    <p:anim calcmode="lin" valueType="num">
                                      <p:cBhvr additive="base">
                                        <p:cTn id="7" dur="500" fill="hold"/>
                                        <p:tgtEl>
                                          <p:spTgt spid="346114"/>
                                        </p:tgtEl>
                                        <p:attrNameLst>
                                          <p:attrName>ppt_x</p:attrName>
                                        </p:attrNameLst>
                                      </p:cBhvr>
                                      <p:tavLst>
                                        <p:tav tm="0">
                                          <p:val>
                                            <p:strVal val="0-#ppt_w/2"/>
                                          </p:val>
                                        </p:tav>
                                        <p:tav tm="100000">
                                          <p:val>
                                            <p:strVal val="#ppt_x"/>
                                          </p:val>
                                        </p:tav>
                                      </p:tavLst>
                                    </p:anim>
                                    <p:anim calcmode="lin" valueType="num">
                                      <p:cBhvr additive="base">
                                        <p:cTn id="8" dur="500" fill="hold"/>
                                        <p:tgtEl>
                                          <p:spTgt spid="3461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46144"/>
                                        </p:tgtEl>
                                        <p:attrNameLst>
                                          <p:attrName>style.visibility</p:attrName>
                                        </p:attrNameLst>
                                      </p:cBhvr>
                                      <p:to>
                                        <p:strVal val="visible"/>
                                      </p:to>
                                    </p:set>
                                    <p:animEffect transition="in" filter="blinds(horizontal)">
                                      <p:cBhvr>
                                        <p:cTn id="13" dur="500"/>
                                        <p:tgtEl>
                                          <p:spTgt spid="34614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46125"/>
                                        </p:tgtEl>
                                        <p:attrNameLst>
                                          <p:attrName>style.visibility</p:attrName>
                                        </p:attrNameLst>
                                      </p:cBhvr>
                                      <p:to>
                                        <p:strVal val="visible"/>
                                      </p:to>
                                    </p:set>
                                    <p:anim calcmode="lin" valueType="num">
                                      <p:cBhvr additive="base">
                                        <p:cTn id="18" dur="500" fill="hold"/>
                                        <p:tgtEl>
                                          <p:spTgt spid="346125"/>
                                        </p:tgtEl>
                                        <p:attrNameLst>
                                          <p:attrName>ppt_x</p:attrName>
                                        </p:attrNameLst>
                                      </p:cBhvr>
                                      <p:tavLst>
                                        <p:tav tm="0">
                                          <p:val>
                                            <p:strVal val="0-#ppt_w/2"/>
                                          </p:val>
                                        </p:tav>
                                        <p:tav tm="100000">
                                          <p:val>
                                            <p:strVal val="#ppt_x"/>
                                          </p:val>
                                        </p:tav>
                                      </p:tavLst>
                                    </p:anim>
                                    <p:anim calcmode="lin" valueType="num">
                                      <p:cBhvr additive="base">
                                        <p:cTn id="19" dur="500" fill="hold"/>
                                        <p:tgtEl>
                                          <p:spTgt spid="34612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346141"/>
                                        </p:tgtEl>
                                        <p:attrNameLst>
                                          <p:attrName>style.visibility</p:attrName>
                                        </p:attrNameLst>
                                      </p:cBhvr>
                                      <p:to>
                                        <p:strVal val="visible"/>
                                      </p:to>
                                    </p:set>
                                    <p:animEffect transition="in" filter="blinds(horizontal)">
                                      <p:cBhvr>
                                        <p:cTn id="24" dur="500"/>
                                        <p:tgtEl>
                                          <p:spTgt spid="346141"/>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346140"/>
                                        </p:tgtEl>
                                        <p:attrNameLst>
                                          <p:attrName>style.visibility</p:attrName>
                                        </p:attrNameLst>
                                      </p:cBhvr>
                                      <p:to>
                                        <p:strVal val="visible"/>
                                      </p:to>
                                    </p:set>
                                    <p:animEffect transition="in" filter="checkerboard(across)">
                                      <p:cBhvr>
                                        <p:cTn id="29" dur="500"/>
                                        <p:tgtEl>
                                          <p:spTgt spid="346140"/>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346143"/>
                                        </p:tgtEl>
                                        <p:attrNameLst>
                                          <p:attrName>style.visibility</p:attrName>
                                        </p:attrNameLst>
                                      </p:cBhvr>
                                      <p:to>
                                        <p:strVal val="visible"/>
                                      </p:to>
                                    </p:set>
                                    <p:animEffect transition="in" filter="checkerboard(across)">
                                      <p:cBhvr>
                                        <p:cTn id="34" dur="500"/>
                                        <p:tgtEl>
                                          <p:spTgt spid="346143"/>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346142"/>
                                        </p:tgtEl>
                                        <p:attrNameLst>
                                          <p:attrName>style.visibility</p:attrName>
                                        </p:attrNameLst>
                                      </p:cBhvr>
                                      <p:to>
                                        <p:strVal val="visible"/>
                                      </p:to>
                                    </p:set>
                                    <p:animEffect transition="in" filter="diamond(in)">
                                      <p:cBhvr>
                                        <p:cTn id="39" dur="2000"/>
                                        <p:tgtEl>
                                          <p:spTgt spid="346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114" grpId="0" animBg="1" autoUpdateAnimBg="0"/>
      <p:bldP spid="346125" grpId="0" animBg="1" autoUpdateAnimBg="0"/>
      <p:bldP spid="346140" grpId="0" animBg="1"/>
      <p:bldP spid="346141" grpId="0" animBg="1"/>
      <p:bldP spid="346142" grpId="0" animBg="1"/>
      <p:bldP spid="346143" grpId="0" animBg="1"/>
      <p:bldP spid="346144" grpId="0" animBg="1"/>
    </p:bldLst>
  </p:timing>
</p:sld>
</file>

<file path=ppt/slides/slide1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xfrm>
            <a:off x="2051050" y="44450"/>
            <a:ext cx="4537075" cy="400050"/>
          </a:xfrm>
          <a:noFill/>
          <a:ln w="28575">
            <a:solidFill>
              <a:srgbClr val="990000"/>
            </a:solidFill>
          </a:ln>
        </p:spPr>
        <p:txBody>
          <a:bodyPr/>
          <a:lstStyle/>
          <a:p>
            <a:pPr eaLnBrk="1" hangingPunct="1"/>
            <a:r>
              <a:rPr lang="en-US" sz="2000" b="1" smtClean="0">
                <a:solidFill>
                  <a:schemeClr val="tx1"/>
                </a:solidFill>
                <a:latin typeface="Verdana" pitchFamily="34" charset="0"/>
              </a:rPr>
              <a:t>WP dengan kriteria tertentu</a:t>
            </a:r>
          </a:p>
        </p:txBody>
      </p:sp>
      <p:sp>
        <p:nvSpPr>
          <p:cNvPr id="342019" name="Rectangle 3"/>
          <p:cNvSpPr>
            <a:spLocks noChangeArrowheads="1"/>
          </p:cNvSpPr>
          <p:nvPr/>
        </p:nvSpPr>
        <p:spPr bwMode="auto">
          <a:xfrm>
            <a:off x="2771775" y="549275"/>
            <a:ext cx="2808288" cy="406400"/>
          </a:xfrm>
          <a:prstGeom prst="rect">
            <a:avLst/>
          </a:prstGeom>
          <a:noFill/>
          <a:ln w="9525">
            <a:solidFill>
              <a:srgbClr val="0033CC"/>
            </a:solidFill>
            <a:miter lim="800000"/>
            <a:headEnd/>
            <a:tailEnd/>
          </a:ln>
        </p:spPr>
        <p:txBody>
          <a:bodyPr lIns="91422" tIns="45712" rIns="91422" bIns="45712">
            <a:spAutoFit/>
          </a:bodyPr>
          <a:lstStyle/>
          <a:p>
            <a:r>
              <a:rPr lang="sv-SE" sz="2000" b="1" u="none"/>
              <a:t>meliputi:</a:t>
            </a:r>
            <a:r>
              <a:rPr lang="en-US" sz="2000" b="1" u="none"/>
              <a:t> </a:t>
            </a:r>
            <a:endParaRPr lang="en-GB" sz="2000" b="1" u="none"/>
          </a:p>
        </p:txBody>
      </p:sp>
      <p:sp>
        <p:nvSpPr>
          <p:cNvPr id="342020" name="Rectangle 4"/>
          <p:cNvSpPr>
            <a:spLocks noChangeArrowheads="1"/>
          </p:cNvSpPr>
          <p:nvPr/>
        </p:nvSpPr>
        <p:spPr bwMode="auto">
          <a:xfrm>
            <a:off x="152400" y="1052513"/>
            <a:ext cx="8839200" cy="3122612"/>
          </a:xfrm>
          <a:prstGeom prst="rect">
            <a:avLst/>
          </a:prstGeom>
          <a:noFill/>
          <a:ln w="9525">
            <a:solidFill>
              <a:srgbClr val="0033CC"/>
            </a:solidFill>
            <a:miter lim="800000"/>
            <a:headEnd/>
            <a:tailEnd/>
          </a:ln>
        </p:spPr>
        <p:txBody>
          <a:bodyPr lIns="91422" tIns="45712" rIns="91422" bIns="45712">
            <a:spAutoFit/>
          </a:bodyPr>
          <a:lstStyle/>
          <a:p>
            <a:pPr marL="457200" indent="-457200" algn="l">
              <a:buFontTx/>
              <a:buAutoNum type="alphaLcPeriod"/>
            </a:pPr>
            <a:r>
              <a:rPr lang="sv-SE" sz="1800" b="1" u="none"/>
              <a:t>tepat waktu dalam menyampaikan Surat Pemberitahuan; </a:t>
            </a:r>
          </a:p>
          <a:p>
            <a:pPr marL="457200" indent="-457200" algn="l">
              <a:buFontTx/>
              <a:buAutoNum type="alphaLcPeriod"/>
            </a:pPr>
            <a:r>
              <a:rPr lang="sv-SE" sz="1800" b="1" u="none"/>
              <a:t>tidak mempunyai tunggakan pajak untuk semua jenis pajak, kecuali tunggakan pajak yang telah memperoleh izin untuk mengangsur atau menunda pembayaran pajak; </a:t>
            </a:r>
          </a:p>
          <a:p>
            <a:pPr marL="457200" indent="-457200" algn="l"/>
            <a:r>
              <a:rPr lang="sv-SE" sz="1800" b="1" u="none"/>
              <a:t>c.	Laporan Keuangan diaudit oleh Akuntan Publik atau lembaga pengawasan keuangan pemerintah dengan pendapat Wajar Tanpa Pengecualian selama 3 (tiga) tahun berturut-turut; dan</a:t>
            </a:r>
          </a:p>
          <a:p>
            <a:pPr marL="457200" indent="-457200" algn="l">
              <a:buFontTx/>
              <a:buAutoNum type="alphaLcPeriod" startAt="4"/>
            </a:pPr>
            <a:r>
              <a:rPr lang="sv-SE" sz="1800" b="1" u="none"/>
              <a:t>tidak pernah dipidana karena melakukan tindak pidana di bidang perpajakan berdasarkan putusan pengadilan yang telah mempunyai kekuatan hukum tetap dalam jangka waktu 5 (lima) tahun terakhir.</a:t>
            </a:r>
            <a:r>
              <a:rPr lang="en-US" sz="1800" b="1" u="none"/>
              <a:t> </a:t>
            </a:r>
          </a:p>
        </p:txBody>
      </p:sp>
      <p:sp>
        <p:nvSpPr>
          <p:cNvPr id="342021" name="AutoShape 5"/>
          <p:cNvSpPr>
            <a:spLocks noChangeArrowheads="1"/>
          </p:cNvSpPr>
          <p:nvPr/>
        </p:nvSpPr>
        <p:spPr bwMode="auto">
          <a:xfrm>
            <a:off x="3805238" y="404813"/>
            <a:ext cx="550862" cy="3000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2022" name="AutoShape 6"/>
          <p:cNvSpPr>
            <a:spLocks noChangeArrowheads="1"/>
          </p:cNvSpPr>
          <p:nvPr/>
        </p:nvSpPr>
        <p:spPr bwMode="auto">
          <a:xfrm>
            <a:off x="5148263" y="836613"/>
            <a:ext cx="503237" cy="2889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2023" name="AutoShape 7"/>
          <p:cNvSpPr>
            <a:spLocks noChangeArrowheads="1"/>
          </p:cNvSpPr>
          <p:nvPr/>
        </p:nvSpPr>
        <p:spPr bwMode="auto">
          <a:xfrm>
            <a:off x="179388" y="4149725"/>
            <a:ext cx="431800"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2024" name="Rectangle 8"/>
          <p:cNvSpPr>
            <a:spLocks noChangeArrowheads="1"/>
          </p:cNvSpPr>
          <p:nvPr/>
        </p:nvSpPr>
        <p:spPr bwMode="auto">
          <a:xfrm>
            <a:off x="179388" y="4637088"/>
            <a:ext cx="8785225" cy="376237"/>
          </a:xfrm>
          <a:prstGeom prst="rect">
            <a:avLst/>
          </a:prstGeom>
          <a:noFill/>
          <a:ln w="9525">
            <a:solidFill>
              <a:srgbClr val="0033CC"/>
            </a:solidFill>
            <a:miter lim="800000"/>
            <a:headEnd/>
            <a:tailEnd/>
          </a:ln>
        </p:spPr>
        <p:txBody>
          <a:bodyPr lIns="91422" tIns="45712" rIns="91422" bIns="45712">
            <a:spAutoFit/>
          </a:bodyPr>
          <a:lstStyle/>
          <a:p>
            <a:r>
              <a:rPr lang="en-GB" sz="1800" u="none">
                <a:latin typeface="Tahoma" pitchFamily="34" charset="0"/>
              </a:rPr>
              <a:t>WP tsb tidak dapat diberikan pengembalian pendahuluan pembayaran pajak apabila:</a:t>
            </a:r>
            <a:endParaRPr lang="en-US" sz="1800" u="none">
              <a:latin typeface="Tahoma" pitchFamily="34" charset="0"/>
            </a:endParaRPr>
          </a:p>
        </p:txBody>
      </p:sp>
      <p:sp>
        <p:nvSpPr>
          <p:cNvPr id="342025" name="Rectangle 9"/>
          <p:cNvSpPr>
            <a:spLocks noChangeArrowheads="1"/>
          </p:cNvSpPr>
          <p:nvPr/>
        </p:nvSpPr>
        <p:spPr bwMode="auto">
          <a:xfrm>
            <a:off x="6862763" y="115888"/>
            <a:ext cx="2101850" cy="831850"/>
          </a:xfrm>
          <a:prstGeom prst="rect">
            <a:avLst/>
          </a:prstGeom>
          <a:noFill/>
          <a:ln w="9525">
            <a:solidFill>
              <a:srgbClr val="0033CC"/>
            </a:solidFill>
            <a:miter lim="800000"/>
            <a:headEnd/>
            <a:tailEnd/>
          </a:ln>
        </p:spPr>
        <p:txBody>
          <a:bodyPr lIns="91422" tIns="45712" rIns="91422" bIns="45712">
            <a:spAutoFit/>
          </a:bodyPr>
          <a:lstStyle/>
          <a:p>
            <a:r>
              <a:rPr lang="en-US" b="1" u="none"/>
              <a:t>(Pasal 17C UU KUP)</a:t>
            </a:r>
          </a:p>
        </p:txBody>
      </p:sp>
      <p:sp>
        <p:nvSpPr>
          <p:cNvPr id="342026" name="Rectangle 10"/>
          <p:cNvSpPr>
            <a:spLocks noChangeArrowheads="1"/>
          </p:cNvSpPr>
          <p:nvPr/>
        </p:nvSpPr>
        <p:spPr bwMode="auto">
          <a:xfrm>
            <a:off x="179388" y="5064125"/>
            <a:ext cx="8785225" cy="1749425"/>
          </a:xfrm>
          <a:prstGeom prst="rect">
            <a:avLst/>
          </a:prstGeom>
          <a:noFill/>
          <a:ln w="9525">
            <a:solidFill>
              <a:srgbClr val="0033CC"/>
            </a:solidFill>
            <a:miter lim="800000"/>
            <a:headEnd/>
            <a:tailEnd/>
          </a:ln>
        </p:spPr>
        <p:txBody>
          <a:bodyPr lIns="91422" tIns="45712" rIns="91422" bIns="45712" anchor="ctr">
            <a:spAutoFit/>
          </a:bodyPr>
          <a:lstStyle/>
          <a:p>
            <a:pPr marL="457200" indent="-457200" algn="l">
              <a:buFontTx/>
              <a:buAutoNum type="alphaLcPeriod"/>
              <a:tabLst>
                <a:tab pos="2000250" algn="l"/>
              </a:tabLst>
            </a:pPr>
            <a:r>
              <a:rPr lang="sv-SE" sz="1800" u="none">
                <a:latin typeface="Tahoma" pitchFamily="34" charset="0"/>
              </a:rPr>
              <a:t>thd WP tsb dilakukan tindakan penyidikan tindak pidana di bidang perpajakan;</a:t>
            </a:r>
          </a:p>
          <a:p>
            <a:pPr marL="457200" indent="-457200" algn="l">
              <a:buFontTx/>
              <a:buAutoNum type="alphaLcPeriod"/>
              <a:tabLst>
                <a:tab pos="2000250" algn="l"/>
              </a:tabLst>
            </a:pPr>
            <a:r>
              <a:rPr lang="sv-SE" sz="1800" u="none">
                <a:latin typeface="Tahoma" pitchFamily="34" charset="0"/>
              </a:rPr>
              <a:t>terlambat menyampaikan SPT Masa untuk suatu jenis pajak tertentu 2 (dua) Masa Pajak berturut-turut;</a:t>
            </a:r>
            <a:endParaRPr lang="en-US" sz="1800" u="none">
              <a:latin typeface="Tahoma" pitchFamily="34" charset="0"/>
            </a:endParaRPr>
          </a:p>
          <a:p>
            <a:pPr marL="457200" indent="-457200" algn="l">
              <a:tabLst>
                <a:tab pos="2000250" algn="l"/>
              </a:tabLst>
            </a:pPr>
            <a:r>
              <a:rPr lang="sv-SE" sz="1800" u="none">
                <a:latin typeface="Tahoma" pitchFamily="34" charset="0"/>
              </a:rPr>
              <a:t>c.	terlambat menyampaikan SPT Masa untuk suatu jenis pajak tertentu 3 (tiga) Masa Pajak dalam 1 (satu) tahun kalender; atau</a:t>
            </a:r>
          </a:p>
          <a:p>
            <a:pPr marL="457200" indent="-457200" algn="l">
              <a:buFontTx/>
              <a:buAutoNum type="alphaLcPeriod" startAt="4"/>
              <a:tabLst>
                <a:tab pos="2000250" algn="l"/>
              </a:tabLst>
            </a:pPr>
            <a:r>
              <a:rPr lang="sv-SE" sz="1800" u="none">
                <a:latin typeface="Tahoma" pitchFamily="34" charset="0"/>
              </a:rPr>
              <a:t>terlambat menyampaikan SPT Tahunan.</a:t>
            </a:r>
            <a:r>
              <a:rPr lang="en-US" sz="1800" u="none">
                <a:latin typeface="Tahoma" pitchFamily="34" charset="0"/>
              </a:rPr>
              <a:t> </a:t>
            </a:r>
          </a:p>
        </p:txBody>
      </p:sp>
      <p:sp>
        <p:nvSpPr>
          <p:cNvPr id="342027" name="Rectangle 11"/>
          <p:cNvSpPr>
            <a:spLocks noChangeArrowheads="1"/>
          </p:cNvSpPr>
          <p:nvPr/>
        </p:nvSpPr>
        <p:spPr bwMode="auto">
          <a:xfrm>
            <a:off x="5724525" y="6437313"/>
            <a:ext cx="3121025" cy="376237"/>
          </a:xfrm>
          <a:prstGeom prst="rect">
            <a:avLst/>
          </a:prstGeom>
          <a:solidFill>
            <a:srgbClr val="FFFFCC"/>
          </a:solidFill>
          <a:ln w="9525">
            <a:solidFill>
              <a:srgbClr val="0033CC"/>
            </a:solidFill>
            <a:miter lim="800000"/>
            <a:headEnd/>
            <a:tailEnd/>
          </a:ln>
        </p:spPr>
        <p:txBody>
          <a:bodyPr wrap="none" lIns="91422" tIns="45712" rIns="91422" bIns="45712">
            <a:spAutoFit/>
          </a:bodyPr>
          <a:lstStyle/>
          <a:p>
            <a:r>
              <a:rPr lang="en-US" sz="1800" u="none">
                <a:latin typeface="Tahoma" pitchFamily="34" charset="0"/>
              </a:rPr>
              <a:t>{Pasal 17C angka 6 UU KUP}</a:t>
            </a:r>
          </a:p>
        </p:txBody>
      </p:sp>
      <p:sp>
        <p:nvSpPr>
          <p:cNvPr id="342028" name="Rectangle 12"/>
          <p:cNvSpPr>
            <a:spLocks noChangeArrowheads="1"/>
          </p:cNvSpPr>
          <p:nvPr/>
        </p:nvSpPr>
        <p:spPr bwMode="auto">
          <a:xfrm>
            <a:off x="5724525" y="4132263"/>
            <a:ext cx="3121025" cy="376237"/>
          </a:xfrm>
          <a:prstGeom prst="rect">
            <a:avLst/>
          </a:prstGeom>
          <a:solidFill>
            <a:srgbClr val="FFFFCC"/>
          </a:solidFill>
          <a:ln w="9525">
            <a:solidFill>
              <a:srgbClr val="0033CC"/>
            </a:solidFill>
            <a:miter lim="800000"/>
            <a:headEnd/>
            <a:tailEnd/>
          </a:ln>
        </p:spPr>
        <p:txBody>
          <a:bodyPr wrap="none" lIns="91422" tIns="45712" rIns="91422" bIns="45712">
            <a:spAutoFit/>
          </a:bodyPr>
          <a:lstStyle/>
          <a:p>
            <a:r>
              <a:rPr lang="en-US" sz="1800" u="none">
                <a:latin typeface="Tahoma" pitchFamily="34" charset="0"/>
              </a:rPr>
              <a:t>{Pasal 17C angka 2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2018"/>
                                        </p:tgtEl>
                                        <p:attrNameLst>
                                          <p:attrName>style.visibility</p:attrName>
                                        </p:attrNameLst>
                                      </p:cBhvr>
                                      <p:to>
                                        <p:strVal val="visible"/>
                                      </p:to>
                                    </p:set>
                                    <p:anim calcmode="lin" valueType="num">
                                      <p:cBhvr additive="base">
                                        <p:cTn id="7" dur="500" fill="hold"/>
                                        <p:tgtEl>
                                          <p:spTgt spid="342018"/>
                                        </p:tgtEl>
                                        <p:attrNameLst>
                                          <p:attrName>ppt_x</p:attrName>
                                        </p:attrNameLst>
                                      </p:cBhvr>
                                      <p:tavLst>
                                        <p:tav tm="0">
                                          <p:val>
                                            <p:strVal val="0-#ppt_w/2"/>
                                          </p:val>
                                        </p:tav>
                                        <p:tav tm="100000">
                                          <p:val>
                                            <p:strVal val="#ppt_x"/>
                                          </p:val>
                                        </p:tav>
                                      </p:tavLst>
                                    </p:anim>
                                    <p:anim calcmode="lin" valueType="num">
                                      <p:cBhvr additive="base">
                                        <p:cTn id="8" dur="500" fill="hold"/>
                                        <p:tgtEl>
                                          <p:spTgt spid="3420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42025"/>
                                        </p:tgtEl>
                                        <p:attrNameLst>
                                          <p:attrName>style.visibility</p:attrName>
                                        </p:attrNameLst>
                                      </p:cBhvr>
                                      <p:to>
                                        <p:strVal val="visible"/>
                                      </p:to>
                                    </p:set>
                                    <p:animEffect transition="in" filter="blinds(horizontal)">
                                      <p:cBhvr>
                                        <p:cTn id="13" dur="500"/>
                                        <p:tgtEl>
                                          <p:spTgt spid="34202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42021"/>
                                        </p:tgtEl>
                                        <p:attrNameLst>
                                          <p:attrName>style.visibility</p:attrName>
                                        </p:attrNameLst>
                                      </p:cBhvr>
                                      <p:to>
                                        <p:strVal val="visible"/>
                                      </p:to>
                                    </p:set>
                                    <p:anim calcmode="lin" valueType="num">
                                      <p:cBhvr additive="base">
                                        <p:cTn id="18" dur="500" fill="hold"/>
                                        <p:tgtEl>
                                          <p:spTgt spid="342021"/>
                                        </p:tgtEl>
                                        <p:attrNameLst>
                                          <p:attrName>ppt_x</p:attrName>
                                        </p:attrNameLst>
                                      </p:cBhvr>
                                      <p:tavLst>
                                        <p:tav tm="0">
                                          <p:val>
                                            <p:strVal val="0-#ppt_w/2"/>
                                          </p:val>
                                        </p:tav>
                                        <p:tav tm="100000">
                                          <p:val>
                                            <p:strVal val="#ppt_x"/>
                                          </p:val>
                                        </p:tav>
                                      </p:tavLst>
                                    </p:anim>
                                    <p:anim calcmode="lin" valueType="num">
                                      <p:cBhvr additive="base">
                                        <p:cTn id="19" dur="500" fill="hold"/>
                                        <p:tgtEl>
                                          <p:spTgt spid="342021"/>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42019"/>
                                        </p:tgtEl>
                                        <p:attrNameLst>
                                          <p:attrName>style.visibility</p:attrName>
                                        </p:attrNameLst>
                                      </p:cBhvr>
                                      <p:to>
                                        <p:strVal val="visible"/>
                                      </p:to>
                                    </p:set>
                                    <p:anim calcmode="lin" valueType="num">
                                      <p:cBhvr additive="base">
                                        <p:cTn id="24" dur="500" fill="hold"/>
                                        <p:tgtEl>
                                          <p:spTgt spid="342019"/>
                                        </p:tgtEl>
                                        <p:attrNameLst>
                                          <p:attrName>ppt_x</p:attrName>
                                        </p:attrNameLst>
                                      </p:cBhvr>
                                      <p:tavLst>
                                        <p:tav tm="0">
                                          <p:val>
                                            <p:strVal val="0-#ppt_w/2"/>
                                          </p:val>
                                        </p:tav>
                                        <p:tav tm="100000">
                                          <p:val>
                                            <p:strVal val="#ppt_x"/>
                                          </p:val>
                                        </p:tav>
                                      </p:tavLst>
                                    </p:anim>
                                    <p:anim calcmode="lin" valueType="num">
                                      <p:cBhvr additive="base">
                                        <p:cTn id="25" dur="500" fill="hold"/>
                                        <p:tgtEl>
                                          <p:spTgt spid="34201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42022"/>
                                        </p:tgtEl>
                                        <p:attrNameLst>
                                          <p:attrName>style.visibility</p:attrName>
                                        </p:attrNameLst>
                                      </p:cBhvr>
                                      <p:to>
                                        <p:strVal val="visible"/>
                                      </p:to>
                                    </p:set>
                                    <p:animEffect transition="in" filter="blinds(horizontal)">
                                      <p:cBhvr>
                                        <p:cTn id="30" dur="500"/>
                                        <p:tgtEl>
                                          <p:spTgt spid="34202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42020"/>
                                        </p:tgtEl>
                                        <p:attrNameLst>
                                          <p:attrName>style.visibility</p:attrName>
                                        </p:attrNameLst>
                                      </p:cBhvr>
                                      <p:to>
                                        <p:strVal val="visible"/>
                                      </p:to>
                                    </p:set>
                                    <p:anim calcmode="lin" valueType="num">
                                      <p:cBhvr additive="base">
                                        <p:cTn id="35" dur="500" fill="hold"/>
                                        <p:tgtEl>
                                          <p:spTgt spid="342020"/>
                                        </p:tgtEl>
                                        <p:attrNameLst>
                                          <p:attrName>ppt_x</p:attrName>
                                        </p:attrNameLst>
                                      </p:cBhvr>
                                      <p:tavLst>
                                        <p:tav tm="0">
                                          <p:val>
                                            <p:strVal val="0-#ppt_w/2"/>
                                          </p:val>
                                        </p:tav>
                                        <p:tav tm="100000">
                                          <p:val>
                                            <p:strVal val="#ppt_x"/>
                                          </p:val>
                                        </p:tav>
                                      </p:tavLst>
                                    </p:anim>
                                    <p:anim calcmode="lin" valueType="num">
                                      <p:cBhvr additive="base">
                                        <p:cTn id="36" dur="500" fill="hold"/>
                                        <p:tgtEl>
                                          <p:spTgt spid="34202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grpId="0" nodeType="clickEffect">
                                  <p:stCondLst>
                                    <p:cond delay="0"/>
                                  </p:stCondLst>
                                  <p:childTnLst>
                                    <p:set>
                                      <p:cBhvr>
                                        <p:cTn id="40" dur="1" fill="hold">
                                          <p:stCondLst>
                                            <p:cond delay="0"/>
                                          </p:stCondLst>
                                        </p:cTn>
                                        <p:tgtEl>
                                          <p:spTgt spid="342028"/>
                                        </p:tgtEl>
                                        <p:attrNameLst>
                                          <p:attrName>style.visibility</p:attrName>
                                        </p:attrNameLst>
                                      </p:cBhvr>
                                      <p:to>
                                        <p:strVal val="visible"/>
                                      </p:to>
                                    </p:set>
                                    <p:anim calcmode="lin" valueType="num">
                                      <p:cBhvr>
                                        <p:cTn id="41" dur="500" fill="hold"/>
                                        <p:tgtEl>
                                          <p:spTgt spid="342028"/>
                                        </p:tgtEl>
                                        <p:attrNameLst>
                                          <p:attrName>ppt_w</p:attrName>
                                        </p:attrNameLst>
                                      </p:cBhvr>
                                      <p:tavLst>
                                        <p:tav tm="0">
                                          <p:val>
                                            <p:fltVal val="0"/>
                                          </p:val>
                                        </p:tav>
                                        <p:tav tm="100000">
                                          <p:val>
                                            <p:strVal val="#ppt_w"/>
                                          </p:val>
                                        </p:tav>
                                      </p:tavLst>
                                    </p:anim>
                                    <p:anim calcmode="lin" valueType="num">
                                      <p:cBhvr>
                                        <p:cTn id="42" dur="500" fill="hold"/>
                                        <p:tgtEl>
                                          <p:spTgt spid="342028"/>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42023"/>
                                        </p:tgtEl>
                                        <p:attrNameLst>
                                          <p:attrName>style.visibility</p:attrName>
                                        </p:attrNameLst>
                                      </p:cBhvr>
                                      <p:to>
                                        <p:strVal val="visible"/>
                                      </p:to>
                                    </p:set>
                                    <p:anim calcmode="lin" valueType="num">
                                      <p:cBhvr additive="base">
                                        <p:cTn id="47" dur="500" fill="hold"/>
                                        <p:tgtEl>
                                          <p:spTgt spid="342023"/>
                                        </p:tgtEl>
                                        <p:attrNameLst>
                                          <p:attrName>ppt_x</p:attrName>
                                        </p:attrNameLst>
                                      </p:cBhvr>
                                      <p:tavLst>
                                        <p:tav tm="0">
                                          <p:val>
                                            <p:strVal val="#ppt_x"/>
                                          </p:val>
                                        </p:tav>
                                        <p:tav tm="100000">
                                          <p:val>
                                            <p:strVal val="#ppt_x"/>
                                          </p:val>
                                        </p:tav>
                                      </p:tavLst>
                                    </p:anim>
                                    <p:anim calcmode="lin" valueType="num">
                                      <p:cBhvr additive="base">
                                        <p:cTn id="48" dur="500" fill="hold"/>
                                        <p:tgtEl>
                                          <p:spTgt spid="34202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342024"/>
                                        </p:tgtEl>
                                        <p:attrNameLst>
                                          <p:attrName>style.visibility</p:attrName>
                                        </p:attrNameLst>
                                      </p:cBhvr>
                                      <p:to>
                                        <p:strVal val="visible"/>
                                      </p:to>
                                    </p:set>
                                    <p:animEffect transition="in" filter="wipe(down)">
                                      <p:cBhvr>
                                        <p:cTn id="53" dur="500"/>
                                        <p:tgtEl>
                                          <p:spTgt spid="342024"/>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342026"/>
                                        </p:tgtEl>
                                        <p:attrNameLst>
                                          <p:attrName>style.visibility</p:attrName>
                                        </p:attrNameLst>
                                      </p:cBhvr>
                                      <p:to>
                                        <p:strVal val="visible"/>
                                      </p:to>
                                    </p:set>
                                    <p:animEffect transition="in" filter="wipe(down)">
                                      <p:cBhvr>
                                        <p:cTn id="58" dur="500"/>
                                        <p:tgtEl>
                                          <p:spTgt spid="342026"/>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42027"/>
                                        </p:tgtEl>
                                        <p:attrNameLst>
                                          <p:attrName>style.visibility</p:attrName>
                                        </p:attrNameLst>
                                      </p:cBhvr>
                                      <p:to>
                                        <p:strVal val="visible"/>
                                      </p:to>
                                    </p:set>
                                    <p:anim calcmode="lin" valueType="num">
                                      <p:cBhvr additive="base">
                                        <p:cTn id="63" dur="500" fill="hold"/>
                                        <p:tgtEl>
                                          <p:spTgt spid="342027"/>
                                        </p:tgtEl>
                                        <p:attrNameLst>
                                          <p:attrName>ppt_x</p:attrName>
                                        </p:attrNameLst>
                                      </p:cBhvr>
                                      <p:tavLst>
                                        <p:tav tm="0">
                                          <p:val>
                                            <p:strVal val="#ppt_x"/>
                                          </p:val>
                                        </p:tav>
                                        <p:tav tm="100000">
                                          <p:val>
                                            <p:strVal val="#ppt_x"/>
                                          </p:val>
                                        </p:tav>
                                      </p:tavLst>
                                    </p:anim>
                                    <p:anim calcmode="lin" valueType="num">
                                      <p:cBhvr additive="base">
                                        <p:cTn id="64" dur="500" fill="hold"/>
                                        <p:tgtEl>
                                          <p:spTgt spid="342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18" grpId="0" animBg="1" autoUpdateAnimBg="0"/>
      <p:bldP spid="342019" grpId="0" animBg="1" autoUpdateAnimBg="0"/>
      <p:bldP spid="342020" grpId="0" animBg="1" autoUpdateAnimBg="0"/>
      <p:bldP spid="342021" grpId="0" animBg="1"/>
      <p:bldP spid="342022" grpId="0" animBg="1"/>
      <p:bldP spid="342023" grpId="0" animBg="1"/>
      <p:bldP spid="342024" grpId="0" animBg="1"/>
      <p:bldP spid="342025" grpId="0" animBg="1"/>
      <p:bldP spid="342026" grpId="0" animBg="1"/>
      <p:bldP spid="342027" grpId="0" animBg="1"/>
      <p:bldP spid="342028" grpId="0" animBg="1"/>
    </p:bldLst>
  </p:timing>
</p:sld>
</file>

<file path=ppt/slides/slide1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a:xfrm>
            <a:off x="539750" y="44450"/>
            <a:ext cx="7777163" cy="792163"/>
          </a:xfrm>
          <a:noFill/>
          <a:ln w="28575">
            <a:solidFill>
              <a:srgbClr val="990000"/>
            </a:solidFill>
          </a:ln>
        </p:spPr>
        <p:txBody>
          <a:bodyPr/>
          <a:lstStyle/>
          <a:p>
            <a:pPr eaLnBrk="1" hangingPunct="1"/>
            <a:r>
              <a:rPr lang="en-US" sz="2400" b="1" smtClean="0">
                <a:solidFill>
                  <a:schemeClr val="tx1"/>
                </a:solidFill>
                <a:latin typeface="Courier New" pitchFamily="49" charset="0"/>
              </a:rPr>
              <a:t>WP yang memenuhi persyaratan tertentu</a:t>
            </a:r>
            <a:br>
              <a:rPr lang="en-US" sz="2400" b="1" smtClean="0">
                <a:solidFill>
                  <a:schemeClr val="tx1"/>
                </a:solidFill>
                <a:latin typeface="Courier New" pitchFamily="49" charset="0"/>
              </a:rPr>
            </a:br>
            <a:r>
              <a:rPr lang="en-US" sz="2400" b="1" smtClean="0">
                <a:solidFill>
                  <a:schemeClr val="tx1"/>
                </a:solidFill>
                <a:latin typeface="Courier New" pitchFamily="49" charset="0"/>
              </a:rPr>
              <a:t> (Pasal 17D UU KUP)</a:t>
            </a:r>
          </a:p>
        </p:txBody>
      </p:sp>
      <p:sp>
        <p:nvSpPr>
          <p:cNvPr id="343043" name="Rectangle 3"/>
          <p:cNvSpPr>
            <a:spLocks noChangeArrowheads="1"/>
          </p:cNvSpPr>
          <p:nvPr/>
        </p:nvSpPr>
        <p:spPr bwMode="auto">
          <a:xfrm>
            <a:off x="152400" y="1125538"/>
            <a:ext cx="8839200" cy="4064000"/>
          </a:xfrm>
          <a:prstGeom prst="rect">
            <a:avLst/>
          </a:prstGeom>
          <a:noFill/>
          <a:ln w="9525">
            <a:solidFill>
              <a:srgbClr val="0033CC"/>
            </a:solidFill>
            <a:miter lim="800000"/>
            <a:headEnd/>
            <a:tailEnd/>
          </a:ln>
        </p:spPr>
        <p:txBody>
          <a:bodyPr lIns="91422" tIns="45712" rIns="91422" bIns="45712">
            <a:spAutoFit/>
          </a:bodyPr>
          <a:lstStyle/>
          <a:p>
            <a:pPr marL="457200" indent="-457200" algn="l">
              <a:buFontTx/>
              <a:buAutoNum type="alphaLcPeriod"/>
            </a:pPr>
            <a:r>
              <a:rPr lang="es-ES" sz="2000" b="1" u="none" dirty="0">
                <a:latin typeface="Lucida Console" pitchFamily="49" charset="0"/>
              </a:rPr>
              <a:t> WP </a:t>
            </a:r>
            <a:r>
              <a:rPr lang="es-ES" sz="2000" b="1" u="none" dirty="0" err="1">
                <a:latin typeface="Lucida Console" pitchFamily="49" charset="0"/>
              </a:rPr>
              <a:t>orang</a:t>
            </a:r>
            <a:r>
              <a:rPr lang="es-ES" sz="2000" b="1" u="none" dirty="0">
                <a:latin typeface="Lucida Console" pitchFamily="49" charset="0"/>
              </a:rPr>
              <a:t> </a:t>
            </a:r>
            <a:r>
              <a:rPr lang="es-ES" sz="2000" b="1" u="none" dirty="0" err="1">
                <a:latin typeface="Lucida Console" pitchFamily="49" charset="0"/>
              </a:rPr>
              <a:t>pribadi</a:t>
            </a:r>
            <a:r>
              <a:rPr lang="es-ES" sz="2000" b="1" u="none" dirty="0">
                <a:latin typeface="Lucida Console" pitchFamily="49" charset="0"/>
              </a:rPr>
              <a:t> yang </a:t>
            </a:r>
            <a:r>
              <a:rPr lang="es-ES" sz="2000" b="1" u="none" dirty="0" err="1">
                <a:latin typeface="Lucida Console" pitchFamily="49" charset="0"/>
              </a:rPr>
              <a:t>tidak</a:t>
            </a:r>
            <a:r>
              <a:rPr lang="es-ES" sz="2000" b="1" u="none" dirty="0">
                <a:latin typeface="Lucida Console" pitchFamily="49" charset="0"/>
              </a:rPr>
              <a:t> </a:t>
            </a:r>
            <a:r>
              <a:rPr lang="es-ES" sz="2000" b="1" u="none" dirty="0" err="1">
                <a:latin typeface="Lucida Console" pitchFamily="49" charset="0"/>
              </a:rPr>
              <a:t>menjalankan</a:t>
            </a:r>
            <a:r>
              <a:rPr lang="es-ES" sz="2000" b="1" u="none" dirty="0">
                <a:latin typeface="Lucida Console" pitchFamily="49" charset="0"/>
              </a:rPr>
              <a:t> </a:t>
            </a:r>
            <a:r>
              <a:rPr lang="es-ES" sz="2000" b="1" u="none" dirty="0" err="1">
                <a:latin typeface="Lucida Console" pitchFamily="49" charset="0"/>
              </a:rPr>
              <a:t>usaha</a:t>
            </a:r>
            <a:r>
              <a:rPr lang="es-ES" sz="2000" b="1" u="none" dirty="0">
                <a:latin typeface="Lucida Console" pitchFamily="49" charset="0"/>
              </a:rPr>
              <a:t> </a:t>
            </a:r>
            <a:r>
              <a:rPr lang="es-ES" sz="2000" b="1" u="none" dirty="0" err="1">
                <a:latin typeface="Lucida Console" pitchFamily="49" charset="0"/>
              </a:rPr>
              <a:t>atau</a:t>
            </a:r>
            <a:r>
              <a:rPr lang="es-ES" sz="2000" b="1" u="none" dirty="0">
                <a:latin typeface="Lucida Console" pitchFamily="49" charset="0"/>
              </a:rPr>
              <a:t> </a:t>
            </a:r>
            <a:r>
              <a:rPr lang="es-ES" sz="2000" b="1" u="none" dirty="0" err="1">
                <a:latin typeface="Lucida Console" pitchFamily="49" charset="0"/>
              </a:rPr>
              <a:t>pekerjaan</a:t>
            </a:r>
            <a:r>
              <a:rPr lang="es-ES" sz="2000" b="1" u="none" dirty="0">
                <a:latin typeface="Lucida Console" pitchFamily="49" charset="0"/>
              </a:rPr>
              <a:t> bebas;</a:t>
            </a:r>
          </a:p>
          <a:p>
            <a:pPr marL="457200" indent="-457200" algn="l">
              <a:buFontTx/>
              <a:buAutoNum type="alphaLcPeriod"/>
            </a:pPr>
            <a:endParaRPr lang="es-ES" sz="2000" b="1" u="none" dirty="0">
              <a:latin typeface="Lucida Console" pitchFamily="49" charset="0"/>
            </a:endParaRPr>
          </a:p>
          <a:p>
            <a:pPr marL="457200" indent="-457200" algn="l">
              <a:buFontTx/>
              <a:buAutoNum type="alphaLcPeriod"/>
            </a:pPr>
            <a:r>
              <a:rPr lang="es-ES" sz="2000" b="1" u="none" dirty="0">
                <a:latin typeface="Lucida Console" pitchFamily="49" charset="0"/>
              </a:rPr>
              <a:t> WP </a:t>
            </a:r>
            <a:r>
              <a:rPr lang="es-ES" sz="2000" b="1" u="none" dirty="0" err="1">
                <a:latin typeface="Lucida Console" pitchFamily="49" charset="0"/>
              </a:rPr>
              <a:t>orang</a:t>
            </a:r>
            <a:r>
              <a:rPr lang="es-ES" sz="2000" b="1" u="none" dirty="0">
                <a:latin typeface="Lucida Console" pitchFamily="49" charset="0"/>
              </a:rPr>
              <a:t> </a:t>
            </a:r>
            <a:r>
              <a:rPr lang="es-ES" sz="2000" b="1" u="none" dirty="0" err="1">
                <a:latin typeface="Lucida Console" pitchFamily="49" charset="0"/>
              </a:rPr>
              <a:t>pribadi</a:t>
            </a:r>
            <a:r>
              <a:rPr lang="es-ES" sz="2000" b="1" u="none" dirty="0">
                <a:latin typeface="Lucida Console" pitchFamily="49" charset="0"/>
              </a:rPr>
              <a:t> yang </a:t>
            </a:r>
            <a:r>
              <a:rPr lang="es-ES" sz="2000" b="1" u="none" dirty="0" err="1">
                <a:latin typeface="Lucida Console" pitchFamily="49" charset="0"/>
              </a:rPr>
              <a:t>menjalankan</a:t>
            </a:r>
            <a:r>
              <a:rPr lang="es-ES" sz="2000" b="1" u="none" dirty="0">
                <a:latin typeface="Lucida Console" pitchFamily="49" charset="0"/>
              </a:rPr>
              <a:t> </a:t>
            </a:r>
            <a:r>
              <a:rPr lang="es-ES" sz="2000" b="1" u="none" dirty="0" err="1">
                <a:latin typeface="Lucida Console" pitchFamily="49" charset="0"/>
              </a:rPr>
              <a:t>usaha</a:t>
            </a:r>
            <a:r>
              <a:rPr lang="es-ES" sz="2000" b="1" u="none" dirty="0">
                <a:latin typeface="Lucida Console" pitchFamily="49" charset="0"/>
              </a:rPr>
              <a:t> </a:t>
            </a:r>
            <a:r>
              <a:rPr lang="es-ES" sz="2000" b="1" u="none" dirty="0" err="1">
                <a:latin typeface="Lucida Console" pitchFamily="49" charset="0"/>
              </a:rPr>
              <a:t>atau</a:t>
            </a:r>
            <a:r>
              <a:rPr lang="es-ES" sz="2000" b="1" u="none" dirty="0">
                <a:latin typeface="Lucida Console" pitchFamily="49" charset="0"/>
              </a:rPr>
              <a:t> </a:t>
            </a:r>
            <a:r>
              <a:rPr lang="es-ES" sz="2000" b="1" u="none" dirty="0" err="1">
                <a:latin typeface="Lucida Console" pitchFamily="49" charset="0"/>
              </a:rPr>
              <a:t>pekerjaan</a:t>
            </a:r>
            <a:r>
              <a:rPr lang="es-ES" sz="2000" b="1" u="none" dirty="0">
                <a:latin typeface="Lucida Console" pitchFamily="49" charset="0"/>
              </a:rPr>
              <a:t> bebas </a:t>
            </a:r>
            <a:r>
              <a:rPr lang="es-ES" sz="2000" b="1" dirty="0" err="1">
                <a:latin typeface="Lucida Console" pitchFamily="49" charset="0"/>
              </a:rPr>
              <a:t>dengan</a:t>
            </a:r>
            <a:r>
              <a:rPr lang="es-ES" sz="2000" b="1" dirty="0">
                <a:latin typeface="Lucida Console" pitchFamily="49" charset="0"/>
              </a:rPr>
              <a:t> </a:t>
            </a:r>
            <a:r>
              <a:rPr lang="es-ES" sz="2000" b="1" dirty="0" err="1">
                <a:latin typeface="Lucida Console" pitchFamily="49" charset="0"/>
              </a:rPr>
              <a:t>jumlah</a:t>
            </a:r>
            <a:r>
              <a:rPr lang="es-ES" sz="2000" b="1" dirty="0">
                <a:latin typeface="Lucida Console" pitchFamily="49" charset="0"/>
              </a:rPr>
              <a:t> </a:t>
            </a:r>
            <a:r>
              <a:rPr lang="es-ES" sz="2000" b="1" dirty="0" err="1">
                <a:latin typeface="Lucida Console" pitchFamily="49" charset="0"/>
              </a:rPr>
              <a:t>peredaran</a:t>
            </a:r>
            <a:r>
              <a:rPr lang="es-ES" sz="2000" b="1" dirty="0">
                <a:latin typeface="Lucida Console" pitchFamily="49" charset="0"/>
              </a:rPr>
              <a:t> </a:t>
            </a:r>
            <a:r>
              <a:rPr lang="es-ES" sz="2000" b="1" dirty="0" err="1">
                <a:latin typeface="Lucida Console" pitchFamily="49" charset="0"/>
              </a:rPr>
              <a:t>usaha</a:t>
            </a:r>
            <a:r>
              <a:rPr lang="es-ES" sz="2000" b="1" dirty="0">
                <a:latin typeface="Lucida Console" pitchFamily="49" charset="0"/>
              </a:rPr>
              <a:t> dan </a:t>
            </a:r>
            <a:r>
              <a:rPr lang="es-ES" sz="2000" b="1" dirty="0" err="1">
                <a:latin typeface="Lucida Console" pitchFamily="49" charset="0"/>
              </a:rPr>
              <a:t>jumlah</a:t>
            </a:r>
            <a:r>
              <a:rPr lang="es-ES" sz="2000" b="1" dirty="0">
                <a:latin typeface="Lucida Console" pitchFamily="49" charset="0"/>
              </a:rPr>
              <a:t> </a:t>
            </a:r>
            <a:r>
              <a:rPr lang="es-ES" sz="2000" b="1" dirty="0" err="1">
                <a:latin typeface="Lucida Console" pitchFamily="49" charset="0"/>
              </a:rPr>
              <a:t>lebih</a:t>
            </a:r>
            <a:r>
              <a:rPr lang="es-ES" sz="2000" b="1" dirty="0">
                <a:latin typeface="Lucida Console" pitchFamily="49" charset="0"/>
              </a:rPr>
              <a:t> </a:t>
            </a:r>
            <a:r>
              <a:rPr lang="es-ES" sz="2000" b="1" dirty="0" err="1">
                <a:latin typeface="Lucida Console" pitchFamily="49" charset="0"/>
              </a:rPr>
              <a:t>bayar</a:t>
            </a:r>
            <a:r>
              <a:rPr lang="es-ES" sz="2000" b="1" dirty="0">
                <a:latin typeface="Lucida Console" pitchFamily="49" charset="0"/>
              </a:rPr>
              <a:t> </a:t>
            </a:r>
            <a:r>
              <a:rPr lang="es-ES" sz="2000" b="1" dirty="0" err="1">
                <a:latin typeface="Lucida Console" pitchFamily="49" charset="0"/>
              </a:rPr>
              <a:t>sampai</a:t>
            </a:r>
            <a:r>
              <a:rPr lang="es-ES" sz="2000" b="1" dirty="0">
                <a:latin typeface="Lucida Console" pitchFamily="49" charset="0"/>
              </a:rPr>
              <a:t> </a:t>
            </a:r>
            <a:r>
              <a:rPr lang="es-ES" sz="2000" b="1" dirty="0" err="1">
                <a:latin typeface="Lucida Console" pitchFamily="49" charset="0"/>
              </a:rPr>
              <a:t>dengan</a:t>
            </a:r>
            <a:r>
              <a:rPr lang="es-ES" sz="2000" b="1" dirty="0">
                <a:latin typeface="Lucida Console" pitchFamily="49" charset="0"/>
              </a:rPr>
              <a:t> </a:t>
            </a:r>
            <a:r>
              <a:rPr lang="es-ES" sz="2000" b="1" dirty="0" err="1">
                <a:latin typeface="Lucida Console" pitchFamily="49" charset="0"/>
              </a:rPr>
              <a:t>jumlah</a:t>
            </a:r>
            <a:r>
              <a:rPr lang="es-ES" sz="2000" b="1" dirty="0">
                <a:latin typeface="Lucida Console" pitchFamily="49" charset="0"/>
              </a:rPr>
              <a:t> </a:t>
            </a:r>
            <a:r>
              <a:rPr lang="es-ES" sz="2000" b="1" dirty="0" err="1">
                <a:latin typeface="Lucida Console" pitchFamily="49" charset="0"/>
              </a:rPr>
              <a:t>tertentu</a:t>
            </a:r>
            <a:r>
              <a:rPr lang="es-ES" sz="2000" b="1" u="none" dirty="0">
                <a:latin typeface="Lucida Console" pitchFamily="49" charset="0"/>
              </a:rPr>
              <a:t>;</a:t>
            </a:r>
          </a:p>
          <a:p>
            <a:pPr marL="457200" indent="-457200" algn="l">
              <a:buFontTx/>
              <a:buAutoNum type="alphaLcPeriod"/>
            </a:pPr>
            <a:endParaRPr lang="es-ES" sz="2000" b="1" u="none" dirty="0">
              <a:latin typeface="Lucida Console" pitchFamily="49" charset="0"/>
            </a:endParaRPr>
          </a:p>
          <a:p>
            <a:pPr marL="457200" indent="-457200" algn="l">
              <a:buFontTx/>
              <a:buAutoNum type="alphaLcPeriod"/>
            </a:pPr>
            <a:r>
              <a:rPr lang="es-ES" sz="2000" b="1" u="none" dirty="0">
                <a:latin typeface="Lucida Console" pitchFamily="49" charset="0"/>
              </a:rPr>
              <a:t> WP </a:t>
            </a:r>
            <a:r>
              <a:rPr lang="es-ES" sz="2000" b="1" u="none" dirty="0" err="1">
                <a:latin typeface="Lucida Console" pitchFamily="49" charset="0"/>
              </a:rPr>
              <a:t>badan</a:t>
            </a:r>
            <a:r>
              <a:rPr lang="es-ES" sz="2000" b="1" u="none" dirty="0">
                <a:latin typeface="Lucida Console" pitchFamily="49" charset="0"/>
              </a:rPr>
              <a:t> </a:t>
            </a:r>
            <a:r>
              <a:rPr lang="es-ES" sz="2000" b="1" u="none" dirty="0" err="1">
                <a:latin typeface="Lucida Console" pitchFamily="49" charset="0"/>
              </a:rPr>
              <a:t>dengan</a:t>
            </a:r>
            <a:r>
              <a:rPr lang="es-ES" sz="2000" b="1" u="none" dirty="0">
                <a:latin typeface="Lucida Console" pitchFamily="49" charset="0"/>
              </a:rPr>
              <a:t> </a:t>
            </a:r>
            <a:r>
              <a:rPr lang="es-ES" sz="2000" b="1" u="none" dirty="0" err="1">
                <a:latin typeface="Lucida Console" pitchFamily="49" charset="0"/>
              </a:rPr>
              <a:t>jumlah</a:t>
            </a:r>
            <a:r>
              <a:rPr lang="es-ES" sz="2000" b="1" u="none" dirty="0">
                <a:latin typeface="Lucida Console" pitchFamily="49" charset="0"/>
              </a:rPr>
              <a:t> </a:t>
            </a:r>
            <a:r>
              <a:rPr lang="es-ES" sz="2000" b="1" u="none" dirty="0" err="1">
                <a:latin typeface="Lucida Console" pitchFamily="49" charset="0"/>
              </a:rPr>
              <a:t>peredaran</a:t>
            </a:r>
            <a:r>
              <a:rPr lang="es-ES" sz="2000" b="1" u="none" dirty="0">
                <a:latin typeface="Lucida Console" pitchFamily="49" charset="0"/>
              </a:rPr>
              <a:t> </a:t>
            </a:r>
            <a:r>
              <a:rPr lang="es-ES" sz="2000" b="1" u="none" dirty="0" err="1">
                <a:latin typeface="Lucida Console" pitchFamily="49" charset="0"/>
              </a:rPr>
              <a:t>usaha</a:t>
            </a:r>
            <a:r>
              <a:rPr lang="es-ES" sz="2000" b="1" u="none" dirty="0">
                <a:latin typeface="Lucida Console" pitchFamily="49" charset="0"/>
              </a:rPr>
              <a:t> dan </a:t>
            </a:r>
            <a:r>
              <a:rPr lang="es-ES" sz="2000" b="1" u="none" dirty="0" err="1">
                <a:latin typeface="Lucida Console" pitchFamily="49" charset="0"/>
              </a:rPr>
              <a:t>jumlah</a:t>
            </a:r>
            <a:r>
              <a:rPr lang="es-ES" sz="2000" b="1" u="none" dirty="0">
                <a:latin typeface="Lucida Console" pitchFamily="49" charset="0"/>
              </a:rPr>
              <a:t> </a:t>
            </a:r>
            <a:r>
              <a:rPr lang="es-ES" sz="2000" b="1" u="none" dirty="0" err="1">
                <a:latin typeface="Lucida Console" pitchFamily="49" charset="0"/>
              </a:rPr>
              <a:t>lebih</a:t>
            </a:r>
            <a:r>
              <a:rPr lang="es-ES" sz="2000" b="1" u="none" dirty="0">
                <a:latin typeface="Lucida Console" pitchFamily="49" charset="0"/>
              </a:rPr>
              <a:t> </a:t>
            </a:r>
            <a:r>
              <a:rPr lang="es-ES" sz="2000" b="1" u="none" dirty="0" err="1">
                <a:latin typeface="Lucida Console" pitchFamily="49" charset="0"/>
              </a:rPr>
              <a:t>bayar</a:t>
            </a:r>
            <a:r>
              <a:rPr lang="es-ES" sz="2000" b="1" u="none" dirty="0">
                <a:latin typeface="Lucida Console" pitchFamily="49" charset="0"/>
              </a:rPr>
              <a:t> </a:t>
            </a:r>
            <a:r>
              <a:rPr lang="es-ES" sz="2000" b="1" dirty="0" err="1">
                <a:latin typeface="Lucida Console" pitchFamily="49" charset="0"/>
              </a:rPr>
              <a:t>sampai</a:t>
            </a:r>
            <a:r>
              <a:rPr lang="es-ES" sz="2000" b="1" dirty="0">
                <a:latin typeface="Lucida Console" pitchFamily="49" charset="0"/>
              </a:rPr>
              <a:t> </a:t>
            </a:r>
            <a:r>
              <a:rPr lang="es-ES" sz="2000" b="1" dirty="0" err="1">
                <a:latin typeface="Lucida Console" pitchFamily="49" charset="0"/>
              </a:rPr>
              <a:t>dengan</a:t>
            </a:r>
            <a:r>
              <a:rPr lang="es-ES" sz="2000" b="1" dirty="0">
                <a:latin typeface="Lucida Console" pitchFamily="49" charset="0"/>
              </a:rPr>
              <a:t> </a:t>
            </a:r>
            <a:r>
              <a:rPr lang="es-ES" sz="2000" b="1" dirty="0" err="1">
                <a:latin typeface="Lucida Console" pitchFamily="49" charset="0"/>
              </a:rPr>
              <a:t>jumlah</a:t>
            </a:r>
            <a:r>
              <a:rPr lang="es-ES" sz="2000" b="1" dirty="0">
                <a:latin typeface="Lucida Console" pitchFamily="49" charset="0"/>
              </a:rPr>
              <a:t> </a:t>
            </a:r>
            <a:r>
              <a:rPr lang="es-ES" sz="2000" b="1" dirty="0" err="1">
                <a:latin typeface="Lucida Console" pitchFamily="49" charset="0"/>
              </a:rPr>
              <a:t>tertentu</a:t>
            </a:r>
            <a:r>
              <a:rPr lang="es-ES" sz="2000" b="1" u="none" dirty="0">
                <a:latin typeface="Lucida Console" pitchFamily="49" charset="0"/>
              </a:rPr>
              <a:t>; </a:t>
            </a:r>
            <a:r>
              <a:rPr lang="es-ES" sz="2000" b="1" u="none" dirty="0" err="1">
                <a:latin typeface="Lucida Console" pitchFamily="49" charset="0"/>
              </a:rPr>
              <a:t>atau</a:t>
            </a:r>
            <a:endParaRPr lang="es-ES" sz="2000" b="1" u="none" dirty="0">
              <a:latin typeface="Lucida Console" pitchFamily="49" charset="0"/>
            </a:endParaRPr>
          </a:p>
          <a:p>
            <a:pPr marL="457200" indent="-457200" algn="l">
              <a:buFontTx/>
              <a:buAutoNum type="alphaLcPeriod"/>
            </a:pPr>
            <a:endParaRPr lang="es-ES" sz="2000" b="1" u="none" dirty="0">
              <a:latin typeface="Lucida Console" pitchFamily="49" charset="0"/>
            </a:endParaRPr>
          </a:p>
          <a:p>
            <a:pPr marL="457200" indent="-457200" algn="l">
              <a:buFontTx/>
              <a:buAutoNum type="alphaLcPeriod"/>
            </a:pPr>
            <a:r>
              <a:rPr lang="es-ES" sz="2000" b="1" u="none" dirty="0">
                <a:latin typeface="Lucida Console" pitchFamily="49" charset="0"/>
              </a:rPr>
              <a:t> </a:t>
            </a:r>
            <a:r>
              <a:rPr lang="es-ES" sz="2000" b="1" u="none" dirty="0" err="1">
                <a:latin typeface="Lucida Console" pitchFamily="49" charset="0"/>
              </a:rPr>
              <a:t>Pengusaha</a:t>
            </a:r>
            <a:r>
              <a:rPr lang="es-ES" sz="2000" b="1" u="none" dirty="0">
                <a:latin typeface="Lucida Console" pitchFamily="49" charset="0"/>
              </a:rPr>
              <a:t> </a:t>
            </a:r>
            <a:r>
              <a:rPr lang="es-ES" sz="2000" b="1" u="none" dirty="0" err="1">
                <a:latin typeface="Lucida Console" pitchFamily="49" charset="0"/>
              </a:rPr>
              <a:t>Kena</a:t>
            </a:r>
            <a:r>
              <a:rPr lang="es-ES" sz="2000" b="1" u="none" dirty="0">
                <a:latin typeface="Lucida Console" pitchFamily="49" charset="0"/>
              </a:rPr>
              <a:t> </a:t>
            </a:r>
            <a:r>
              <a:rPr lang="es-ES" sz="2000" b="1" u="none" dirty="0" err="1">
                <a:latin typeface="Lucida Console" pitchFamily="49" charset="0"/>
              </a:rPr>
              <a:t>Pajak</a:t>
            </a:r>
            <a:r>
              <a:rPr lang="es-ES" sz="2000" b="1" u="none" dirty="0">
                <a:latin typeface="Lucida Console" pitchFamily="49" charset="0"/>
              </a:rPr>
              <a:t> yang </a:t>
            </a:r>
            <a:r>
              <a:rPr lang="es-ES" sz="2000" b="1" u="none" dirty="0" err="1">
                <a:latin typeface="Lucida Console" pitchFamily="49" charset="0"/>
              </a:rPr>
              <a:t>menyampaikan</a:t>
            </a:r>
            <a:r>
              <a:rPr lang="es-ES" sz="2000" b="1" u="none" dirty="0">
                <a:latin typeface="Lucida Console" pitchFamily="49" charset="0"/>
              </a:rPr>
              <a:t> SPT Masa PPN </a:t>
            </a:r>
            <a:r>
              <a:rPr lang="es-ES" sz="2000" b="1" dirty="0" err="1">
                <a:latin typeface="Lucida Console" pitchFamily="49" charset="0"/>
              </a:rPr>
              <a:t>dengan</a:t>
            </a:r>
            <a:r>
              <a:rPr lang="es-ES" sz="2000" b="1" dirty="0">
                <a:latin typeface="Lucida Console" pitchFamily="49" charset="0"/>
              </a:rPr>
              <a:t> </a:t>
            </a:r>
            <a:r>
              <a:rPr lang="es-ES" sz="2000" b="1" dirty="0" err="1">
                <a:latin typeface="Lucida Console" pitchFamily="49" charset="0"/>
              </a:rPr>
              <a:t>jumlah</a:t>
            </a:r>
            <a:r>
              <a:rPr lang="es-ES" sz="2000" b="1" dirty="0">
                <a:latin typeface="Lucida Console" pitchFamily="49" charset="0"/>
              </a:rPr>
              <a:t> </a:t>
            </a:r>
            <a:r>
              <a:rPr lang="es-ES" sz="2000" b="1" dirty="0" err="1">
                <a:latin typeface="Lucida Console" pitchFamily="49" charset="0"/>
              </a:rPr>
              <a:t>penyerahan</a:t>
            </a:r>
            <a:r>
              <a:rPr lang="es-ES" sz="2000" b="1" dirty="0">
                <a:latin typeface="Lucida Console" pitchFamily="49" charset="0"/>
              </a:rPr>
              <a:t> dan </a:t>
            </a:r>
            <a:r>
              <a:rPr lang="es-ES" sz="2000" b="1" dirty="0" err="1">
                <a:latin typeface="Lucida Console" pitchFamily="49" charset="0"/>
              </a:rPr>
              <a:t>jumlah</a:t>
            </a:r>
            <a:r>
              <a:rPr lang="es-ES" sz="2000" b="1" dirty="0">
                <a:latin typeface="Lucida Console" pitchFamily="49" charset="0"/>
              </a:rPr>
              <a:t> </a:t>
            </a:r>
            <a:r>
              <a:rPr lang="es-ES" sz="2000" b="1" dirty="0" err="1">
                <a:latin typeface="Lucida Console" pitchFamily="49" charset="0"/>
              </a:rPr>
              <a:t>lebih</a:t>
            </a:r>
            <a:r>
              <a:rPr lang="es-ES" sz="2000" b="1" dirty="0">
                <a:latin typeface="Lucida Console" pitchFamily="49" charset="0"/>
              </a:rPr>
              <a:t> </a:t>
            </a:r>
            <a:r>
              <a:rPr lang="es-ES" sz="2000" b="1" dirty="0" err="1">
                <a:latin typeface="Lucida Console" pitchFamily="49" charset="0"/>
              </a:rPr>
              <a:t>bayar</a:t>
            </a:r>
            <a:r>
              <a:rPr lang="es-ES" sz="2000" b="1" dirty="0">
                <a:latin typeface="Lucida Console" pitchFamily="49" charset="0"/>
              </a:rPr>
              <a:t> </a:t>
            </a:r>
            <a:r>
              <a:rPr lang="es-ES" sz="2000" b="1" dirty="0" err="1">
                <a:latin typeface="Lucida Console" pitchFamily="49" charset="0"/>
              </a:rPr>
              <a:t>sampai</a:t>
            </a:r>
            <a:r>
              <a:rPr lang="es-ES" sz="2000" b="1" dirty="0">
                <a:latin typeface="Lucida Console" pitchFamily="49" charset="0"/>
              </a:rPr>
              <a:t> </a:t>
            </a:r>
            <a:r>
              <a:rPr lang="es-ES" sz="2000" b="1" dirty="0" err="1">
                <a:latin typeface="Lucida Console" pitchFamily="49" charset="0"/>
              </a:rPr>
              <a:t>dengan</a:t>
            </a:r>
            <a:r>
              <a:rPr lang="es-ES" sz="2000" b="1" dirty="0">
                <a:latin typeface="Lucida Console" pitchFamily="49" charset="0"/>
              </a:rPr>
              <a:t> </a:t>
            </a:r>
            <a:r>
              <a:rPr lang="es-ES" sz="2000" b="1" dirty="0" err="1">
                <a:latin typeface="Lucida Console" pitchFamily="49" charset="0"/>
              </a:rPr>
              <a:t>jumlah</a:t>
            </a:r>
            <a:r>
              <a:rPr lang="es-ES" sz="2000" b="1" dirty="0">
                <a:latin typeface="Lucida Console" pitchFamily="49" charset="0"/>
              </a:rPr>
              <a:t> </a:t>
            </a:r>
            <a:r>
              <a:rPr lang="es-ES" sz="2000" b="1" dirty="0" err="1">
                <a:latin typeface="Lucida Console" pitchFamily="49" charset="0"/>
              </a:rPr>
              <a:t>tertentu</a:t>
            </a:r>
            <a:r>
              <a:rPr lang="es-ES" sz="2000" b="1" u="none" dirty="0">
                <a:latin typeface="Lucida Console" pitchFamily="49" charset="0"/>
              </a:rPr>
              <a:t>.</a:t>
            </a:r>
            <a:r>
              <a:rPr lang="en-US" sz="2000" b="1" u="none" dirty="0">
                <a:latin typeface="Lucida Console" pitchFamily="49" charset="0"/>
              </a:rPr>
              <a:t> </a:t>
            </a:r>
          </a:p>
        </p:txBody>
      </p:sp>
      <p:sp>
        <p:nvSpPr>
          <p:cNvPr id="343044" name="AutoShape 4"/>
          <p:cNvSpPr>
            <a:spLocks noChangeArrowheads="1"/>
          </p:cNvSpPr>
          <p:nvPr/>
        </p:nvSpPr>
        <p:spPr bwMode="auto">
          <a:xfrm>
            <a:off x="3805238" y="825500"/>
            <a:ext cx="550862" cy="3000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3046" name="Rectangle 6"/>
          <p:cNvSpPr>
            <a:spLocks noChangeArrowheads="1"/>
          </p:cNvSpPr>
          <p:nvPr/>
        </p:nvSpPr>
        <p:spPr bwMode="auto">
          <a:xfrm>
            <a:off x="250825" y="5661025"/>
            <a:ext cx="8713788" cy="376238"/>
          </a:xfrm>
          <a:prstGeom prst="rect">
            <a:avLst/>
          </a:prstGeom>
          <a:noFill/>
          <a:ln w="9525">
            <a:solidFill>
              <a:srgbClr val="0033CC"/>
            </a:solidFill>
            <a:miter lim="800000"/>
            <a:headEnd/>
            <a:tailEnd/>
          </a:ln>
        </p:spPr>
        <p:txBody>
          <a:bodyPr lIns="91422" tIns="45712" rIns="91422" bIns="45712" anchor="ctr">
            <a:spAutoFit/>
          </a:bodyPr>
          <a:lstStyle/>
          <a:p>
            <a:pPr algn="l"/>
            <a:r>
              <a:rPr lang="es-ES" sz="1800" b="1" u="none"/>
              <a:t>diatur dengan atau berdasarkan Peraturan Menteri Keuangan.</a:t>
            </a:r>
            <a:r>
              <a:rPr lang="en-US" sz="1800" b="1" u="none"/>
              <a:t> </a:t>
            </a:r>
          </a:p>
        </p:txBody>
      </p:sp>
      <p:sp>
        <p:nvSpPr>
          <p:cNvPr id="343047" name="Line 7"/>
          <p:cNvSpPr>
            <a:spLocks noChangeShapeType="1"/>
          </p:cNvSpPr>
          <p:nvPr/>
        </p:nvSpPr>
        <p:spPr bwMode="auto">
          <a:xfrm>
            <a:off x="6156325" y="2924175"/>
            <a:ext cx="0" cy="2665413"/>
          </a:xfrm>
          <a:prstGeom prst="line">
            <a:avLst/>
          </a:prstGeom>
          <a:noFill/>
          <a:ln w="38100">
            <a:solidFill>
              <a:srgbClr val="0033CC"/>
            </a:solidFill>
            <a:round/>
            <a:headEnd/>
            <a:tailEnd type="triangle" w="med" len="med"/>
          </a:ln>
        </p:spPr>
        <p:txBody>
          <a:bodyPr/>
          <a:lstStyle/>
          <a:p>
            <a:endParaRPr lang="en-US"/>
          </a:p>
        </p:txBody>
      </p:sp>
      <p:sp>
        <p:nvSpPr>
          <p:cNvPr id="343048" name="Line 8"/>
          <p:cNvSpPr>
            <a:spLocks noChangeShapeType="1"/>
          </p:cNvSpPr>
          <p:nvPr/>
        </p:nvSpPr>
        <p:spPr bwMode="auto">
          <a:xfrm>
            <a:off x="5435600" y="3860800"/>
            <a:ext cx="0" cy="1728788"/>
          </a:xfrm>
          <a:prstGeom prst="line">
            <a:avLst/>
          </a:prstGeom>
          <a:noFill/>
          <a:ln w="38100">
            <a:solidFill>
              <a:srgbClr val="0033CC"/>
            </a:solidFill>
            <a:round/>
            <a:headEnd/>
            <a:tailEnd type="triangle" w="med" len="med"/>
          </a:ln>
        </p:spPr>
        <p:txBody>
          <a:bodyPr/>
          <a:lstStyle/>
          <a:p>
            <a:endParaRPr lang="en-US"/>
          </a:p>
        </p:txBody>
      </p:sp>
      <p:sp>
        <p:nvSpPr>
          <p:cNvPr id="343049" name="Line 9"/>
          <p:cNvSpPr>
            <a:spLocks noChangeShapeType="1"/>
          </p:cNvSpPr>
          <p:nvPr/>
        </p:nvSpPr>
        <p:spPr bwMode="auto">
          <a:xfrm>
            <a:off x="2411413" y="5084763"/>
            <a:ext cx="0" cy="504825"/>
          </a:xfrm>
          <a:prstGeom prst="line">
            <a:avLst/>
          </a:prstGeom>
          <a:noFill/>
          <a:ln w="38100">
            <a:solidFill>
              <a:srgbClr val="0033CC"/>
            </a:solidFill>
            <a:round/>
            <a:headEnd/>
            <a:tailEnd type="triangle" w="med" len="med"/>
          </a:ln>
        </p:spPr>
        <p:txBody>
          <a:bodyPr/>
          <a:lstStyle/>
          <a:p>
            <a:endParaRPr lang="en-US"/>
          </a:p>
        </p:txBody>
      </p:sp>
      <p:sp>
        <p:nvSpPr>
          <p:cNvPr id="343050" name="AutoShape 10"/>
          <p:cNvSpPr>
            <a:spLocks noChangeArrowheads="1"/>
          </p:cNvSpPr>
          <p:nvPr/>
        </p:nvSpPr>
        <p:spPr bwMode="auto">
          <a:xfrm>
            <a:off x="8675688" y="5805488"/>
            <a:ext cx="288925" cy="431800"/>
          </a:xfrm>
          <a:prstGeom prst="curvedLeftArrow">
            <a:avLst>
              <a:gd name="adj1" fmla="val 29890"/>
              <a:gd name="adj2" fmla="val 59780"/>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43051" name="Rectangle 11"/>
          <p:cNvSpPr>
            <a:spLocks noChangeArrowheads="1"/>
          </p:cNvSpPr>
          <p:nvPr/>
        </p:nvSpPr>
        <p:spPr bwMode="auto">
          <a:xfrm>
            <a:off x="5364088" y="6092825"/>
            <a:ext cx="3313186" cy="376238"/>
          </a:xfrm>
          <a:prstGeom prst="rect">
            <a:avLst/>
          </a:prstGeom>
          <a:solidFill>
            <a:schemeClr val="hlink"/>
          </a:solidFill>
          <a:ln w="9525">
            <a:solidFill>
              <a:srgbClr val="0033CC"/>
            </a:solidFill>
            <a:miter lim="800000"/>
            <a:headEnd/>
            <a:tailEnd/>
          </a:ln>
        </p:spPr>
        <p:txBody>
          <a:bodyPr wrap="square" lIns="91422" tIns="45712" rIns="91422" bIns="45712" anchor="ctr">
            <a:spAutoFit/>
          </a:bodyPr>
          <a:lstStyle/>
          <a:p>
            <a:pPr algn="l"/>
            <a:r>
              <a:rPr lang="es-ES" sz="1800" b="1" u="none" dirty="0" smtClean="0">
                <a:solidFill>
                  <a:srgbClr val="FF0000"/>
                </a:solidFill>
              </a:rPr>
              <a:t>PMK No.198/PMK.03/2013</a:t>
            </a:r>
            <a:endParaRPr lang="en-US" sz="1800" b="1" u="none"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3042"/>
                                        </p:tgtEl>
                                        <p:attrNameLst>
                                          <p:attrName>style.visibility</p:attrName>
                                        </p:attrNameLst>
                                      </p:cBhvr>
                                      <p:to>
                                        <p:strVal val="visible"/>
                                      </p:to>
                                    </p:set>
                                    <p:anim calcmode="lin" valueType="num">
                                      <p:cBhvr additive="base">
                                        <p:cTn id="7" dur="500" fill="hold"/>
                                        <p:tgtEl>
                                          <p:spTgt spid="343042"/>
                                        </p:tgtEl>
                                        <p:attrNameLst>
                                          <p:attrName>ppt_x</p:attrName>
                                        </p:attrNameLst>
                                      </p:cBhvr>
                                      <p:tavLst>
                                        <p:tav tm="0">
                                          <p:val>
                                            <p:strVal val="0-#ppt_w/2"/>
                                          </p:val>
                                        </p:tav>
                                        <p:tav tm="100000">
                                          <p:val>
                                            <p:strVal val="#ppt_x"/>
                                          </p:val>
                                        </p:tav>
                                      </p:tavLst>
                                    </p:anim>
                                    <p:anim calcmode="lin" valueType="num">
                                      <p:cBhvr additive="base">
                                        <p:cTn id="8" dur="500" fill="hold"/>
                                        <p:tgtEl>
                                          <p:spTgt spid="3430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3044"/>
                                        </p:tgtEl>
                                        <p:attrNameLst>
                                          <p:attrName>style.visibility</p:attrName>
                                        </p:attrNameLst>
                                      </p:cBhvr>
                                      <p:to>
                                        <p:strVal val="visible"/>
                                      </p:to>
                                    </p:set>
                                    <p:anim calcmode="lin" valueType="num">
                                      <p:cBhvr additive="base">
                                        <p:cTn id="13" dur="500" fill="hold"/>
                                        <p:tgtEl>
                                          <p:spTgt spid="343044"/>
                                        </p:tgtEl>
                                        <p:attrNameLst>
                                          <p:attrName>ppt_x</p:attrName>
                                        </p:attrNameLst>
                                      </p:cBhvr>
                                      <p:tavLst>
                                        <p:tav tm="0">
                                          <p:val>
                                            <p:strVal val="0-#ppt_w/2"/>
                                          </p:val>
                                        </p:tav>
                                        <p:tav tm="100000">
                                          <p:val>
                                            <p:strVal val="#ppt_x"/>
                                          </p:val>
                                        </p:tav>
                                      </p:tavLst>
                                    </p:anim>
                                    <p:anim calcmode="lin" valueType="num">
                                      <p:cBhvr additive="base">
                                        <p:cTn id="14" dur="500" fill="hold"/>
                                        <p:tgtEl>
                                          <p:spTgt spid="34304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3043"/>
                                        </p:tgtEl>
                                        <p:attrNameLst>
                                          <p:attrName>style.visibility</p:attrName>
                                        </p:attrNameLst>
                                      </p:cBhvr>
                                      <p:to>
                                        <p:strVal val="visible"/>
                                      </p:to>
                                    </p:set>
                                    <p:anim calcmode="lin" valueType="num">
                                      <p:cBhvr additive="base">
                                        <p:cTn id="19" dur="500" fill="hold"/>
                                        <p:tgtEl>
                                          <p:spTgt spid="343043"/>
                                        </p:tgtEl>
                                        <p:attrNameLst>
                                          <p:attrName>ppt_x</p:attrName>
                                        </p:attrNameLst>
                                      </p:cBhvr>
                                      <p:tavLst>
                                        <p:tav tm="0">
                                          <p:val>
                                            <p:strVal val="0-#ppt_w/2"/>
                                          </p:val>
                                        </p:tav>
                                        <p:tav tm="100000">
                                          <p:val>
                                            <p:strVal val="#ppt_x"/>
                                          </p:val>
                                        </p:tav>
                                      </p:tavLst>
                                    </p:anim>
                                    <p:anim calcmode="lin" valueType="num">
                                      <p:cBhvr additive="base">
                                        <p:cTn id="20" dur="500" fill="hold"/>
                                        <p:tgtEl>
                                          <p:spTgt spid="34304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43047"/>
                                        </p:tgtEl>
                                        <p:attrNameLst>
                                          <p:attrName>style.visibility</p:attrName>
                                        </p:attrNameLst>
                                      </p:cBhvr>
                                      <p:to>
                                        <p:strVal val="visible"/>
                                      </p:to>
                                    </p:set>
                                    <p:animEffect transition="in" filter="blinds(horizontal)">
                                      <p:cBhvr>
                                        <p:cTn id="25" dur="500"/>
                                        <p:tgtEl>
                                          <p:spTgt spid="343047"/>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43048"/>
                                        </p:tgtEl>
                                        <p:attrNameLst>
                                          <p:attrName>style.visibility</p:attrName>
                                        </p:attrNameLst>
                                      </p:cBhvr>
                                      <p:to>
                                        <p:strVal val="visible"/>
                                      </p:to>
                                    </p:set>
                                    <p:animEffect transition="in" filter="blinds(horizontal)">
                                      <p:cBhvr>
                                        <p:cTn id="30" dur="500"/>
                                        <p:tgtEl>
                                          <p:spTgt spid="343048"/>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43049"/>
                                        </p:tgtEl>
                                        <p:attrNameLst>
                                          <p:attrName>style.visibility</p:attrName>
                                        </p:attrNameLst>
                                      </p:cBhvr>
                                      <p:to>
                                        <p:strVal val="visible"/>
                                      </p:to>
                                    </p:set>
                                    <p:animEffect transition="in" filter="blinds(horizontal)">
                                      <p:cBhvr>
                                        <p:cTn id="35" dur="500"/>
                                        <p:tgtEl>
                                          <p:spTgt spid="343049"/>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43046"/>
                                        </p:tgtEl>
                                        <p:attrNameLst>
                                          <p:attrName>style.visibility</p:attrName>
                                        </p:attrNameLst>
                                      </p:cBhvr>
                                      <p:to>
                                        <p:strVal val="visible"/>
                                      </p:to>
                                    </p:set>
                                    <p:animEffect transition="in" filter="wipe(down)">
                                      <p:cBhvr>
                                        <p:cTn id="40" dur="500"/>
                                        <p:tgtEl>
                                          <p:spTgt spid="343046"/>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343050"/>
                                        </p:tgtEl>
                                        <p:attrNameLst>
                                          <p:attrName>style.visibility</p:attrName>
                                        </p:attrNameLst>
                                      </p:cBhvr>
                                      <p:to>
                                        <p:strVal val="visible"/>
                                      </p:to>
                                    </p:set>
                                    <p:animEffect transition="in" filter="checkerboard(across)">
                                      <p:cBhvr>
                                        <p:cTn id="45" dur="500"/>
                                        <p:tgtEl>
                                          <p:spTgt spid="34305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343051"/>
                                        </p:tgtEl>
                                        <p:attrNameLst>
                                          <p:attrName>style.visibility</p:attrName>
                                        </p:attrNameLst>
                                      </p:cBhvr>
                                      <p:to>
                                        <p:strVal val="visible"/>
                                      </p:to>
                                    </p:set>
                                    <p:animEffect transition="in" filter="wipe(down)">
                                      <p:cBhvr>
                                        <p:cTn id="50" dur="500"/>
                                        <p:tgtEl>
                                          <p:spTgt spid="343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2" grpId="0" animBg="1" autoUpdateAnimBg="0"/>
      <p:bldP spid="343043" grpId="0" animBg="1" autoUpdateAnimBg="0"/>
      <p:bldP spid="343044" grpId="0" animBg="1"/>
      <p:bldP spid="343046" grpId="0" animBg="1"/>
      <p:bldP spid="343047" grpId="0" animBg="1"/>
      <p:bldP spid="343048" grpId="0" animBg="1"/>
      <p:bldP spid="343049" grpId="0" animBg="1"/>
      <p:bldP spid="343050" grpId="0" animBg="1"/>
      <p:bldP spid="343051" grpId="0" animBg="1"/>
    </p:bldLst>
  </p:timing>
</p:sld>
</file>

<file path=ppt/slides/slide1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539750" y="44450"/>
            <a:ext cx="7777163" cy="792163"/>
          </a:xfrm>
          <a:noFill/>
          <a:ln w="28575">
            <a:solidFill>
              <a:srgbClr val="990000"/>
            </a:solidFill>
          </a:ln>
        </p:spPr>
        <p:txBody>
          <a:bodyPr/>
          <a:lstStyle/>
          <a:p>
            <a:pPr eaLnBrk="1" hangingPunct="1"/>
            <a:r>
              <a:rPr lang="en-US" sz="2400" b="1" smtClean="0">
                <a:solidFill>
                  <a:schemeClr val="tx1"/>
                </a:solidFill>
                <a:latin typeface="Courier New" pitchFamily="49" charset="0"/>
              </a:rPr>
              <a:t>WP yang memenuhi persyaratan tertentu</a:t>
            </a:r>
            <a:br>
              <a:rPr lang="en-US" sz="2400" b="1" smtClean="0">
                <a:solidFill>
                  <a:schemeClr val="tx1"/>
                </a:solidFill>
                <a:latin typeface="Courier New" pitchFamily="49" charset="0"/>
              </a:rPr>
            </a:br>
            <a:r>
              <a:rPr lang="en-US" sz="2400" b="1" smtClean="0">
                <a:solidFill>
                  <a:schemeClr val="tx1"/>
                </a:solidFill>
                <a:latin typeface="Courier New" pitchFamily="49" charset="0"/>
              </a:rPr>
              <a:t> (Pasal 17D UU KUP)</a:t>
            </a:r>
          </a:p>
        </p:txBody>
      </p:sp>
      <p:sp>
        <p:nvSpPr>
          <p:cNvPr id="347146" name="Rectangle 10"/>
          <p:cNvSpPr>
            <a:spLocks noChangeArrowheads="1"/>
          </p:cNvSpPr>
          <p:nvPr/>
        </p:nvSpPr>
        <p:spPr bwMode="auto">
          <a:xfrm>
            <a:off x="2483767" y="2405063"/>
            <a:ext cx="3528393" cy="376237"/>
          </a:xfrm>
          <a:prstGeom prst="rect">
            <a:avLst/>
          </a:prstGeom>
          <a:solidFill>
            <a:schemeClr val="hlink"/>
          </a:solidFill>
          <a:ln w="9525">
            <a:solidFill>
              <a:srgbClr val="0033CC"/>
            </a:solidFill>
            <a:miter lim="800000"/>
            <a:headEnd/>
            <a:tailEnd/>
          </a:ln>
        </p:spPr>
        <p:txBody>
          <a:bodyPr wrap="square" lIns="91422" tIns="45712" rIns="91422" bIns="45712" anchor="ctr">
            <a:spAutoFit/>
          </a:bodyPr>
          <a:lstStyle/>
          <a:p>
            <a:pPr algn="l"/>
            <a:r>
              <a:rPr lang="es-ES" sz="1800" b="1" u="none" dirty="0" smtClean="0">
                <a:solidFill>
                  <a:srgbClr val="FF0000"/>
                </a:solidFill>
              </a:rPr>
              <a:t>PMK No. 198/PMK.03/2013</a:t>
            </a:r>
            <a:endParaRPr lang="en-US" sz="1800" b="1" u="none" dirty="0">
              <a:solidFill>
                <a:srgbClr val="FF0000"/>
              </a:solidFill>
            </a:endParaRPr>
          </a:p>
        </p:txBody>
      </p:sp>
      <p:sp>
        <p:nvSpPr>
          <p:cNvPr id="347147" name="Rectangle 11"/>
          <p:cNvSpPr>
            <a:spLocks noChangeArrowheads="1"/>
          </p:cNvSpPr>
          <p:nvPr/>
        </p:nvSpPr>
        <p:spPr bwMode="auto">
          <a:xfrm>
            <a:off x="395288" y="1052513"/>
            <a:ext cx="8497887" cy="1016000"/>
          </a:xfrm>
          <a:prstGeom prst="rect">
            <a:avLst/>
          </a:prstGeom>
          <a:solidFill>
            <a:schemeClr val="bg1"/>
          </a:solidFill>
          <a:ln w="9525">
            <a:solidFill>
              <a:schemeClr val="bg1"/>
            </a:solidFill>
            <a:miter lim="800000"/>
            <a:headEnd/>
            <a:tailEnd/>
          </a:ln>
        </p:spPr>
        <p:txBody>
          <a:bodyPr lIns="91422" tIns="45712" rIns="91422" bIns="45712">
            <a:spAutoFit/>
          </a:bodyPr>
          <a:lstStyle/>
          <a:p>
            <a:r>
              <a:rPr lang="es-ES" sz="2000" b="1" u="none"/>
              <a:t>WP orang pribadi yang menjalankan usaha atau pekerjaan bebas </a:t>
            </a:r>
            <a:r>
              <a:rPr lang="es-ES" sz="2000" b="1"/>
              <a:t>dengan jumlah peredaran usaha dan jumlah lebih bayar sampai dengan jumlah tertentu</a:t>
            </a:r>
            <a:r>
              <a:rPr lang="es-ES" sz="2000" b="1" u="none"/>
              <a:t>;</a:t>
            </a:r>
            <a:endParaRPr lang="en-US" sz="2000" b="1" u="none"/>
          </a:p>
        </p:txBody>
      </p:sp>
      <p:sp>
        <p:nvSpPr>
          <p:cNvPr id="347148" name="AutoShape 12"/>
          <p:cNvSpPr>
            <a:spLocks noChangeArrowheads="1"/>
          </p:cNvSpPr>
          <p:nvPr/>
        </p:nvSpPr>
        <p:spPr bwMode="auto">
          <a:xfrm>
            <a:off x="34925" y="1125538"/>
            <a:ext cx="360363" cy="21748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a:solidFill>
                  <a:schemeClr val="accent2"/>
                </a:solidFill>
              </a:rPr>
              <a:t>b</a:t>
            </a:r>
          </a:p>
        </p:txBody>
      </p:sp>
      <p:sp>
        <p:nvSpPr>
          <p:cNvPr id="347150" name="Rectangle 14"/>
          <p:cNvSpPr>
            <a:spLocks noChangeArrowheads="1"/>
          </p:cNvSpPr>
          <p:nvPr/>
        </p:nvSpPr>
        <p:spPr bwMode="auto">
          <a:xfrm>
            <a:off x="467544" y="3789040"/>
            <a:ext cx="8208962" cy="1485006"/>
          </a:xfrm>
          <a:prstGeom prst="rect">
            <a:avLst/>
          </a:prstGeom>
          <a:solidFill>
            <a:srgbClr val="FFFFCC"/>
          </a:solidFill>
          <a:ln w="9525">
            <a:solidFill>
              <a:srgbClr val="990000"/>
            </a:solidFill>
            <a:miter lim="800000"/>
            <a:headEnd/>
            <a:tailEnd/>
          </a:ln>
        </p:spPr>
        <p:txBody>
          <a:bodyPr lIns="91422" tIns="45712" rIns="91422" bIns="45712">
            <a:spAutoFit/>
          </a:bodyPr>
          <a:lstStyle/>
          <a:p>
            <a:pPr>
              <a:lnSpc>
                <a:spcPct val="90000"/>
              </a:lnSpc>
            </a:pPr>
            <a:r>
              <a:rPr lang="en-US" sz="2000" b="1" u="none" dirty="0" err="1" smtClean="0"/>
              <a:t>Wajib</a:t>
            </a:r>
            <a:r>
              <a:rPr lang="en-US" sz="2000" b="1" u="none" dirty="0" smtClean="0"/>
              <a:t> </a:t>
            </a:r>
            <a:r>
              <a:rPr lang="en-US" sz="2000" b="1" u="none" dirty="0" err="1" smtClean="0"/>
              <a:t>Pajak</a:t>
            </a:r>
            <a:r>
              <a:rPr lang="en-US" sz="2000" b="1" u="none" dirty="0" smtClean="0"/>
              <a:t> </a:t>
            </a:r>
            <a:r>
              <a:rPr lang="en-US" sz="2000" b="1" u="none" dirty="0" err="1" smtClean="0"/>
              <a:t>orang</a:t>
            </a:r>
            <a:r>
              <a:rPr lang="en-US" sz="2000" b="1" u="none" dirty="0" smtClean="0"/>
              <a:t> </a:t>
            </a:r>
            <a:r>
              <a:rPr lang="en-US" sz="2000" b="1" u="none" dirty="0" err="1" smtClean="0"/>
              <a:t>pribadi</a:t>
            </a:r>
            <a:r>
              <a:rPr lang="en-US" sz="2000" b="1" u="none" dirty="0" smtClean="0"/>
              <a:t> yang </a:t>
            </a:r>
            <a:r>
              <a:rPr lang="en-US" sz="2000" b="1" u="none" dirty="0" err="1" smtClean="0"/>
              <a:t>menjalankan</a:t>
            </a:r>
            <a:r>
              <a:rPr lang="en-US" sz="2000" b="1" u="none" dirty="0" smtClean="0"/>
              <a:t> </a:t>
            </a:r>
            <a:r>
              <a:rPr lang="en-US" sz="2000" b="1" u="none" dirty="0" err="1" smtClean="0"/>
              <a:t>usaha</a:t>
            </a:r>
            <a:r>
              <a:rPr lang="en-US" sz="2000" b="1" u="none" dirty="0" smtClean="0"/>
              <a:t> </a:t>
            </a:r>
            <a:r>
              <a:rPr lang="en-US" sz="2000" b="1" u="none" dirty="0" err="1" smtClean="0"/>
              <a:t>atau</a:t>
            </a:r>
            <a:r>
              <a:rPr lang="en-US" sz="2000" b="1" u="none" dirty="0" smtClean="0"/>
              <a:t> </a:t>
            </a:r>
            <a:r>
              <a:rPr lang="en-US" sz="2000" b="1" u="none" dirty="0" err="1" smtClean="0"/>
              <a:t>pekerjaan</a:t>
            </a:r>
            <a:r>
              <a:rPr lang="en-US" sz="2000" b="1" u="none" dirty="0" smtClean="0"/>
              <a:t> </a:t>
            </a:r>
            <a:r>
              <a:rPr lang="en-US" sz="2000" b="1" u="none" dirty="0" err="1" smtClean="0"/>
              <a:t>bebas</a:t>
            </a:r>
            <a:r>
              <a:rPr lang="en-US" sz="2000" b="1" u="none" dirty="0" smtClean="0"/>
              <a:t> yang </a:t>
            </a:r>
            <a:r>
              <a:rPr lang="en-US" sz="2000" b="1" u="none" dirty="0" err="1" smtClean="0"/>
              <a:t>menyampaikan</a:t>
            </a:r>
            <a:r>
              <a:rPr lang="en-US" sz="2000" b="1" u="none" dirty="0" smtClean="0"/>
              <a:t> </a:t>
            </a:r>
            <a:r>
              <a:rPr lang="en-US" sz="2000" b="1" u="none" dirty="0" err="1" smtClean="0"/>
              <a:t>Surat</a:t>
            </a:r>
            <a:r>
              <a:rPr lang="en-US" sz="2000" b="1" u="none" dirty="0" smtClean="0"/>
              <a:t> </a:t>
            </a:r>
          </a:p>
          <a:p>
            <a:pPr>
              <a:lnSpc>
                <a:spcPct val="90000"/>
              </a:lnSpc>
            </a:pPr>
            <a:r>
              <a:rPr lang="en-US" sz="2000" b="1" u="none" dirty="0" smtClean="0"/>
              <a:t>	</a:t>
            </a:r>
            <a:r>
              <a:rPr lang="en-US" sz="2000" b="1" u="none" dirty="0" err="1" smtClean="0"/>
              <a:t>Pemberitahuan</a:t>
            </a:r>
            <a:r>
              <a:rPr lang="en-US" sz="2000" b="1" u="none" dirty="0" smtClean="0"/>
              <a:t> </a:t>
            </a:r>
            <a:r>
              <a:rPr lang="en-US" sz="2000" b="1" u="none" dirty="0" err="1" smtClean="0"/>
              <a:t>Tahunan</a:t>
            </a:r>
            <a:r>
              <a:rPr lang="en-US" sz="2000" b="1" u="none" dirty="0" smtClean="0"/>
              <a:t> </a:t>
            </a:r>
            <a:r>
              <a:rPr lang="en-US" sz="2000" b="1" u="none" dirty="0" err="1" smtClean="0"/>
              <a:t>Pajak</a:t>
            </a:r>
            <a:r>
              <a:rPr lang="en-US" sz="2000" b="1" u="none" dirty="0" smtClean="0"/>
              <a:t> </a:t>
            </a:r>
            <a:r>
              <a:rPr lang="en-US" sz="2000" b="1" u="none" dirty="0" err="1" smtClean="0"/>
              <a:t>Penghasilan</a:t>
            </a:r>
            <a:r>
              <a:rPr lang="en-US" sz="2000" b="1" u="none" dirty="0" smtClean="0"/>
              <a:t> </a:t>
            </a:r>
            <a:r>
              <a:rPr lang="en-US" sz="2000" b="1" u="none" dirty="0" err="1" smtClean="0"/>
              <a:t>lebih</a:t>
            </a:r>
            <a:r>
              <a:rPr lang="en-US" sz="2000" b="1" u="none" dirty="0" smtClean="0"/>
              <a:t> </a:t>
            </a:r>
            <a:r>
              <a:rPr lang="en-US" sz="2000" b="1" u="none" dirty="0" err="1" smtClean="0"/>
              <a:t>bayar</a:t>
            </a:r>
            <a:r>
              <a:rPr lang="en-US" sz="2000" b="1" u="none" dirty="0" smtClean="0"/>
              <a:t> </a:t>
            </a:r>
            <a:r>
              <a:rPr lang="en-US" sz="2000" b="1" u="none" dirty="0" err="1" smtClean="0"/>
              <a:t>restitusi</a:t>
            </a:r>
            <a:r>
              <a:rPr lang="en-US" sz="2000" b="1" u="none" dirty="0" smtClean="0"/>
              <a:t> </a:t>
            </a:r>
            <a:r>
              <a:rPr lang="en-US" sz="2000" b="1" u="none" dirty="0" err="1" smtClean="0"/>
              <a:t>dengan</a:t>
            </a:r>
            <a:r>
              <a:rPr lang="en-US" sz="2000" b="1" u="none" dirty="0" smtClean="0"/>
              <a:t> </a:t>
            </a:r>
            <a:r>
              <a:rPr lang="en-US" sz="2000" b="1" u="none" dirty="0" err="1" smtClean="0"/>
              <a:t>jumlah</a:t>
            </a:r>
            <a:r>
              <a:rPr lang="en-US" sz="2000" b="1" u="none" dirty="0" smtClean="0"/>
              <a:t> </a:t>
            </a:r>
            <a:r>
              <a:rPr lang="en-US" sz="2000" b="1" u="none" dirty="0" err="1" smtClean="0"/>
              <a:t>lebih</a:t>
            </a:r>
            <a:r>
              <a:rPr lang="en-US" sz="2000" b="1" u="none" dirty="0" smtClean="0"/>
              <a:t> </a:t>
            </a:r>
            <a:r>
              <a:rPr lang="en-US" sz="2000" b="1" u="none" dirty="0" err="1" smtClean="0"/>
              <a:t>bayar</a:t>
            </a:r>
            <a:r>
              <a:rPr lang="en-US" sz="2000" b="1" u="none" dirty="0" smtClean="0"/>
              <a:t> paling </a:t>
            </a:r>
          </a:p>
          <a:p>
            <a:pPr>
              <a:lnSpc>
                <a:spcPct val="90000"/>
              </a:lnSpc>
            </a:pPr>
            <a:r>
              <a:rPr lang="en-US" sz="2000" b="1" u="none" dirty="0" smtClean="0"/>
              <a:t>	</a:t>
            </a:r>
            <a:r>
              <a:rPr lang="en-US" sz="2000" b="1" u="none" dirty="0" err="1" smtClean="0"/>
              <a:t>banyak</a:t>
            </a:r>
            <a:r>
              <a:rPr lang="en-US" sz="2000" b="1" u="none" dirty="0" smtClean="0"/>
              <a:t> </a:t>
            </a:r>
            <a:r>
              <a:rPr lang="en-US" sz="2000" b="1" u="none" dirty="0" err="1" smtClean="0"/>
              <a:t>Rp</a:t>
            </a:r>
            <a:r>
              <a:rPr lang="en-US" sz="2000" b="1" u="none" dirty="0" smtClean="0"/>
              <a:t> 10.000.000,00 (</a:t>
            </a:r>
            <a:r>
              <a:rPr lang="en-US" sz="2000" b="1" u="none" dirty="0" err="1" smtClean="0"/>
              <a:t>sepuluh</a:t>
            </a:r>
            <a:r>
              <a:rPr lang="en-US" sz="2000" b="1" u="none" dirty="0" smtClean="0"/>
              <a:t> </a:t>
            </a:r>
            <a:r>
              <a:rPr lang="en-US" sz="2000" b="1" u="none" dirty="0" err="1" smtClean="0"/>
              <a:t>juta</a:t>
            </a:r>
            <a:r>
              <a:rPr lang="en-US" sz="2000" b="1" u="none" dirty="0" smtClean="0"/>
              <a:t> rupiah);</a:t>
            </a:r>
          </a:p>
        </p:txBody>
      </p:sp>
      <p:sp>
        <p:nvSpPr>
          <p:cNvPr id="347151" name="AutoShape 15"/>
          <p:cNvSpPr>
            <a:spLocks noChangeArrowheads="1"/>
          </p:cNvSpPr>
          <p:nvPr/>
        </p:nvSpPr>
        <p:spPr bwMode="auto">
          <a:xfrm>
            <a:off x="539552" y="3212976"/>
            <a:ext cx="3024336" cy="36004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dirty="0" err="1" smtClean="0">
                <a:solidFill>
                  <a:schemeClr val="accent2"/>
                </a:solidFill>
              </a:rPr>
              <a:t>Pasal</a:t>
            </a:r>
            <a:r>
              <a:rPr lang="en-US" b="1" dirty="0" smtClean="0">
                <a:solidFill>
                  <a:schemeClr val="accent2"/>
                </a:solidFill>
              </a:rPr>
              <a:t> 2 </a:t>
            </a:r>
            <a:r>
              <a:rPr lang="en-US" b="1" dirty="0" err="1" smtClean="0">
                <a:solidFill>
                  <a:schemeClr val="accent2"/>
                </a:solidFill>
              </a:rPr>
              <a:t>huruf</a:t>
            </a:r>
            <a:r>
              <a:rPr lang="en-US" b="1" dirty="0" smtClean="0">
                <a:solidFill>
                  <a:schemeClr val="accent2"/>
                </a:solidFill>
              </a:rPr>
              <a:t> b</a:t>
            </a:r>
            <a:endParaRPr lang="en-US" b="1" dirty="0">
              <a:solidFill>
                <a:schemeClr val="accent2"/>
              </a:solidFill>
            </a:endParaRPr>
          </a:p>
        </p:txBody>
      </p:sp>
      <p:sp>
        <p:nvSpPr>
          <p:cNvPr id="347158" name="AutoShape 22"/>
          <p:cNvSpPr>
            <a:spLocks noChangeArrowheads="1"/>
          </p:cNvSpPr>
          <p:nvPr/>
        </p:nvSpPr>
        <p:spPr bwMode="auto">
          <a:xfrm>
            <a:off x="3924300" y="2060575"/>
            <a:ext cx="576263" cy="2159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7159" name="AutoShape 23"/>
          <p:cNvSpPr>
            <a:spLocks noChangeArrowheads="1"/>
          </p:cNvSpPr>
          <p:nvPr/>
        </p:nvSpPr>
        <p:spPr bwMode="auto">
          <a:xfrm>
            <a:off x="3851275" y="765175"/>
            <a:ext cx="550863" cy="3000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7138"/>
                                        </p:tgtEl>
                                        <p:attrNameLst>
                                          <p:attrName>style.visibility</p:attrName>
                                        </p:attrNameLst>
                                      </p:cBhvr>
                                      <p:to>
                                        <p:strVal val="visible"/>
                                      </p:to>
                                    </p:set>
                                    <p:anim calcmode="lin" valueType="num">
                                      <p:cBhvr additive="base">
                                        <p:cTn id="7" dur="500" fill="hold"/>
                                        <p:tgtEl>
                                          <p:spTgt spid="347138"/>
                                        </p:tgtEl>
                                        <p:attrNameLst>
                                          <p:attrName>ppt_x</p:attrName>
                                        </p:attrNameLst>
                                      </p:cBhvr>
                                      <p:tavLst>
                                        <p:tav tm="0">
                                          <p:val>
                                            <p:strVal val="0-#ppt_w/2"/>
                                          </p:val>
                                        </p:tav>
                                        <p:tav tm="100000">
                                          <p:val>
                                            <p:strVal val="#ppt_x"/>
                                          </p:val>
                                        </p:tav>
                                      </p:tavLst>
                                    </p:anim>
                                    <p:anim calcmode="lin" valueType="num">
                                      <p:cBhvr additive="base">
                                        <p:cTn id="8" dur="500" fill="hold"/>
                                        <p:tgtEl>
                                          <p:spTgt spid="3471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7159"/>
                                        </p:tgtEl>
                                        <p:attrNameLst>
                                          <p:attrName>style.visibility</p:attrName>
                                        </p:attrNameLst>
                                      </p:cBhvr>
                                      <p:to>
                                        <p:strVal val="visible"/>
                                      </p:to>
                                    </p:set>
                                    <p:anim calcmode="lin" valueType="num">
                                      <p:cBhvr additive="base">
                                        <p:cTn id="13" dur="500" fill="hold"/>
                                        <p:tgtEl>
                                          <p:spTgt spid="347159"/>
                                        </p:tgtEl>
                                        <p:attrNameLst>
                                          <p:attrName>ppt_x</p:attrName>
                                        </p:attrNameLst>
                                      </p:cBhvr>
                                      <p:tavLst>
                                        <p:tav tm="0">
                                          <p:val>
                                            <p:strVal val="0-#ppt_w/2"/>
                                          </p:val>
                                        </p:tav>
                                        <p:tav tm="100000">
                                          <p:val>
                                            <p:strVal val="#ppt_x"/>
                                          </p:val>
                                        </p:tav>
                                      </p:tavLst>
                                    </p:anim>
                                    <p:anim calcmode="lin" valueType="num">
                                      <p:cBhvr additive="base">
                                        <p:cTn id="14" dur="500" fill="hold"/>
                                        <p:tgtEl>
                                          <p:spTgt spid="3471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47148"/>
                                        </p:tgtEl>
                                        <p:attrNameLst>
                                          <p:attrName>style.visibility</p:attrName>
                                        </p:attrNameLst>
                                      </p:cBhvr>
                                      <p:to>
                                        <p:strVal val="visible"/>
                                      </p:to>
                                    </p:set>
                                    <p:animEffect transition="in" filter="blinds(horizontal)">
                                      <p:cBhvr>
                                        <p:cTn id="19" dur="500"/>
                                        <p:tgtEl>
                                          <p:spTgt spid="347148"/>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347147"/>
                                        </p:tgtEl>
                                        <p:attrNameLst>
                                          <p:attrName>style.visibility</p:attrName>
                                        </p:attrNameLst>
                                      </p:cBhvr>
                                      <p:to>
                                        <p:strVal val="visible"/>
                                      </p:to>
                                    </p:set>
                                    <p:animEffect transition="in" filter="checkerboard(across)">
                                      <p:cBhvr>
                                        <p:cTn id="24" dur="500"/>
                                        <p:tgtEl>
                                          <p:spTgt spid="347147"/>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347158"/>
                                        </p:tgtEl>
                                        <p:attrNameLst>
                                          <p:attrName>style.visibility</p:attrName>
                                        </p:attrNameLst>
                                      </p:cBhvr>
                                      <p:to>
                                        <p:strVal val="visible"/>
                                      </p:to>
                                    </p:set>
                                    <p:animEffect transition="in" filter="checkerboard(across)">
                                      <p:cBhvr>
                                        <p:cTn id="29" dur="500"/>
                                        <p:tgtEl>
                                          <p:spTgt spid="34715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347146"/>
                                        </p:tgtEl>
                                        <p:attrNameLst>
                                          <p:attrName>style.visibility</p:attrName>
                                        </p:attrNameLst>
                                      </p:cBhvr>
                                      <p:to>
                                        <p:strVal val="visible"/>
                                      </p:to>
                                    </p:set>
                                    <p:animEffect transition="in" filter="wipe(down)">
                                      <p:cBhvr>
                                        <p:cTn id="34" dur="500"/>
                                        <p:tgtEl>
                                          <p:spTgt spid="347146"/>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347151"/>
                                        </p:tgtEl>
                                        <p:attrNameLst>
                                          <p:attrName>style.visibility</p:attrName>
                                        </p:attrNameLst>
                                      </p:cBhvr>
                                      <p:to>
                                        <p:strVal val="visible"/>
                                      </p:to>
                                    </p:set>
                                    <p:animEffect transition="in" filter="blinds(horizontal)">
                                      <p:cBhvr>
                                        <p:cTn id="39" dur="500"/>
                                        <p:tgtEl>
                                          <p:spTgt spid="347151"/>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47150"/>
                                        </p:tgtEl>
                                        <p:attrNameLst>
                                          <p:attrName>style.visibility</p:attrName>
                                        </p:attrNameLst>
                                      </p:cBhvr>
                                      <p:to>
                                        <p:strVal val="visible"/>
                                      </p:to>
                                    </p:set>
                                    <p:animEffect transition="in" filter="wipe(down)">
                                      <p:cBhvr>
                                        <p:cTn id="44" dur="500"/>
                                        <p:tgtEl>
                                          <p:spTgt spid="347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38" grpId="0" animBg="1" autoUpdateAnimBg="0"/>
      <p:bldP spid="347146" grpId="0" animBg="1"/>
      <p:bldP spid="347147" grpId="0" animBg="1"/>
      <p:bldP spid="347148" grpId="0" animBg="1"/>
      <p:bldP spid="347150" grpId="0" animBg="1"/>
      <p:bldP spid="347151" grpId="0" animBg="1"/>
      <p:bldP spid="347158" grpId="0" animBg="1"/>
      <p:bldP spid="347159" grpId="0" animBg="1"/>
    </p:bldLst>
  </p:timing>
</p:sld>
</file>

<file path=ppt/slides/slide1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a:xfrm>
            <a:off x="611188" y="44450"/>
            <a:ext cx="7777162" cy="792163"/>
          </a:xfrm>
          <a:noFill/>
          <a:ln w="28575">
            <a:solidFill>
              <a:srgbClr val="990000"/>
            </a:solidFill>
          </a:ln>
        </p:spPr>
        <p:txBody>
          <a:bodyPr/>
          <a:lstStyle/>
          <a:p>
            <a:pPr eaLnBrk="1" hangingPunct="1"/>
            <a:r>
              <a:rPr lang="en-US" sz="2400" b="1" smtClean="0">
                <a:solidFill>
                  <a:schemeClr val="tx1"/>
                </a:solidFill>
                <a:latin typeface="Courier New" pitchFamily="49" charset="0"/>
              </a:rPr>
              <a:t>WP yang memenuhi persyaratan tertentu</a:t>
            </a:r>
            <a:br>
              <a:rPr lang="en-US" sz="2400" b="1" smtClean="0">
                <a:solidFill>
                  <a:schemeClr val="tx1"/>
                </a:solidFill>
                <a:latin typeface="Courier New" pitchFamily="49" charset="0"/>
              </a:rPr>
            </a:br>
            <a:r>
              <a:rPr lang="en-US" sz="2400" b="1" smtClean="0">
                <a:solidFill>
                  <a:schemeClr val="tx1"/>
                </a:solidFill>
                <a:latin typeface="Courier New" pitchFamily="49" charset="0"/>
              </a:rPr>
              <a:t> (Pasal 17D UU KUP)</a:t>
            </a:r>
          </a:p>
        </p:txBody>
      </p:sp>
      <p:sp>
        <p:nvSpPr>
          <p:cNvPr id="348164" name="AutoShape 4"/>
          <p:cNvSpPr>
            <a:spLocks noChangeArrowheads="1"/>
          </p:cNvSpPr>
          <p:nvPr/>
        </p:nvSpPr>
        <p:spPr bwMode="auto">
          <a:xfrm>
            <a:off x="3805238" y="825500"/>
            <a:ext cx="550862" cy="3000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8170" name="Rectangle 10"/>
          <p:cNvSpPr>
            <a:spLocks noChangeArrowheads="1"/>
          </p:cNvSpPr>
          <p:nvPr/>
        </p:nvSpPr>
        <p:spPr bwMode="auto">
          <a:xfrm>
            <a:off x="1187450" y="2852738"/>
            <a:ext cx="6913563" cy="376237"/>
          </a:xfrm>
          <a:prstGeom prst="rect">
            <a:avLst/>
          </a:prstGeom>
          <a:solidFill>
            <a:schemeClr val="hlink"/>
          </a:solidFill>
          <a:ln w="9525">
            <a:solidFill>
              <a:srgbClr val="0033CC"/>
            </a:solidFill>
            <a:miter lim="800000"/>
            <a:headEnd/>
            <a:tailEnd/>
          </a:ln>
        </p:spPr>
        <p:txBody>
          <a:bodyPr lIns="91422" tIns="45712" rIns="91422" bIns="45712" anchor="ctr">
            <a:spAutoFit/>
          </a:bodyPr>
          <a:lstStyle/>
          <a:p>
            <a:pPr algn="l"/>
            <a:r>
              <a:rPr lang="es-ES" sz="1800" b="1" u="none" dirty="0" err="1"/>
              <a:t>Peraturan</a:t>
            </a:r>
            <a:r>
              <a:rPr lang="es-ES" sz="1800" b="1" u="none" dirty="0"/>
              <a:t> </a:t>
            </a:r>
            <a:r>
              <a:rPr lang="es-ES" sz="1800" b="1" u="none" dirty="0" err="1"/>
              <a:t>Menteri</a:t>
            </a:r>
            <a:r>
              <a:rPr lang="es-ES" sz="1800" b="1" u="none" dirty="0"/>
              <a:t> </a:t>
            </a:r>
            <a:r>
              <a:rPr lang="es-ES" sz="1800" b="1" u="none" dirty="0" err="1"/>
              <a:t>Keuangan</a:t>
            </a:r>
            <a:r>
              <a:rPr lang="es-ES" sz="1800" b="1" u="none" dirty="0"/>
              <a:t> </a:t>
            </a:r>
            <a:r>
              <a:rPr lang="es-ES" sz="1800" b="1" u="none" dirty="0" err="1"/>
              <a:t>Nomor</a:t>
            </a:r>
            <a:r>
              <a:rPr lang="es-ES" sz="1800" b="1" u="none" dirty="0"/>
              <a:t> </a:t>
            </a:r>
            <a:r>
              <a:rPr lang="es-ES" sz="1800" b="1" u="none" dirty="0" smtClean="0">
                <a:solidFill>
                  <a:srgbClr val="FF0000"/>
                </a:solidFill>
              </a:rPr>
              <a:t>198/PMK.03/2013</a:t>
            </a:r>
            <a:endParaRPr lang="en-US" sz="1800" b="1" u="none" dirty="0">
              <a:solidFill>
                <a:srgbClr val="FF0000"/>
              </a:solidFill>
            </a:endParaRPr>
          </a:p>
        </p:txBody>
      </p:sp>
      <p:sp>
        <p:nvSpPr>
          <p:cNvPr id="348171" name="Rectangle 11"/>
          <p:cNvSpPr>
            <a:spLocks noChangeArrowheads="1"/>
          </p:cNvSpPr>
          <p:nvPr/>
        </p:nvSpPr>
        <p:spPr bwMode="auto">
          <a:xfrm>
            <a:off x="323850" y="1162050"/>
            <a:ext cx="8569325" cy="1196975"/>
          </a:xfrm>
          <a:prstGeom prst="rect">
            <a:avLst/>
          </a:prstGeom>
          <a:noFill/>
          <a:ln w="9525">
            <a:solidFill>
              <a:schemeClr val="bg1"/>
            </a:solidFill>
            <a:miter lim="800000"/>
            <a:headEnd/>
            <a:tailEnd/>
          </a:ln>
        </p:spPr>
        <p:txBody>
          <a:bodyPr lIns="91422" tIns="45712" rIns="91422" bIns="45712">
            <a:spAutoFit/>
          </a:bodyPr>
          <a:lstStyle/>
          <a:p>
            <a:r>
              <a:rPr lang="es-ES" b="1" u="none"/>
              <a:t>WP badan dengan jumlah peredaran usaha dan jumlah lebih bayar </a:t>
            </a:r>
            <a:r>
              <a:rPr lang="es-ES" b="1"/>
              <a:t>sampai dengan jumlah tertentu</a:t>
            </a:r>
            <a:r>
              <a:rPr lang="es-ES" b="1" u="none"/>
              <a:t>;</a:t>
            </a:r>
            <a:endParaRPr lang="en-US" b="1" u="none"/>
          </a:p>
        </p:txBody>
      </p:sp>
      <p:sp>
        <p:nvSpPr>
          <p:cNvPr id="348172" name="AutoShape 12"/>
          <p:cNvSpPr>
            <a:spLocks noChangeArrowheads="1"/>
          </p:cNvSpPr>
          <p:nvPr/>
        </p:nvSpPr>
        <p:spPr bwMode="auto">
          <a:xfrm>
            <a:off x="107950" y="1339850"/>
            <a:ext cx="360363" cy="21748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a:solidFill>
                  <a:schemeClr val="accent2"/>
                </a:solidFill>
              </a:rPr>
              <a:t>c</a:t>
            </a:r>
          </a:p>
        </p:txBody>
      </p:sp>
      <p:sp>
        <p:nvSpPr>
          <p:cNvPr id="348173" name="Rectangle 13"/>
          <p:cNvSpPr>
            <a:spLocks noChangeArrowheads="1"/>
          </p:cNvSpPr>
          <p:nvPr/>
        </p:nvSpPr>
        <p:spPr bwMode="auto">
          <a:xfrm>
            <a:off x="683568" y="4581128"/>
            <a:ext cx="8208962" cy="1100285"/>
          </a:xfrm>
          <a:prstGeom prst="rect">
            <a:avLst/>
          </a:prstGeom>
          <a:solidFill>
            <a:srgbClr val="FFFFCC"/>
          </a:solidFill>
          <a:ln w="9525">
            <a:solidFill>
              <a:srgbClr val="990000"/>
            </a:solidFill>
            <a:miter lim="800000"/>
            <a:headEnd/>
            <a:tailEnd/>
          </a:ln>
        </p:spPr>
        <p:txBody>
          <a:bodyPr lIns="91422" tIns="45712" rIns="91422" bIns="45712">
            <a:spAutoFit/>
          </a:bodyPr>
          <a:lstStyle/>
          <a:p>
            <a:pPr>
              <a:lnSpc>
                <a:spcPct val="110000"/>
              </a:lnSpc>
            </a:pPr>
            <a:r>
              <a:rPr lang="en-US" sz="2000" b="1" u="none" dirty="0" smtClean="0"/>
              <a:t>WP </a:t>
            </a:r>
            <a:r>
              <a:rPr lang="en-US" sz="2000" b="1" u="none" dirty="0" err="1" smtClean="0"/>
              <a:t>badan</a:t>
            </a:r>
            <a:r>
              <a:rPr lang="en-US" sz="2000" b="1" u="none" dirty="0" smtClean="0"/>
              <a:t> yang </a:t>
            </a:r>
            <a:r>
              <a:rPr lang="en-US" sz="2000" b="1" u="none" dirty="0" err="1" smtClean="0"/>
              <a:t>menyampaikan</a:t>
            </a:r>
            <a:r>
              <a:rPr lang="en-US" sz="2000" b="1" u="none" dirty="0" smtClean="0"/>
              <a:t> SPT </a:t>
            </a:r>
            <a:r>
              <a:rPr lang="en-US" sz="2000" b="1" u="none" dirty="0" err="1" smtClean="0"/>
              <a:t>PPh</a:t>
            </a:r>
            <a:r>
              <a:rPr lang="en-US" sz="2000" b="1" u="none" dirty="0" smtClean="0"/>
              <a:t> </a:t>
            </a:r>
            <a:r>
              <a:rPr lang="en-US" sz="2000" b="1" u="none" dirty="0" err="1" smtClean="0"/>
              <a:t>lebih</a:t>
            </a:r>
            <a:r>
              <a:rPr lang="en-US" sz="2000" b="1" u="none" dirty="0" smtClean="0"/>
              <a:t> </a:t>
            </a:r>
            <a:r>
              <a:rPr lang="en-US" sz="2000" b="1" u="none" dirty="0" err="1" smtClean="0"/>
              <a:t>bayar</a:t>
            </a:r>
            <a:r>
              <a:rPr lang="en-US" sz="2000" b="1" u="none" dirty="0" smtClean="0"/>
              <a:t> </a:t>
            </a:r>
          </a:p>
          <a:p>
            <a:pPr>
              <a:lnSpc>
                <a:spcPct val="110000"/>
              </a:lnSpc>
            </a:pPr>
            <a:r>
              <a:rPr lang="en-US" sz="2000" b="1" u="none" dirty="0" smtClean="0"/>
              <a:t>	</a:t>
            </a:r>
            <a:r>
              <a:rPr lang="en-US" sz="2000" b="1" u="none" dirty="0" err="1" smtClean="0"/>
              <a:t>restitusi</a:t>
            </a:r>
            <a:r>
              <a:rPr lang="en-US" sz="2000" b="1" u="none" dirty="0" smtClean="0"/>
              <a:t> </a:t>
            </a:r>
            <a:r>
              <a:rPr lang="en-US" sz="2000" b="1" u="none" dirty="0" err="1" smtClean="0"/>
              <a:t>dengan</a:t>
            </a:r>
            <a:r>
              <a:rPr lang="en-US" sz="2000" b="1" u="none" dirty="0" smtClean="0"/>
              <a:t> </a:t>
            </a:r>
            <a:r>
              <a:rPr lang="en-US" sz="2000" b="1" u="none" dirty="0" err="1" smtClean="0"/>
              <a:t>jumlah</a:t>
            </a:r>
            <a:r>
              <a:rPr lang="en-US" sz="2000" b="1" u="none" dirty="0" smtClean="0"/>
              <a:t> </a:t>
            </a:r>
            <a:r>
              <a:rPr lang="en-US" sz="2000" b="1" u="none" dirty="0" err="1" smtClean="0"/>
              <a:t>lebih</a:t>
            </a:r>
            <a:r>
              <a:rPr lang="en-US" sz="2000" b="1" u="none" dirty="0" smtClean="0"/>
              <a:t> </a:t>
            </a:r>
            <a:r>
              <a:rPr lang="en-US" sz="2000" b="1" u="none" dirty="0" err="1" smtClean="0"/>
              <a:t>bayar</a:t>
            </a:r>
            <a:r>
              <a:rPr lang="en-US" sz="2000" b="1" u="none" dirty="0" smtClean="0"/>
              <a:t> paling </a:t>
            </a:r>
            <a:r>
              <a:rPr lang="en-US" sz="2000" b="1" u="none" dirty="0" err="1" smtClean="0"/>
              <a:t>banyak</a:t>
            </a:r>
            <a:r>
              <a:rPr lang="en-US" sz="2000" b="1" u="none" dirty="0" smtClean="0"/>
              <a:t> </a:t>
            </a:r>
            <a:r>
              <a:rPr lang="en-US" sz="2000" b="1" u="none" dirty="0" err="1" smtClean="0"/>
              <a:t>Rp</a:t>
            </a:r>
            <a:r>
              <a:rPr lang="en-US" sz="2000" b="1" u="none" dirty="0" smtClean="0"/>
              <a:t> 100.000.000,-</a:t>
            </a:r>
            <a:endParaRPr lang="en-US" sz="2000" b="1" u="none" dirty="0"/>
          </a:p>
        </p:txBody>
      </p:sp>
      <p:sp>
        <p:nvSpPr>
          <p:cNvPr id="348177" name="AutoShape 17"/>
          <p:cNvSpPr>
            <a:spLocks noChangeArrowheads="1"/>
          </p:cNvSpPr>
          <p:nvPr/>
        </p:nvSpPr>
        <p:spPr bwMode="auto">
          <a:xfrm>
            <a:off x="3851275" y="2481263"/>
            <a:ext cx="550863" cy="3000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2" name="AutoShape 15"/>
          <p:cNvSpPr>
            <a:spLocks noChangeArrowheads="1"/>
          </p:cNvSpPr>
          <p:nvPr/>
        </p:nvSpPr>
        <p:spPr bwMode="auto">
          <a:xfrm>
            <a:off x="683568" y="3645024"/>
            <a:ext cx="3024336" cy="36004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dirty="0" err="1" smtClean="0">
                <a:solidFill>
                  <a:schemeClr val="accent2"/>
                </a:solidFill>
              </a:rPr>
              <a:t>Pasal</a:t>
            </a:r>
            <a:r>
              <a:rPr lang="en-US" b="1" dirty="0" smtClean="0">
                <a:solidFill>
                  <a:schemeClr val="accent2"/>
                </a:solidFill>
              </a:rPr>
              <a:t> 2 </a:t>
            </a:r>
            <a:r>
              <a:rPr lang="en-US" b="1" dirty="0" err="1" smtClean="0">
                <a:solidFill>
                  <a:schemeClr val="accent2"/>
                </a:solidFill>
              </a:rPr>
              <a:t>huruf</a:t>
            </a:r>
            <a:r>
              <a:rPr lang="en-US" b="1" dirty="0" smtClean="0">
                <a:solidFill>
                  <a:schemeClr val="accent2"/>
                </a:solidFill>
              </a:rPr>
              <a:t> c</a:t>
            </a:r>
            <a:endParaRPr lang="en-US" b="1"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62"/>
                                        </p:tgtEl>
                                        <p:attrNameLst>
                                          <p:attrName>style.visibility</p:attrName>
                                        </p:attrNameLst>
                                      </p:cBhvr>
                                      <p:to>
                                        <p:strVal val="visible"/>
                                      </p:to>
                                    </p:set>
                                    <p:anim calcmode="lin" valueType="num">
                                      <p:cBhvr additive="base">
                                        <p:cTn id="7" dur="500" fill="hold"/>
                                        <p:tgtEl>
                                          <p:spTgt spid="348162"/>
                                        </p:tgtEl>
                                        <p:attrNameLst>
                                          <p:attrName>ppt_x</p:attrName>
                                        </p:attrNameLst>
                                      </p:cBhvr>
                                      <p:tavLst>
                                        <p:tav tm="0">
                                          <p:val>
                                            <p:strVal val="0-#ppt_w/2"/>
                                          </p:val>
                                        </p:tav>
                                        <p:tav tm="100000">
                                          <p:val>
                                            <p:strVal val="#ppt_x"/>
                                          </p:val>
                                        </p:tav>
                                      </p:tavLst>
                                    </p:anim>
                                    <p:anim calcmode="lin" valueType="num">
                                      <p:cBhvr additive="base">
                                        <p:cTn id="8" dur="500" fill="hold"/>
                                        <p:tgtEl>
                                          <p:spTgt spid="3481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64"/>
                                        </p:tgtEl>
                                        <p:attrNameLst>
                                          <p:attrName>style.visibility</p:attrName>
                                        </p:attrNameLst>
                                      </p:cBhvr>
                                      <p:to>
                                        <p:strVal val="visible"/>
                                      </p:to>
                                    </p:set>
                                    <p:anim calcmode="lin" valueType="num">
                                      <p:cBhvr additive="base">
                                        <p:cTn id="13" dur="500" fill="hold"/>
                                        <p:tgtEl>
                                          <p:spTgt spid="348164"/>
                                        </p:tgtEl>
                                        <p:attrNameLst>
                                          <p:attrName>ppt_x</p:attrName>
                                        </p:attrNameLst>
                                      </p:cBhvr>
                                      <p:tavLst>
                                        <p:tav tm="0">
                                          <p:val>
                                            <p:strVal val="0-#ppt_w/2"/>
                                          </p:val>
                                        </p:tav>
                                        <p:tav tm="100000">
                                          <p:val>
                                            <p:strVal val="#ppt_x"/>
                                          </p:val>
                                        </p:tav>
                                      </p:tavLst>
                                    </p:anim>
                                    <p:anim calcmode="lin" valueType="num">
                                      <p:cBhvr additive="base">
                                        <p:cTn id="14" dur="500" fill="hold"/>
                                        <p:tgtEl>
                                          <p:spTgt spid="34816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48172"/>
                                        </p:tgtEl>
                                        <p:attrNameLst>
                                          <p:attrName>style.visibility</p:attrName>
                                        </p:attrNameLst>
                                      </p:cBhvr>
                                      <p:to>
                                        <p:strVal val="visible"/>
                                      </p:to>
                                    </p:set>
                                    <p:animEffect transition="in" filter="blinds(horizontal)">
                                      <p:cBhvr>
                                        <p:cTn id="19" dur="500"/>
                                        <p:tgtEl>
                                          <p:spTgt spid="348172"/>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348171"/>
                                        </p:tgtEl>
                                        <p:attrNameLst>
                                          <p:attrName>style.visibility</p:attrName>
                                        </p:attrNameLst>
                                      </p:cBhvr>
                                      <p:to>
                                        <p:strVal val="visible"/>
                                      </p:to>
                                    </p:set>
                                    <p:animEffect transition="in" filter="blinds(horizontal)">
                                      <p:cBhvr>
                                        <p:cTn id="24" dur="500"/>
                                        <p:tgtEl>
                                          <p:spTgt spid="348171"/>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48177"/>
                                        </p:tgtEl>
                                        <p:attrNameLst>
                                          <p:attrName>style.visibility</p:attrName>
                                        </p:attrNameLst>
                                      </p:cBhvr>
                                      <p:to>
                                        <p:strVal val="visible"/>
                                      </p:to>
                                    </p:set>
                                    <p:anim calcmode="lin" valueType="num">
                                      <p:cBhvr additive="base">
                                        <p:cTn id="29" dur="500" fill="hold"/>
                                        <p:tgtEl>
                                          <p:spTgt spid="348177"/>
                                        </p:tgtEl>
                                        <p:attrNameLst>
                                          <p:attrName>ppt_x</p:attrName>
                                        </p:attrNameLst>
                                      </p:cBhvr>
                                      <p:tavLst>
                                        <p:tav tm="0">
                                          <p:val>
                                            <p:strVal val="0-#ppt_w/2"/>
                                          </p:val>
                                        </p:tav>
                                        <p:tav tm="100000">
                                          <p:val>
                                            <p:strVal val="#ppt_x"/>
                                          </p:val>
                                        </p:tav>
                                      </p:tavLst>
                                    </p:anim>
                                    <p:anim calcmode="lin" valueType="num">
                                      <p:cBhvr additive="base">
                                        <p:cTn id="30" dur="500" fill="hold"/>
                                        <p:tgtEl>
                                          <p:spTgt spid="348177"/>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348170"/>
                                        </p:tgtEl>
                                        <p:attrNameLst>
                                          <p:attrName>style.visibility</p:attrName>
                                        </p:attrNameLst>
                                      </p:cBhvr>
                                      <p:to>
                                        <p:strVal val="visible"/>
                                      </p:to>
                                    </p:set>
                                    <p:animEffect transition="in" filter="checkerboard(across)">
                                      <p:cBhvr>
                                        <p:cTn id="35" dur="500"/>
                                        <p:tgtEl>
                                          <p:spTgt spid="348170"/>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48173"/>
                                        </p:tgtEl>
                                        <p:attrNameLst>
                                          <p:attrName>style.visibility</p:attrName>
                                        </p:attrNameLst>
                                      </p:cBhvr>
                                      <p:to>
                                        <p:strVal val="visible"/>
                                      </p:to>
                                    </p:set>
                                    <p:animEffect transition="in" filter="wipe(down)">
                                      <p:cBhvr>
                                        <p:cTn id="40" dur="500"/>
                                        <p:tgtEl>
                                          <p:spTgt spid="348173"/>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blinds(horizontal)">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2" grpId="0" animBg="1" autoUpdateAnimBg="0"/>
      <p:bldP spid="348164" grpId="0" animBg="1"/>
      <p:bldP spid="348170" grpId="0" animBg="1"/>
      <p:bldP spid="348171" grpId="0" animBg="1"/>
      <p:bldP spid="348172" grpId="0" animBg="1"/>
      <p:bldP spid="348173" grpId="0" animBg="1"/>
      <p:bldP spid="348177" grpId="0" animBg="1"/>
      <p:bldP spid="12" grpId="0" animBg="1"/>
    </p:bldLst>
  </p:timing>
</p:sld>
</file>

<file path=ppt/slides/slide1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682625" y="44450"/>
            <a:ext cx="7777163" cy="792163"/>
          </a:xfrm>
          <a:noFill/>
          <a:ln w="28575">
            <a:solidFill>
              <a:srgbClr val="990000"/>
            </a:solidFill>
          </a:ln>
        </p:spPr>
        <p:txBody>
          <a:bodyPr/>
          <a:lstStyle/>
          <a:p>
            <a:pPr eaLnBrk="1" hangingPunct="1"/>
            <a:r>
              <a:rPr lang="en-US" sz="2400" b="1" smtClean="0">
                <a:solidFill>
                  <a:schemeClr val="tx1"/>
                </a:solidFill>
                <a:latin typeface="Courier New" pitchFamily="49" charset="0"/>
              </a:rPr>
              <a:t>WP yang memenuhi persyaratan tertentu</a:t>
            </a:r>
            <a:br>
              <a:rPr lang="en-US" sz="2400" b="1" smtClean="0">
                <a:solidFill>
                  <a:schemeClr val="tx1"/>
                </a:solidFill>
                <a:latin typeface="Courier New" pitchFamily="49" charset="0"/>
              </a:rPr>
            </a:br>
            <a:r>
              <a:rPr lang="en-US" sz="2400" b="1" smtClean="0">
                <a:solidFill>
                  <a:schemeClr val="tx1"/>
                </a:solidFill>
                <a:latin typeface="Courier New" pitchFamily="49" charset="0"/>
              </a:rPr>
              <a:t> (Pasal 17D UU KUP)</a:t>
            </a:r>
          </a:p>
        </p:txBody>
      </p:sp>
      <p:sp>
        <p:nvSpPr>
          <p:cNvPr id="349188" name="AutoShape 4"/>
          <p:cNvSpPr>
            <a:spLocks noChangeArrowheads="1"/>
          </p:cNvSpPr>
          <p:nvPr/>
        </p:nvSpPr>
        <p:spPr bwMode="auto">
          <a:xfrm>
            <a:off x="3805238" y="825500"/>
            <a:ext cx="550862" cy="3000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9194" name="Rectangle 10"/>
          <p:cNvSpPr>
            <a:spLocks noChangeArrowheads="1"/>
          </p:cNvSpPr>
          <p:nvPr/>
        </p:nvSpPr>
        <p:spPr bwMode="auto">
          <a:xfrm>
            <a:off x="1187450" y="2986088"/>
            <a:ext cx="6913563" cy="368300"/>
          </a:xfrm>
          <a:prstGeom prst="rect">
            <a:avLst/>
          </a:prstGeom>
          <a:solidFill>
            <a:schemeClr val="hlink"/>
          </a:solidFill>
          <a:ln w="9525">
            <a:solidFill>
              <a:srgbClr val="0033CC"/>
            </a:solidFill>
            <a:miter lim="800000"/>
            <a:headEnd/>
            <a:tailEnd/>
          </a:ln>
        </p:spPr>
        <p:txBody>
          <a:bodyPr lIns="91422" tIns="45712" rIns="91422" bIns="45712" anchor="ctr">
            <a:spAutoFit/>
          </a:bodyPr>
          <a:lstStyle/>
          <a:p>
            <a:pPr algn="l"/>
            <a:r>
              <a:rPr lang="es-ES" sz="1800" b="1" u="none" dirty="0" smtClean="0">
                <a:solidFill>
                  <a:srgbClr val="FF0000"/>
                </a:solidFill>
              </a:rPr>
              <a:t>PMK No. 198/PMK.03/2013 </a:t>
            </a:r>
            <a:endParaRPr lang="en-US" sz="1800" b="1" u="none" dirty="0">
              <a:solidFill>
                <a:srgbClr val="FF0000"/>
              </a:solidFill>
            </a:endParaRPr>
          </a:p>
        </p:txBody>
      </p:sp>
      <p:sp>
        <p:nvSpPr>
          <p:cNvPr id="349195" name="Rectangle 11"/>
          <p:cNvSpPr>
            <a:spLocks noChangeArrowheads="1"/>
          </p:cNvSpPr>
          <p:nvPr/>
        </p:nvSpPr>
        <p:spPr bwMode="auto">
          <a:xfrm>
            <a:off x="466725" y="1196975"/>
            <a:ext cx="8353425" cy="1552575"/>
          </a:xfrm>
          <a:prstGeom prst="rect">
            <a:avLst/>
          </a:prstGeom>
          <a:noFill/>
          <a:ln w="9525">
            <a:noFill/>
            <a:miter lim="800000"/>
            <a:headEnd/>
            <a:tailEnd/>
          </a:ln>
        </p:spPr>
        <p:txBody>
          <a:bodyPr lIns="91422" tIns="45712" rIns="91422" bIns="45712">
            <a:spAutoFit/>
          </a:bodyPr>
          <a:lstStyle/>
          <a:p>
            <a:r>
              <a:rPr lang="es-ES" b="1" u="none"/>
              <a:t>Pengusaha Kena Pajak yang menyampaikan SPT Tahunan PPh dan SPT Masa PPN </a:t>
            </a:r>
            <a:r>
              <a:rPr lang="es-ES" b="1"/>
              <a:t>dengan jumlah penyerahan dan jumlah lebih bayar sampai dengan jumlah tertentu</a:t>
            </a:r>
            <a:r>
              <a:rPr lang="es-ES" b="1" u="none"/>
              <a:t>.</a:t>
            </a:r>
            <a:endParaRPr lang="en-US" b="1" u="none"/>
          </a:p>
        </p:txBody>
      </p:sp>
      <p:sp>
        <p:nvSpPr>
          <p:cNvPr id="349196" name="AutoShape 12"/>
          <p:cNvSpPr>
            <a:spLocks noChangeArrowheads="1"/>
          </p:cNvSpPr>
          <p:nvPr/>
        </p:nvSpPr>
        <p:spPr bwMode="auto">
          <a:xfrm>
            <a:off x="250825" y="1268413"/>
            <a:ext cx="360363" cy="21748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a:solidFill>
                  <a:schemeClr val="accent2"/>
                </a:solidFill>
              </a:rPr>
              <a:t>d</a:t>
            </a:r>
          </a:p>
        </p:txBody>
      </p:sp>
      <p:sp>
        <p:nvSpPr>
          <p:cNvPr id="349197" name="Rectangle 13"/>
          <p:cNvSpPr>
            <a:spLocks noChangeArrowheads="1"/>
          </p:cNvSpPr>
          <p:nvPr/>
        </p:nvSpPr>
        <p:spPr bwMode="auto">
          <a:xfrm>
            <a:off x="611560" y="4365104"/>
            <a:ext cx="8208962" cy="1107979"/>
          </a:xfrm>
          <a:prstGeom prst="rect">
            <a:avLst/>
          </a:prstGeom>
          <a:solidFill>
            <a:srgbClr val="FFFFCC"/>
          </a:solidFill>
          <a:ln w="9525">
            <a:solidFill>
              <a:srgbClr val="990000"/>
            </a:solidFill>
            <a:miter lim="800000"/>
            <a:headEnd/>
            <a:tailEnd/>
          </a:ln>
        </p:spPr>
        <p:txBody>
          <a:bodyPr lIns="91422" tIns="45712" rIns="91422" bIns="45712">
            <a:spAutoFit/>
          </a:bodyPr>
          <a:lstStyle/>
          <a:p>
            <a:pPr>
              <a:lnSpc>
                <a:spcPct val="110000"/>
              </a:lnSpc>
            </a:pPr>
            <a:r>
              <a:rPr lang="en-US" sz="2000" b="1" u="none" dirty="0" smtClean="0"/>
              <a:t>PKP yang </a:t>
            </a:r>
            <a:r>
              <a:rPr lang="en-US" sz="2000" b="1" u="none" dirty="0" err="1" smtClean="0"/>
              <a:t>menyampaikan</a:t>
            </a:r>
            <a:r>
              <a:rPr lang="en-US" sz="2000" b="1" u="none" dirty="0" smtClean="0"/>
              <a:t> SPT </a:t>
            </a:r>
            <a:r>
              <a:rPr lang="en-US" sz="2000" b="1" u="none" dirty="0" err="1" smtClean="0"/>
              <a:t>Masa</a:t>
            </a:r>
            <a:r>
              <a:rPr lang="en-US" sz="2000" b="1" u="none" dirty="0" smtClean="0"/>
              <a:t> PPN </a:t>
            </a:r>
            <a:r>
              <a:rPr lang="en-US" sz="2000" b="1" u="none" dirty="0" err="1" smtClean="0"/>
              <a:t>lebih</a:t>
            </a:r>
            <a:r>
              <a:rPr lang="en-US" sz="2000" b="1" u="none" dirty="0" smtClean="0"/>
              <a:t> </a:t>
            </a:r>
          </a:p>
          <a:p>
            <a:pPr>
              <a:lnSpc>
                <a:spcPct val="110000"/>
              </a:lnSpc>
            </a:pPr>
            <a:r>
              <a:rPr lang="en-US" sz="2000" b="1" u="none" dirty="0" smtClean="0"/>
              <a:t>	</a:t>
            </a:r>
            <a:r>
              <a:rPr lang="en-US" sz="2000" b="1" u="none" dirty="0" err="1" smtClean="0"/>
              <a:t>bayar</a:t>
            </a:r>
            <a:r>
              <a:rPr lang="en-US" sz="2000" b="1" u="none" dirty="0" smtClean="0"/>
              <a:t> </a:t>
            </a:r>
            <a:r>
              <a:rPr lang="en-US" sz="2000" b="1" u="none" dirty="0" err="1" smtClean="0"/>
              <a:t>restitusi</a:t>
            </a:r>
            <a:r>
              <a:rPr lang="en-US" sz="2000" b="1" u="none" dirty="0" smtClean="0"/>
              <a:t> </a:t>
            </a:r>
            <a:r>
              <a:rPr lang="en-US" sz="2000" b="1" u="none" dirty="0" err="1" smtClean="0"/>
              <a:t>dengan</a:t>
            </a:r>
            <a:r>
              <a:rPr lang="en-US" sz="2000" b="1" u="none" dirty="0" smtClean="0"/>
              <a:t> </a:t>
            </a:r>
            <a:r>
              <a:rPr lang="en-US" sz="2000" b="1" u="none" dirty="0" err="1" smtClean="0"/>
              <a:t>jumlah</a:t>
            </a:r>
            <a:r>
              <a:rPr lang="en-US" sz="2000" b="1" u="none" dirty="0" smtClean="0"/>
              <a:t> </a:t>
            </a:r>
            <a:r>
              <a:rPr lang="en-US" sz="2000" b="1" u="none" dirty="0" err="1" smtClean="0"/>
              <a:t>lebih</a:t>
            </a:r>
            <a:r>
              <a:rPr lang="en-US" sz="2000" b="1" u="none" dirty="0" smtClean="0"/>
              <a:t> </a:t>
            </a:r>
            <a:r>
              <a:rPr lang="en-US" sz="2000" b="1" u="none" dirty="0" err="1" smtClean="0"/>
              <a:t>bayar</a:t>
            </a:r>
            <a:r>
              <a:rPr lang="en-US" sz="2000" b="1" u="none" dirty="0" smtClean="0"/>
              <a:t> paling </a:t>
            </a:r>
            <a:r>
              <a:rPr lang="en-US" sz="2000" b="1" u="none" dirty="0" err="1" smtClean="0"/>
              <a:t>banyak</a:t>
            </a:r>
            <a:r>
              <a:rPr lang="en-US" sz="2000" b="1" u="none" dirty="0" smtClean="0"/>
              <a:t> </a:t>
            </a:r>
            <a:r>
              <a:rPr lang="en-US" sz="2000" b="1" u="none" dirty="0" err="1" smtClean="0"/>
              <a:t>Rp</a:t>
            </a:r>
            <a:r>
              <a:rPr lang="en-US" sz="2000" b="1" u="none" dirty="0" smtClean="0"/>
              <a:t> 100.000.000,-</a:t>
            </a:r>
            <a:endParaRPr lang="en-US" sz="2000" b="1" u="none" dirty="0"/>
          </a:p>
        </p:txBody>
      </p:sp>
      <p:sp>
        <p:nvSpPr>
          <p:cNvPr id="349201" name="AutoShape 17"/>
          <p:cNvSpPr>
            <a:spLocks noChangeArrowheads="1"/>
          </p:cNvSpPr>
          <p:nvPr/>
        </p:nvSpPr>
        <p:spPr bwMode="auto">
          <a:xfrm>
            <a:off x="3851275" y="2552700"/>
            <a:ext cx="550863" cy="3000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2" name="AutoShape 15"/>
          <p:cNvSpPr>
            <a:spLocks noChangeArrowheads="1"/>
          </p:cNvSpPr>
          <p:nvPr/>
        </p:nvSpPr>
        <p:spPr bwMode="auto">
          <a:xfrm>
            <a:off x="683568" y="3645024"/>
            <a:ext cx="3024336" cy="36004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dirty="0" err="1" smtClean="0">
                <a:solidFill>
                  <a:schemeClr val="accent2"/>
                </a:solidFill>
              </a:rPr>
              <a:t>Pasal</a:t>
            </a:r>
            <a:r>
              <a:rPr lang="en-US" b="1" dirty="0" smtClean="0">
                <a:solidFill>
                  <a:schemeClr val="accent2"/>
                </a:solidFill>
              </a:rPr>
              <a:t> 2 </a:t>
            </a:r>
            <a:r>
              <a:rPr lang="en-US" b="1" dirty="0" err="1" smtClean="0">
                <a:solidFill>
                  <a:schemeClr val="accent2"/>
                </a:solidFill>
              </a:rPr>
              <a:t>huruf</a:t>
            </a:r>
            <a:r>
              <a:rPr lang="en-US" b="1" dirty="0" smtClean="0">
                <a:solidFill>
                  <a:schemeClr val="accent2"/>
                </a:solidFill>
              </a:rPr>
              <a:t> d</a:t>
            </a:r>
            <a:endParaRPr lang="en-US" b="1"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9186"/>
                                        </p:tgtEl>
                                        <p:attrNameLst>
                                          <p:attrName>style.visibility</p:attrName>
                                        </p:attrNameLst>
                                      </p:cBhvr>
                                      <p:to>
                                        <p:strVal val="visible"/>
                                      </p:to>
                                    </p:set>
                                    <p:anim calcmode="lin" valueType="num">
                                      <p:cBhvr additive="base">
                                        <p:cTn id="7" dur="500" fill="hold"/>
                                        <p:tgtEl>
                                          <p:spTgt spid="349186"/>
                                        </p:tgtEl>
                                        <p:attrNameLst>
                                          <p:attrName>ppt_x</p:attrName>
                                        </p:attrNameLst>
                                      </p:cBhvr>
                                      <p:tavLst>
                                        <p:tav tm="0">
                                          <p:val>
                                            <p:strVal val="0-#ppt_w/2"/>
                                          </p:val>
                                        </p:tav>
                                        <p:tav tm="100000">
                                          <p:val>
                                            <p:strVal val="#ppt_x"/>
                                          </p:val>
                                        </p:tav>
                                      </p:tavLst>
                                    </p:anim>
                                    <p:anim calcmode="lin" valueType="num">
                                      <p:cBhvr additive="base">
                                        <p:cTn id="8" dur="500" fill="hold"/>
                                        <p:tgtEl>
                                          <p:spTgt spid="3491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9188"/>
                                        </p:tgtEl>
                                        <p:attrNameLst>
                                          <p:attrName>style.visibility</p:attrName>
                                        </p:attrNameLst>
                                      </p:cBhvr>
                                      <p:to>
                                        <p:strVal val="visible"/>
                                      </p:to>
                                    </p:set>
                                    <p:anim calcmode="lin" valueType="num">
                                      <p:cBhvr additive="base">
                                        <p:cTn id="13" dur="500" fill="hold"/>
                                        <p:tgtEl>
                                          <p:spTgt spid="349188"/>
                                        </p:tgtEl>
                                        <p:attrNameLst>
                                          <p:attrName>ppt_x</p:attrName>
                                        </p:attrNameLst>
                                      </p:cBhvr>
                                      <p:tavLst>
                                        <p:tav tm="0">
                                          <p:val>
                                            <p:strVal val="0-#ppt_w/2"/>
                                          </p:val>
                                        </p:tav>
                                        <p:tav tm="100000">
                                          <p:val>
                                            <p:strVal val="#ppt_x"/>
                                          </p:val>
                                        </p:tav>
                                      </p:tavLst>
                                    </p:anim>
                                    <p:anim calcmode="lin" valueType="num">
                                      <p:cBhvr additive="base">
                                        <p:cTn id="14" dur="500" fill="hold"/>
                                        <p:tgtEl>
                                          <p:spTgt spid="34918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49196"/>
                                        </p:tgtEl>
                                        <p:attrNameLst>
                                          <p:attrName>style.visibility</p:attrName>
                                        </p:attrNameLst>
                                      </p:cBhvr>
                                      <p:to>
                                        <p:strVal val="visible"/>
                                      </p:to>
                                    </p:set>
                                    <p:animEffect transition="in" filter="blinds(horizontal)">
                                      <p:cBhvr>
                                        <p:cTn id="19" dur="500"/>
                                        <p:tgtEl>
                                          <p:spTgt spid="34919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49195"/>
                                        </p:tgtEl>
                                        <p:attrNameLst>
                                          <p:attrName>style.visibility</p:attrName>
                                        </p:attrNameLst>
                                      </p:cBhvr>
                                      <p:to>
                                        <p:strVal val="visible"/>
                                      </p:to>
                                    </p:set>
                                    <p:animEffect transition="in" filter="wipe(down)">
                                      <p:cBhvr>
                                        <p:cTn id="24" dur="500"/>
                                        <p:tgtEl>
                                          <p:spTgt spid="34919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49201"/>
                                        </p:tgtEl>
                                        <p:attrNameLst>
                                          <p:attrName>style.visibility</p:attrName>
                                        </p:attrNameLst>
                                      </p:cBhvr>
                                      <p:to>
                                        <p:strVal val="visible"/>
                                      </p:to>
                                    </p:set>
                                    <p:anim calcmode="lin" valueType="num">
                                      <p:cBhvr additive="base">
                                        <p:cTn id="29" dur="500" fill="hold"/>
                                        <p:tgtEl>
                                          <p:spTgt spid="349201"/>
                                        </p:tgtEl>
                                        <p:attrNameLst>
                                          <p:attrName>ppt_x</p:attrName>
                                        </p:attrNameLst>
                                      </p:cBhvr>
                                      <p:tavLst>
                                        <p:tav tm="0">
                                          <p:val>
                                            <p:strVal val="0-#ppt_w/2"/>
                                          </p:val>
                                        </p:tav>
                                        <p:tav tm="100000">
                                          <p:val>
                                            <p:strVal val="#ppt_x"/>
                                          </p:val>
                                        </p:tav>
                                      </p:tavLst>
                                    </p:anim>
                                    <p:anim calcmode="lin" valueType="num">
                                      <p:cBhvr additive="base">
                                        <p:cTn id="30" dur="500" fill="hold"/>
                                        <p:tgtEl>
                                          <p:spTgt spid="349201"/>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49194"/>
                                        </p:tgtEl>
                                        <p:attrNameLst>
                                          <p:attrName>style.visibility</p:attrName>
                                        </p:attrNameLst>
                                      </p:cBhvr>
                                      <p:to>
                                        <p:strVal val="visible"/>
                                      </p:to>
                                    </p:set>
                                    <p:anim calcmode="lin" valueType="num">
                                      <p:cBhvr additive="base">
                                        <p:cTn id="35" dur="500" fill="hold"/>
                                        <p:tgtEl>
                                          <p:spTgt spid="349194"/>
                                        </p:tgtEl>
                                        <p:attrNameLst>
                                          <p:attrName>ppt_x</p:attrName>
                                        </p:attrNameLst>
                                      </p:cBhvr>
                                      <p:tavLst>
                                        <p:tav tm="0">
                                          <p:val>
                                            <p:strVal val="#ppt_x"/>
                                          </p:val>
                                        </p:tav>
                                        <p:tav tm="100000">
                                          <p:val>
                                            <p:strVal val="#ppt_x"/>
                                          </p:val>
                                        </p:tav>
                                      </p:tavLst>
                                    </p:anim>
                                    <p:anim calcmode="lin" valueType="num">
                                      <p:cBhvr additive="base">
                                        <p:cTn id="36" dur="500" fill="hold"/>
                                        <p:tgtEl>
                                          <p:spTgt spid="349194"/>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49197"/>
                                        </p:tgtEl>
                                        <p:attrNameLst>
                                          <p:attrName>style.visibility</p:attrName>
                                        </p:attrNameLst>
                                      </p:cBhvr>
                                      <p:to>
                                        <p:strVal val="visible"/>
                                      </p:to>
                                    </p:set>
                                    <p:animEffect transition="in" filter="wipe(down)">
                                      <p:cBhvr>
                                        <p:cTn id="41" dur="500"/>
                                        <p:tgtEl>
                                          <p:spTgt spid="349197"/>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linds(horizontal)">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186" grpId="0" animBg="1" autoUpdateAnimBg="0"/>
      <p:bldP spid="349188" grpId="0" animBg="1"/>
      <p:bldP spid="349194" grpId="0" animBg="1"/>
      <p:bldP spid="349195" grpId="0"/>
      <p:bldP spid="349196" grpId="0" animBg="1"/>
      <p:bldP spid="349197" grpId="0" animBg="1"/>
      <p:bldP spid="349201" grpId="0" animBg="1"/>
      <p:bldP spid="12" grpId="0" animBg="1"/>
    </p:bldLst>
  </p:timing>
</p:sld>
</file>

<file path=ppt/slides/slide1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a:xfrm>
            <a:off x="250825" y="79375"/>
            <a:ext cx="8642350" cy="685800"/>
          </a:xfrm>
          <a:solidFill>
            <a:srgbClr val="FFFFCC"/>
          </a:solidFill>
          <a:ln w="28575">
            <a:solidFill>
              <a:srgbClr val="0033CC"/>
            </a:solidFill>
          </a:ln>
        </p:spPr>
        <p:txBody>
          <a:bodyPr/>
          <a:lstStyle/>
          <a:p>
            <a:pPr eaLnBrk="1" hangingPunct="1"/>
            <a:r>
              <a:rPr lang="en-US" sz="2000" smtClean="0">
                <a:latin typeface="Tahoma" pitchFamily="34" charset="0"/>
              </a:rPr>
              <a:t>PEMERIKSAAN TERHADAP WP DENGAN KRITERIA TERTENTU DAN WP YANG MEMENUHI PERSYARATAN TERTENTU</a:t>
            </a:r>
          </a:p>
        </p:txBody>
      </p:sp>
      <p:sp>
        <p:nvSpPr>
          <p:cNvPr id="344067" name="AutoShape 3"/>
          <p:cNvSpPr>
            <a:spLocks noChangeArrowheads="1"/>
          </p:cNvSpPr>
          <p:nvPr/>
        </p:nvSpPr>
        <p:spPr bwMode="auto">
          <a:xfrm>
            <a:off x="4025900" y="3716338"/>
            <a:ext cx="762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44068" name="Rectangle 4"/>
          <p:cNvSpPr>
            <a:spLocks noChangeArrowheads="1"/>
          </p:cNvSpPr>
          <p:nvPr/>
        </p:nvSpPr>
        <p:spPr bwMode="auto">
          <a:xfrm>
            <a:off x="381000" y="4108450"/>
            <a:ext cx="8305800" cy="2633663"/>
          </a:xfrm>
          <a:prstGeom prst="rect">
            <a:avLst/>
          </a:prstGeom>
          <a:noFill/>
          <a:ln w="28575">
            <a:solidFill>
              <a:srgbClr val="008000"/>
            </a:solidFill>
            <a:miter lim="800000"/>
            <a:headEnd/>
            <a:tailEnd/>
          </a:ln>
        </p:spPr>
        <p:txBody>
          <a:bodyPr lIns="91422" tIns="45712" rIns="91422" bIns="45712">
            <a:spAutoFit/>
          </a:bodyPr>
          <a:lstStyle/>
          <a:p>
            <a:pPr>
              <a:spcBef>
                <a:spcPct val="50000"/>
              </a:spcBef>
            </a:pPr>
            <a:r>
              <a:rPr lang="en-US" sz="2200" u="none">
                <a:latin typeface="Lucida Console" pitchFamily="49" charset="0"/>
              </a:rPr>
              <a:t>Apabila berdasarkan hasil pemeriksaan tersebut, Direktur Jenderal Pajak menerbitkan Surat Ketetapan Pajak Kurang Bayar, jumlah kekurangan pajak </a:t>
            </a:r>
            <a:r>
              <a:rPr lang="en-US" sz="2200" b="1">
                <a:solidFill>
                  <a:srgbClr val="0033CC"/>
                </a:solidFill>
                <a:latin typeface="Lucida Console" pitchFamily="49" charset="0"/>
              </a:rPr>
              <a:t>ditambah dengan sanksi administrasi berupa kenaikan sebesar 100%</a:t>
            </a:r>
            <a:r>
              <a:rPr lang="en-US" sz="2200" u="none">
                <a:latin typeface="Lucida Console" pitchFamily="49" charset="0"/>
              </a:rPr>
              <a:t> (seratus persen) dari jumlah kekurangan pembayaran pajak.</a:t>
            </a:r>
          </a:p>
          <a:p>
            <a:pPr>
              <a:spcBef>
                <a:spcPct val="50000"/>
              </a:spcBef>
            </a:pPr>
            <a:r>
              <a:rPr lang="en-US" sz="2200" u="none">
                <a:latin typeface="Lucida Console" pitchFamily="49" charset="0"/>
              </a:rPr>
              <a:t>(Pasal 17C angka 5 UU KUP dan Pasal 17D angka 5)</a:t>
            </a:r>
          </a:p>
        </p:txBody>
      </p:sp>
      <p:sp>
        <p:nvSpPr>
          <p:cNvPr id="344069" name="Rectangle 5"/>
          <p:cNvSpPr>
            <a:spLocks noChangeArrowheads="1"/>
          </p:cNvSpPr>
          <p:nvPr/>
        </p:nvSpPr>
        <p:spPr bwMode="auto">
          <a:xfrm>
            <a:off x="2001838" y="2674938"/>
            <a:ext cx="5141912" cy="485775"/>
          </a:xfrm>
          <a:prstGeom prst="rect">
            <a:avLst/>
          </a:prstGeom>
          <a:noFill/>
          <a:ln w="28575">
            <a:solidFill>
              <a:srgbClr val="0033CC"/>
            </a:solidFill>
            <a:miter lim="800000"/>
            <a:headEnd/>
            <a:tailEnd/>
          </a:ln>
        </p:spPr>
        <p:txBody>
          <a:bodyPr wrap="none" lIns="91422" tIns="45712" rIns="91422" bIns="45712">
            <a:spAutoFit/>
          </a:bodyPr>
          <a:lstStyle/>
          <a:p>
            <a:r>
              <a:rPr lang="en-US" b="1" u="none">
                <a:solidFill>
                  <a:schemeClr val="tx2"/>
                </a:solidFill>
              </a:rPr>
              <a:t>WP DENGAN KRITERIA TERTENTU</a:t>
            </a:r>
          </a:p>
        </p:txBody>
      </p:sp>
      <p:sp>
        <p:nvSpPr>
          <p:cNvPr id="344070" name="Rectangle 6"/>
          <p:cNvSpPr>
            <a:spLocks noChangeArrowheads="1"/>
          </p:cNvSpPr>
          <p:nvPr/>
        </p:nvSpPr>
        <p:spPr bwMode="auto">
          <a:xfrm>
            <a:off x="1089025" y="3213100"/>
            <a:ext cx="6967538" cy="485775"/>
          </a:xfrm>
          <a:prstGeom prst="rect">
            <a:avLst/>
          </a:prstGeom>
          <a:noFill/>
          <a:ln w="28575">
            <a:solidFill>
              <a:srgbClr val="0033CC"/>
            </a:solidFill>
            <a:miter lim="800000"/>
            <a:headEnd/>
            <a:tailEnd/>
          </a:ln>
        </p:spPr>
        <p:txBody>
          <a:bodyPr wrap="none" lIns="91422" tIns="45712" rIns="91422" bIns="45712">
            <a:spAutoFit/>
          </a:bodyPr>
          <a:lstStyle/>
          <a:p>
            <a:r>
              <a:rPr lang="en-US" b="1" u="none">
                <a:solidFill>
                  <a:schemeClr val="tx2"/>
                </a:solidFill>
              </a:rPr>
              <a:t>WP YANG MEMENUHI PERSYARATAN TERTENTU</a:t>
            </a:r>
          </a:p>
        </p:txBody>
      </p:sp>
      <p:sp>
        <p:nvSpPr>
          <p:cNvPr id="344072" name="Rectangle 8"/>
          <p:cNvSpPr>
            <a:spLocks noChangeArrowheads="1"/>
          </p:cNvSpPr>
          <p:nvPr/>
        </p:nvSpPr>
        <p:spPr bwMode="auto">
          <a:xfrm>
            <a:off x="1189038" y="1171575"/>
            <a:ext cx="6837362" cy="528638"/>
          </a:xfrm>
          <a:prstGeom prst="rect">
            <a:avLst/>
          </a:prstGeom>
          <a:solidFill>
            <a:srgbClr val="99FFCC"/>
          </a:solidFill>
          <a:ln w="9525">
            <a:solidFill>
              <a:srgbClr val="0033CC"/>
            </a:solidFill>
            <a:miter lim="800000"/>
            <a:headEnd/>
            <a:tailEnd/>
          </a:ln>
        </p:spPr>
        <p:txBody>
          <a:bodyPr wrap="none" lIns="91422" tIns="45712" rIns="91422" bIns="45712">
            <a:spAutoFit/>
          </a:bodyPr>
          <a:lstStyle/>
          <a:p>
            <a:r>
              <a:rPr lang="en-US" sz="2800" b="1" u="none">
                <a:solidFill>
                  <a:schemeClr val="tx2"/>
                </a:solidFill>
                <a:latin typeface="Lucida Console" pitchFamily="49" charset="0"/>
              </a:rPr>
              <a:t>DJP DAPAT MELAKUKAN PEMERIKSAAN</a:t>
            </a:r>
          </a:p>
        </p:txBody>
      </p:sp>
      <p:sp>
        <p:nvSpPr>
          <p:cNvPr id="344074" name="Rectangle 10"/>
          <p:cNvSpPr>
            <a:spLocks noChangeArrowheads="1"/>
          </p:cNvSpPr>
          <p:nvPr/>
        </p:nvSpPr>
        <p:spPr bwMode="auto">
          <a:xfrm>
            <a:off x="3635375" y="1738313"/>
            <a:ext cx="1654175" cy="466725"/>
          </a:xfrm>
          <a:prstGeom prst="rect">
            <a:avLst/>
          </a:prstGeom>
          <a:noFill/>
          <a:ln w="9525">
            <a:solidFill>
              <a:srgbClr val="0033CC"/>
            </a:solidFill>
            <a:miter lim="800000"/>
            <a:headEnd/>
            <a:tailEnd/>
          </a:ln>
        </p:spPr>
        <p:txBody>
          <a:bodyPr wrap="none" lIns="91422" tIns="45712" rIns="91422" bIns="45712">
            <a:spAutoFit/>
          </a:bodyPr>
          <a:lstStyle/>
          <a:p>
            <a:r>
              <a:rPr lang="en-US" b="1" u="none">
                <a:solidFill>
                  <a:schemeClr val="tx2"/>
                </a:solidFill>
              </a:rPr>
              <a:t>terhadap</a:t>
            </a:r>
          </a:p>
        </p:txBody>
      </p:sp>
      <p:sp>
        <p:nvSpPr>
          <p:cNvPr id="344075" name="AutoShape 11"/>
          <p:cNvSpPr>
            <a:spLocks noChangeArrowheads="1"/>
          </p:cNvSpPr>
          <p:nvPr/>
        </p:nvSpPr>
        <p:spPr bwMode="auto">
          <a:xfrm>
            <a:off x="4067175" y="2133600"/>
            <a:ext cx="576263" cy="35877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4066"/>
                                        </p:tgtEl>
                                        <p:attrNameLst>
                                          <p:attrName>style.visibility</p:attrName>
                                        </p:attrNameLst>
                                      </p:cBhvr>
                                      <p:to>
                                        <p:strVal val="visible"/>
                                      </p:to>
                                    </p:set>
                                    <p:anim calcmode="lin" valueType="num">
                                      <p:cBhvr additive="base">
                                        <p:cTn id="7" dur="500" fill="hold"/>
                                        <p:tgtEl>
                                          <p:spTgt spid="344066"/>
                                        </p:tgtEl>
                                        <p:attrNameLst>
                                          <p:attrName>ppt_x</p:attrName>
                                        </p:attrNameLst>
                                      </p:cBhvr>
                                      <p:tavLst>
                                        <p:tav tm="0">
                                          <p:val>
                                            <p:strVal val="0-#ppt_w/2"/>
                                          </p:val>
                                        </p:tav>
                                        <p:tav tm="100000">
                                          <p:val>
                                            <p:strVal val="#ppt_x"/>
                                          </p:val>
                                        </p:tav>
                                      </p:tavLst>
                                    </p:anim>
                                    <p:anim calcmode="lin" valueType="num">
                                      <p:cBhvr additive="base">
                                        <p:cTn id="8" dur="500" fill="hold"/>
                                        <p:tgtEl>
                                          <p:spTgt spid="3440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44072"/>
                                        </p:tgtEl>
                                        <p:attrNameLst>
                                          <p:attrName>style.visibility</p:attrName>
                                        </p:attrNameLst>
                                      </p:cBhvr>
                                      <p:to>
                                        <p:strVal val="visible"/>
                                      </p:to>
                                    </p:set>
                                    <p:anim calcmode="lin" valueType="num">
                                      <p:cBhvr>
                                        <p:cTn id="13" dur="500" fill="hold"/>
                                        <p:tgtEl>
                                          <p:spTgt spid="344072"/>
                                        </p:tgtEl>
                                        <p:attrNameLst>
                                          <p:attrName>ppt_w</p:attrName>
                                        </p:attrNameLst>
                                      </p:cBhvr>
                                      <p:tavLst>
                                        <p:tav tm="0">
                                          <p:val>
                                            <p:fltVal val="0"/>
                                          </p:val>
                                        </p:tav>
                                        <p:tav tm="100000">
                                          <p:val>
                                            <p:strVal val="#ppt_w"/>
                                          </p:val>
                                        </p:tav>
                                      </p:tavLst>
                                    </p:anim>
                                    <p:anim calcmode="lin" valueType="num">
                                      <p:cBhvr>
                                        <p:cTn id="14" dur="500" fill="hold"/>
                                        <p:tgtEl>
                                          <p:spTgt spid="344072"/>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44074"/>
                                        </p:tgtEl>
                                        <p:attrNameLst>
                                          <p:attrName>style.visibility</p:attrName>
                                        </p:attrNameLst>
                                      </p:cBhvr>
                                      <p:to>
                                        <p:strVal val="visible"/>
                                      </p:to>
                                    </p:set>
                                    <p:animEffect transition="in" filter="wipe(down)">
                                      <p:cBhvr>
                                        <p:cTn id="19" dur="500"/>
                                        <p:tgtEl>
                                          <p:spTgt spid="34407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44075"/>
                                        </p:tgtEl>
                                        <p:attrNameLst>
                                          <p:attrName>style.visibility</p:attrName>
                                        </p:attrNameLst>
                                      </p:cBhvr>
                                      <p:to>
                                        <p:strVal val="visible"/>
                                      </p:to>
                                    </p:set>
                                    <p:anim calcmode="lin" valueType="num">
                                      <p:cBhvr additive="base">
                                        <p:cTn id="24" dur="500" fill="hold"/>
                                        <p:tgtEl>
                                          <p:spTgt spid="344075"/>
                                        </p:tgtEl>
                                        <p:attrNameLst>
                                          <p:attrName>ppt_x</p:attrName>
                                        </p:attrNameLst>
                                      </p:cBhvr>
                                      <p:tavLst>
                                        <p:tav tm="0">
                                          <p:val>
                                            <p:strVal val="0-#ppt_w/2"/>
                                          </p:val>
                                        </p:tav>
                                        <p:tav tm="100000">
                                          <p:val>
                                            <p:strVal val="#ppt_x"/>
                                          </p:val>
                                        </p:tav>
                                      </p:tavLst>
                                    </p:anim>
                                    <p:anim calcmode="lin" valueType="num">
                                      <p:cBhvr additive="base">
                                        <p:cTn id="25" dur="500" fill="hold"/>
                                        <p:tgtEl>
                                          <p:spTgt spid="34407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344069"/>
                                        </p:tgtEl>
                                        <p:attrNameLst>
                                          <p:attrName>style.visibility</p:attrName>
                                        </p:attrNameLst>
                                      </p:cBhvr>
                                      <p:to>
                                        <p:strVal val="visible"/>
                                      </p:to>
                                    </p:set>
                                    <p:anim calcmode="lin" valueType="num">
                                      <p:cBhvr>
                                        <p:cTn id="30" dur="500" fill="hold"/>
                                        <p:tgtEl>
                                          <p:spTgt spid="344069"/>
                                        </p:tgtEl>
                                        <p:attrNameLst>
                                          <p:attrName>ppt_w</p:attrName>
                                        </p:attrNameLst>
                                      </p:cBhvr>
                                      <p:tavLst>
                                        <p:tav tm="0">
                                          <p:val>
                                            <p:fltVal val="0"/>
                                          </p:val>
                                        </p:tav>
                                        <p:tav tm="100000">
                                          <p:val>
                                            <p:strVal val="#ppt_w"/>
                                          </p:val>
                                        </p:tav>
                                      </p:tavLst>
                                    </p:anim>
                                    <p:anim calcmode="lin" valueType="num">
                                      <p:cBhvr>
                                        <p:cTn id="31" dur="500" fill="hold"/>
                                        <p:tgtEl>
                                          <p:spTgt spid="344069"/>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344070"/>
                                        </p:tgtEl>
                                        <p:attrNameLst>
                                          <p:attrName>style.visibility</p:attrName>
                                        </p:attrNameLst>
                                      </p:cBhvr>
                                      <p:to>
                                        <p:strVal val="visible"/>
                                      </p:to>
                                    </p:set>
                                    <p:anim calcmode="lin" valueType="num">
                                      <p:cBhvr>
                                        <p:cTn id="36" dur="500" fill="hold"/>
                                        <p:tgtEl>
                                          <p:spTgt spid="344070"/>
                                        </p:tgtEl>
                                        <p:attrNameLst>
                                          <p:attrName>ppt_w</p:attrName>
                                        </p:attrNameLst>
                                      </p:cBhvr>
                                      <p:tavLst>
                                        <p:tav tm="0">
                                          <p:val>
                                            <p:fltVal val="0"/>
                                          </p:val>
                                        </p:tav>
                                        <p:tav tm="100000">
                                          <p:val>
                                            <p:strVal val="#ppt_w"/>
                                          </p:val>
                                        </p:tav>
                                      </p:tavLst>
                                    </p:anim>
                                    <p:anim calcmode="lin" valueType="num">
                                      <p:cBhvr>
                                        <p:cTn id="37" dur="500" fill="hold"/>
                                        <p:tgtEl>
                                          <p:spTgt spid="344070"/>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44067"/>
                                        </p:tgtEl>
                                        <p:attrNameLst>
                                          <p:attrName>style.visibility</p:attrName>
                                        </p:attrNameLst>
                                      </p:cBhvr>
                                      <p:to>
                                        <p:strVal val="visible"/>
                                      </p:to>
                                    </p:set>
                                    <p:anim calcmode="lin" valueType="num">
                                      <p:cBhvr additive="base">
                                        <p:cTn id="42" dur="500" fill="hold"/>
                                        <p:tgtEl>
                                          <p:spTgt spid="344067"/>
                                        </p:tgtEl>
                                        <p:attrNameLst>
                                          <p:attrName>ppt_x</p:attrName>
                                        </p:attrNameLst>
                                      </p:cBhvr>
                                      <p:tavLst>
                                        <p:tav tm="0">
                                          <p:val>
                                            <p:strVal val="0-#ppt_w/2"/>
                                          </p:val>
                                        </p:tav>
                                        <p:tav tm="100000">
                                          <p:val>
                                            <p:strVal val="#ppt_x"/>
                                          </p:val>
                                        </p:tav>
                                      </p:tavLst>
                                    </p:anim>
                                    <p:anim calcmode="lin" valueType="num">
                                      <p:cBhvr additive="base">
                                        <p:cTn id="43" dur="500" fill="hold"/>
                                        <p:tgtEl>
                                          <p:spTgt spid="344067"/>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344068"/>
                                        </p:tgtEl>
                                        <p:attrNameLst>
                                          <p:attrName>style.visibility</p:attrName>
                                        </p:attrNameLst>
                                      </p:cBhvr>
                                      <p:to>
                                        <p:strVal val="visible"/>
                                      </p:to>
                                    </p:set>
                                    <p:anim calcmode="lin" valueType="num">
                                      <p:cBhvr additive="base">
                                        <p:cTn id="48" dur="500" fill="hold"/>
                                        <p:tgtEl>
                                          <p:spTgt spid="344068"/>
                                        </p:tgtEl>
                                        <p:attrNameLst>
                                          <p:attrName>ppt_x</p:attrName>
                                        </p:attrNameLst>
                                      </p:cBhvr>
                                      <p:tavLst>
                                        <p:tav tm="0">
                                          <p:val>
                                            <p:strVal val="0-#ppt_w/2"/>
                                          </p:val>
                                        </p:tav>
                                        <p:tav tm="100000">
                                          <p:val>
                                            <p:strVal val="#ppt_x"/>
                                          </p:val>
                                        </p:tav>
                                      </p:tavLst>
                                    </p:anim>
                                    <p:anim calcmode="lin" valueType="num">
                                      <p:cBhvr additive="base">
                                        <p:cTn id="49" dur="500" fill="hold"/>
                                        <p:tgtEl>
                                          <p:spTgt spid="3440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66" grpId="0" animBg="1" autoUpdateAnimBg="0"/>
      <p:bldP spid="344067" grpId="0" animBg="1"/>
      <p:bldP spid="344068" grpId="0" animBg="1" autoUpdateAnimBg="0"/>
      <p:bldP spid="344069" grpId="0" animBg="1"/>
      <p:bldP spid="344070" grpId="0" animBg="1"/>
      <p:bldP spid="344072" grpId="0" animBg="1"/>
      <p:bldP spid="344074" grpId="0" animBg="1"/>
      <p:bldP spid="344075" grpId="0" animBg="1"/>
    </p:bldLst>
  </p:timing>
</p:sld>
</file>

<file path=ppt/slides/slide1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216067" name="Rectangle 3"/>
          <p:cNvSpPr>
            <a:spLocks noChangeArrowheads="1"/>
          </p:cNvSpPr>
          <p:nvPr/>
        </p:nvSpPr>
        <p:spPr bwMode="auto">
          <a:xfrm>
            <a:off x="152400" y="533400"/>
            <a:ext cx="8915400" cy="3263900"/>
          </a:xfrm>
          <a:prstGeom prst="rect">
            <a:avLst/>
          </a:prstGeom>
          <a:noFill/>
          <a:ln w="9525">
            <a:solidFill>
              <a:srgbClr val="000099"/>
            </a:solidFill>
            <a:miter lim="800000"/>
            <a:headEnd/>
            <a:tailEnd/>
          </a:ln>
        </p:spPr>
        <p:txBody>
          <a:bodyPr lIns="91422" tIns="45712" rIns="91422" bIns="45712">
            <a:spAutoFit/>
          </a:bodyPr>
          <a:lstStyle/>
          <a:p>
            <a:pPr>
              <a:spcBef>
                <a:spcPct val="50000"/>
              </a:spcBef>
            </a:pPr>
            <a:r>
              <a:rPr lang="en-US" sz="1800" u="none">
                <a:latin typeface="Tahoma" pitchFamily="34" charset="0"/>
              </a:rPr>
              <a:t>PT DEF adalah WP badan selain WP dengan kriteria tertentu dan WP yang memenuhi persyaratan tertentu. PT DEF menyampaikan SPT Tahunan 2008 pada tanggal 30 April 2009 yang menyatakan lebih bayar dengan rincian sbb:</a:t>
            </a:r>
          </a:p>
          <a:p>
            <a:pPr algn="l">
              <a:spcBef>
                <a:spcPct val="50000"/>
              </a:spcBef>
            </a:pPr>
            <a:r>
              <a:rPr lang="en-US" sz="1800" u="none">
                <a:latin typeface="Tahoma" pitchFamily="34" charset="0"/>
              </a:rPr>
              <a:t>Penghasilan Neto						Rp1.000.000.000,00</a:t>
            </a:r>
          </a:p>
          <a:p>
            <a:pPr algn="l">
              <a:spcBef>
                <a:spcPct val="50000"/>
              </a:spcBef>
            </a:pPr>
            <a:r>
              <a:rPr lang="en-US" sz="1800" u="none">
                <a:latin typeface="Tahoma" pitchFamily="34" charset="0"/>
              </a:rPr>
              <a:t>PPh terutang						Rp   282.500.000,00</a:t>
            </a:r>
          </a:p>
          <a:p>
            <a:pPr algn="l">
              <a:spcBef>
                <a:spcPct val="50000"/>
              </a:spcBef>
            </a:pPr>
            <a:r>
              <a:rPr lang="en-US" sz="1800" u="none">
                <a:latin typeface="Tahoma" pitchFamily="34" charset="0"/>
              </a:rPr>
              <a:t>Kredit Pajak						(</a:t>
            </a:r>
            <a:r>
              <a:rPr lang="en-US" sz="1800">
                <a:latin typeface="Tahoma" pitchFamily="34" charset="0"/>
              </a:rPr>
              <a:t>Rp 482.500.000,00)</a:t>
            </a:r>
          </a:p>
          <a:p>
            <a:pPr algn="l">
              <a:spcBef>
                <a:spcPct val="50000"/>
              </a:spcBef>
            </a:pPr>
            <a:r>
              <a:rPr lang="en-US" sz="1800" u="none">
                <a:latin typeface="Tahoma" pitchFamily="34" charset="0"/>
              </a:rPr>
              <a:t>Pajak yang lebih dibayar					(Rp 200.000.000,00)</a:t>
            </a:r>
          </a:p>
          <a:p>
            <a:pPr algn="l">
              <a:spcBef>
                <a:spcPct val="50000"/>
              </a:spcBef>
            </a:pPr>
            <a:r>
              <a:rPr lang="en-US" sz="1800" u="none">
                <a:latin typeface="Tahoma" pitchFamily="34" charset="0"/>
              </a:rPr>
              <a:t>Atas kelebihan tersebut WP mengajukan permohonan restitusi melalui SPT yang disampaikan tersebut.</a:t>
            </a:r>
          </a:p>
        </p:txBody>
      </p:sp>
      <p:sp>
        <p:nvSpPr>
          <p:cNvPr id="216068" name="Rectangle 4"/>
          <p:cNvSpPr>
            <a:spLocks noChangeArrowheads="1"/>
          </p:cNvSpPr>
          <p:nvPr/>
        </p:nvSpPr>
        <p:spPr bwMode="auto">
          <a:xfrm>
            <a:off x="76200" y="3933825"/>
            <a:ext cx="8991600" cy="1484313"/>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1800" b="1" u="none"/>
              <a:t>Terhadap SPT Tahunan PPh Tahun 2008 atas nama PT DEF, DJP harus melakukan </a:t>
            </a:r>
            <a:r>
              <a:rPr lang="en-US" sz="1800" b="1"/>
              <a:t>pemeriksaan</a:t>
            </a:r>
            <a:r>
              <a:rPr lang="en-US" sz="1800" b="1" u="none"/>
              <a:t> dan paling lambat tanggal 29 April 2010 (12 bulan sejak SPT diterima secara lengkap) harus sudah menerbitkan skp. Surat ketetapan pajak yang diterbitkan dapat berupa SKPKB, SKPN, atau SKPLB.</a:t>
            </a:r>
          </a:p>
        </p:txBody>
      </p:sp>
      <p:sp>
        <p:nvSpPr>
          <p:cNvPr id="216070" name="Rectangle 6"/>
          <p:cNvSpPr>
            <a:spLocks noChangeArrowheads="1"/>
          </p:cNvSpPr>
          <p:nvPr/>
        </p:nvSpPr>
        <p:spPr bwMode="auto">
          <a:xfrm>
            <a:off x="152400" y="5589588"/>
            <a:ext cx="8991600" cy="1209675"/>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1800" b="1" u="none"/>
              <a:t>Apabila sampai dengan tanggal 29 April 2010 DJP belum menerbitkan surat ketetapan pajak maka permohonan restitusi dianggap dikabulkan dan paling lambat tanggal 29 Mei 2010 harus diterbitkan SKPLB.</a:t>
            </a:r>
          </a:p>
        </p:txBody>
      </p:sp>
      <p:sp>
        <p:nvSpPr>
          <p:cNvPr id="216073" name="AutoShape 9"/>
          <p:cNvSpPr>
            <a:spLocks noChangeArrowheads="1"/>
          </p:cNvSpPr>
          <p:nvPr/>
        </p:nvSpPr>
        <p:spPr bwMode="auto">
          <a:xfrm>
            <a:off x="3810000" y="3629025"/>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16074" name="AutoShape 10"/>
          <p:cNvSpPr>
            <a:spLocks noChangeArrowheads="1"/>
          </p:cNvSpPr>
          <p:nvPr/>
        </p:nvSpPr>
        <p:spPr bwMode="auto">
          <a:xfrm>
            <a:off x="3810000" y="542925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6066"/>
                                        </p:tgtEl>
                                        <p:attrNameLst>
                                          <p:attrName>style.visibility</p:attrName>
                                        </p:attrNameLst>
                                      </p:cBhvr>
                                      <p:to>
                                        <p:strVal val="visible"/>
                                      </p:to>
                                    </p:set>
                                    <p:anim calcmode="lin" valueType="num">
                                      <p:cBhvr additive="base">
                                        <p:cTn id="7" dur="500" fill="hold"/>
                                        <p:tgtEl>
                                          <p:spTgt spid="216066"/>
                                        </p:tgtEl>
                                        <p:attrNameLst>
                                          <p:attrName>ppt_x</p:attrName>
                                        </p:attrNameLst>
                                      </p:cBhvr>
                                      <p:tavLst>
                                        <p:tav tm="0">
                                          <p:val>
                                            <p:strVal val="0-#ppt_w/2"/>
                                          </p:val>
                                        </p:tav>
                                        <p:tav tm="100000">
                                          <p:val>
                                            <p:strVal val="#ppt_x"/>
                                          </p:val>
                                        </p:tav>
                                      </p:tavLst>
                                    </p:anim>
                                    <p:anim calcmode="lin" valueType="num">
                                      <p:cBhvr additive="base">
                                        <p:cTn id="8" dur="500" fill="hold"/>
                                        <p:tgtEl>
                                          <p:spTgt spid="2160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6067"/>
                                        </p:tgtEl>
                                        <p:attrNameLst>
                                          <p:attrName>style.visibility</p:attrName>
                                        </p:attrNameLst>
                                      </p:cBhvr>
                                      <p:to>
                                        <p:strVal val="visible"/>
                                      </p:to>
                                    </p:set>
                                    <p:anim calcmode="lin" valueType="num">
                                      <p:cBhvr additive="base">
                                        <p:cTn id="13" dur="500" fill="hold"/>
                                        <p:tgtEl>
                                          <p:spTgt spid="216067"/>
                                        </p:tgtEl>
                                        <p:attrNameLst>
                                          <p:attrName>ppt_x</p:attrName>
                                        </p:attrNameLst>
                                      </p:cBhvr>
                                      <p:tavLst>
                                        <p:tav tm="0">
                                          <p:val>
                                            <p:strVal val="0-#ppt_w/2"/>
                                          </p:val>
                                        </p:tav>
                                        <p:tav tm="100000">
                                          <p:val>
                                            <p:strVal val="#ppt_x"/>
                                          </p:val>
                                        </p:tav>
                                      </p:tavLst>
                                    </p:anim>
                                    <p:anim calcmode="lin" valueType="num">
                                      <p:cBhvr additive="base">
                                        <p:cTn id="14" dur="500" fill="hold"/>
                                        <p:tgtEl>
                                          <p:spTgt spid="21606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6073"/>
                                        </p:tgtEl>
                                        <p:attrNameLst>
                                          <p:attrName>style.visibility</p:attrName>
                                        </p:attrNameLst>
                                      </p:cBhvr>
                                      <p:to>
                                        <p:strVal val="visible"/>
                                      </p:to>
                                    </p:set>
                                    <p:anim calcmode="lin" valueType="num">
                                      <p:cBhvr additive="base">
                                        <p:cTn id="19" dur="500" fill="hold"/>
                                        <p:tgtEl>
                                          <p:spTgt spid="216073"/>
                                        </p:tgtEl>
                                        <p:attrNameLst>
                                          <p:attrName>ppt_x</p:attrName>
                                        </p:attrNameLst>
                                      </p:cBhvr>
                                      <p:tavLst>
                                        <p:tav tm="0">
                                          <p:val>
                                            <p:strVal val="0-#ppt_w/2"/>
                                          </p:val>
                                        </p:tav>
                                        <p:tav tm="100000">
                                          <p:val>
                                            <p:strVal val="#ppt_x"/>
                                          </p:val>
                                        </p:tav>
                                      </p:tavLst>
                                    </p:anim>
                                    <p:anim calcmode="lin" valueType="num">
                                      <p:cBhvr additive="base">
                                        <p:cTn id="20" dur="500" fill="hold"/>
                                        <p:tgtEl>
                                          <p:spTgt spid="21607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6068"/>
                                        </p:tgtEl>
                                        <p:attrNameLst>
                                          <p:attrName>style.visibility</p:attrName>
                                        </p:attrNameLst>
                                      </p:cBhvr>
                                      <p:to>
                                        <p:strVal val="visible"/>
                                      </p:to>
                                    </p:set>
                                    <p:anim calcmode="lin" valueType="num">
                                      <p:cBhvr additive="base">
                                        <p:cTn id="25" dur="500" fill="hold"/>
                                        <p:tgtEl>
                                          <p:spTgt spid="216068"/>
                                        </p:tgtEl>
                                        <p:attrNameLst>
                                          <p:attrName>ppt_x</p:attrName>
                                        </p:attrNameLst>
                                      </p:cBhvr>
                                      <p:tavLst>
                                        <p:tav tm="0">
                                          <p:val>
                                            <p:strVal val="0-#ppt_w/2"/>
                                          </p:val>
                                        </p:tav>
                                        <p:tav tm="100000">
                                          <p:val>
                                            <p:strVal val="#ppt_x"/>
                                          </p:val>
                                        </p:tav>
                                      </p:tavLst>
                                    </p:anim>
                                    <p:anim calcmode="lin" valueType="num">
                                      <p:cBhvr additive="base">
                                        <p:cTn id="26" dur="500" fill="hold"/>
                                        <p:tgtEl>
                                          <p:spTgt spid="21606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6074"/>
                                        </p:tgtEl>
                                        <p:attrNameLst>
                                          <p:attrName>style.visibility</p:attrName>
                                        </p:attrNameLst>
                                      </p:cBhvr>
                                      <p:to>
                                        <p:strVal val="visible"/>
                                      </p:to>
                                    </p:set>
                                    <p:anim calcmode="lin" valueType="num">
                                      <p:cBhvr additive="base">
                                        <p:cTn id="31" dur="500" fill="hold"/>
                                        <p:tgtEl>
                                          <p:spTgt spid="216074"/>
                                        </p:tgtEl>
                                        <p:attrNameLst>
                                          <p:attrName>ppt_x</p:attrName>
                                        </p:attrNameLst>
                                      </p:cBhvr>
                                      <p:tavLst>
                                        <p:tav tm="0">
                                          <p:val>
                                            <p:strVal val="0-#ppt_w/2"/>
                                          </p:val>
                                        </p:tav>
                                        <p:tav tm="100000">
                                          <p:val>
                                            <p:strVal val="#ppt_x"/>
                                          </p:val>
                                        </p:tav>
                                      </p:tavLst>
                                    </p:anim>
                                    <p:anim calcmode="lin" valueType="num">
                                      <p:cBhvr additive="base">
                                        <p:cTn id="32" dur="500" fill="hold"/>
                                        <p:tgtEl>
                                          <p:spTgt spid="21607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6070"/>
                                        </p:tgtEl>
                                        <p:attrNameLst>
                                          <p:attrName>style.visibility</p:attrName>
                                        </p:attrNameLst>
                                      </p:cBhvr>
                                      <p:to>
                                        <p:strVal val="visible"/>
                                      </p:to>
                                    </p:set>
                                    <p:anim calcmode="lin" valueType="num">
                                      <p:cBhvr additive="base">
                                        <p:cTn id="37" dur="500" fill="hold"/>
                                        <p:tgtEl>
                                          <p:spTgt spid="216070"/>
                                        </p:tgtEl>
                                        <p:attrNameLst>
                                          <p:attrName>ppt_x</p:attrName>
                                        </p:attrNameLst>
                                      </p:cBhvr>
                                      <p:tavLst>
                                        <p:tav tm="0">
                                          <p:val>
                                            <p:strVal val="0-#ppt_w/2"/>
                                          </p:val>
                                        </p:tav>
                                        <p:tav tm="100000">
                                          <p:val>
                                            <p:strVal val="#ppt_x"/>
                                          </p:val>
                                        </p:tav>
                                      </p:tavLst>
                                    </p:anim>
                                    <p:anim calcmode="lin" valueType="num">
                                      <p:cBhvr additive="base">
                                        <p:cTn id="38" dur="500" fill="hold"/>
                                        <p:tgtEl>
                                          <p:spTgt spid="2160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6" grpId="0" animBg="1" autoUpdateAnimBg="0"/>
      <p:bldP spid="216067" grpId="0" animBg="1" autoUpdateAnimBg="0"/>
      <p:bldP spid="216068" grpId="0" animBg="1" autoUpdateAnimBg="0"/>
      <p:bldP spid="216070" grpId="0" animBg="1" autoUpdateAnimBg="0"/>
      <p:bldP spid="216073" grpId="0" animBg="1"/>
      <p:bldP spid="216074" grpId="0" animBg="1"/>
    </p:bldLst>
  </p:timing>
</p:sld>
</file>

<file path=ppt/slides/slide1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52400" y="76200"/>
            <a:ext cx="1600200" cy="381000"/>
          </a:xfrm>
          <a:ln w="19050">
            <a:solidFill>
              <a:srgbClr val="FF33CC"/>
            </a:solidFill>
          </a:ln>
        </p:spPr>
        <p:txBody>
          <a:bodyPr/>
          <a:lstStyle/>
          <a:p>
            <a:pPr eaLnBrk="1" hangingPunct="1"/>
            <a:r>
              <a:rPr lang="en-US" sz="2800" smtClean="0">
                <a:latin typeface="Lucida Console" pitchFamily="49" charset="0"/>
              </a:rPr>
              <a:t>Contoh</a:t>
            </a:r>
          </a:p>
        </p:txBody>
      </p:sp>
      <p:sp>
        <p:nvSpPr>
          <p:cNvPr id="215043" name="Rectangle 3"/>
          <p:cNvSpPr>
            <a:spLocks noChangeArrowheads="1"/>
          </p:cNvSpPr>
          <p:nvPr/>
        </p:nvSpPr>
        <p:spPr bwMode="auto">
          <a:xfrm>
            <a:off x="152400" y="533400"/>
            <a:ext cx="8915400" cy="2544763"/>
          </a:xfrm>
          <a:prstGeom prst="rect">
            <a:avLst/>
          </a:prstGeom>
          <a:noFill/>
          <a:ln w="9525">
            <a:solidFill>
              <a:srgbClr val="000099"/>
            </a:solidFill>
            <a:miter lim="800000"/>
            <a:headEnd/>
            <a:tailEnd/>
          </a:ln>
        </p:spPr>
        <p:txBody>
          <a:bodyPr lIns="91422" tIns="45712" rIns="91422" bIns="45712">
            <a:spAutoFit/>
          </a:bodyPr>
          <a:lstStyle/>
          <a:p>
            <a:pPr>
              <a:lnSpc>
                <a:spcPct val="80000"/>
              </a:lnSpc>
              <a:spcBef>
                <a:spcPct val="50000"/>
              </a:spcBef>
            </a:pPr>
            <a:r>
              <a:rPr lang="en-US" sz="1800" u="none">
                <a:latin typeface="Tahoma" pitchFamily="34" charset="0"/>
              </a:rPr>
              <a:t>PT LMN adalah WP badan yang ditetapkan DJP sebagai WP dengan kriteria tertentu. PT LMN menyampaikan SPT Tahunan 2008 pada tanggal 30 April 2009 yang menyatakan lebih bayar dengan rincian sbb:</a:t>
            </a:r>
          </a:p>
          <a:p>
            <a:pPr algn="l">
              <a:lnSpc>
                <a:spcPct val="80000"/>
              </a:lnSpc>
              <a:spcBef>
                <a:spcPct val="50000"/>
              </a:spcBef>
            </a:pPr>
            <a:r>
              <a:rPr lang="en-US" sz="1800" u="none">
                <a:latin typeface="Tahoma" pitchFamily="34" charset="0"/>
              </a:rPr>
              <a:t>Penghasilan Neto						Rp1.000.000.000,00</a:t>
            </a:r>
          </a:p>
          <a:p>
            <a:pPr algn="l">
              <a:lnSpc>
                <a:spcPct val="80000"/>
              </a:lnSpc>
              <a:spcBef>
                <a:spcPct val="50000"/>
              </a:spcBef>
            </a:pPr>
            <a:r>
              <a:rPr lang="en-US" sz="1800" u="none">
                <a:latin typeface="Tahoma" pitchFamily="34" charset="0"/>
              </a:rPr>
              <a:t>PPh terutang						Rp   282.500.000,00</a:t>
            </a:r>
          </a:p>
          <a:p>
            <a:pPr algn="l">
              <a:lnSpc>
                <a:spcPct val="80000"/>
              </a:lnSpc>
              <a:spcBef>
                <a:spcPct val="50000"/>
              </a:spcBef>
            </a:pPr>
            <a:r>
              <a:rPr lang="en-US" sz="1800" u="none">
                <a:latin typeface="Tahoma" pitchFamily="34" charset="0"/>
              </a:rPr>
              <a:t>Kredit Pajak						(</a:t>
            </a:r>
            <a:r>
              <a:rPr lang="en-US" sz="1800">
                <a:latin typeface="Tahoma" pitchFamily="34" charset="0"/>
              </a:rPr>
              <a:t>Rp 482.500.000,00)</a:t>
            </a:r>
          </a:p>
          <a:p>
            <a:pPr algn="l">
              <a:lnSpc>
                <a:spcPct val="80000"/>
              </a:lnSpc>
              <a:spcBef>
                <a:spcPct val="50000"/>
              </a:spcBef>
            </a:pPr>
            <a:r>
              <a:rPr lang="en-US" sz="1800" u="none">
                <a:latin typeface="Tahoma" pitchFamily="34" charset="0"/>
              </a:rPr>
              <a:t>Pajak yang lebih dibayar					(Rp 200.000.000,00)</a:t>
            </a:r>
          </a:p>
          <a:p>
            <a:pPr algn="l">
              <a:lnSpc>
                <a:spcPct val="80000"/>
              </a:lnSpc>
              <a:spcBef>
                <a:spcPct val="50000"/>
              </a:spcBef>
            </a:pPr>
            <a:r>
              <a:rPr lang="en-US" sz="1800" u="none">
                <a:latin typeface="Tahoma" pitchFamily="34" charset="0"/>
              </a:rPr>
              <a:t>Atas kelebihan tersebut WP mengajukan permohonan restitusi.</a:t>
            </a:r>
          </a:p>
        </p:txBody>
      </p:sp>
      <p:sp>
        <p:nvSpPr>
          <p:cNvPr id="215044" name="Rectangle 4"/>
          <p:cNvSpPr>
            <a:spLocks noChangeArrowheads="1"/>
          </p:cNvSpPr>
          <p:nvPr/>
        </p:nvSpPr>
        <p:spPr bwMode="auto">
          <a:xfrm>
            <a:off x="76200" y="3124200"/>
            <a:ext cx="8991600" cy="660400"/>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1800" u="none">
                <a:latin typeface="Tahoma" pitchFamily="34" charset="0"/>
              </a:rPr>
              <a:t>Setelah dilakukan </a:t>
            </a:r>
            <a:r>
              <a:rPr lang="en-US" sz="1800">
                <a:latin typeface="Tahoma" pitchFamily="34" charset="0"/>
              </a:rPr>
              <a:t>penelitian</a:t>
            </a:r>
            <a:r>
              <a:rPr lang="en-US" sz="1800" u="none">
                <a:latin typeface="Tahoma" pitchFamily="34" charset="0"/>
              </a:rPr>
              <a:t> diterbitkan SKPPKP pada tanggal 20 Juli 2009 dengan jumlah restitusi sesuai permohonan.</a:t>
            </a:r>
          </a:p>
        </p:txBody>
      </p:sp>
      <p:sp>
        <p:nvSpPr>
          <p:cNvPr id="215046" name="Rectangle 6"/>
          <p:cNvSpPr>
            <a:spLocks noChangeArrowheads="1"/>
          </p:cNvSpPr>
          <p:nvPr/>
        </p:nvSpPr>
        <p:spPr bwMode="auto">
          <a:xfrm>
            <a:off x="76200" y="4724400"/>
            <a:ext cx="1600200" cy="10160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2000" u="none">
                <a:latin typeface="Tahoma" pitchFamily="34" charset="0"/>
              </a:rPr>
              <a:t>DJP menerbitkan </a:t>
            </a:r>
            <a:r>
              <a:rPr lang="en-US" sz="2000" b="1" u="none">
                <a:solidFill>
                  <a:srgbClr val="0033CC"/>
                </a:solidFill>
                <a:latin typeface="Tahoma" pitchFamily="34" charset="0"/>
              </a:rPr>
              <a:t>SKPKB</a:t>
            </a:r>
            <a:endParaRPr lang="en-US" sz="2000" u="none">
              <a:latin typeface="Tahoma" pitchFamily="34" charset="0"/>
            </a:endParaRPr>
          </a:p>
        </p:txBody>
      </p:sp>
      <p:sp>
        <p:nvSpPr>
          <p:cNvPr id="215049" name="Rectangle 9"/>
          <p:cNvSpPr>
            <a:spLocks noChangeArrowheads="1"/>
          </p:cNvSpPr>
          <p:nvPr/>
        </p:nvSpPr>
        <p:spPr bwMode="auto">
          <a:xfrm>
            <a:off x="76200" y="3835400"/>
            <a:ext cx="8991600" cy="660400"/>
          </a:xfrm>
          <a:prstGeom prst="rect">
            <a:avLst/>
          </a:prstGeom>
          <a:solidFill>
            <a:schemeClr val="bg1"/>
          </a:solidFill>
          <a:ln w="19050">
            <a:solidFill>
              <a:srgbClr val="008000"/>
            </a:solidFill>
            <a:miter lim="800000"/>
            <a:headEnd/>
            <a:tailEnd/>
          </a:ln>
        </p:spPr>
        <p:txBody>
          <a:bodyPr lIns="91422" tIns="45712" rIns="91422" bIns="45712">
            <a:spAutoFit/>
          </a:bodyPr>
          <a:lstStyle/>
          <a:p>
            <a:r>
              <a:rPr lang="en-US" sz="1800">
                <a:latin typeface="Tahoma" pitchFamily="34" charset="0"/>
              </a:rPr>
              <a:t>Apabila</a:t>
            </a:r>
            <a:r>
              <a:rPr lang="en-US" sz="1800" u="none">
                <a:latin typeface="Tahoma" pitchFamily="34" charset="0"/>
              </a:rPr>
              <a:t> misalnya DJP melakukan </a:t>
            </a:r>
            <a:r>
              <a:rPr lang="en-US" sz="1800">
                <a:latin typeface="Tahoma" pitchFamily="34" charset="0"/>
              </a:rPr>
              <a:t>pemeriksaan</a:t>
            </a:r>
            <a:r>
              <a:rPr lang="en-US" sz="1800" u="none">
                <a:latin typeface="Tahoma" pitchFamily="34" charset="0"/>
              </a:rPr>
              <a:t> pada tanggal 10 Agustus 2009 dan ditemukan ketidakbenaran sehingga PPh terutang menjadi Rp312.500.000,00.</a:t>
            </a:r>
          </a:p>
        </p:txBody>
      </p:sp>
      <p:sp>
        <p:nvSpPr>
          <p:cNvPr id="215050" name="AutoShape 10"/>
          <p:cNvSpPr>
            <a:spLocks noChangeArrowheads="1"/>
          </p:cNvSpPr>
          <p:nvPr/>
        </p:nvSpPr>
        <p:spPr bwMode="auto">
          <a:xfrm>
            <a:off x="381000" y="44196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15051" name="Rectangle 11"/>
          <p:cNvSpPr>
            <a:spLocks noChangeArrowheads="1"/>
          </p:cNvSpPr>
          <p:nvPr/>
        </p:nvSpPr>
        <p:spPr bwMode="auto">
          <a:xfrm>
            <a:off x="1905000" y="4648200"/>
            <a:ext cx="7162800" cy="1749425"/>
          </a:xfrm>
          <a:prstGeom prst="rect">
            <a:avLst/>
          </a:prstGeom>
          <a:noFill/>
          <a:ln w="9525">
            <a:solidFill>
              <a:schemeClr val="tx1"/>
            </a:solidFill>
            <a:miter lim="800000"/>
            <a:headEnd/>
            <a:tailEnd/>
          </a:ln>
        </p:spPr>
        <p:txBody>
          <a:bodyPr lIns="91422" tIns="45712" rIns="91422" bIns="45712">
            <a:spAutoFit/>
          </a:bodyPr>
          <a:lstStyle/>
          <a:p>
            <a:pPr algn="l">
              <a:lnSpc>
                <a:spcPct val="80000"/>
              </a:lnSpc>
              <a:spcBef>
                <a:spcPct val="50000"/>
              </a:spcBef>
            </a:pPr>
            <a:r>
              <a:rPr lang="en-US" sz="1800" u="none">
                <a:solidFill>
                  <a:srgbClr val="000099"/>
                </a:solidFill>
                <a:latin typeface="Tahoma" pitchFamily="34" charset="0"/>
              </a:rPr>
              <a:t>Jumlah Pokok Pajak			Rp312.500.000,00</a:t>
            </a:r>
          </a:p>
          <a:p>
            <a:pPr algn="l">
              <a:lnSpc>
                <a:spcPct val="80000"/>
              </a:lnSpc>
              <a:spcBef>
                <a:spcPct val="50000"/>
              </a:spcBef>
            </a:pPr>
            <a:r>
              <a:rPr lang="en-US" sz="1800" u="none">
                <a:solidFill>
                  <a:srgbClr val="000099"/>
                </a:solidFill>
                <a:latin typeface="Tahoma" pitchFamily="34" charset="0"/>
              </a:rPr>
              <a:t>Jumlah Kredit Pajak (482,5juta – 200juta)	</a:t>
            </a:r>
            <a:r>
              <a:rPr lang="en-US" sz="1800">
                <a:solidFill>
                  <a:srgbClr val="000099"/>
                </a:solidFill>
                <a:latin typeface="Tahoma" pitchFamily="34" charset="0"/>
              </a:rPr>
              <a:t>Rp282.500.000,00</a:t>
            </a:r>
          </a:p>
          <a:p>
            <a:pPr algn="l">
              <a:lnSpc>
                <a:spcPct val="80000"/>
              </a:lnSpc>
              <a:spcBef>
                <a:spcPct val="50000"/>
              </a:spcBef>
            </a:pPr>
            <a:r>
              <a:rPr lang="en-US" sz="1800" u="none">
                <a:solidFill>
                  <a:srgbClr val="000099"/>
                </a:solidFill>
                <a:latin typeface="Tahoma" pitchFamily="34" charset="0"/>
              </a:rPr>
              <a:t>Jumlah Kekurangan Pokok Pajak		Rp  30.000.000,00</a:t>
            </a:r>
          </a:p>
          <a:p>
            <a:pPr algn="l">
              <a:lnSpc>
                <a:spcPct val="80000"/>
              </a:lnSpc>
              <a:spcBef>
                <a:spcPct val="50000"/>
              </a:spcBef>
            </a:pPr>
            <a:r>
              <a:rPr lang="en-US" sz="1800" u="none">
                <a:solidFill>
                  <a:srgbClr val="000099"/>
                </a:solidFill>
                <a:latin typeface="Tahoma" pitchFamily="34" charset="0"/>
              </a:rPr>
              <a:t>Sanksi adm. Pasal 17C (5) (100%)		</a:t>
            </a:r>
            <a:r>
              <a:rPr lang="en-US" sz="1800">
                <a:solidFill>
                  <a:srgbClr val="000099"/>
                </a:solidFill>
                <a:latin typeface="Tahoma" pitchFamily="34" charset="0"/>
              </a:rPr>
              <a:t>Rp  30.000.000,00</a:t>
            </a:r>
          </a:p>
          <a:p>
            <a:pPr algn="l">
              <a:lnSpc>
                <a:spcPct val="80000"/>
              </a:lnSpc>
              <a:spcBef>
                <a:spcPct val="50000"/>
              </a:spcBef>
            </a:pPr>
            <a:r>
              <a:rPr lang="en-US" sz="1800" u="none">
                <a:solidFill>
                  <a:srgbClr val="000099"/>
                </a:solidFill>
                <a:latin typeface="Tahoma" pitchFamily="34" charset="0"/>
              </a:rPr>
              <a:t>Jumlah yang masih harus dibayar		Rp  60.000.000,00</a:t>
            </a:r>
          </a:p>
        </p:txBody>
      </p:sp>
      <p:sp>
        <p:nvSpPr>
          <p:cNvPr id="215052" name="AutoShape 12"/>
          <p:cNvSpPr>
            <a:spLocks noChangeArrowheads="1"/>
          </p:cNvSpPr>
          <p:nvPr/>
        </p:nvSpPr>
        <p:spPr bwMode="auto">
          <a:xfrm>
            <a:off x="1219200" y="5562600"/>
            <a:ext cx="685800" cy="3810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215054" name="Rectangle 14"/>
          <p:cNvSpPr>
            <a:spLocks noChangeArrowheads="1"/>
          </p:cNvSpPr>
          <p:nvPr/>
        </p:nvSpPr>
        <p:spPr bwMode="auto">
          <a:xfrm>
            <a:off x="107950" y="6453188"/>
            <a:ext cx="8991600" cy="376237"/>
          </a:xfrm>
          <a:prstGeom prst="rect">
            <a:avLst/>
          </a:prstGeom>
          <a:solidFill>
            <a:schemeClr val="bg1"/>
          </a:solidFill>
          <a:ln w="9525">
            <a:solidFill>
              <a:srgbClr val="008000"/>
            </a:solidFill>
            <a:miter lim="800000"/>
            <a:headEnd/>
            <a:tailEnd/>
          </a:ln>
        </p:spPr>
        <p:txBody>
          <a:bodyPr lIns="91422" tIns="45712" rIns="91422" bIns="45712">
            <a:spAutoFit/>
          </a:bodyPr>
          <a:lstStyle/>
          <a:p>
            <a:r>
              <a:rPr lang="en-US" sz="1800" u="none">
                <a:latin typeface="Tahoma" pitchFamily="34" charset="0"/>
              </a:rPr>
              <a:t>Hal yang sama berlaku bagi WP yang memenuhi persyaratan tertentu.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42"/>
                                        </p:tgtEl>
                                        <p:attrNameLst>
                                          <p:attrName>style.visibility</p:attrName>
                                        </p:attrNameLst>
                                      </p:cBhvr>
                                      <p:to>
                                        <p:strVal val="visible"/>
                                      </p:to>
                                    </p:set>
                                    <p:anim calcmode="lin" valueType="num">
                                      <p:cBhvr additive="base">
                                        <p:cTn id="7" dur="500" fill="hold"/>
                                        <p:tgtEl>
                                          <p:spTgt spid="215042"/>
                                        </p:tgtEl>
                                        <p:attrNameLst>
                                          <p:attrName>ppt_x</p:attrName>
                                        </p:attrNameLst>
                                      </p:cBhvr>
                                      <p:tavLst>
                                        <p:tav tm="0">
                                          <p:val>
                                            <p:strVal val="0-#ppt_w/2"/>
                                          </p:val>
                                        </p:tav>
                                        <p:tav tm="100000">
                                          <p:val>
                                            <p:strVal val="#ppt_x"/>
                                          </p:val>
                                        </p:tav>
                                      </p:tavLst>
                                    </p:anim>
                                    <p:anim calcmode="lin" valueType="num">
                                      <p:cBhvr additive="base">
                                        <p:cTn id="8" dur="500" fill="hold"/>
                                        <p:tgtEl>
                                          <p:spTgt spid="2150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43"/>
                                        </p:tgtEl>
                                        <p:attrNameLst>
                                          <p:attrName>style.visibility</p:attrName>
                                        </p:attrNameLst>
                                      </p:cBhvr>
                                      <p:to>
                                        <p:strVal val="visible"/>
                                      </p:to>
                                    </p:set>
                                    <p:anim calcmode="lin" valueType="num">
                                      <p:cBhvr additive="base">
                                        <p:cTn id="13" dur="500" fill="hold"/>
                                        <p:tgtEl>
                                          <p:spTgt spid="215043"/>
                                        </p:tgtEl>
                                        <p:attrNameLst>
                                          <p:attrName>ppt_x</p:attrName>
                                        </p:attrNameLst>
                                      </p:cBhvr>
                                      <p:tavLst>
                                        <p:tav tm="0">
                                          <p:val>
                                            <p:strVal val="0-#ppt_w/2"/>
                                          </p:val>
                                        </p:tav>
                                        <p:tav tm="100000">
                                          <p:val>
                                            <p:strVal val="#ppt_x"/>
                                          </p:val>
                                        </p:tav>
                                      </p:tavLst>
                                    </p:anim>
                                    <p:anim calcmode="lin" valueType="num">
                                      <p:cBhvr additive="base">
                                        <p:cTn id="14" dur="500" fill="hold"/>
                                        <p:tgtEl>
                                          <p:spTgt spid="2150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44"/>
                                        </p:tgtEl>
                                        <p:attrNameLst>
                                          <p:attrName>style.visibility</p:attrName>
                                        </p:attrNameLst>
                                      </p:cBhvr>
                                      <p:to>
                                        <p:strVal val="visible"/>
                                      </p:to>
                                    </p:set>
                                    <p:anim calcmode="lin" valueType="num">
                                      <p:cBhvr additive="base">
                                        <p:cTn id="19" dur="500" fill="hold"/>
                                        <p:tgtEl>
                                          <p:spTgt spid="215044"/>
                                        </p:tgtEl>
                                        <p:attrNameLst>
                                          <p:attrName>ppt_x</p:attrName>
                                        </p:attrNameLst>
                                      </p:cBhvr>
                                      <p:tavLst>
                                        <p:tav tm="0">
                                          <p:val>
                                            <p:strVal val="0-#ppt_w/2"/>
                                          </p:val>
                                        </p:tav>
                                        <p:tav tm="100000">
                                          <p:val>
                                            <p:strVal val="#ppt_x"/>
                                          </p:val>
                                        </p:tav>
                                      </p:tavLst>
                                    </p:anim>
                                    <p:anim calcmode="lin" valueType="num">
                                      <p:cBhvr additive="base">
                                        <p:cTn id="20" dur="500" fill="hold"/>
                                        <p:tgtEl>
                                          <p:spTgt spid="21504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49"/>
                                        </p:tgtEl>
                                        <p:attrNameLst>
                                          <p:attrName>style.visibility</p:attrName>
                                        </p:attrNameLst>
                                      </p:cBhvr>
                                      <p:to>
                                        <p:strVal val="visible"/>
                                      </p:to>
                                    </p:set>
                                    <p:anim calcmode="lin" valueType="num">
                                      <p:cBhvr additive="base">
                                        <p:cTn id="25" dur="500" fill="hold"/>
                                        <p:tgtEl>
                                          <p:spTgt spid="215049"/>
                                        </p:tgtEl>
                                        <p:attrNameLst>
                                          <p:attrName>ppt_x</p:attrName>
                                        </p:attrNameLst>
                                      </p:cBhvr>
                                      <p:tavLst>
                                        <p:tav tm="0">
                                          <p:val>
                                            <p:strVal val="0-#ppt_w/2"/>
                                          </p:val>
                                        </p:tav>
                                        <p:tav tm="100000">
                                          <p:val>
                                            <p:strVal val="#ppt_x"/>
                                          </p:val>
                                        </p:tav>
                                      </p:tavLst>
                                    </p:anim>
                                    <p:anim calcmode="lin" valueType="num">
                                      <p:cBhvr additive="base">
                                        <p:cTn id="26" dur="500" fill="hold"/>
                                        <p:tgtEl>
                                          <p:spTgt spid="21504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5050"/>
                                        </p:tgtEl>
                                        <p:attrNameLst>
                                          <p:attrName>style.visibility</p:attrName>
                                        </p:attrNameLst>
                                      </p:cBhvr>
                                      <p:to>
                                        <p:strVal val="visible"/>
                                      </p:to>
                                    </p:set>
                                    <p:anim calcmode="lin" valueType="num">
                                      <p:cBhvr additive="base">
                                        <p:cTn id="31" dur="500" fill="hold"/>
                                        <p:tgtEl>
                                          <p:spTgt spid="215050"/>
                                        </p:tgtEl>
                                        <p:attrNameLst>
                                          <p:attrName>ppt_x</p:attrName>
                                        </p:attrNameLst>
                                      </p:cBhvr>
                                      <p:tavLst>
                                        <p:tav tm="0">
                                          <p:val>
                                            <p:strVal val="0-#ppt_w/2"/>
                                          </p:val>
                                        </p:tav>
                                        <p:tav tm="100000">
                                          <p:val>
                                            <p:strVal val="#ppt_x"/>
                                          </p:val>
                                        </p:tav>
                                      </p:tavLst>
                                    </p:anim>
                                    <p:anim calcmode="lin" valueType="num">
                                      <p:cBhvr additive="base">
                                        <p:cTn id="32" dur="500" fill="hold"/>
                                        <p:tgtEl>
                                          <p:spTgt spid="21505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5046"/>
                                        </p:tgtEl>
                                        <p:attrNameLst>
                                          <p:attrName>style.visibility</p:attrName>
                                        </p:attrNameLst>
                                      </p:cBhvr>
                                      <p:to>
                                        <p:strVal val="visible"/>
                                      </p:to>
                                    </p:set>
                                    <p:anim calcmode="lin" valueType="num">
                                      <p:cBhvr additive="base">
                                        <p:cTn id="37" dur="500" fill="hold"/>
                                        <p:tgtEl>
                                          <p:spTgt spid="215046"/>
                                        </p:tgtEl>
                                        <p:attrNameLst>
                                          <p:attrName>ppt_x</p:attrName>
                                        </p:attrNameLst>
                                      </p:cBhvr>
                                      <p:tavLst>
                                        <p:tav tm="0">
                                          <p:val>
                                            <p:strVal val="0-#ppt_w/2"/>
                                          </p:val>
                                        </p:tav>
                                        <p:tav tm="100000">
                                          <p:val>
                                            <p:strVal val="#ppt_x"/>
                                          </p:val>
                                        </p:tav>
                                      </p:tavLst>
                                    </p:anim>
                                    <p:anim calcmode="lin" valueType="num">
                                      <p:cBhvr additive="base">
                                        <p:cTn id="38" dur="500" fill="hold"/>
                                        <p:tgtEl>
                                          <p:spTgt spid="21504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15052"/>
                                        </p:tgtEl>
                                        <p:attrNameLst>
                                          <p:attrName>style.visibility</p:attrName>
                                        </p:attrNameLst>
                                      </p:cBhvr>
                                      <p:to>
                                        <p:strVal val="visible"/>
                                      </p:to>
                                    </p:set>
                                    <p:anim calcmode="lin" valueType="num">
                                      <p:cBhvr additive="base">
                                        <p:cTn id="43" dur="500" fill="hold"/>
                                        <p:tgtEl>
                                          <p:spTgt spid="215052"/>
                                        </p:tgtEl>
                                        <p:attrNameLst>
                                          <p:attrName>ppt_x</p:attrName>
                                        </p:attrNameLst>
                                      </p:cBhvr>
                                      <p:tavLst>
                                        <p:tav tm="0">
                                          <p:val>
                                            <p:strVal val="0-#ppt_w/2"/>
                                          </p:val>
                                        </p:tav>
                                        <p:tav tm="100000">
                                          <p:val>
                                            <p:strVal val="#ppt_x"/>
                                          </p:val>
                                        </p:tav>
                                      </p:tavLst>
                                    </p:anim>
                                    <p:anim calcmode="lin" valueType="num">
                                      <p:cBhvr additive="base">
                                        <p:cTn id="44" dur="500" fill="hold"/>
                                        <p:tgtEl>
                                          <p:spTgt spid="215052"/>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15051"/>
                                        </p:tgtEl>
                                        <p:attrNameLst>
                                          <p:attrName>style.visibility</p:attrName>
                                        </p:attrNameLst>
                                      </p:cBhvr>
                                      <p:to>
                                        <p:strVal val="visible"/>
                                      </p:to>
                                    </p:set>
                                    <p:anim calcmode="lin" valueType="num">
                                      <p:cBhvr additive="base">
                                        <p:cTn id="49" dur="500" fill="hold"/>
                                        <p:tgtEl>
                                          <p:spTgt spid="215051"/>
                                        </p:tgtEl>
                                        <p:attrNameLst>
                                          <p:attrName>ppt_x</p:attrName>
                                        </p:attrNameLst>
                                      </p:cBhvr>
                                      <p:tavLst>
                                        <p:tav tm="0">
                                          <p:val>
                                            <p:strVal val="0-#ppt_w/2"/>
                                          </p:val>
                                        </p:tav>
                                        <p:tav tm="100000">
                                          <p:val>
                                            <p:strVal val="#ppt_x"/>
                                          </p:val>
                                        </p:tav>
                                      </p:tavLst>
                                    </p:anim>
                                    <p:anim calcmode="lin" valueType="num">
                                      <p:cBhvr additive="base">
                                        <p:cTn id="50" dur="500" fill="hold"/>
                                        <p:tgtEl>
                                          <p:spTgt spid="21505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15054"/>
                                        </p:tgtEl>
                                        <p:attrNameLst>
                                          <p:attrName>style.visibility</p:attrName>
                                        </p:attrNameLst>
                                      </p:cBhvr>
                                      <p:to>
                                        <p:strVal val="visible"/>
                                      </p:to>
                                    </p:set>
                                    <p:anim calcmode="lin" valueType="num">
                                      <p:cBhvr additive="base">
                                        <p:cTn id="55" dur="500" fill="hold"/>
                                        <p:tgtEl>
                                          <p:spTgt spid="215054"/>
                                        </p:tgtEl>
                                        <p:attrNameLst>
                                          <p:attrName>ppt_x</p:attrName>
                                        </p:attrNameLst>
                                      </p:cBhvr>
                                      <p:tavLst>
                                        <p:tav tm="0">
                                          <p:val>
                                            <p:strVal val="0-#ppt_w/2"/>
                                          </p:val>
                                        </p:tav>
                                        <p:tav tm="100000">
                                          <p:val>
                                            <p:strVal val="#ppt_x"/>
                                          </p:val>
                                        </p:tav>
                                      </p:tavLst>
                                    </p:anim>
                                    <p:anim calcmode="lin" valueType="num">
                                      <p:cBhvr additive="base">
                                        <p:cTn id="56" dur="500" fill="hold"/>
                                        <p:tgtEl>
                                          <p:spTgt spid="2150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2" grpId="0" animBg="1" autoUpdateAnimBg="0"/>
      <p:bldP spid="215043" grpId="0" animBg="1" autoUpdateAnimBg="0"/>
      <p:bldP spid="215044" grpId="0" animBg="1" autoUpdateAnimBg="0"/>
      <p:bldP spid="215046" grpId="0" animBg="1" autoUpdateAnimBg="0"/>
      <p:bldP spid="215049" grpId="0" animBg="1" autoUpdateAnimBg="0"/>
      <p:bldP spid="215050" grpId="0" animBg="1"/>
      <p:bldP spid="215051" grpId="0" animBg="1" autoUpdateAnimBg="0"/>
      <p:bldP spid="215052" grpId="0" animBg="1"/>
      <p:bldP spid="215054" grpId="0" animBg="1" autoUpdateAnimBg="0"/>
    </p:bldLst>
  </p:timing>
</p:sld>
</file>

<file path=ppt/slides/slide1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6610" name="Rectangle 2"/>
          <p:cNvSpPr>
            <a:spLocks noChangeArrowheads="1"/>
          </p:cNvSpPr>
          <p:nvPr/>
        </p:nvSpPr>
        <p:spPr bwMode="auto">
          <a:xfrm>
            <a:off x="539750" y="766763"/>
            <a:ext cx="8135938" cy="3022600"/>
          </a:xfrm>
          <a:prstGeom prst="rect">
            <a:avLst/>
          </a:prstGeom>
          <a:noFill/>
          <a:ln w="9525">
            <a:solidFill>
              <a:srgbClr val="0033CC"/>
            </a:solidFill>
            <a:miter lim="800000"/>
            <a:headEnd/>
            <a:tailEnd/>
          </a:ln>
        </p:spPr>
        <p:txBody>
          <a:bodyPr lIns="91422" tIns="45712" rIns="91422" bIns="45712" anchor="ctr">
            <a:spAutoFit/>
          </a:bodyPr>
          <a:lstStyle/>
          <a:p>
            <a:r>
              <a:rPr lang="es-ES" b="1" u="none"/>
              <a:t>Orang pribadi yang bukan subjek pajak dalam negeri yang melakukan pembelian Barang Kena Pajak di dalam daerah pabean yang tidak dikonsumsi di daerah pabean dapat diberikan pengembalian Pajak Pertambahan Nilai yang telah dibayar, yang ketentuannya diatur dengan atau berdasarkan Peraturan Menteri Keuangan.</a:t>
            </a:r>
            <a:r>
              <a:rPr lang="en-US" b="1" u="none"/>
              <a:t> </a:t>
            </a:r>
          </a:p>
        </p:txBody>
      </p:sp>
      <p:sp>
        <p:nvSpPr>
          <p:cNvPr id="196611" name="Rectangle 3"/>
          <p:cNvSpPr>
            <a:spLocks noChangeArrowheads="1"/>
          </p:cNvSpPr>
          <p:nvPr/>
        </p:nvSpPr>
        <p:spPr bwMode="auto">
          <a:xfrm>
            <a:off x="3271838" y="111125"/>
            <a:ext cx="1836737" cy="466725"/>
          </a:xfrm>
          <a:prstGeom prst="rect">
            <a:avLst/>
          </a:prstGeom>
          <a:noFill/>
          <a:ln w="9525">
            <a:solidFill>
              <a:srgbClr val="0033CC"/>
            </a:solidFill>
            <a:miter lim="800000"/>
            <a:headEnd/>
            <a:tailEnd/>
          </a:ln>
        </p:spPr>
        <p:txBody>
          <a:bodyPr wrap="none" lIns="91422" tIns="45712" rIns="91422" bIns="45712" anchor="ctr">
            <a:spAutoFit/>
          </a:bodyPr>
          <a:lstStyle/>
          <a:p>
            <a:pPr>
              <a:tabLst>
                <a:tab pos="1771650" algn="l"/>
                <a:tab pos="2000250" algn="l"/>
              </a:tabLst>
            </a:pPr>
            <a:r>
              <a:rPr lang="es-ES" b="1" u="none"/>
              <a:t>Pasal </a:t>
            </a:r>
            <a:r>
              <a:rPr lang="id-ID" b="1" u="none"/>
              <a:t>17E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4906963"/>
          </a:xfrm>
        </p:spPr>
        <p:txBody>
          <a:bodyPr/>
          <a:lstStyle/>
          <a:p>
            <a:pPr>
              <a:defRPr/>
            </a:pPr>
            <a:r>
              <a:rPr lang="fi-FI" kern="10" dirty="0" smtClean="0">
                <a:ln w="9525">
                  <a:noFill/>
                  <a:round/>
                  <a:headEnd/>
                  <a:tailEnd/>
                </a:ln>
                <a:effectLst>
                  <a:outerShdw dist="45791" dir="2021404" algn="ctr" rotWithShape="0">
                    <a:srgbClr val="B2B2B2">
                      <a:alpha val="79999"/>
                    </a:srgbClr>
                  </a:outerShdw>
                </a:effectLst>
                <a:cs typeface="Times New Roman"/>
              </a:rPr>
              <a:t>No. 9 Tahun 1994 </a:t>
            </a:r>
            <a:r>
              <a:rPr lang="fi-FI" sz="2400" i="1" kern="10" dirty="0" smtClean="0">
                <a:ln w="9525">
                  <a:noFill/>
                  <a:round/>
                  <a:headEnd/>
                  <a:tailEnd/>
                </a:ln>
                <a:effectLst>
                  <a:outerShdw dist="45791" dir="2021404" algn="ctr" rotWithShape="0">
                    <a:srgbClr val="B2B2B2">
                      <a:alpha val="79999"/>
                    </a:srgbClr>
                  </a:outerShdw>
                </a:effectLst>
                <a:cs typeface="Times New Roman"/>
              </a:rPr>
              <a:t>berlaku 1 Januari 1995</a:t>
            </a:r>
            <a:r>
              <a:rPr lang="fi-FI" kern="10" dirty="0" smtClean="0">
                <a:ln w="9525">
                  <a:noFill/>
                  <a:round/>
                  <a:headEnd/>
                  <a:tailEnd/>
                </a:ln>
                <a:effectLst>
                  <a:outerShdw dist="45791" dir="2021404" algn="ctr" rotWithShape="0">
                    <a:srgbClr val="B2B2B2">
                      <a:alpha val="79999"/>
                    </a:srgbClr>
                  </a:outerShdw>
                </a:effectLst>
                <a:cs typeface="Times New Roman"/>
              </a:rPr>
              <a:t/>
            </a:r>
            <a:br>
              <a:rPr lang="fi-FI" kern="10" dirty="0" smtClean="0">
                <a:ln w="9525">
                  <a:noFill/>
                  <a:round/>
                  <a:headEnd/>
                  <a:tailEnd/>
                </a:ln>
                <a:effectLst>
                  <a:outerShdw dist="45791" dir="2021404" algn="ctr" rotWithShape="0">
                    <a:srgbClr val="B2B2B2">
                      <a:alpha val="79999"/>
                    </a:srgbClr>
                  </a:outerShdw>
                </a:effectLst>
                <a:cs typeface="Times New Roman"/>
              </a:rPr>
            </a:br>
            <a:r>
              <a:rPr lang="fi-FI" kern="10" dirty="0" smtClean="0">
                <a:ln w="9525">
                  <a:noFill/>
                  <a:round/>
                  <a:headEnd/>
                  <a:tailEnd/>
                </a:ln>
                <a:effectLst>
                  <a:outerShdw dist="45791" dir="2021404" algn="ctr" rotWithShape="0">
                    <a:srgbClr val="B2B2B2">
                      <a:alpha val="79999"/>
                    </a:srgbClr>
                  </a:outerShdw>
                </a:effectLst>
                <a:cs typeface="Times New Roman"/>
              </a:rPr>
              <a:t>No. 16 Tahun 2000 </a:t>
            </a:r>
            <a:r>
              <a:rPr lang="fi-FI" sz="2000" i="1" kern="10" dirty="0" smtClean="0">
                <a:ln w="9525">
                  <a:noFill/>
                  <a:round/>
                  <a:headEnd/>
                  <a:tailEnd/>
                </a:ln>
                <a:effectLst>
                  <a:outerShdw dist="45791" dir="2021404" algn="ctr" rotWithShape="0">
                    <a:srgbClr val="B2B2B2">
                      <a:alpha val="79999"/>
                    </a:srgbClr>
                  </a:outerShdw>
                </a:effectLst>
                <a:cs typeface="Times New Roman"/>
              </a:rPr>
              <a:t>berlaku 1 Januari 2001</a:t>
            </a:r>
            <a:r>
              <a:rPr lang="fi-FI" kern="10" dirty="0" smtClean="0">
                <a:ln w="9525">
                  <a:noFill/>
                  <a:round/>
                  <a:headEnd/>
                  <a:tailEnd/>
                </a:ln>
                <a:effectLst>
                  <a:outerShdw dist="45791" dir="2021404" algn="ctr" rotWithShape="0">
                    <a:srgbClr val="B2B2B2">
                      <a:alpha val="79999"/>
                    </a:srgbClr>
                  </a:outerShdw>
                </a:effectLst>
                <a:cs typeface="Times New Roman"/>
              </a:rPr>
              <a:t/>
            </a:r>
            <a:br>
              <a:rPr lang="fi-FI" kern="10" dirty="0" smtClean="0">
                <a:ln w="9525">
                  <a:noFill/>
                  <a:round/>
                  <a:headEnd/>
                  <a:tailEnd/>
                </a:ln>
                <a:effectLst>
                  <a:outerShdw dist="45791" dir="2021404" algn="ctr" rotWithShape="0">
                    <a:srgbClr val="B2B2B2">
                      <a:alpha val="79999"/>
                    </a:srgbClr>
                  </a:outerShdw>
                </a:effectLst>
                <a:cs typeface="Times New Roman"/>
              </a:rPr>
            </a:br>
            <a:r>
              <a:rPr lang="fi-FI" kern="10" dirty="0" smtClean="0">
                <a:ln w="9525">
                  <a:noFill/>
                  <a:round/>
                  <a:headEnd/>
                  <a:tailEnd/>
                </a:ln>
                <a:effectLst>
                  <a:outerShdw dist="45791" dir="2021404" algn="ctr" rotWithShape="0">
                    <a:srgbClr val="B2B2B2">
                      <a:alpha val="79999"/>
                    </a:srgbClr>
                  </a:outerShdw>
                </a:effectLst>
                <a:cs typeface="Times New Roman"/>
              </a:rPr>
              <a:t>No.28 Tahun 2007 </a:t>
            </a:r>
            <a:r>
              <a:rPr lang="fi-FI" sz="2400" kern="10" dirty="0" smtClean="0">
                <a:ln w="9525">
                  <a:noFill/>
                  <a:round/>
                  <a:headEnd/>
                  <a:tailEnd/>
                </a:ln>
                <a:effectLst>
                  <a:outerShdw dist="45791" dir="2021404" algn="ctr" rotWithShape="0">
                    <a:srgbClr val="B2B2B2">
                      <a:alpha val="79999"/>
                    </a:srgbClr>
                  </a:outerShdw>
                </a:effectLst>
                <a:cs typeface="Times New Roman"/>
              </a:rPr>
              <a:t>berlaku 1 Januari 2008</a:t>
            </a:r>
            <a:r>
              <a:rPr lang="fi-FI" kern="10" dirty="0" smtClean="0">
                <a:ln w="9525">
                  <a:noFill/>
                  <a:round/>
                  <a:headEnd/>
                  <a:tailEnd/>
                </a:ln>
                <a:effectLst>
                  <a:outerShdw dist="45791" dir="2021404" algn="ctr" rotWithShape="0">
                    <a:srgbClr val="B2B2B2">
                      <a:alpha val="79999"/>
                    </a:srgbClr>
                  </a:outerShdw>
                </a:effectLst>
                <a:cs typeface="Times New Roman"/>
              </a:rPr>
              <a:t/>
            </a:r>
            <a:br>
              <a:rPr lang="fi-FI" kern="10" dirty="0" smtClean="0">
                <a:ln w="9525">
                  <a:noFill/>
                  <a:round/>
                  <a:headEnd/>
                  <a:tailEnd/>
                </a:ln>
                <a:effectLst>
                  <a:outerShdw dist="45791" dir="2021404" algn="ctr" rotWithShape="0">
                    <a:srgbClr val="B2B2B2">
                      <a:alpha val="79999"/>
                    </a:srgbClr>
                  </a:outerShdw>
                </a:effectLst>
                <a:cs typeface="Times New Roman"/>
              </a:rPr>
            </a:br>
            <a:r>
              <a:rPr lang="fi-FI" kern="10" dirty="0" smtClean="0">
                <a:ln w="9525">
                  <a:noFill/>
                  <a:round/>
                  <a:headEnd/>
                  <a:tailEnd/>
                </a:ln>
                <a:effectLst>
                  <a:outerShdw dist="45791" dir="2021404" algn="ctr" rotWithShape="0">
                    <a:srgbClr val="B2B2B2">
                      <a:alpha val="79999"/>
                    </a:srgbClr>
                  </a:outerShdw>
                </a:effectLst>
                <a:cs typeface="Times New Roman"/>
              </a:rPr>
              <a:t>No.16 Tahun 2009 </a:t>
            </a:r>
            <a:r>
              <a:rPr lang="fi-FI" sz="2400" i="1" kern="10" dirty="0" smtClean="0">
                <a:ln w="9525">
                  <a:noFill/>
                  <a:round/>
                  <a:headEnd/>
                  <a:tailEnd/>
                </a:ln>
                <a:effectLst>
                  <a:outerShdw dist="45791" dir="2021404" algn="ctr" rotWithShape="0">
                    <a:srgbClr val="B2B2B2">
                      <a:alpha val="79999"/>
                    </a:srgbClr>
                  </a:outerShdw>
                </a:effectLst>
                <a:cs typeface="Times New Roman"/>
              </a:rPr>
              <a:t>berlaku 25 </a:t>
            </a:r>
            <a:r>
              <a:rPr lang="fi-FI" sz="2400" i="1" kern="10" smtClean="0">
                <a:ln w="9525">
                  <a:noFill/>
                  <a:round/>
                  <a:headEnd/>
                  <a:tailEnd/>
                </a:ln>
                <a:effectLst>
                  <a:outerShdw dist="45791" dir="2021404" algn="ctr" rotWithShape="0">
                    <a:srgbClr val="B2B2B2">
                      <a:alpha val="79999"/>
                    </a:srgbClr>
                  </a:outerShdw>
                </a:effectLst>
                <a:cs typeface="Times New Roman"/>
              </a:rPr>
              <a:t>Maret 2009</a:t>
            </a:r>
            <a:br>
              <a:rPr lang="fi-FI" sz="2400" i="1" kern="10" smtClean="0">
                <a:ln w="9525">
                  <a:noFill/>
                  <a:round/>
                  <a:headEnd/>
                  <a:tailEnd/>
                </a:ln>
                <a:effectLst>
                  <a:outerShdw dist="45791" dir="2021404" algn="ctr" rotWithShape="0">
                    <a:srgbClr val="B2B2B2">
                      <a:alpha val="79999"/>
                    </a:srgbClr>
                  </a:outerShdw>
                </a:effectLst>
                <a:cs typeface="Times New Roman"/>
              </a:rPr>
            </a:br>
            <a:r>
              <a:rPr lang="fi-FI" sz="2400" i="1" kern="10" smtClean="0">
                <a:ln w="9525">
                  <a:noFill/>
                  <a:round/>
                  <a:headEnd/>
                  <a:tailEnd/>
                </a:ln>
                <a:effectLst>
                  <a:outerShdw dist="45791" dir="2021404" algn="ctr" rotWithShape="0">
                    <a:srgbClr val="B2B2B2">
                      <a:alpha val="79999"/>
                    </a:srgbClr>
                  </a:outerShdw>
                </a:effectLst>
                <a:cs typeface="Times New Roman"/>
              </a:rPr>
              <a:t> </a:t>
            </a:r>
            <a:br>
              <a:rPr lang="fi-FI" sz="2400" i="1" kern="10" smtClean="0">
                <a:ln w="9525">
                  <a:noFill/>
                  <a:round/>
                  <a:headEnd/>
                  <a:tailEnd/>
                </a:ln>
                <a:effectLst>
                  <a:outerShdw dist="45791" dir="2021404" algn="ctr" rotWithShape="0">
                    <a:srgbClr val="B2B2B2">
                      <a:alpha val="79999"/>
                    </a:srgbClr>
                  </a:outerShdw>
                </a:effectLst>
                <a:cs typeface="Times New Roman"/>
              </a:rPr>
            </a:br>
            <a:r>
              <a:rPr lang="fi-FI" sz="2400" i="1" kern="10" smtClean="0">
                <a:ln w="9525">
                  <a:noFill/>
                  <a:round/>
                  <a:headEnd/>
                  <a:tailEnd/>
                </a:ln>
                <a:effectLst>
                  <a:outerShdw dist="45791" dir="2021404" algn="ctr" rotWithShape="0">
                    <a:srgbClr val="B2B2B2">
                      <a:alpha val="79999"/>
                    </a:srgbClr>
                  </a:outerShdw>
                </a:effectLst>
                <a:cs typeface="Times New Roman"/>
              </a:rPr>
              <a:t>Pasal 49 ”Ketentuan dalam undang-undang ini berlaku pula bagi undang-undang perpajakan lainnya kecuali apabila </a:t>
            </a:r>
            <a:br>
              <a:rPr lang="fi-FI" sz="2400" i="1" kern="10" smtClean="0">
                <a:ln w="9525">
                  <a:noFill/>
                  <a:round/>
                  <a:headEnd/>
                  <a:tailEnd/>
                </a:ln>
                <a:effectLst>
                  <a:outerShdw dist="45791" dir="2021404" algn="ctr" rotWithShape="0">
                    <a:srgbClr val="B2B2B2">
                      <a:alpha val="79999"/>
                    </a:srgbClr>
                  </a:outerShdw>
                </a:effectLst>
                <a:cs typeface="Times New Roman"/>
              </a:rPr>
            </a:br>
            <a:r>
              <a:rPr lang="fi-FI" sz="2400" i="1" kern="10" smtClean="0">
                <a:ln w="9525">
                  <a:noFill/>
                  <a:round/>
                  <a:headEnd/>
                  <a:tailEnd/>
                </a:ln>
                <a:effectLst>
                  <a:outerShdw dist="45791" dir="2021404" algn="ctr" rotWithShape="0">
                    <a:srgbClr val="B2B2B2">
                      <a:alpha val="79999"/>
                    </a:srgbClr>
                  </a:outerShdw>
                </a:effectLst>
                <a:cs typeface="Times New Roman"/>
              </a:rPr>
              <a:t>ditentukan lain”</a:t>
            </a:r>
            <a:br>
              <a:rPr lang="fi-FI" sz="2400" i="1" kern="10" smtClean="0">
                <a:ln w="9525">
                  <a:noFill/>
                  <a:round/>
                  <a:headEnd/>
                  <a:tailEnd/>
                </a:ln>
                <a:effectLst>
                  <a:outerShdw dist="45791" dir="2021404" algn="ctr" rotWithShape="0">
                    <a:srgbClr val="B2B2B2">
                      <a:alpha val="79999"/>
                    </a:srgbClr>
                  </a:outerShdw>
                </a:effectLst>
                <a:cs typeface="Times New Roman"/>
              </a:rPr>
            </a:br>
            <a:r>
              <a:rPr lang="fi-FI" sz="2400" i="1" kern="10" smtClean="0">
                <a:ln w="9525">
                  <a:noFill/>
                  <a:round/>
                  <a:headEnd/>
                  <a:tailEnd/>
                </a:ln>
                <a:effectLst>
                  <a:outerShdw dist="45791" dir="2021404" algn="ctr" rotWithShape="0">
                    <a:srgbClr val="B2B2B2">
                      <a:alpha val="79999"/>
                    </a:srgbClr>
                  </a:outerShdw>
                </a:effectLst>
                <a:cs typeface="Times New Roman"/>
              </a:rPr>
              <a:t>Contoh UU PBB Pasal 23 dan UU BPHTB Pasal 27A</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28600" y="76200"/>
            <a:ext cx="1981200" cy="457200"/>
          </a:xfrm>
          <a:ln w="28575">
            <a:solidFill>
              <a:schemeClr val="accent2"/>
            </a:solidFill>
          </a:ln>
        </p:spPr>
        <p:txBody>
          <a:bodyPr/>
          <a:lstStyle/>
          <a:p>
            <a:pPr eaLnBrk="1" hangingPunct="1"/>
            <a:r>
              <a:rPr lang="en-US" sz="3200" smtClean="0">
                <a:latin typeface="Tahoma" pitchFamily="34" charset="0"/>
              </a:rPr>
              <a:t>CONTOH</a:t>
            </a:r>
          </a:p>
        </p:txBody>
      </p:sp>
      <p:sp>
        <p:nvSpPr>
          <p:cNvPr id="75779" name="Rectangle 3"/>
          <p:cNvSpPr>
            <a:spLocks noChangeArrowheads="1"/>
          </p:cNvSpPr>
          <p:nvPr/>
        </p:nvSpPr>
        <p:spPr bwMode="auto">
          <a:xfrm>
            <a:off x="152400" y="609600"/>
            <a:ext cx="8915400" cy="1776413"/>
          </a:xfrm>
          <a:prstGeom prst="rect">
            <a:avLst/>
          </a:prstGeom>
          <a:noFill/>
          <a:ln w="9525">
            <a:solidFill>
              <a:schemeClr val="accent2"/>
            </a:solidFill>
            <a:miter lim="800000"/>
            <a:headEnd/>
            <a:tailEnd/>
          </a:ln>
        </p:spPr>
        <p:txBody>
          <a:bodyPr lIns="91422" tIns="45712" rIns="91422" bIns="45712">
            <a:spAutoFit/>
          </a:bodyPr>
          <a:lstStyle/>
          <a:p>
            <a:pPr algn="l">
              <a:tabLst>
                <a:tab pos="457200" algn="l"/>
              </a:tabLst>
            </a:pPr>
            <a:r>
              <a:rPr lang="en-GB" sz="2200" u="none" dirty="0" err="1">
                <a:latin typeface="Tahoma" pitchFamily="34" charset="0"/>
              </a:rPr>
              <a:t>Udin</a:t>
            </a:r>
            <a:r>
              <a:rPr lang="en-GB" sz="2200" u="none" dirty="0">
                <a:latin typeface="Tahoma" pitchFamily="34" charset="0"/>
              </a:rPr>
              <a:t> </a:t>
            </a:r>
            <a:r>
              <a:rPr lang="en-GB" sz="2200" u="none" dirty="0" err="1">
                <a:latin typeface="Tahoma" pitchFamily="34" charset="0"/>
              </a:rPr>
              <a:t>bersama</a:t>
            </a:r>
            <a:r>
              <a:rPr lang="en-GB" sz="2200" u="none" dirty="0">
                <a:latin typeface="Tahoma" pitchFamily="34" charset="0"/>
              </a:rPr>
              <a:t> </a:t>
            </a:r>
            <a:r>
              <a:rPr lang="en-GB" sz="2200" u="none" dirty="0" err="1">
                <a:latin typeface="Tahoma" pitchFamily="34" charset="0"/>
              </a:rPr>
              <a:t>rekan-rekannya</a:t>
            </a:r>
            <a:r>
              <a:rPr lang="en-GB" sz="2200" u="none" dirty="0">
                <a:latin typeface="Tahoma" pitchFamily="34" charset="0"/>
              </a:rPr>
              <a:t> </a:t>
            </a:r>
            <a:r>
              <a:rPr lang="en-GB" sz="2200" u="none" dirty="0" err="1">
                <a:latin typeface="Tahoma" pitchFamily="34" charset="0"/>
              </a:rPr>
              <a:t>bermaksud</a:t>
            </a:r>
            <a:r>
              <a:rPr lang="en-GB" sz="2200" u="none" dirty="0">
                <a:latin typeface="Tahoma" pitchFamily="34" charset="0"/>
              </a:rPr>
              <a:t> </a:t>
            </a:r>
            <a:r>
              <a:rPr lang="en-GB" sz="2200" u="none" dirty="0" err="1">
                <a:latin typeface="Tahoma" pitchFamily="34" charset="0"/>
              </a:rPr>
              <a:t>mendirikan</a:t>
            </a:r>
            <a:r>
              <a:rPr lang="en-GB" sz="2200" u="none" dirty="0">
                <a:latin typeface="Tahoma" pitchFamily="34" charset="0"/>
              </a:rPr>
              <a:t> </a:t>
            </a:r>
            <a:r>
              <a:rPr lang="en-GB" sz="2200" u="none" dirty="0" err="1">
                <a:latin typeface="Tahoma" pitchFamily="34" charset="0"/>
              </a:rPr>
              <a:t>sebuah</a:t>
            </a:r>
            <a:r>
              <a:rPr lang="en-GB" sz="2200" u="none" dirty="0">
                <a:latin typeface="Tahoma" pitchFamily="34" charset="0"/>
              </a:rPr>
              <a:t> </a:t>
            </a:r>
            <a:r>
              <a:rPr lang="en-GB" sz="2200" u="none" dirty="0" err="1">
                <a:latin typeface="Tahoma" pitchFamily="34" charset="0"/>
              </a:rPr>
              <a:t>Yayasan</a:t>
            </a:r>
            <a:r>
              <a:rPr lang="en-GB" sz="2200" u="none" dirty="0">
                <a:latin typeface="Tahoma" pitchFamily="34" charset="0"/>
              </a:rPr>
              <a:t> </a:t>
            </a:r>
            <a:r>
              <a:rPr lang="en-GB" sz="2200" u="none" dirty="0" err="1">
                <a:latin typeface="Tahoma" pitchFamily="34" charset="0"/>
              </a:rPr>
              <a:t>di</a:t>
            </a:r>
            <a:r>
              <a:rPr lang="en-GB" sz="2200" u="none" dirty="0">
                <a:latin typeface="Tahoma" pitchFamily="34" charset="0"/>
              </a:rPr>
              <a:t> </a:t>
            </a:r>
            <a:r>
              <a:rPr lang="en-GB" sz="2200" u="none" dirty="0" err="1">
                <a:latin typeface="Tahoma" pitchFamily="34" charset="0"/>
              </a:rPr>
              <a:t>bidang</a:t>
            </a:r>
            <a:r>
              <a:rPr lang="en-GB" sz="2200" u="none" dirty="0">
                <a:latin typeface="Tahoma" pitchFamily="34" charset="0"/>
              </a:rPr>
              <a:t> </a:t>
            </a:r>
            <a:r>
              <a:rPr lang="en-GB" sz="2200" u="none" dirty="0" err="1">
                <a:latin typeface="Tahoma" pitchFamily="34" charset="0"/>
              </a:rPr>
              <a:t>pendidikan</a:t>
            </a:r>
            <a:r>
              <a:rPr lang="en-GB" sz="2200" u="none" dirty="0">
                <a:latin typeface="Tahoma" pitchFamily="34" charset="0"/>
              </a:rPr>
              <a:t>. </a:t>
            </a:r>
            <a:r>
              <a:rPr lang="en-GB" sz="2200" u="none" dirty="0" err="1">
                <a:latin typeface="Tahoma" pitchFamily="34" charset="0"/>
              </a:rPr>
              <a:t>Akte</a:t>
            </a:r>
            <a:r>
              <a:rPr lang="en-GB" sz="2200" u="none" dirty="0">
                <a:latin typeface="Tahoma" pitchFamily="34" charset="0"/>
              </a:rPr>
              <a:t> </a:t>
            </a:r>
            <a:r>
              <a:rPr lang="en-GB" sz="2200" u="none" dirty="0" err="1">
                <a:latin typeface="Tahoma" pitchFamily="34" charset="0"/>
              </a:rPr>
              <a:t>pendirian</a:t>
            </a:r>
            <a:r>
              <a:rPr lang="en-GB" sz="2200" u="none" dirty="0">
                <a:latin typeface="Tahoma" pitchFamily="34" charset="0"/>
              </a:rPr>
              <a:t> </a:t>
            </a:r>
            <a:r>
              <a:rPr lang="en-GB" sz="2200" u="none" dirty="0" err="1">
                <a:latin typeface="Tahoma" pitchFamily="34" charset="0"/>
              </a:rPr>
              <a:t>dibuat</a:t>
            </a:r>
            <a:r>
              <a:rPr lang="en-GB" sz="2200" u="none" dirty="0">
                <a:latin typeface="Tahoma" pitchFamily="34" charset="0"/>
              </a:rPr>
              <a:t> </a:t>
            </a:r>
            <a:r>
              <a:rPr lang="en-GB" sz="2200" u="none" dirty="0" err="1">
                <a:latin typeface="Tahoma" pitchFamily="34" charset="0"/>
              </a:rPr>
              <a:t>dihadapan</a:t>
            </a:r>
            <a:r>
              <a:rPr lang="en-GB" sz="2200" u="none" dirty="0">
                <a:latin typeface="Tahoma" pitchFamily="34" charset="0"/>
              </a:rPr>
              <a:t> </a:t>
            </a:r>
            <a:r>
              <a:rPr lang="en-GB" sz="2200" u="none" dirty="0" err="1">
                <a:latin typeface="Tahoma" pitchFamily="34" charset="0"/>
              </a:rPr>
              <a:t>Notaris</a:t>
            </a:r>
            <a:r>
              <a:rPr lang="en-GB" sz="2200" u="none" dirty="0">
                <a:latin typeface="Tahoma" pitchFamily="34" charset="0"/>
              </a:rPr>
              <a:t> </a:t>
            </a:r>
            <a:r>
              <a:rPr lang="en-GB" sz="2200" u="none" dirty="0" err="1">
                <a:latin typeface="Tahoma" pitchFamily="34" charset="0"/>
              </a:rPr>
              <a:t>pada</a:t>
            </a:r>
            <a:r>
              <a:rPr lang="en-GB" sz="2200" u="none" dirty="0">
                <a:latin typeface="Tahoma" pitchFamily="34" charset="0"/>
              </a:rPr>
              <a:t> </a:t>
            </a:r>
            <a:r>
              <a:rPr lang="en-GB" sz="2200" u="none" dirty="0" err="1">
                <a:latin typeface="Tahoma" pitchFamily="34" charset="0"/>
              </a:rPr>
              <a:t>tanggal</a:t>
            </a:r>
            <a:r>
              <a:rPr lang="en-GB" sz="2200" u="none" dirty="0">
                <a:latin typeface="Tahoma" pitchFamily="34" charset="0"/>
              </a:rPr>
              <a:t> </a:t>
            </a:r>
            <a:r>
              <a:rPr lang="en-GB" sz="2200" b="1" u="none" dirty="0">
                <a:solidFill>
                  <a:srgbClr val="FF0000"/>
                </a:solidFill>
                <a:latin typeface="Tahoma" pitchFamily="34" charset="0"/>
              </a:rPr>
              <a:t>20 Mei </a:t>
            </a:r>
            <a:r>
              <a:rPr lang="en-GB" sz="2200" b="1" u="none" dirty="0" smtClean="0">
                <a:solidFill>
                  <a:srgbClr val="FF0000"/>
                </a:solidFill>
                <a:latin typeface="Tahoma" pitchFamily="34" charset="0"/>
              </a:rPr>
              <a:t>2015</a:t>
            </a:r>
            <a:r>
              <a:rPr lang="en-GB" sz="2200" u="none" dirty="0" smtClean="0">
                <a:latin typeface="Tahoma" pitchFamily="34" charset="0"/>
              </a:rPr>
              <a:t> </a:t>
            </a:r>
            <a:r>
              <a:rPr lang="en-GB" sz="2200" u="none" dirty="0" err="1">
                <a:latin typeface="Tahoma" pitchFamily="34" charset="0"/>
              </a:rPr>
              <a:t>dengan</a:t>
            </a:r>
            <a:r>
              <a:rPr lang="en-GB" sz="2200" u="none" dirty="0">
                <a:latin typeface="Tahoma" pitchFamily="34" charset="0"/>
              </a:rPr>
              <a:t> </a:t>
            </a:r>
            <a:r>
              <a:rPr lang="en-GB" sz="2200" u="none" dirty="0" err="1">
                <a:latin typeface="Tahoma" pitchFamily="34" charset="0"/>
              </a:rPr>
              <a:t>nama</a:t>
            </a:r>
            <a:r>
              <a:rPr lang="en-GB" sz="2200" u="none" dirty="0">
                <a:latin typeface="Tahoma" pitchFamily="34" charset="0"/>
              </a:rPr>
              <a:t> </a:t>
            </a:r>
            <a:r>
              <a:rPr lang="en-GB" sz="2200" u="none" dirty="0" err="1">
                <a:latin typeface="Tahoma" pitchFamily="34" charset="0"/>
              </a:rPr>
              <a:t>Yayasan</a:t>
            </a:r>
            <a:r>
              <a:rPr lang="en-GB" sz="2200" u="none" dirty="0">
                <a:latin typeface="Tahoma" pitchFamily="34" charset="0"/>
              </a:rPr>
              <a:t> Bhakti </a:t>
            </a:r>
            <a:r>
              <a:rPr lang="en-GB" sz="2200" u="none" dirty="0" err="1">
                <a:latin typeface="Tahoma" pitchFamily="34" charset="0"/>
              </a:rPr>
              <a:t>Utama</a:t>
            </a:r>
            <a:r>
              <a:rPr lang="en-GB" sz="2200" u="none" dirty="0">
                <a:latin typeface="Tahoma" pitchFamily="34" charset="0"/>
              </a:rPr>
              <a:t>. </a:t>
            </a:r>
            <a:r>
              <a:rPr lang="en-GB" sz="2200" u="none" dirty="0" err="1">
                <a:latin typeface="Tahoma" pitchFamily="34" charset="0"/>
              </a:rPr>
              <a:t>Kegiatan</a:t>
            </a:r>
            <a:r>
              <a:rPr lang="en-GB" sz="2200" u="none" dirty="0">
                <a:latin typeface="Tahoma" pitchFamily="34" charset="0"/>
              </a:rPr>
              <a:t> </a:t>
            </a:r>
            <a:r>
              <a:rPr lang="en-GB" sz="2200" u="none" dirty="0" err="1">
                <a:latin typeface="Tahoma" pitchFamily="34" charset="0"/>
              </a:rPr>
              <a:t>usaha</a:t>
            </a:r>
            <a:r>
              <a:rPr lang="en-GB" sz="2200" u="none" dirty="0">
                <a:latin typeface="Tahoma" pitchFamily="34" charset="0"/>
              </a:rPr>
              <a:t> </a:t>
            </a:r>
            <a:r>
              <a:rPr lang="en-GB" sz="2200" u="none" dirty="0" err="1">
                <a:latin typeface="Tahoma" pitchFamily="34" charset="0"/>
              </a:rPr>
              <a:t>baru</a:t>
            </a:r>
            <a:r>
              <a:rPr lang="en-GB" sz="2200" u="none" dirty="0">
                <a:latin typeface="Tahoma" pitchFamily="34" charset="0"/>
              </a:rPr>
              <a:t> </a:t>
            </a:r>
            <a:r>
              <a:rPr lang="en-GB" sz="2200" u="none" dirty="0" err="1">
                <a:latin typeface="Tahoma" pitchFamily="34" charset="0"/>
              </a:rPr>
              <a:t>benar</a:t>
            </a:r>
            <a:r>
              <a:rPr lang="en-GB" sz="2200" u="none" dirty="0">
                <a:latin typeface="Tahoma" pitchFamily="34" charset="0"/>
              </a:rPr>
              <a:t> </a:t>
            </a:r>
            <a:r>
              <a:rPr lang="en-GB" sz="2200" u="none" dirty="0" err="1">
                <a:latin typeface="Tahoma" pitchFamily="34" charset="0"/>
              </a:rPr>
              <a:t>benar</a:t>
            </a:r>
            <a:r>
              <a:rPr lang="en-GB" sz="2200" u="none" dirty="0">
                <a:latin typeface="Tahoma" pitchFamily="34" charset="0"/>
              </a:rPr>
              <a:t> </a:t>
            </a:r>
            <a:r>
              <a:rPr lang="en-GB" sz="2200" u="none" dirty="0" err="1">
                <a:latin typeface="Tahoma" pitchFamily="34" charset="0"/>
              </a:rPr>
              <a:t>dilaksanakan</a:t>
            </a:r>
            <a:r>
              <a:rPr lang="en-GB" sz="2200" u="none" dirty="0">
                <a:latin typeface="Tahoma" pitchFamily="34" charset="0"/>
              </a:rPr>
              <a:t> </a:t>
            </a:r>
            <a:r>
              <a:rPr lang="en-GB" sz="2200" u="none" dirty="0" err="1">
                <a:latin typeface="Tahoma" pitchFamily="34" charset="0"/>
              </a:rPr>
              <a:t>secara</a:t>
            </a:r>
            <a:r>
              <a:rPr lang="en-GB" sz="2200" u="none" dirty="0">
                <a:latin typeface="Tahoma" pitchFamily="34" charset="0"/>
              </a:rPr>
              <a:t> </a:t>
            </a:r>
            <a:r>
              <a:rPr lang="en-GB" sz="2200" u="none" dirty="0" err="1">
                <a:latin typeface="Tahoma" pitchFamily="34" charset="0"/>
              </a:rPr>
              <a:t>aktif</a:t>
            </a:r>
            <a:r>
              <a:rPr lang="en-GB" sz="2200" u="none" dirty="0">
                <a:latin typeface="Tahoma" pitchFamily="34" charset="0"/>
              </a:rPr>
              <a:t> </a:t>
            </a:r>
            <a:r>
              <a:rPr lang="en-GB" sz="2200" u="none" dirty="0" err="1">
                <a:latin typeface="Tahoma" pitchFamily="34" charset="0"/>
              </a:rPr>
              <a:t>pada</a:t>
            </a:r>
            <a:r>
              <a:rPr lang="en-GB" sz="2200" u="none" dirty="0">
                <a:latin typeface="Tahoma" pitchFamily="34" charset="0"/>
              </a:rPr>
              <a:t> </a:t>
            </a:r>
            <a:r>
              <a:rPr lang="en-GB" sz="2200" b="1" u="none" dirty="0">
                <a:solidFill>
                  <a:srgbClr val="FF0000"/>
                </a:solidFill>
                <a:latin typeface="Tahoma" pitchFamily="34" charset="0"/>
              </a:rPr>
              <a:t>1 November </a:t>
            </a:r>
            <a:r>
              <a:rPr lang="en-GB" sz="2200" b="1" u="none" dirty="0" smtClean="0">
                <a:solidFill>
                  <a:srgbClr val="FF0000"/>
                </a:solidFill>
                <a:latin typeface="Tahoma" pitchFamily="34" charset="0"/>
              </a:rPr>
              <a:t>2015</a:t>
            </a:r>
            <a:r>
              <a:rPr lang="en-GB" sz="2200" u="none" dirty="0" smtClean="0">
                <a:latin typeface="Tahoma" pitchFamily="34" charset="0"/>
              </a:rPr>
              <a:t>.</a:t>
            </a:r>
            <a:endParaRPr lang="en-GB" sz="2200" u="none" dirty="0">
              <a:latin typeface="Tahoma" pitchFamily="34" charset="0"/>
            </a:endParaRPr>
          </a:p>
        </p:txBody>
      </p:sp>
      <p:sp>
        <p:nvSpPr>
          <p:cNvPr id="75780" name="AutoShape 4"/>
          <p:cNvSpPr>
            <a:spLocks noChangeArrowheads="1"/>
          </p:cNvSpPr>
          <p:nvPr/>
        </p:nvSpPr>
        <p:spPr bwMode="auto">
          <a:xfrm>
            <a:off x="3962400" y="2209800"/>
            <a:ext cx="762000" cy="5334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75781" name="Rectangle 5"/>
          <p:cNvSpPr>
            <a:spLocks noChangeArrowheads="1"/>
          </p:cNvSpPr>
          <p:nvPr/>
        </p:nvSpPr>
        <p:spPr bwMode="auto">
          <a:xfrm>
            <a:off x="762000" y="2870200"/>
            <a:ext cx="7315200" cy="711200"/>
          </a:xfrm>
          <a:prstGeom prst="rect">
            <a:avLst/>
          </a:prstGeom>
          <a:solidFill>
            <a:srgbClr val="CCECFF"/>
          </a:solidFill>
          <a:ln w="9525">
            <a:solidFill>
              <a:schemeClr val="accent2"/>
            </a:solidFill>
            <a:miter lim="800000"/>
            <a:headEnd/>
            <a:tailEnd/>
          </a:ln>
        </p:spPr>
        <p:txBody>
          <a:bodyPr lIns="91422" tIns="45712" rIns="91422" bIns="45712">
            <a:spAutoFit/>
          </a:bodyPr>
          <a:lstStyle/>
          <a:p>
            <a:r>
              <a:rPr lang="en-US" sz="2000" u="none">
                <a:latin typeface="Tahoma" pitchFamily="34" charset="0"/>
                <a:cs typeface="Times New Roman" pitchFamily="18" charset="0"/>
              </a:rPr>
              <a:t>Yayasan Bhakti Utama wajib mendaftarkan diri paling lama 1 (satu) bulan setelah saat usaha mulai dijalankan.</a:t>
            </a:r>
          </a:p>
        </p:txBody>
      </p:sp>
      <p:sp>
        <p:nvSpPr>
          <p:cNvPr id="75782" name="Rectangle 6"/>
          <p:cNvSpPr>
            <a:spLocks noChangeArrowheads="1"/>
          </p:cNvSpPr>
          <p:nvPr/>
        </p:nvSpPr>
        <p:spPr bwMode="auto">
          <a:xfrm>
            <a:off x="304800" y="3657600"/>
            <a:ext cx="8610600" cy="711200"/>
          </a:xfrm>
          <a:prstGeom prst="rect">
            <a:avLst/>
          </a:prstGeom>
          <a:solidFill>
            <a:srgbClr val="CCECFF"/>
          </a:solidFill>
          <a:ln w="9525">
            <a:solidFill>
              <a:schemeClr val="accent2"/>
            </a:solidFill>
            <a:miter lim="800000"/>
            <a:headEnd/>
            <a:tailEnd/>
          </a:ln>
        </p:spPr>
        <p:txBody>
          <a:bodyPr lIns="91422" tIns="45712" rIns="91422" bIns="45712">
            <a:spAutoFit/>
          </a:bodyPr>
          <a:lstStyle/>
          <a:p>
            <a:r>
              <a:rPr lang="en-US" sz="2000" u="none">
                <a:latin typeface="Tahoma" pitchFamily="34" charset="0"/>
                <a:cs typeface="Times New Roman" pitchFamily="18" charset="0"/>
              </a:rPr>
              <a:t>Saat usaha mulai dijalankan adalah saat yang terjadi lebih dulu antara saat pendirian dan saat usaha nyata-nyata mulai dilakukan.</a:t>
            </a:r>
            <a:r>
              <a:rPr lang="en-GB" sz="2000" u="none">
                <a:latin typeface="Tahoma" pitchFamily="34" charset="0"/>
              </a:rPr>
              <a:t> </a:t>
            </a:r>
          </a:p>
        </p:txBody>
      </p:sp>
      <p:sp>
        <p:nvSpPr>
          <p:cNvPr id="75783" name="AutoShape 7"/>
          <p:cNvSpPr>
            <a:spLocks noChangeArrowheads="1"/>
          </p:cNvSpPr>
          <p:nvPr/>
        </p:nvSpPr>
        <p:spPr bwMode="auto">
          <a:xfrm>
            <a:off x="3962400" y="4419600"/>
            <a:ext cx="762000" cy="5334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75784" name="Rectangle 8"/>
          <p:cNvSpPr>
            <a:spLocks noChangeArrowheads="1"/>
          </p:cNvSpPr>
          <p:nvPr/>
        </p:nvSpPr>
        <p:spPr bwMode="auto">
          <a:xfrm>
            <a:off x="304800" y="5105400"/>
            <a:ext cx="8610600" cy="707870"/>
          </a:xfrm>
          <a:prstGeom prst="rect">
            <a:avLst/>
          </a:prstGeom>
          <a:noFill/>
          <a:ln w="38100">
            <a:solidFill>
              <a:srgbClr val="FF33CC"/>
            </a:solidFill>
            <a:miter lim="800000"/>
            <a:headEnd/>
            <a:tailEnd/>
          </a:ln>
        </p:spPr>
        <p:txBody>
          <a:bodyPr lIns="91422" tIns="45712" rIns="91422" bIns="45712">
            <a:spAutoFit/>
          </a:bodyPr>
          <a:lstStyle/>
          <a:p>
            <a:r>
              <a:rPr lang="en-US" sz="2000" u="none" dirty="0" err="1">
                <a:latin typeface="Tahoma" pitchFamily="34" charset="0"/>
                <a:cs typeface="Times New Roman" pitchFamily="18" charset="0"/>
              </a:rPr>
              <a:t>Saat</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usaha</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mulai</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dijalankan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Yayasan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Bhakti</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Utama</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adalah</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tanggal</a:t>
            </a:r>
            <a:r>
              <a:rPr lang="en-US" sz="2000" u="none" dirty="0">
                <a:latin typeface="Tahoma" pitchFamily="34" charset="0"/>
                <a:cs typeface="Times New Roman" pitchFamily="18" charset="0"/>
              </a:rPr>
              <a:t> </a:t>
            </a:r>
          </a:p>
          <a:p>
            <a:r>
              <a:rPr lang="en-US" sz="2000" b="1" u="none" dirty="0">
                <a:solidFill>
                  <a:srgbClr val="FF0000"/>
                </a:solidFill>
                <a:latin typeface="Tahoma" pitchFamily="34" charset="0"/>
                <a:cs typeface="Times New Roman" pitchFamily="18" charset="0"/>
              </a:rPr>
              <a:t>20 Mei </a:t>
            </a:r>
            <a:r>
              <a:rPr lang="en-US" sz="2000" b="1" u="none" dirty="0" smtClean="0">
                <a:solidFill>
                  <a:srgbClr val="FF0000"/>
                </a:solidFill>
                <a:latin typeface="Tahoma" pitchFamily="34" charset="0"/>
                <a:cs typeface="Times New Roman" pitchFamily="18" charset="0"/>
              </a:rPr>
              <a:t>2015</a:t>
            </a:r>
            <a:r>
              <a:rPr lang="en-US" sz="2000" u="none" dirty="0" smtClean="0">
                <a:latin typeface="Tahoma" pitchFamily="34" charset="0"/>
                <a:cs typeface="Times New Roman" pitchFamily="18" charset="0"/>
              </a:rPr>
              <a:t>.</a:t>
            </a:r>
            <a:endParaRPr lang="en-GB" sz="2000" u="none" dirty="0">
              <a:latin typeface="Tahoma" pitchFamily="34" charset="0"/>
            </a:endParaRPr>
          </a:p>
        </p:txBody>
      </p:sp>
      <p:sp>
        <p:nvSpPr>
          <p:cNvPr id="75785" name="Rectangle 9"/>
          <p:cNvSpPr>
            <a:spLocks noChangeArrowheads="1"/>
          </p:cNvSpPr>
          <p:nvPr/>
        </p:nvSpPr>
        <p:spPr bwMode="auto">
          <a:xfrm>
            <a:off x="304800" y="5918200"/>
            <a:ext cx="8610600" cy="707870"/>
          </a:xfrm>
          <a:prstGeom prst="rect">
            <a:avLst/>
          </a:prstGeom>
          <a:noFill/>
          <a:ln w="38100">
            <a:solidFill>
              <a:srgbClr val="FF33CC"/>
            </a:solidFill>
            <a:miter lim="800000"/>
            <a:headEnd/>
            <a:tailEnd/>
          </a:ln>
        </p:spPr>
        <p:txBody>
          <a:bodyPr lIns="91422" tIns="45712" rIns="91422" bIns="45712">
            <a:spAutoFit/>
          </a:bodyPr>
          <a:lstStyle/>
          <a:p>
            <a:r>
              <a:rPr lang="en-GB" sz="2000" u="none" dirty="0" err="1">
                <a:latin typeface="Tahoma" pitchFamily="34" charset="0"/>
              </a:rPr>
              <a:t>Yayasan</a:t>
            </a:r>
            <a:r>
              <a:rPr lang="en-GB" sz="2000" u="none" dirty="0">
                <a:latin typeface="Tahoma" pitchFamily="34" charset="0"/>
              </a:rPr>
              <a:t> </a:t>
            </a:r>
            <a:r>
              <a:rPr lang="en-GB" sz="2000" u="none" dirty="0" err="1">
                <a:latin typeface="Tahoma" pitchFamily="34" charset="0"/>
              </a:rPr>
              <a:t>Bhakti</a:t>
            </a:r>
            <a:r>
              <a:rPr lang="en-GB" sz="2000" u="none" dirty="0">
                <a:latin typeface="Tahoma" pitchFamily="34" charset="0"/>
              </a:rPr>
              <a:t> </a:t>
            </a:r>
            <a:r>
              <a:rPr lang="en-GB" sz="2000" u="none" dirty="0" err="1">
                <a:latin typeface="Tahoma" pitchFamily="34" charset="0"/>
              </a:rPr>
              <a:t>Utama</a:t>
            </a:r>
            <a:r>
              <a:rPr lang="en-GB" sz="2000" u="none" dirty="0">
                <a:latin typeface="Tahoma" pitchFamily="34" charset="0"/>
              </a:rPr>
              <a:t> </a:t>
            </a:r>
            <a:r>
              <a:rPr lang="en-GB" sz="2000" u="none" dirty="0" err="1">
                <a:latin typeface="Tahoma" pitchFamily="34" charset="0"/>
              </a:rPr>
              <a:t>wajib</a:t>
            </a:r>
            <a:r>
              <a:rPr lang="en-GB" sz="2000" u="none" dirty="0">
                <a:latin typeface="Tahoma" pitchFamily="34" charset="0"/>
              </a:rPr>
              <a:t> </a:t>
            </a:r>
            <a:r>
              <a:rPr lang="en-GB" sz="2000" u="none" dirty="0" err="1">
                <a:latin typeface="Tahoma" pitchFamily="34" charset="0"/>
              </a:rPr>
              <a:t>mendaftarkan</a:t>
            </a:r>
            <a:r>
              <a:rPr lang="en-GB" sz="2000" u="none" dirty="0">
                <a:latin typeface="Tahoma" pitchFamily="34" charset="0"/>
              </a:rPr>
              <a:t> </a:t>
            </a:r>
            <a:r>
              <a:rPr lang="en-GB" sz="2000" u="none" dirty="0" err="1">
                <a:latin typeface="Tahoma" pitchFamily="34" charset="0"/>
              </a:rPr>
              <a:t>diri</a:t>
            </a:r>
            <a:r>
              <a:rPr lang="en-GB" sz="2000" u="none" dirty="0">
                <a:latin typeface="Tahoma" pitchFamily="34" charset="0"/>
              </a:rPr>
              <a:t> paling lama </a:t>
            </a:r>
            <a:r>
              <a:rPr lang="en-GB" sz="2000" u="none" dirty="0" err="1">
                <a:latin typeface="Tahoma" pitchFamily="34" charset="0"/>
              </a:rPr>
              <a:t>tanggal</a:t>
            </a:r>
            <a:r>
              <a:rPr lang="en-GB" sz="2000" u="none" dirty="0">
                <a:latin typeface="Tahoma" pitchFamily="34" charset="0"/>
              </a:rPr>
              <a:t> </a:t>
            </a:r>
          </a:p>
          <a:p>
            <a:r>
              <a:rPr lang="en-GB" sz="2000" b="1" u="none" dirty="0">
                <a:solidFill>
                  <a:srgbClr val="FF0000"/>
                </a:solidFill>
                <a:latin typeface="Tahoma" pitchFamily="34" charset="0"/>
              </a:rPr>
              <a:t>20 </a:t>
            </a:r>
            <a:r>
              <a:rPr lang="en-GB" sz="2000" b="1" u="none" dirty="0" err="1">
                <a:solidFill>
                  <a:srgbClr val="FF0000"/>
                </a:solidFill>
                <a:latin typeface="Tahoma" pitchFamily="34" charset="0"/>
              </a:rPr>
              <a:t>Juni</a:t>
            </a:r>
            <a:r>
              <a:rPr lang="en-GB" sz="2000" b="1" u="none" dirty="0">
                <a:solidFill>
                  <a:srgbClr val="FF0000"/>
                </a:solidFill>
                <a:latin typeface="Tahoma" pitchFamily="34" charset="0"/>
              </a:rPr>
              <a:t> </a:t>
            </a:r>
            <a:r>
              <a:rPr lang="en-GB" sz="2000" b="1" u="none" dirty="0" smtClean="0">
                <a:solidFill>
                  <a:srgbClr val="FF0000"/>
                </a:solidFill>
                <a:latin typeface="Tahoma" pitchFamily="34" charset="0"/>
              </a:rPr>
              <a:t>2015</a:t>
            </a:r>
            <a:r>
              <a:rPr lang="en-GB" sz="2000" u="none" dirty="0" smtClean="0">
                <a:latin typeface="Tahoma" pitchFamily="34" charset="0"/>
              </a:rPr>
              <a:t>.</a:t>
            </a:r>
            <a:endParaRPr lang="en-GB" sz="2000" u="none" dirty="0">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0-#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5779"/>
                                        </p:tgtEl>
                                        <p:attrNameLst>
                                          <p:attrName>style.visibility</p:attrName>
                                        </p:attrNameLst>
                                      </p:cBhvr>
                                      <p:to>
                                        <p:strVal val="visible"/>
                                      </p:to>
                                    </p:set>
                                    <p:anim calcmode="lin" valueType="num">
                                      <p:cBhvr additive="base">
                                        <p:cTn id="13" dur="500" fill="hold"/>
                                        <p:tgtEl>
                                          <p:spTgt spid="75779"/>
                                        </p:tgtEl>
                                        <p:attrNameLst>
                                          <p:attrName>ppt_x</p:attrName>
                                        </p:attrNameLst>
                                      </p:cBhvr>
                                      <p:tavLst>
                                        <p:tav tm="0">
                                          <p:val>
                                            <p:strVal val="0-#ppt_w/2"/>
                                          </p:val>
                                        </p:tav>
                                        <p:tav tm="100000">
                                          <p:val>
                                            <p:strVal val="#ppt_x"/>
                                          </p:val>
                                        </p:tav>
                                      </p:tavLst>
                                    </p:anim>
                                    <p:anim calcmode="lin" valueType="num">
                                      <p:cBhvr additive="base">
                                        <p:cTn id="14" dur="500" fill="hold"/>
                                        <p:tgtEl>
                                          <p:spTgt spid="7577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5780"/>
                                        </p:tgtEl>
                                        <p:attrNameLst>
                                          <p:attrName>style.visibility</p:attrName>
                                        </p:attrNameLst>
                                      </p:cBhvr>
                                      <p:to>
                                        <p:strVal val="visible"/>
                                      </p:to>
                                    </p:set>
                                    <p:anim calcmode="lin" valueType="num">
                                      <p:cBhvr additive="base">
                                        <p:cTn id="19" dur="500" fill="hold"/>
                                        <p:tgtEl>
                                          <p:spTgt spid="75780"/>
                                        </p:tgtEl>
                                        <p:attrNameLst>
                                          <p:attrName>ppt_x</p:attrName>
                                        </p:attrNameLst>
                                      </p:cBhvr>
                                      <p:tavLst>
                                        <p:tav tm="0">
                                          <p:val>
                                            <p:strVal val="0-#ppt_w/2"/>
                                          </p:val>
                                        </p:tav>
                                        <p:tav tm="100000">
                                          <p:val>
                                            <p:strVal val="#ppt_x"/>
                                          </p:val>
                                        </p:tav>
                                      </p:tavLst>
                                    </p:anim>
                                    <p:anim calcmode="lin" valueType="num">
                                      <p:cBhvr additive="base">
                                        <p:cTn id="20" dur="500" fill="hold"/>
                                        <p:tgtEl>
                                          <p:spTgt spid="7578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5781"/>
                                        </p:tgtEl>
                                        <p:attrNameLst>
                                          <p:attrName>style.visibility</p:attrName>
                                        </p:attrNameLst>
                                      </p:cBhvr>
                                      <p:to>
                                        <p:strVal val="visible"/>
                                      </p:to>
                                    </p:set>
                                    <p:anim calcmode="lin" valueType="num">
                                      <p:cBhvr additive="base">
                                        <p:cTn id="25" dur="500" fill="hold"/>
                                        <p:tgtEl>
                                          <p:spTgt spid="75781"/>
                                        </p:tgtEl>
                                        <p:attrNameLst>
                                          <p:attrName>ppt_x</p:attrName>
                                        </p:attrNameLst>
                                      </p:cBhvr>
                                      <p:tavLst>
                                        <p:tav tm="0">
                                          <p:val>
                                            <p:strVal val="0-#ppt_w/2"/>
                                          </p:val>
                                        </p:tav>
                                        <p:tav tm="100000">
                                          <p:val>
                                            <p:strVal val="#ppt_x"/>
                                          </p:val>
                                        </p:tav>
                                      </p:tavLst>
                                    </p:anim>
                                    <p:anim calcmode="lin" valueType="num">
                                      <p:cBhvr additive="base">
                                        <p:cTn id="26" dur="500" fill="hold"/>
                                        <p:tgtEl>
                                          <p:spTgt spid="7578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5782"/>
                                        </p:tgtEl>
                                        <p:attrNameLst>
                                          <p:attrName>style.visibility</p:attrName>
                                        </p:attrNameLst>
                                      </p:cBhvr>
                                      <p:to>
                                        <p:strVal val="visible"/>
                                      </p:to>
                                    </p:set>
                                    <p:anim calcmode="lin" valueType="num">
                                      <p:cBhvr additive="base">
                                        <p:cTn id="31" dur="500" fill="hold"/>
                                        <p:tgtEl>
                                          <p:spTgt spid="75782"/>
                                        </p:tgtEl>
                                        <p:attrNameLst>
                                          <p:attrName>ppt_x</p:attrName>
                                        </p:attrNameLst>
                                      </p:cBhvr>
                                      <p:tavLst>
                                        <p:tav tm="0">
                                          <p:val>
                                            <p:strVal val="0-#ppt_w/2"/>
                                          </p:val>
                                        </p:tav>
                                        <p:tav tm="100000">
                                          <p:val>
                                            <p:strVal val="#ppt_x"/>
                                          </p:val>
                                        </p:tav>
                                      </p:tavLst>
                                    </p:anim>
                                    <p:anim calcmode="lin" valueType="num">
                                      <p:cBhvr additive="base">
                                        <p:cTn id="32" dur="500" fill="hold"/>
                                        <p:tgtEl>
                                          <p:spTgt spid="7578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5783"/>
                                        </p:tgtEl>
                                        <p:attrNameLst>
                                          <p:attrName>style.visibility</p:attrName>
                                        </p:attrNameLst>
                                      </p:cBhvr>
                                      <p:to>
                                        <p:strVal val="visible"/>
                                      </p:to>
                                    </p:set>
                                    <p:anim calcmode="lin" valueType="num">
                                      <p:cBhvr additive="base">
                                        <p:cTn id="37" dur="500" fill="hold"/>
                                        <p:tgtEl>
                                          <p:spTgt spid="75783"/>
                                        </p:tgtEl>
                                        <p:attrNameLst>
                                          <p:attrName>ppt_x</p:attrName>
                                        </p:attrNameLst>
                                      </p:cBhvr>
                                      <p:tavLst>
                                        <p:tav tm="0">
                                          <p:val>
                                            <p:strVal val="0-#ppt_w/2"/>
                                          </p:val>
                                        </p:tav>
                                        <p:tav tm="100000">
                                          <p:val>
                                            <p:strVal val="#ppt_x"/>
                                          </p:val>
                                        </p:tav>
                                      </p:tavLst>
                                    </p:anim>
                                    <p:anim calcmode="lin" valueType="num">
                                      <p:cBhvr additive="base">
                                        <p:cTn id="38" dur="500" fill="hold"/>
                                        <p:tgtEl>
                                          <p:spTgt spid="7578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iterate type="wd">
                                    <p:tmPct val="100000"/>
                                  </p:iterate>
                                  <p:childTnLst>
                                    <p:set>
                                      <p:cBhvr>
                                        <p:cTn id="42" dur="1" fill="hold">
                                          <p:stCondLst>
                                            <p:cond delay="0"/>
                                          </p:stCondLst>
                                        </p:cTn>
                                        <p:tgtEl>
                                          <p:spTgt spid="75784"/>
                                        </p:tgtEl>
                                        <p:attrNameLst>
                                          <p:attrName>style.visibility</p:attrName>
                                        </p:attrNameLst>
                                      </p:cBhvr>
                                      <p:to>
                                        <p:strVal val="visible"/>
                                      </p:to>
                                    </p:set>
                                    <p:anim calcmode="lin" valueType="num">
                                      <p:cBhvr additive="base">
                                        <p:cTn id="43" dur="300" fill="hold"/>
                                        <p:tgtEl>
                                          <p:spTgt spid="75784"/>
                                        </p:tgtEl>
                                        <p:attrNameLst>
                                          <p:attrName>ppt_x</p:attrName>
                                        </p:attrNameLst>
                                      </p:cBhvr>
                                      <p:tavLst>
                                        <p:tav tm="0">
                                          <p:val>
                                            <p:strVal val="0-#ppt_w/2"/>
                                          </p:val>
                                        </p:tav>
                                        <p:tav tm="100000">
                                          <p:val>
                                            <p:strVal val="#ppt_x"/>
                                          </p:val>
                                        </p:tav>
                                      </p:tavLst>
                                    </p:anim>
                                    <p:anim calcmode="lin" valueType="num">
                                      <p:cBhvr additive="base">
                                        <p:cTn id="44" dur="300" fill="hold"/>
                                        <p:tgtEl>
                                          <p:spTgt spid="7578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iterate type="wd">
                                    <p:tmPct val="100000"/>
                                  </p:iterate>
                                  <p:childTnLst>
                                    <p:set>
                                      <p:cBhvr>
                                        <p:cTn id="48" dur="1" fill="hold">
                                          <p:stCondLst>
                                            <p:cond delay="0"/>
                                          </p:stCondLst>
                                        </p:cTn>
                                        <p:tgtEl>
                                          <p:spTgt spid="75785"/>
                                        </p:tgtEl>
                                        <p:attrNameLst>
                                          <p:attrName>style.visibility</p:attrName>
                                        </p:attrNameLst>
                                      </p:cBhvr>
                                      <p:to>
                                        <p:strVal val="visible"/>
                                      </p:to>
                                    </p:set>
                                    <p:anim calcmode="lin" valueType="num">
                                      <p:cBhvr additive="base">
                                        <p:cTn id="49" dur="300" fill="hold"/>
                                        <p:tgtEl>
                                          <p:spTgt spid="75785"/>
                                        </p:tgtEl>
                                        <p:attrNameLst>
                                          <p:attrName>ppt_x</p:attrName>
                                        </p:attrNameLst>
                                      </p:cBhvr>
                                      <p:tavLst>
                                        <p:tav tm="0">
                                          <p:val>
                                            <p:strVal val="0-#ppt_w/2"/>
                                          </p:val>
                                        </p:tav>
                                        <p:tav tm="100000">
                                          <p:val>
                                            <p:strVal val="#ppt_x"/>
                                          </p:val>
                                        </p:tav>
                                      </p:tavLst>
                                    </p:anim>
                                    <p:anim calcmode="lin" valueType="num">
                                      <p:cBhvr additive="base">
                                        <p:cTn id="50" dur="300" fill="hold"/>
                                        <p:tgtEl>
                                          <p:spTgt spid="757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animBg="1" autoUpdateAnimBg="0"/>
      <p:bldP spid="75779" grpId="0" animBg="1" autoUpdateAnimBg="0"/>
      <p:bldP spid="75780" grpId="0" animBg="1"/>
      <p:bldP spid="75781" grpId="0" animBg="1" autoUpdateAnimBg="0"/>
      <p:bldP spid="75782" grpId="0" animBg="1" autoUpdateAnimBg="0"/>
      <p:bldP spid="75783" grpId="0" animBg="1"/>
      <p:bldP spid="75784" grpId="0" animBg="1" autoUpdateAnimBg="0"/>
      <p:bldP spid="75785" grpId="0" animBg="1" autoUpdateAnimBg="0"/>
    </p:bld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7" name="Picture 3"/>
          <p:cNvPicPr>
            <a:picLocks noChangeAspect="1" noChangeArrowheads="1"/>
          </p:cNvPicPr>
          <p:nvPr/>
        </p:nvPicPr>
        <p:blipFill>
          <a:blip r:embed="rId2" cstate="print"/>
          <a:srcRect/>
          <a:stretch>
            <a:fillRect/>
          </a:stretch>
        </p:blipFill>
        <p:spPr bwMode="auto">
          <a:xfrm>
            <a:off x="0" y="692696"/>
            <a:ext cx="9130737" cy="5301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1001713" y="609600"/>
            <a:ext cx="7315200" cy="3276600"/>
          </a:xfrm>
          <a:ln w="38100">
            <a:solidFill>
              <a:srgbClr val="FF33CC"/>
            </a:solidFill>
          </a:ln>
        </p:spPr>
        <p:txBody>
          <a:bodyPr/>
          <a:lstStyle/>
          <a:p>
            <a:pPr eaLnBrk="1" hangingPunct="1"/>
            <a:r>
              <a:rPr lang="en-US" sz="4800" b="1" smtClean="0">
                <a:latin typeface="Lucida Console" pitchFamily="49" charset="0"/>
              </a:rPr>
              <a:t>VIII</a:t>
            </a:r>
            <a:br>
              <a:rPr lang="en-US" sz="4800" b="1" smtClean="0">
                <a:latin typeface="Lucida Console" pitchFamily="49" charset="0"/>
              </a:rPr>
            </a:br>
            <a:r>
              <a:rPr lang="en-US" sz="4800" b="1" smtClean="0">
                <a:latin typeface="Lucida Console" pitchFamily="49" charset="0"/>
              </a:rPr>
              <a:t/>
            </a:r>
            <a:br>
              <a:rPr lang="en-US" sz="4800" b="1" smtClean="0">
                <a:latin typeface="Lucida Console" pitchFamily="49" charset="0"/>
              </a:rPr>
            </a:br>
            <a:r>
              <a:rPr lang="en-US" sz="4800" b="1" smtClean="0">
                <a:latin typeface="Lucida Console" pitchFamily="49" charset="0"/>
              </a:rPr>
              <a:t>PENAGIHAN PAJAK</a:t>
            </a:r>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a:xfrm>
            <a:off x="1066800" y="44450"/>
            <a:ext cx="7010400" cy="533400"/>
          </a:xfrm>
          <a:ln w="28575">
            <a:solidFill>
              <a:schemeClr val="accent2"/>
            </a:solidFill>
          </a:ln>
        </p:spPr>
        <p:txBody>
          <a:bodyPr/>
          <a:lstStyle/>
          <a:p>
            <a:pPr eaLnBrk="1" hangingPunct="1"/>
            <a:r>
              <a:rPr lang="en-US" sz="2400" smtClean="0">
                <a:latin typeface="Tahoma" pitchFamily="34" charset="0"/>
              </a:rPr>
              <a:t>OBJEK PENAGIHAN PAJAK berdasarkan UU KUP</a:t>
            </a:r>
          </a:p>
        </p:txBody>
      </p:sp>
      <p:sp>
        <p:nvSpPr>
          <p:cNvPr id="217091" name="Rectangle 3"/>
          <p:cNvSpPr>
            <a:spLocks noChangeArrowheads="1"/>
          </p:cNvSpPr>
          <p:nvPr/>
        </p:nvSpPr>
        <p:spPr bwMode="auto">
          <a:xfrm>
            <a:off x="76200" y="692150"/>
            <a:ext cx="3127375" cy="1079500"/>
          </a:xfrm>
          <a:prstGeom prst="rect">
            <a:avLst/>
          </a:prstGeom>
          <a:noFill/>
          <a:ln w="28575">
            <a:solidFill>
              <a:srgbClr val="990000"/>
            </a:solidFill>
            <a:miter lim="800000"/>
            <a:headEnd/>
            <a:tailEnd/>
          </a:ln>
        </p:spPr>
        <p:txBody>
          <a:bodyPr lIns="86469" tIns="43235" rIns="86469" bIns="43235" anchor="ctr"/>
          <a:lstStyle/>
          <a:p>
            <a:pPr defTabSz="865188"/>
            <a:r>
              <a:rPr lang="en-US" u="none">
                <a:solidFill>
                  <a:schemeClr val="tx2"/>
                </a:solidFill>
                <a:latin typeface="Verdana" pitchFamily="34" charset="0"/>
              </a:rPr>
              <a:t>Jumlah pajak yang masih harus dibayar</a:t>
            </a:r>
            <a:endParaRPr lang="en-US" u="none">
              <a:solidFill>
                <a:schemeClr val="tx2"/>
              </a:solidFill>
              <a:latin typeface="Tahoma" pitchFamily="34" charset="0"/>
            </a:endParaRPr>
          </a:p>
        </p:txBody>
      </p:sp>
      <p:sp>
        <p:nvSpPr>
          <p:cNvPr id="217092" name="AutoShape 4"/>
          <p:cNvSpPr>
            <a:spLocks noChangeArrowheads="1"/>
          </p:cNvSpPr>
          <p:nvPr/>
        </p:nvSpPr>
        <p:spPr bwMode="auto">
          <a:xfrm>
            <a:off x="1219200" y="1895475"/>
            <a:ext cx="531813"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17093" name="Rectangle 5"/>
          <p:cNvSpPr>
            <a:spLocks noChangeArrowheads="1"/>
          </p:cNvSpPr>
          <p:nvPr/>
        </p:nvSpPr>
        <p:spPr bwMode="auto">
          <a:xfrm>
            <a:off x="381000" y="2214563"/>
            <a:ext cx="2362200" cy="1143000"/>
          </a:xfrm>
          <a:prstGeom prst="rect">
            <a:avLst/>
          </a:prstGeom>
          <a:noFill/>
          <a:ln w="9525">
            <a:solidFill>
              <a:schemeClr val="accent2"/>
            </a:solidFill>
            <a:miter lim="800000"/>
            <a:headEnd/>
            <a:tailEnd/>
          </a:ln>
        </p:spPr>
        <p:txBody>
          <a:bodyPr lIns="86469" tIns="43235" rIns="86469" bIns="43235" anchor="ctr"/>
          <a:lstStyle/>
          <a:p>
            <a:pPr defTabSz="865188"/>
            <a:r>
              <a:rPr lang="en-US" sz="2300" b="1" u="none">
                <a:solidFill>
                  <a:schemeClr val="tx2"/>
                </a:solidFill>
                <a:latin typeface="Tahoma" pitchFamily="34" charset="0"/>
              </a:rPr>
              <a:t>STP</a:t>
            </a:r>
          </a:p>
          <a:p>
            <a:pPr defTabSz="865188"/>
            <a:r>
              <a:rPr lang="en-US" sz="2300" b="1" u="none">
                <a:solidFill>
                  <a:schemeClr val="tx2"/>
                </a:solidFill>
                <a:latin typeface="Tahoma" pitchFamily="34" charset="0"/>
              </a:rPr>
              <a:t>SKPKB</a:t>
            </a:r>
          </a:p>
          <a:p>
            <a:pPr defTabSz="865188"/>
            <a:r>
              <a:rPr lang="en-US" sz="2300" b="1" u="none">
                <a:solidFill>
                  <a:schemeClr val="tx2"/>
                </a:solidFill>
                <a:latin typeface="Tahoma" pitchFamily="34" charset="0"/>
              </a:rPr>
              <a:t>SKPKBT</a:t>
            </a:r>
          </a:p>
        </p:txBody>
      </p:sp>
      <p:sp>
        <p:nvSpPr>
          <p:cNvPr id="217094" name="Rectangle 6"/>
          <p:cNvSpPr>
            <a:spLocks noChangeArrowheads="1"/>
          </p:cNvSpPr>
          <p:nvPr/>
        </p:nvSpPr>
        <p:spPr bwMode="auto">
          <a:xfrm>
            <a:off x="76200" y="5446713"/>
            <a:ext cx="3125788" cy="1295400"/>
          </a:xfrm>
          <a:prstGeom prst="rect">
            <a:avLst/>
          </a:prstGeom>
          <a:noFill/>
          <a:ln w="28575">
            <a:solidFill>
              <a:srgbClr val="990000"/>
            </a:solidFill>
            <a:miter lim="800000"/>
            <a:headEnd/>
            <a:tailEnd/>
          </a:ln>
        </p:spPr>
        <p:txBody>
          <a:bodyPr lIns="86469" tIns="43235" rIns="86469" bIns="43235" anchor="ctr"/>
          <a:lstStyle/>
          <a:p>
            <a:pPr defTabSz="865188"/>
            <a:r>
              <a:rPr lang="en-US" sz="2300" u="none">
                <a:solidFill>
                  <a:schemeClr val="tx2"/>
                </a:solidFill>
                <a:latin typeface="Tahoma" pitchFamily="34" charset="0"/>
              </a:rPr>
              <a:t>Tambahan jumlah pajak yang masih harus dibayar</a:t>
            </a:r>
          </a:p>
        </p:txBody>
      </p:sp>
      <p:sp>
        <p:nvSpPr>
          <p:cNvPr id="217095" name="Rectangle 7"/>
          <p:cNvSpPr>
            <a:spLocks noChangeArrowheads="1"/>
          </p:cNvSpPr>
          <p:nvPr/>
        </p:nvSpPr>
        <p:spPr bwMode="auto">
          <a:xfrm>
            <a:off x="153988" y="3573463"/>
            <a:ext cx="2978150" cy="1511300"/>
          </a:xfrm>
          <a:prstGeom prst="rect">
            <a:avLst/>
          </a:prstGeom>
          <a:noFill/>
          <a:ln w="9525">
            <a:solidFill>
              <a:schemeClr val="accent2"/>
            </a:solidFill>
            <a:miter lim="800000"/>
            <a:headEnd/>
            <a:tailEnd/>
          </a:ln>
        </p:spPr>
        <p:txBody>
          <a:bodyPr lIns="86469" tIns="43235" rIns="86469" bIns="43235" anchor="ctr"/>
          <a:lstStyle/>
          <a:p>
            <a:pPr defTabSz="865188"/>
            <a:r>
              <a:rPr lang="en-US" sz="2000" b="1" u="none">
                <a:solidFill>
                  <a:schemeClr val="tx2"/>
                </a:solidFill>
                <a:latin typeface="Tahoma" pitchFamily="34" charset="0"/>
              </a:rPr>
              <a:t>SK Pembetulan</a:t>
            </a:r>
          </a:p>
          <a:p>
            <a:pPr defTabSz="865188"/>
            <a:r>
              <a:rPr lang="en-US" sz="2000" b="1" u="none">
                <a:solidFill>
                  <a:schemeClr val="tx2"/>
                </a:solidFill>
                <a:latin typeface="Tahoma" pitchFamily="34" charset="0"/>
              </a:rPr>
              <a:t>SK Keberatan</a:t>
            </a:r>
          </a:p>
          <a:p>
            <a:pPr defTabSz="865188"/>
            <a:r>
              <a:rPr lang="en-US" sz="2000" b="1" u="none">
                <a:solidFill>
                  <a:schemeClr val="tx2"/>
                </a:solidFill>
                <a:latin typeface="Tahoma" pitchFamily="34" charset="0"/>
              </a:rPr>
              <a:t>Putusan Banding</a:t>
            </a:r>
          </a:p>
          <a:p>
            <a:pPr defTabSz="865188"/>
            <a:r>
              <a:rPr lang="en-US" sz="2000" b="1" u="none">
                <a:solidFill>
                  <a:schemeClr val="tx2"/>
                </a:solidFill>
                <a:latin typeface="Tahoma" pitchFamily="34" charset="0"/>
              </a:rPr>
              <a:t>Putusan PK</a:t>
            </a:r>
          </a:p>
        </p:txBody>
      </p:sp>
      <p:sp>
        <p:nvSpPr>
          <p:cNvPr id="217096" name="Rectangle 8"/>
          <p:cNvSpPr>
            <a:spLocks noChangeArrowheads="1"/>
          </p:cNvSpPr>
          <p:nvPr/>
        </p:nvSpPr>
        <p:spPr bwMode="auto">
          <a:xfrm>
            <a:off x="4214813" y="1524000"/>
            <a:ext cx="2589212" cy="2286000"/>
          </a:xfrm>
          <a:prstGeom prst="rect">
            <a:avLst/>
          </a:prstGeom>
          <a:noFill/>
          <a:ln w="9525">
            <a:solidFill>
              <a:schemeClr val="accent2"/>
            </a:solidFill>
            <a:miter lim="800000"/>
            <a:headEnd/>
            <a:tailEnd/>
          </a:ln>
        </p:spPr>
        <p:txBody>
          <a:bodyPr lIns="86469" tIns="43235" rIns="86469" bIns="43235">
            <a:spAutoFit/>
          </a:bodyPr>
          <a:lstStyle/>
          <a:p>
            <a:pPr defTabSz="865188"/>
            <a:r>
              <a:rPr lang="en-US" u="none">
                <a:latin typeface="Tahoma" pitchFamily="34" charset="0"/>
                <a:cs typeface="Tahoma" pitchFamily="34" charset="0"/>
              </a:rPr>
              <a:t>yang tidak dibayar oleh </a:t>
            </a:r>
            <a:r>
              <a:rPr lang="en-US" b="1" u="none">
                <a:solidFill>
                  <a:schemeClr val="accent2"/>
                </a:solidFill>
                <a:latin typeface="Tahoma" pitchFamily="34" charset="0"/>
                <a:cs typeface="Tahoma" pitchFamily="34" charset="0"/>
              </a:rPr>
              <a:t>Penanggung Pajak</a:t>
            </a:r>
            <a:r>
              <a:rPr lang="en-US" u="none">
                <a:latin typeface="Tahoma" pitchFamily="34" charset="0"/>
                <a:cs typeface="Tahoma" pitchFamily="34" charset="0"/>
              </a:rPr>
              <a:t> sesuai dengan jangka waktu</a:t>
            </a:r>
            <a:r>
              <a:rPr lang="en-US" u="none">
                <a:latin typeface="Tahoma" pitchFamily="34" charset="0"/>
              </a:rPr>
              <a:t> </a:t>
            </a:r>
          </a:p>
        </p:txBody>
      </p:sp>
      <p:sp>
        <p:nvSpPr>
          <p:cNvPr id="217097" name="AutoShape 9"/>
          <p:cNvSpPr>
            <a:spLocks/>
          </p:cNvSpPr>
          <p:nvPr/>
        </p:nvSpPr>
        <p:spPr bwMode="auto">
          <a:xfrm>
            <a:off x="3275013" y="1060450"/>
            <a:ext cx="611187" cy="5105400"/>
          </a:xfrm>
          <a:prstGeom prst="rightBrace">
            <a:avLst>
              <a:gd name="adj1" fmla="val 69610"/>
              <a:gd name="adj2" fmla="val 50000"/>
            </a:avLst>
          </a:prstGeom>
          <a:noFill/>
          <a:ln w="57150">
            <a:solidFill>
              <a:srgbClr val="FF33CC"/>
            </a:solidFill>
            <a:round/>
            <a:headEnd/>
            <a:tailEnd/>
          </a:ln>
        </p:spPr>
        <p:txBody>
          <a:bodyPr wrap="none" anchor="ctr"/>
          <a:lstStyle/>
          <a:p>
            <a:endParaRPr lang="en-US"/>
          </a:p>
        </p:txBody>
      </p:sp>
      <p:sp>
        <p:nvSpPr>
          <p:cNvPr id="217098" name="Rectangle 10"/>
          <p:cNvSpPr>
            <a:spLocks noChangeArrowheads="1"/>
          </p:cNvSpPr>
          <p:nvPr/>
        </p:nvSpPr>
        <p:spPr bwMode="auto">
          <a:xfrm>
            <a:off x="7092950" y="1498600"/>
            <a:ext cx="1897063" cy="1498600"/>
          </a:xfrm>
          <a:prstGeom prst="rect">
            <a:avLst/>
          </a:prstGeom>
          <a:solidFill>
            <a:srgbClr val="FFFFCC"/>
          </a:solidFill>
          <a:ln w="9525">
            <a:solidFill>
              <a:schemeClr val="accent2"/>
            </a:solidFill>
            <a:miter lim="800000"/>
            <a:headEnd/>
            <a:tailEnd/>
          </a:ln>
        </p:spPr>
        <p:txBody>
          <a:bodyPr lIns="86469" tIns="43235" rIns="86469" bIns="43235">
            <a:spAutoFit/>
          </a:bodyPr>
          <a:lstStyle/>
          <a:p>
            <a:pPr defTabSz="865188"/>
            <a:r>
              <a:rPr lang="en-US" sz="2300" b="1" u="none">
                <a:latin typeface="Tahoma" pitchFamily="34" charset="0"/>
                <a:cs typeface="Tahoma" pitchFamily="34" charset="0"/>
              </a:rPr>
              <a:t>ditagih dengan Surat Paksa</a:t>
            </a:r>
            <a:r>
              <a:rPr lang="en-US" sz="2300" b="1" u="none">
                <a:latin typeface="Tahoma" pitchFamily="34" charset="0"/>
              </a:rPr>
              <a:t> </a:t>
            </a:r>
          </a:p>
        </p:txBody>
      </p:sp>
      <p:sp>
        <p:nvSpPr>
          <p:cNvPr id="217099" name="AutoShape 11"/>
          <p:cNvSpPr>
            <a:spLocks noChangeArrowheads="1"/>
          </p:cNvSpPr>
          <p:nvPr/>
        </p:nvSpPr>
        <p:spPr bwMode="auto">
          <a:xfrm>
            <a:off x="6630988" y="1557338"/>
            <a:ext cx="533400" cy="50323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217100" name="Rectangle 12"/>
          <p:cNvSpPr>
            <a:spLocks noChangeArrowheads="1"/>
          </p:cNvSpPr>
          <p:nvPr/>
        </p:nvSpPr>
        <p:spPr bwMode="auto">
          <a:xfrm>
            <a:off x="4037013" y="4005263"/>
            <a:ext cx="4953000" cy="673100"/>
          </a:xfrm>
          <a:prstGeom prst="rect">
            <a:avLst/>
          </a:prstGeom>
          <a:noFill/>
          <a:ln w="9525">
            <a:solidFill>
              <a:schemeClr val="accent2"/>
            </a:solidFill>
            <a:miter lim="800000"/>
            <a:headEnd/>
            <a:tailEnd/>
          </a:ln>
        </p:spPr>
        <p:txBody>
          <a:bodyPr lIns="86469" tIns="43235" rIns="86469" bIns="43235">
            <a:spAutoFit/>
          </a:bodyPr>
          <a:lstStyle/>
          <a:p>
            <a:pPr defTabSz="865188"/>
            <a:r>
              <a:rPr lang="en-US" sz="1900" u="none">
                <a:latin typeface="Tahoma" pitchFamily="34" charset="0"/>
                <a:cs typeface="Times New Roman" pitchFamily="18" charset="0"/>
              </a:rPr>
              <a:t>tidak atau kurang dibayar sampai dengan tanggal jatuh tempo pembayaran</a:t>
            </a:r>
            <a:r>
              <a:rPr lang="en-US" sz="1900" u="none">
                <a:latin typeface="Tahoma" pitchFamily="34" charset="0"/>
              </a:rPr>
              <a:t> </a:t>
            </a:r>
          </a:p>
        </p:txBody>
      </p:sp>
      <p:sp>
        <p:nvSpPr>
          <p:cNvPr id="217101" name="Rectangle 13"/>
          <p:cNvSpPr>
            <a:spLocks noChangeArrowheads="1"/>
          </p:cNvSpPr>
          <p:nvPr/>
        </p:nvSpPr>
        <p:spPr bwMode="auto">
          <a:xfrm>
            <a:off x="4037013" y="4652963"/>
            <a:ext cx="4927600" cy="962025"/>
          </a:xfrm>
          <a:prstGeom prst="rect">
            <a:avLst/>
          </a:prstGeom>
          <a:noFill/>
          <a:ln w="9525">
            <a:solidFill>
              <a:schemeClr val="accent2"/>
            </a:solidFill>
            <a:miter lim="800000"/>
            <a:headEnd/>
            <a:tailEnd/>
          </a:ln>
        </p:spPr>
        <p:txBody>
          <a:bodyPr lIns="86469" tIns="43235" rIns="86469" bIns="43235">
            <a:spAutoFit/>
          </a:bodyPr>
          <a:lstStyle/>
          <a:p>
            <a:pPr defTabSz="865188"/>
            <a:r>
              <a:rPr lang="en-US" sz="1900" u="none">
                <a:latin typeface="Tahoma" pitchFamily="34" charset="0"/>
                <a:cs typeface="Times New Roman" pitchFamily="18" charset="0"/>
              </a:rPr>
              <a:t>tidak atau kurang dibayar sampai dengan tanggal jatuh tempo penundaan pembayaran</a:t>
            </a:r>
            <a:r>
              <a:rPr lang="en-US" sz="1900" u="none">
                <a:latin typeface="Tahoma" pitchFamily="34" charset="0"/>
              </a:rPr>
              <a:t> </a:t>
            </a:r>
          </a:p>
        </p:txBody>
      </p:sp>
      <p:sp>
        <p:nvSpPr>
          <p:cNvPr id="217102" name="Rectangle 14"/>
          <p:cNvSpPr>
            <a:spLocks noChangeArrowheads="1"/>
          </p:cNvSpPr>
          <p:nvPr/>
        </p:nvSpPr>
        <p:spPr bwMode="auto">
          <a:xfrm>
            <a:off x="4038600" y="5589588"/>
            <a:ext cx="4951413" cy="673100"/>
          </a:xfrm>
          <a:prstGeom prst="rect">
            <a:avLst/>
          </a:prstGeom>
          <a:noFill/>
          <a:ln w="9525">
            <a:solidFill>
              <a:schemeClr val="accent2"/>
            </a:solidFill>
            <a:miter lim="800000"/>
            <a:headEnd/>
            <a:tailEnd/>
          </a:ln>
        </p:spPr>
        <p:txBody>
          <a:bodyPr lIns="86469" tIns="43235" rIns="86469" bIns="43235">
            <a:spAutoFit/>
          </a:bodyPr>
          <a:lstStyle/>
          <a:p>
            <a:pPr defTabSz="865188"/>
            <a:r>
              <a:rPr lang="en-US" sz="1900" u="none">
                <a:latin typeface="Tahoma" pitchFamily="34" charset="0"/>
                <a:cs typeface="Times New Roman" pitchFamily="18" charset="0"/>
              </a:rPr>
              <a:t>tidak memenuhi angsuran pembayaran pajak</a:t>
            </a:r>
            <a:r>
              <a:rPr lang="en-US" sz="1900" u="none">
                <a:latin typeface="Tahoma" pitchFamily="34" charset="0"/>
              </a:rPr>
              <a:t> </a:t>
            </a:r>
          </a:p>
        </p:txBody>
      </p:sp>
      <p:sp>
        <p:nvSpPr>
          <p:cNvPr id="217103" name="AutoShape 15"/>
          <p:cNvSpPr>
            <a:spLocks noChangeArrowheads="1"/>
          </p:cNvSpPr>
          <p:nvPr/>
        </p:nvSpPr>
        <p:spPr bwMode="auto">
          <a:xfrm>
            <a:off x="1296988" y="5013325"/>
            <a:ext cx="531812" cy="381000"/>
          </a:xfrm>
          <a:prstGeom prst="up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17104" name="AutoShape 16"/>
          <p:cNvSpPr>
            <a:spLocks noChangeArrowheads="1"/>
          </p:cNvSpPr>
          <p:nvPr/>
        </p:nvSpPr>
        <p:spPr bwMode="auto">
          <a:xfrm>
            <a:off x="5267325" y="3716338"/>
            <a:ext cx="457200" cy="381000"/>
          </a:xfrm>
          <a:prstGeom prst="downArrow">
            <a:avLst>
              <a:gd name="adj1" fmla="val 50000"/>
              <a:gd name="adj2" fmla="val 25000"/>
            </a:avLst>
          </a:prstGeom>
          <a:solidFill>
            <a:srgbClr val="FF6600"/>
          </a:solidFill>
          <a:ln w="9525">
            <a:solidFill>
              <a:schemeClr val="tx1"/>
            </a:solidFill>
            <a:miter lim="800000"/>
            <a:headEnd/>
            <a:tailEnd/>
          </a:ln>
        </p:spPr>
        <p:txBody>
          <a:bodyPr wrap="none" anchor="ctr"/>
          <a:lstStyle/>
          <a:p>
            <a:endParaRPr lang="en-US"/>
          </a:p>
        </p:txBody>
      </p:sp>
      <p:sp>
        <p:nvSpPr>
          <p:cNvPr id="217105" name="AutoShape 17"/>
          <p:cNvSpPr>
            <a:spLocks noChangeArrowheads="1"/>
          </p:cNvSpPr>
          <p:nvPr/>
        </p:nvSpPr>
        <p:spPr bwMode="auto">
          <a:xfrm>
            <a:off x="3708400" y="3355975"/>
            <a:ext cx="576263" cy="504825"/>
          </a:xfrm>
          <a:prstGeom prst="rightArrow">
            <a:avLst>
              <a:gd name="adj1" fmla="val 50000"/>
              <a:gd name="adj2" fmla="val 28538"/>
            </a:avLst>
          </a:prstGeom>
          <a:solidFill>
            <a:schemeClr val="accent1"/>
          </a:solidFill>
          <a:ln w="9525">
            <a:solidFill>
              <a:schemeClr val="tx1"/>
            </a:solidFill>
            <a:miter lim="800000"/>
            <a:headEnd/>
            <a:tailEnd/>
          </a:ln>
        </p:spPr>
        <p:txBody>
          <a:bodyPr wrap="none" anchor="ctr"/>
          <a:lstStyle/>
          <a:p>
            <a:endParaRPr lang="en-US"/>
          </a:p>
        </p:txBody>
      </p:sp>
      <p:sp>
        <p:nvSpPr>
          <p:cNvPr id="217106" name="Rectangle 18"/>
          <p:cNvSpPr>
            <a:spLocks noChangeArrowheads="1"/>
          </p:cNvSpPr>
          <p:nvPr/>
        </p:nvSpPr>
        <p:spPr bwMode="auto">
          <a:xfrm>
            <a:off x="5116513" y="547688"/>
            <a:ext cx="3487737" cy="360362"/>
          </a:xfrm>
          <a:prstGeom prst="rect">
            <a:avLst/>
          </a:prstGeom>
          <a:noFill/>
          <a:ln w="9525">
            <a:solidFill>
              <a:schemeClr val="accent2"/>
            </a:solidFill>
            <a:miter lim="800000"/>
            <a:headEnd/>
            <a:tailEnd/>
          </a:ln>
        </p:spPr>
        <p:txBody>
          <a:bodyPr lIns="86469" tIns="43235" rIns="86469" bIns="43235" anchor="ctr"/>
          <a:lstStyle/>
          <a:p>
            <a:pPr defTabSz="865188"/>
            <a:r>
              <a:rPr lang="en-US" sz="2000" u="none">
                <a:solidFill>
                  <a:srgbClr val="0033CC"/>
                </a:solidFill>
                <a:latin typeface="Kristen ITC" pitchFamily="66" charset="0"/>
              </a:rPr>
              <a:t>Pasal 20 angka 1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7090"/>
                                        </p:tgtEl>
                                        <p:attrNameLst>
                                          <p:attrName>style.visibility</p:attrName>
                                        </p:attrNameLst>
                                      </p:cBhvr>
                                      <p:to>
                                        <p:strVal val="visible"/>
                                      </p:to>
                                    </p:set>
                                    <p:anim calcmode="lin" valueType="num">
                                      <p:cBhvr additive="base">
                                        <p:cTn id="7" dur="500" fill="hold"/>
                                        <p:tgtEl>
                                          <p:spTgt spid="217090"/>
                                        </p:tgtEl>
                                        <p:attrNameLst>
                                          <p:attrName>ppt_x</p:attrName>
                                        </p:attrNameLst>
                                      </p:cBhvr>
                                      <p:tavLst>
                                        <p:tav tm="0">
                                          <p:val>
                                            <p:strVal val="0-#ppt_w/2"/>
                                          </p:val>
                                        </p:tav>
                                        <p:tav tm="100000">
                                          <p:val>
                                            <p:strVal val="#ppt_x"/>
                                          </p:val>
                                        </p:tav>
                                      </p:tavLst>
                                    </p:anim>
                                    <p:anim calcmode="lin" valueType="num">
                                      <p:cBhvr additive="base">
                                        <p:cTn id="8" dur="500" fill="hold"/>
                                        <p:tgtEl>
                                          <p:spTgt spid="2170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7106"/>
                                        </p:tgtEl>
                                        <p:attrNameLst>
                                          <p:attrName>style.visibility</p:attrName>
                                        </p:attrNameLst>
                                      </p:cBhvr>
                                      <p:to>
                                        <p:strVal val="visible"/>
                                      </p:to>
                                    </p:set>
                                    <p:anim calcmode="lin" valueType="num">
                                      <p:cBhvr additive="base">
                                        <p:cTn id="13" dur="500" fill="hold"/>
                                        <p:tgtEl>
                                          <p:spTgt spid="217106"/>
                                        </p:tgtEl>
                                        <p:attrNameLst>
                                          <p:attrName>ppt_x</p:attrName>
                                        </p:attrNameLst>
                                      </p:cBhvr>
                                      <p:tavLst>
                                        <p:tav tm="0">
                                          <p:val>
                                            <p:strVal val="0-#ppt_w/2"/>
                                          </p:val>
                                        </p:tav>
                                        <p:tav tm="100000">
                                          <p:val>
                                            <p:strVal val="#ppt_x"/>
                                          </p:val>
                                        </p:tav>
                                      </p:tavLst>
                                    </p:anim>
                                    <p:anim calcmode="lin" valueType="num">
                                      <p:cBhvr additive="base">
                                        <p:cTn id="14" dur="500" fill="hold"/>
                                        <p:tgtEl>
                                          <p:spTgt spid="21710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7091"/>
                                        </p:tgtEl>
                                        <p:attrNameLst>
                                          <p:attrName>style.visibility</p:attrName>
                                        </p:attrNameLst>
                                      </p:cBhvr>
                                      <p:to>
                                        <p:strVal val="visible"/>
                                      </p:to>
                                    </p:set>
                                    <p:anim calcmode="lin" valueType="num">
                                      <p:cBhvr additive="base">
                                        <p:cTn id="19" dur="500" fill="hold"/>
                                        <p:tgtEl>
                                          <p:spTgt spid="217091"/>
                                        </p:tgtEl>
                                        <p:attrNameLst>
                                          <p:attrName>ppt_x</p:attrName>
                                        </p:attrNameLst>
                                      </p:cBhvr>
                                      <p:tavLst>
                                        <p:tav tm="0">
                                          <p:val>
                                            <p:strVal val="0-#ppt_w/2"/>
                                          </p:val>
                                        </p:tav>
                                        <p:tav tm="100000">
                                          <p:val>
                                            <p:strVal val="#ppt_x"/>
                                          </p:val>
                                        </p:tav>
                                      </p:tavLst>
                                    </p:anim>
                                    <p:anim calcmode="lin" valueType="num">
                                      <p:cBhvr additive="base">
                                        <p:cTn id="20" dur="500" fill="hold"/>
                                        <p:tgtEl>
                                          <p:spTgt spid="21709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7092"/>
                                        </p:tgtEl>
                                        <p:attrNameLst>
                                          <p:attrName>style.visibility</p:attrName>
                                        </p:attrNameLst>
                                      </p:cBhvr>
                                      <p:to>
                                        <p:strVal val="visible"/>
                                      </p:to>
                                    </p:set>
                                    <p:anim calcmode="lin" valueType="num">
                                      <p:cBhvr additive="base">
                                        <p:cTn id="25" dur="500" fill="hold"/>
                                        <p:tgtEl>
                                          <p:spTgt spid="217092"/>
                                        </p:tgtEl>
                                        <p:attrNameLst>
                                          <p:attrName>ppt_x</p:attrName>
                                        </p:attrNameLst>
                                      </p:cBhvr>
                                      <p:tavLst>
                                        <p:tav tm="0">
                                          <p:val>
                                            <p:strVal val="0-#ppt_w/2"/>
                                          </p:val>
                                        </p:tav>
                                        <p:tav tm="100000">
                                          <p:val>
                                            <p:strVal val="#ppt_x"/>
                                          </p:val>
                                        </p:tav>
                                      </p:tavLst>
                                    </p:anim>
                                    <p:anim calcmode="lin" valueType="num">
                                      <p:cBhvr additive="base">
                                        <p:cTn id="26" dur="500" fill="hold"/>
                                        <p:tgtEl>
                                          <p:spTgt spid="21709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7093"/>
                                        </p:tgtEl>
                                        <p:attrNameLst>
                                          <p:attrName>style.visibility</p:attrName>
                                        </p:attrNameLst>
                                      </p:cBhvr>
                                      <p:to>
                                        <p:strVal val="visible"/>
                                      </p:to>
                                    </p:set>
                                    <p:anim calcmode="lin" valueType="num">
                                      <p:cBhvr additive="base">
                                        <p:cTn id="31" dur="500" fill="hold"/>
                                        <p:tgtEl>
                                          <p:spTgt spid="217093"/>
                                        </p:tgtEl>
                                        <p:attrNameLst>
                                          <p:attrName>ppt_x</p:attrName>
                                        </p:attrNameLst>
                                      </p:cBhvr>
                                      <p:tavLst>
                                        <p:tav tm="0">
                                          <p:val>
                                            <p:strVal val="0-#ppt_w/2"/>
                                          </p:val>
                                        </p:tav>
                                        <p:tav tm="100000">
                                          <p:val>
                                            <p:strVal val="#ppt_x"/>
                                          </p:val>
                                        </p:tav>
                                      </p:tavLst>
                                    </p:anim>
                                    <p:anim calcmode="lin" valueType="num">
                                      <p:cBhvr additive="base">
                                        <p:cTn id="32" dur="500" fill="hold"/>
                                        <p:tgtEl>
                                          <p:spTgt spid="21709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7094"/>
                                        </p:tgtEl>
                                        <p:attrNameLst>
                                          <p:attrName>style.visibility</p:attrName>
                                        </p:attrNameLst>
                                      </p:cBhvr>
                                      <p:to>
                                        <p:strVal val="visible"/>
                                      </p:to>
                                    </p:set>
                                    <p:anim calcmode="lin" valueType="num">
                                      <p:cBhvr additive="base">
                                        <p:cTn id="37" dur="500" fill="hold"/>
                                        <p:tgtEl>
                                          <p:spTgt spid="217094"/>
                                        </p:tgtEl>
                                        <p:attrNameLst>
                                          <p:attrName>ppt_x</p:attrName>
                                        </p:attrNameLst>
                                      </p:cBhvr>
                                      <p:tavLst>
                                        <p:tav tm="0">
                                          <p:val>
                                            <p:strVal val="0-#ppt_w/2"/>
                                          </p:val>
                                        </p:tav>
                                        <p:tav tm="100000">
                                          <p:val>
                                            <p:strVal val="#ppt_x"/>
                                          </p:val>
                                        </p:tav>
                                      </p:tavLst>
                                    </p:anim>
                                    <p:anim calcmode="lin" valueType="num">
                                      <p:cBhvr additive="base">
                                        <p:cTn id="38" dur="500" fill="hold"/>
                                        <p:tgtEl>
                                          <p:spTgt spid="21709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17103"/>
                                        </p:tgtEl>
                                        <p:attrNameLst>
                                          <p:attrName>style.visibility</p:attrName>
                                        </p:attrNameLst>
                                      </p:cBhvr>
                                      <p:to>
                                        <p:strVal val="visible"/>
                                      </p:to>
                                    </p:set>
                                    <p:anim calcmode="lin" valueType="num">
                                      <p:cBhvr additive="base">
                                        <p:cTn id="43" dur="500" fill="hold"/>
                                        <p:tgtEl>
                                          <p:spTgt spid="217103"/>
                                        </p:tgtEl>
                                        <p:attrNameLst>
                                          <p:attrName>ppt_x</p:attrName>
                                        </p:attrNameLst>
                                      </p:cBhvr>
                                      <p:tavLst>
                                        <p:tav tm="0">
                                          <p:val>
                                            <p:strVal val="0-#ppt_w/2"/>
                                          </p:val>
                                        </p:tav>
                                        <p:tav tm="100000">
                                          <p:val>
                                            <p:strVal val="#ppt_x"/>
                                          </p:val>
                                        </p:tav>
                                      </p:tavLst>
                                    </p:anim>
                                    <p:anim calcmode="lin" valueType="num">
                                      <p:cBhvr additive="base">
                                        <p:cTn id="44" dur="500" fill="hold"/>
                                        <p:tgtEl>
                                          <p:spTgt spid="21710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17095"/>
                                        </p:tgtEl>
                                        <p:attrNameLst>
                                          <p:attrName>style.visibility</p:attrName>
                                        </p:attrNameLst>
                                      </p:cBhvr>
                                      <p:to>
                                        <p:strVal val="visible"/>
                                      </p:to>
                                    </p:set>
                                    <p:anim calcmode="lin" valueType="num">
                                      <p:cBhvr additive="base">
                                        <p:cTn id="49" dur="500" fill="hold"/>
                                        <p:tgtEl>
                                          <p:spTgt spid="217095"/>
                                        </p:tgtEl>
                                        <p:attrNameLst>
                                          <p:attrName>ppt_x</p:attrName>
                                        </p:attrNameLst>
                                      </p:cBhvr>
                                      <p:tavLst>
                                        <p:tav tm="0">
                                          <p:val>
                                            <p:strVal val="0-#ppt_w/2"/>
                                          </p:val>
                                        </p:tav>
                                        <p:tav tm="100000">
                                          <p:val>
                                            <p:strVal val="#ppt_x"/>
                                          </p:val>
                                        </p:tav>
                                      </p:tavLst>
                                    </p:anim>
                                    <p:anim calcmode="lin" valueType="num">
                                      <p:cBhvr additive="base">
                                        <p:cTn id="50" dur="500" fill="hold"/>
                                        <p:tgtEl>
                                          <p:spTgt spid="21709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17097"/>
                                        </p:tgtEl>
                                        <p:attrNameLst>
                                          <p:attrName>style.visibility</p:attrName>
                                        </p:attrNameLst>
                                      </p:cBhvr>
                                      <p:to>
                                        <p:strVal val="visible"/>
                                      </p:to>
                                    </p:set>
                                    <p:anim calcmode="lin" valueType="num">
                                      <p:cBhvr additive="base">
                                        <p:cTn id="55" dur="500" fill="hold"/>
                                        <p:tgtEl>
                                          <p:spTgt spid="217097"/>
                                        </p:tgtEl>
                                        <p:attrNameLst>
                                          <p:attrName>ppt_x</p:attrName>
                                        </p:attrNameLst>
                                      </p:cBhvr>
                                      <p:tavLst>
                                        <p:tav tm="0">
                                          <p:val>
                                            <p:strVal val="0-#ppt_w/2"/>
                                          </p:val>
                                        </p:tav>
                                        <p:tav tm="100000">
                                          <p:val>
                                            <p:strVal val="#ppt_x"/>
                                          </p:val>
                                        </p:tav>
                                      </p:tavLst>
                                    </p:anim>
                                    <p:anim calcmode="lin" valueType="num">
                                      <p:cBhvr additive="base">
                                        <p:cTn id="56" dur="500" fill="hold"/>
                                        <p:tgtEl>
                                          <p:spTgt spid="21709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 presetClass="entr" presetSubtype="10" fill="hold" grpId="0" nodeType="clickEffect">
                                  <p:stCondLst>
                                    <p:cond delay="0"/>
                                  </p:stCondLst>
                                  <p:childTnLst>
                                    <p:set>
                                      <p:cBhvr>
                                        <p:cTn id="60" dur="1" fill="hold">
                                          <p:stCondLst>
                                            <p:cond delay="0"/>
                                          </p:stCondLst>
                                        </p:cTn>
                                        <p:tgtEl>
                                          <p:spTgt spid="217105"/>
                                        </p:tgtEl>
                                        <p:attrNameLst>
                                          <p:attrName>style.visibility</p:attrName>
                                        </p:attrNameLst>
                                      </p:cBhvr>
                                      <p:to>
                                        <p:strVal val="visible"/>
                                      </p:to>
                                    </p:set>
                                    <p:animEffect transition="in" filter="blinds(horizontal)">
                                      <p:cBhvr>
                                        <p:cTn id="61" dur="500"/>
                                        <p:tgtEl>
                                          <p:spTgt spid="217105"/>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217096"/>
                                        </p:tgtEl>
                                        <p:attrNameLst>
                                          <p:attrName>style.visibility</p:attrName>
                                        </p:attrNameLst>
                                      </p:cBhvr>
                                      <p:to>
                                        <p:strVal val="visible"/>
                                      </p:to>
                                    </p:set>
                                    <p:anim calcmode="lin" valueType="num">
                                      <p:cBhvr additive="base">
                                        <p:cTn id="66" dur="500" fill="hold"/>
                                        <p:tgtEl>
                                          <p:spTgt spid="217096"/>
                                        </p:tgtEl>
                                        <p:attrNameLst>
                                          <p:attrName>ppt_x</p:attrName>
                                        </p:attrNameLst>
                                      </p:cBhvr>
                                      <p:tavLst>
                                        <p:tav tm="0">
                                          <p:val>
                                            <p:strVal val="0-#ppt_w/2"/>
                                          </p:val>
                                        </p:tav>
                                        <p:tav tm="100000">
                                          <p:val>
                                            <p:strVal val="#ppt_x"/>
                                          </p:val>
                                        </p:tav>
                                      </p:tavLst>
                                    </p:anim>
                                    <p:anim calcmode="lin" valueType="num">
                                      <p:cBhvr additive="base">
                                        <p:cTn id="67" dur="500" fill="hold"/>
                                        <p:tgtEl>
                                          <p:spTgt spid="217096"/>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217104"/>
                                        </p:tgtEl>
                                        <p:attrNameLst>
                                          <p:attrName>style.visibility</p:attrName>
                                        </p:attrNameLst>
                                      </p:cBhvr>
                                      <p:to>
                                        <p:strVal val="visible"/>
                                      </p:to>
                                    </p:set>
                                    <p:anim calcmode="lin" valueType="num">
                                      <p:cBhvr additive="base">
                                        <p:cTn id="72" dur="500" fill="hold"/>
                                        <p:tgtEl>
                                          <p:spTgt spid="217104"/>
                                        </p:tgtEl>
                                        <p:attrNameLst>
                                          <p:attrName>ppt_x</p:attrName>
                                        </p:attrNameLst>
                                      </p:cBhvr>
                                      <p:tavLst>
                                        <p:tav tm="0">
                                          <p:val>
                                            <p:strVal val="0-#ppt_w/2"/>
                                          </p:val>
                                        </p:tav>
                                        <p:tav tm="100000">
                                          <p:val>
                                            <p:strVal val="#ppt_x"/>
                                          </p:val>
                                        </p:tav>
                                      </p:tavLst>
                                    </p:anim>
                                    <p:anim calcmode="lin" valueType="num">
                                      <p:cBhvr additive="base">
                                        <p:cTn id="73" dur="500" fill="hold"/>
                                        <p:tgtEl>
                                          <p:spTgt spid="217104"/>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8" fill="hold" grpId="0" nodeType="clickEffect">
                                  <p:stCondLst>
                                    <p:cond delay="0"/>
                                  </p:stCondLst>
                                  <p:childTnLst>
                                    <p:set>
                                      <p:cBhvr>
                                        <p:cTn id="77" dur="1" fill="hold">
                                          <p:stCondLst>
                                            <p:cond delay="0"/>
                                          </p:stCondLst>
                                        </p:cTn>
                                        <p:tgtEl>
                                          <p:spTgt spid="217100"/>
                                        </p:tgtEl>
                                        <p:attrNameLst>
                                          <p:attrName>style.visibility</p:attrName>
                                        </p:attrNameLst>
                                      </p:cBhvr>
                                      <p:to>
                                        <p:strVal val="visible"/>
                                      </p:to>
                                    </p:set>
                                    <p:anim calcmode="lin" valueType="num">
                                      <p:cBhvr additive="base">
                                        <p:cTn id="78" dur="500" fill="hold"/>
                                        <p:tgtEl>
                                          <p:spTgt spid="217100"/>
                                        </p:tgtEl>
                                        <p:attrNameLst>
                                          <p:attrName>ppt_x</p:attrName>
                                        </p:attrNameLst>
                                      </p:cBhvr>
                                      <p:tavLst>
                                        <p:tav tm="0">
                                          <p:val>
                                            <p:strVal val="0-#ppt_w/2"/>
                                          </p:val>
                                        </p:tav>
                                        <p:tav tm="100000">
                                          <p:val>
                                            <p:strVal val="#ppt_x"/>
                                          </p:val>
                                        </p:tav>
                                      </p:tavLst>
                                    </p:anim>
                                    <p:anim calcmode="lin" valueType="num">
                                      <p:cBhvr additive="base">
                                        <p:cTn id="79" dur="500" fill="hold"/>
                                        <p:tgtEl>
                                          <p:spTgt spid="217100"/>
                                        </p:tgtEl>
                                        <p:attrNameLst>
                                          <p:attrName>ppt_y</p:attrName>
                                        </p:attrNameLst>
                                      </p:cBhvr>
                                      <p:tavLst>
                                        <p:tav tm="0">
                                          <p:val>
                                            <p:strVal val="#ppt_y"/>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217101"/>
                                        </p:tgtEl>
                                        <p:attrNameLst>
                                          <p:attrName>style.visibility</p:attrName>
                                        </p:attrNameLst>
                                      </p:cBhvr>
                                      <p:to>
                                        <p:strVal val="visible"/>
                                      </p:to>
                                    </p:set>
                                    <p:anim calcmode="lin" valueType="num">
                                      <p:cBhvr additive="base">
                                        <p:cTn id="84" dur="500" fill="hold"/>
                                        <p:tgtEl>
                                          <p:spTgt spid="217101"/>
                                        </p:tgtEl>
                                        <p:attrNameLst>
                                          <p:attrName>ppt_x</p:attrName>
                                        </p:attrNameLst>
                                      </p:cBhvr>
                                      <p:tavLst>
                                        <p:tav tm="0">
                                          <p:val>
                                            <p:strVal val="0-#ppt_w/2"/>
                                          </p:val>
                                        </p:tav>
                                        <p:tav tm="100000">
                                          <p:val>
                                            <p:strVal val="#ppt_x"/>
                                          </p:val>
                                        </p:tav>
                                      </p:tavLst>
                                    </p:anim>
                                    <p:anim calcmode="lin" valueType="num">
                                      <p:cBhvr additive="base">
                                        <p:cTn id="85" dur="500" fill="hold"/>
                                        <p:tgtEl>
                                          <p:spTgt spid="217101"/>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8" fill="hold" grpId="0" nodeType="clickEffect">
                                  <p:stCondLst>
                                    <p:cond delay="0"/>
                                  </p:stCondLst>
                                  <p:childTnLst>
                                    <p:set>
                                      <p:cBhvr>
                                        <p:cTn id="89" dur="1" fill="hold">
                                          <p:stCondLst>
                                            <p:cond delay="0"/>
                                          </p:stCondLst>
                                        </p:cTn>
                                        <p:tgtEl>
                                          <p:spTgt spid="217102"/>
                                        </p:tgtEl>
                                        <p:attrNameLst>
                                          <p:attrName>style.visibility</p:attrName>
                                        </p:attrNameLst>
                                      </p:cBhvr>
                                      <p:to>
                                        <p:strVal val="visible"/>
                                      </p:to>
                                    </p:set>
                                    <p:anim calcmode="lin" valueType="num">
                                      <p:cBhvr additive="base">
                                        <p:cTn id="90" dur="500" fill="hold"/>
                                        <p:tgtEl>
                                          <p:spTgt spid="217102"/>
                                        </p:tgtEl>
                                        <p:attrNameLst>
                                          <p:attrName>ppt_x</p:attrName>
                                        </p:attrNameLst>
                                      </p:cBhvr>
                                      <p:tavLst>
                                        <p:tav tm="0">
                                          <p:val>
                                            <p:strVal val="0-#ppt_w/2"/>
                                          </p:val>
                                        </p:tav>
                                        <p:tav tm="100000">
                                          <p:val>
                                            <p:strVal val="#ppt_x"/>
                                          </p:val>
                                        </p:tav>
                                      </p:tavLst>
                                    </p:anim>
                                    <p:anim calcmode="lin" valueType="num">
                                      <p:cBhvr additive="base">
                                        <p:cTn id="91" dur="500" fill="hold"/>
                                        <p:tgtEl>
                                          <p:spTgt spid="217102"/>
                                        </p:tgtEl>
                                        <p:attrNameLst>
                                          <p:attrName>ppt_y</p:attrName>
                                        </p:attrNameLst>
                                      </p:cBhvr>
                                      <p:tavLst>
                                        <p:tav tm="0">
                                          <p:val>
                                            <p:strVal val="#ppt_y"/>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8" fill="hold" grpId="0" nodeType="clickEffect">
                                  <p:stCondLst>
                                    <p:cond delay="0"/>
                                  </p:stCondLst>
                                  <p:childTnLst>
                                    <p:set>
                                      <p:cBhvr>
                                        <p:cTn id="95" dur="1" fill="hold">
                                          <p:stCondLst>
                                            <p:cond delay="0"/>
                                          </p:stCondLst>
                                        </p:cTn>
                                        <p:tgtEl>
                                          <p:spTgt spid="217099"/>
                                        </p:tgtEl>
                                        <p:attrNameLst>
                                          <p:attrName>style.visibility</p:attrName>
                                        </p:attrNameLst>
                                      </p:cBhvr>
                                      <p:to>
                                        <p:strVal val="visible"/>
                                      </p:to>
                                    </p:set>
                                    <p:anim calcmode="lin" valueType="num">
                                      <p:cBhvr additive="base">
                                        <p:cTn id="96" dur="500" fill="hold"/>
                                        <p:tgtEl>
                                          <p:spTgt spid="217099"/>
                                        </p:tgtEl>
                                        <p:attrNameLst>
                                          <p:attrName>ppt_x</p:attrName>
                                        </p:attrNameLst>
                                      </p:cBhvr>
                                      <p:tavLst>
                                        <p:tav tm="0">
                                          <p:val>
                                            <p:strVal val="0-#ppt_w/2"/>
                                          </p:val>
                                        </p:tav>
                                        <p:tav tm="100000">
                                          <p:val>
                                            <p:strVal val="#ppt_x"/>
                                          </p:val>
                                        </p:tav>
                                      </p:tavLst>
                                    </p:anim>
                                    <p:anim calcmode="lin" valueType="num">
                                      <p:cBhvr additive="base">
                                        <p:cTn id="97" dur="500" fill="hold"/>
                                        <p:tgtEl>
                                          <p:spTgt spid="217099"/>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8" fill="hold" grpId="0" nodeType="clickEffect">
                                  <p:stCondLst>
                                    <p:cond delay="0"/>
                                  </p:stCondLst>
                                  <p:childTnLst>
                                    <p:set>
                                      <p:cBhvr>
                                        <p:cTn id="101" dur="1" fill="hold">
                                          <p:stCondLst>
                                            <p:cond delay="0"/>
                                          </p:stCondLst>
                                        </p:cTn>
                                        <p:tgtEl>
                                          <p:spTgt spid="217098"/>
                                        </p:tgtEl>
                                        <p:attrNameLst>
                                          <p:attrName>style.visibility</p:attrName>
                                        </p:attrNameLst>
                                      </p:cBhvr>
                                      <p:to>
                                        <p:strVal val="visible"/>
                                      </p:to>
                                    </p:set>
                                    <p:anim calcmode="lin" valueType="num">
                                      <p:cBhvr additive="base">
                                        <p:cTn id="102" dur="500" fill="hold"/>
                                        <p:tgtEl>
                                          <p:spTgt spid="217098"/>
                                        </p:tgtEl>
                                        <p:attrNameLst>
                                          <p:attrName>ppt_x</p:attrName>
                                        </p:attrNameLst>
                                      </p:cBhvr>
                                      <p:tavLst>
                                        <p:tav tm="0">
                                          <p:val>
                                            <p:strVal val="0-#ppt_w/2"/>
                                          </p:val>
                                        </p:tav>
                                        <p:tav tm="100000">
                                          <p:val>
                                            <p:strVal val="#ppt_x"/>
                                          </p:val>
                                        </p:tav>
                                      </p:tavLst>
                                    </p:anim>
                                    <p:anim calcmode="lin" valueType="num">
                                      <p:cBhvr additive="base">
                                        <p:cTn id="103" dur="500" fill="hold"/>
                                        <p:tgtEl>
                                          <p:spTgt spid="2170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0" grpId="0" animBg="1" autoUpdateAnimBg="0"/>
      <p:bldP spid="217091" grpId="0" animBg="1" autoUpdateAnimBg="0"/>
      <p:bldP spid="217092" grpId="0" animBg="1"/>
      <p:bldP spid="217093" grpId="0" animBg="1" autoUpdateAnimBg="0"/>
      <p:bldP spid="217094" grpId="0" animBg="1" autoUpdateAnimBg="0"/>
      <p:bldP spid="217095" grpId="0" animBg="1" autoUpdateAnimBg="0"/>
      <p:bldP spid="217096" grpId="0" animBg="1" autoUpdateAnimBg="0"/>
      <p:bldP spid="217097" grpId="0" animBg="1"/>
      <p:bldP spid="217098" grpId="0" animBg="1" autoUpdateAnimBg="0"/>
      <p:bldP spid="217099" grpId="0" animBg="1"/>
      <p:bldP spid="217100" grpId="0" animBg="1" autoUpdateAnimBg="0"/>
      <p:bldP spid="217101" grpId="0" animBg="1" autoUpdateAnimBg="0"/>
      <p:bldP spid="217102" grpId="0" animBg="1" autoUpdateAnimBg="0"/>
      <p:bldP spid="217103" grpId="0" animBg="1"/>
      <p:bldP spid="217104" grpId="0" animBg="1"/>
      <p:bldP spid="217105" grpId="0" animBg="1"/>
      <p:bldP spid="217106" grpId="0" animBg="1" autoUpdateAnimBg="0"/>
    </p:bld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6" name="Rectangle 4"/>
          <p:cNvSpPr>
            <a:spLocks noGrp="1" noChangeArrowheads="1"/>
          </p:cNvSpPr>
          <p:nvPr>
            <p:ph type="title"/>
          </p:nvPr>
        </p:nvSpPr>
        <p:spPr>
          <a:xfrm>
            <a:off x="1763713" y="106363"/>
            <a:ext cx="5545137" cy="442912"/>
          </a:xfrm>
          <a:ln w="28575">
            <a:solidFill>
              <a:srgbClr val="990000"/>
            </a:solidFill>
          </a:ln>
        </p:spPr>
        <p:txBody>
          <a:bodyPr/>
          <a:lstStyle/>
          <a:p>
            <a:pPr eaLnBrk="1" hangingPunct="1"/>
            <a:r>
              <a:rPr lang="en-US" sz="3200" b="1" smtClean="0">
                <a:latin typeface="Verdana" pitchFamily="34" charset="0"/>
              </a:rPr>
              <a:t>PENANGGUNG PAJAK</a:t>
            </a:r>
          </a:p>
        </p:txBody>
      </p:sp>
      <p:sp>
        <p:nvSpPr>
          <p:cNvPr id="387077" name="Rectangle 5"/>
          <p:cNvSpPr>
            <a:spLocks noChangeArrowheads="1"/>
          </p:cNvSpPr>
          <p:nvPr/>
        </p:nvSpPr>
        <p:spPr bwMode="auto">
          <a:xfrm>
            <a:off x="323850" y="692150"/>
            <a:ext cx="8569325" cy="1625600"/>
          </a:xfrm>
          <a:prstGeom prst="rect">
            <a:avLst/>
          </a:prstGeom>
          <a:noFill/>
          <a:ln w="9525">
            <a:solidFill>
              <a:srgbClr val="990000"/>
            </a:solidFill>
            <a:miter lim="800000"/>
            <a:headEnd/>
            <a:tailEnd/>
          </a:ln>
        </p:spPr>
        <p:txBody>
          <a:bodyPr lIns="91422" tIns="45712" rIns="91422" bIns="45712" anchor="ctr">
            <a:spAutoFit/>
          </a:bodyPr>
          <a:lstStyle/>
          <a:p>
            <a:r>
              <a:rPr lang="id-ID" sz="2000" b="1" u="none"/>
              <a:t>orang pribadi atau badan </a:t>
            </a:r>
            <a:r>
              <a:rPr lang="id-ID" sz="2000" b="1"/>
              <a:t>yang bertanggung jawab atas pembayaran pajak</a:t>
            </a:r>
            <a:r>
              <a:rPr lang="id-ID" sz="2000" b="1" u="none"/>
              <a:t>, termasuk wakil yang menjalankan hak dan memenuhi kewajiban Wajib Pajak sesuai dengan ketentuan peraturan perundang-undangan perpajakan.</a:t>
            </a:r>
            <a:endParaRPr lang="en-US" sz="2000" b="1" u="none"/>
          </a:p>
          <a:p>
            <a:r>
              <a:rPr lang="en-US" sz="2000" b="1" u="none"/>
              <a:t>(Pasal 1 angka 28)</a:t>
            </a:r>
            <a:r>
              <a:rPr lang="en-US" sz="2000" b="1"/>
              <a:t> </a:t>
            </a:r>
          </a:p>
        </p:txBody>
      </p:sp>
      <p:sp>
        <p:nvSpPr>
          <p:cNvPr id="387078" name="Line 6"/>
          <p:cNvSpPr>
            <a:spLocks noChangeShapeType="1"/>
          </p:cNvSpPr>
          <p:nvPr/>
        </p:nvSpPr>
        <p:spPr bwMode="auto">
          <a:xfrm flipH="1">
            <a:off x="323850" y="981075"/>
            <a:ext cx="5832475" cy="1439863"/>
          </a:xfrm>
          <a:prstGeom prst="line">
            <a:avLst/>
          </a:prstGeom>
          <a:noFill/>
          <a:ln w="9525">
            <a:solidFill>
              <a:srgbClr val="990000"/>
            </a:solidFill>
            <a:round/>
            <a:headEnd/>
            <a:tailEnd type="triangle" w="med" len="med"/>
          </a:ln>
        </p:spPr>
        <p:txBody>
          <a:bodyPr/>
          <a:lstStyle/>
          <a:p>
            <a:endParaRPr lang="en-US"/>
          </a:p>
        </p:txBody>
      </p:sp>
      <p:sp>
        <p:nvSpPr>
          <p:cNvPr id="387079" name="Rectangle 7"/>
          <p:cNvSpPr>
            <a:spLocks noChangeArrowheads="1"/>
          </p:cNvSpPr>
          <p:nvPr/>
        </p:nvSpPr>
        <p:spPr bwMode="auto">
          <a:xfrm>
            <a:off x="179388" y="2444750"/>
            <a:ext cx="5616575" cy="4368800"/>
          </a:xfrm>
          <a:prstGeom prst="rect">
            <a:avLst/>
          </a:prstGeom>
          <a:noFill/>
          <a:ln w="9525">
            <a:solidFill>
              <a:srgbClr val="990000"/>
            </a:solidFill>
            <a:miter lim="800000"/>
            <a:headEnd/>
            <a:tailEnd/>
          </a:ln>
        </p:spPr>
        <p:txBody>
          <a:bodyPr lIns="91422" tIns="45712" rIns="91422" bIns="45712" anchor="ctr">
            <a:spAutoFit/>
          </a:bodyPr>
          <a:lstStyle/>
          <a:p>
            <a:pPr marL="457200" indent="-457200" algn="l">
              <a:buFontTx/>
              <a:buAutoNum type="alphaLcPeriod"/>
              <a:tabLst>
                <a:tab pos="2000250" algn="l"/>
              </a:tabLst>
            </a:pPr>
            <a:r>
              <a:rPr lang="id-ID" sz="2000" u="none">
                <a:latin typeface="Tahoma" pitchFamily="34" charset="0"/>
              </a:rPr>
              <a:t>badan oleh pengurus; </a:t>
            </a:r>
            <a:endParaRPr lang="en-US" sz="2000" u="none">
              <a:latin typeface="Tahoma" pitchFamily="34" charset="0"/>
            </a:endParaRPr>
          </a:p>
          <a:p>
            <a:pPr marL="457200" indent="-457200" algn="l">
              <a:buFontTx/>
              <a:buAutoNum type="alphaLcPeriod"/>
              <a:tabLst>
                <a:tab pos="2000250" algn="l"/>
              </a:tabLst>
            </a:pPr>
            <a:r>
              <a:rPr lang="id-ID" sz="2000" u="none">
                <a:latin typeface="Tahoma" pitchFamily="34" charset="0"/>
              </a:rPr>
              <a:t>badan yang dinyatakan pailit oleh kurator; </a:t>
            </a:r>
            <a:endParaRPr lang="en-US" sz="2000" u="none">
              <a:latin typeface="Tahoma" pitchFamily="34" charset="0"/>
            </a:endParaRPr>
          </a:p>
          <a:p>
            <a:pPr marL="457200" indent="-457200" algn="l">
              <a:buFontTx/>
              <a:buAutoNum type="alphaLcPeriod"/>
              <a:tabLst>
                <a:tab pos="2000250" algn="l"/>
              </a:tabLst>
            </a:pPr>
            <a:r>
              <a:rPr lang="id-ID" sz="2000" u="none">
                <a:latin typeface="Tahoma" pitchFamily="34" charset="0"/>
              </a:rPr>
              <a:t>badan dalam pembubaran oleh orang atau badan yang ditugasi untuk melakukan pemberesan; </a:t>
            </a:r>
            <a:endParaRPr lang="en-US" sz="2000" u="none">
              <a:latin typeface="Tahoma" pitchFamily="34" charset="0"/>
            </a:endParaRPr>
          </a:p>
          <a:p>
            <a:pPr marL="457200" indent="-457200" algn="l">
              <a:buFontTx/>
              <a:buAutoNum type="alphaLcPeriod"/>
              <a:tabLst>
                <a:tab pos="2000250" algn="l"/>
              </a:tabLst>
            </a:pPr>
            <a:r>
              <a:rPr lang="id-ID" sz="2000" u="none">
                <a:latin typeface="Tahoma" pitchFamily="34" charset="0"/>
              </a:rPr>
              <a:t>badan dalam likuidasi oleh likuidator;</a:t>
            </a:r>
            <a:endParaRPr lang="en-US" sz="2000" u="none">
              <a:latin typeface="Tahoma" pitchFamily="34" charset="0"/>
            </a:endParaRPr>
          </a:p>
          <a:p>
            <a:pPr marL="457200" indent="-457200" algn="l">
              <a:buFontTx/>
              <a:buAutoNum type="alphaLcPeriod"/>
              <a:tabLst>
                <a:tab pos="2000250" algn="l"/>
              </a:tabLst>
            </a:pPr>
            <a:r>
              <a:rPr lang="id-ID" sz="2000" u="none">
                <a:latin typeface="Tahoma" pitchFamily="34" charset="0"/>
              </a:rPr>
              <a:t>suatu warisan yang belum terbagi oleh salah seorang ahli warisnya, pelaksana wasiatnya atau yang mengurus harta peninggalannya; atau</a:t>
            </a:r>
            <a:endParaRPr lang="en-US" sz="2000" u="none">
              <a:latin typeface="Tahoma" pitchFamily="34" charset="0"/>
            </a:endParaRPr>
          </a:p>
          <a:p>
            <a:pPr marL="457200" indent="-457200" algn="l">
              <a:buFontTx/>
              <a:buAutoNum type="alphaLcPeriod"/>
              <a:tabLst>
                <a:tab pos="2000250" algn="l"/>
              </a:tabLst>
            </a:pPr>
            <a:r>
              <a:rPr lang="id-ID" sz="2000" u="none">
                <a:latin typeface="Tahoma" pitchFamily="34" charset="0"/>
              </a:rPr>
              <a:t>anak yang belum dewasa atau orang yang berada dalam pengampuan oleh wali atau pengampunya.</a:t>
            </a:r>
            <a:r>
              <a:rPr lang="en-US" sz="2000">
                <a:latin typeface="Tahoma" pitchFamily="34" charset="0"/>
              </a:rPr>
              <a:t> </a:t>
            </a:r>
          </a:p>
          <a:p>
            <a:pPr marL="457200" indent="-457200" algn="l">
              <a:tabLst>
                <a:tab pos="2000250" algn="l"/>
              </a:tabLst>
            </a:pPr>
            <a:r>
              <a:rPr lang="en-US" sz="2000" u="none">
                <a:latin typeface="Tahoma" pitchFamily="34" charset="0"/>
              </a:rPr>
              <a:t>(Pasal 32 ayat 1 UU KUP)</a:t>
            </a:r>
          </a:p>
        </p:txBody>
      </p:sp>
      <p:sp>
        <p:nvSpPr>
          <p:cNvPr id="387080" name="AutoShape 8"/>
          <p:cNvSpPr>
            <a:spLocks noChangeArrowheads="1"/>
          </p:cNvSpPr>
          <p:nvPr/>
        </p:nvSpPr>
        <p:spPr bwMode="auto">
          <a:xfrm>
            <a:off x="5724525" y="2636838"/>
            <a:ext cx="360363" cy="287337"/>
          </a:xfrm>
          <a:prstGeom prst="rightArrow">
            <a:avLst>
              <a:gd name="adj1" fmla="val 50000"/>
              <a:gd name="adj2" fmla="val 31354"/>
            </a:avLst>
          </a:prstGeom>
          <a:solidFill>
            <a:schemeClr val="accent1"/>
          </a:solidFill>
          <a:ln w="9525">
            <a:solidFill>
              <a:schemeClr val="tx1"/>
            </a:solidFill>
            <a:miter lim="800000"/>
            <a:headEnd/>
            <a:tailEnd/>
          </a:ln>
        </p:spPr>
        <p:txBody>
          <a:bodyPr wrap="none" anchor="ctr"/>
          <a:lstStyle/>
          <a:p>
            <a:endParaRPr lang="en-US"/>
          </a:p>
        </p:txBody>
      </p:sp>
      <p:sp>
        <p:nvSpPr>
          <p:cNvPr id="387081" name="Rectangle 9"/>
          <p:cNvSpPr>
            <a:spLocks noChangeArrowheads="1"/>
          </p:cNvSpPr>
          <p:nvPr/>
        </p:nvSpPr>
        <p:spPr bwMode="auto">
          <a:xfrm>
            <a:off x="6011863" y="2413000"/>
            <a:ext cx="2952750" cy="3454400"/>
          </a:xfrm>
          <a:prstGeom prst="rect">
            <a:avLst/>
          </a:prstGeom>
          <a:noFill/>
          <a:ln w="9525">
            <a:solidFill>
              <a:srgbClr val="990000"/>
            </a:solidFill>
            <a:miter lim="800000"/>
            <a:headEnd/>
            <a:tailEnd/>
          </a:ln>
        </p:spPr>
        <p:txBody>
          <a:bodyPr lIns="91422" tIns="45712" rIns="91422" bIns="45712" anchor="ctr">
            <a:spAutoFit/>
          </a:bodyPr>
          <a:lstStyle/>
          <a:p>
            <a:pPr algn="l"/>
            <a:r>
              <a:rPr lang="id-ID" sz="2000" u="none">
                <a:latin typeface="Tahoma" pitchFamily="34" charset="0"/>
              </a:rPr>
              <a:t>kecuali apabila dapat membuktikan dan meyakinkan Dir</a:t>
            </a:r>
            <a:r>
              <a:rPr lang="en-US" sz="2000" u="none">
                <a:latin typeface="Tahoma" pitchFamily="34" charset="0"/>
              </a:rPr>
              <a:t>jen</a:t>
            </a:r>
            <a:r>
              <a:rPr lang="id-ID" sz="2000" u="none">
                <a:latin typeface="Tahoma" pitchFamily="34" charset="0"/>
              </a:rPr>
              <a:t> Pajak bahwa mereka dalam kedudukannya benar-benar tidak mungkin untuk dibebani tanggung jawab atas pajak yang terutang tersebut.</a:t>
            </a:r>
            <a:r>
              <a:rPr lang="en-US" sz="2000">
                <a:latin typeface="Tahoma" pitchFamily="34" charset="0"/>
              </a:rPr>
              <a:t> </a:t>
            </a:r>
          </a:p>
          <a:p>
            <a:pPr algn="l"/>
            <a:r>
              <a:rPr lang="en-US" sz="2000" b="1" u="none">
                <a:latin typeface="Arial Narrow" pitchFamily="34" charset="0"/>
              </a:rPr>
              <a:t>(Pasal 32 ayat 2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7076"/>
                                        </p:tgtEl>
                                        <p:attrNameLst>
                                          <p:attrName>style.visibility</p:attrName>
                                        </p:attrNameLst>
                                      </p:cBhvr>
                                      <p:to>
                                        <p:strVal val="visible"/>
                                      </p:to>
                                    </p:set>
                                    <p:animEffect transition="in" filter="blinds(horizontal)">
                                      <p:cBhvr>
                                        <p:cTn id="7" dur="500"/>
                                        <p:tgtEl>
                                          <p:spTgt spid="38707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87077"/>
                                        </p:tgtEl>
                                        <p:attrNameLst>
                                          <p:attrName>style.visibility</p:attrName>
                                        </p:attrNameLst>
                                      </p:cBhvr>
                                      <p:to>
                                        <p:strVal val="visible"/>
                                      </p:to>
                                    </p:set>
                                    <p:animEffect transition="in" filter="checkerboard(across)">
                                      <p:cBhvr>
                                        <p:cTn id="12" dur="1000"/>
                                        <p:tgtEl>
                                          <p:spTgt spid="38707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87078"/>
                                        </p:tgtEl>
                                        <p:attrNameLst>
                                          <p:attrName>style.visibility</p:attrName>
                                        </p:attrNameLst>
                                      </p:cBhvr>
                                      <p:to>
                                        <p:strVal val="visible"/>
                                      </p:to>
                                    </p:set>
                                    <p:animEffect transition="in" filter="box(in)">
                                      <p:cBhvr>
                                        <p:cTn id="17" dur="500"/>
                                        <p:tgtEl>
                                          <p:spTgt spid="387078"/>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87079"/>
                                        </p:tgtEl>
                                        <p:attrNameLst>
                                          <p:attrName>style.visibility</p:attrName>
                                        </p:attrNameLst>
                                      </p:cBhvr>
                                      <p:to>
                                        <p:strVal val="visible"/>
                                      </p:to>
                                    </p:set>
                                    <p:animEffect transition="in" filter="diamond(in)">
                                      <p:cBhvr>
                                        <p:cTn id="22" dur="2000"/>
                                        <p:tgtEl>
                                          <p:spTgt spid="38707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87080"/>
                                        </p:tgtEl>
                                        <p:attrNameLst>
                                          <p:attrName>style.visibility</p:attrName>
                                        </p:attrNameLst>
                                      </p:cBhvr>
                                      <p:to>
                                        <p:strVal val="visible"/>
                                      </p:to>
                                    </p:set>
                                    <p:animEffect transition="in" filter="box(in)">
                                      <p:cBhvr>
                                        <p:cTn id="27" dur="500"/>
                                        <p:tgtEl>
                                          <p:spTgt spid="387080"/>
                                        </p:tgtEl>
                                      </p:cBhvr>
                                    </p:animEffect>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grpId="0" nodeType="clickEffect">
                                  <p:stCondLst>
                                    <p:cond delay="0"/>
                                  </p:stCondLst>
                                  <p:childTnLst>
                                    <p:set>
                                      <p:cBhvr>
                                        <p:cTn id="31" dur="1" fill="hold">
                                          <p:stCondLst>
                                            <p:cond delay="0"/>
                                          </p:stCondLst>
                                        </p:cTn>
                                        <p:tgtEl>
                                          <p:spTgt spid="387081"/>
                                        </p:tgtEl>
                                        <p:attrNameLst>
                                          <p:attrName>style.visibility</p:attrName>
                                        </p:attrNameLst>
                                      </p:cBhvr>
                                      <p:to>
                                        <p:strVal val="visible"/>
                                      </p:to>
                                    </p:set>
                                    <p:anim calcmode="lin" valueType="num">
                                      <p:cBhvr>
                                        <p:cTn id="32" dur="1000" fill="hold"/>
                                        <p:tgtEl>
                                          <p:spTgt spid="387081"/>
                                        </p:tgtEl>
                                        <p:attrNameLst>
                                          <p:attrName>ppt_w</p:attrName>
                                        </p:attrNameLst>
                                      </p:cBhvr>
                                      <p:tavLst>
                                        <p:tav tm="0">
                                          <p:val>
                                            <p:strVal val="#ppt_w*0.70"/>
                                          </p:val>
                                        </p:tav>
                                        <p:tav tm="100000">
                                          <p:val>
                                            <p:strVal val="#ppt_w"/>
                                          </p:val>
                                        </p:tav>
                                      </p:tavLst>
                                    </p:anim>
                                    <p:anim calcmode="lin" valueType="num">
                                      <p:cBhvr>
                                        <p:cTn id="33" dur="1000" fill="hold"/>
                                        <p:tgtEl>
                                          <p:spTgt spid="387081"/>
                                        </p:tgtEl>
                                        <p:attrNameLst>
                                          <p:attrName>ppt_h</p:attrName>
                                        </p:attrNameLst>
                                      </p:cBhvr>
                                      <p:tavLst>
                                        <p:tav tm="0">
                                          <p:val>
                                            <p:strVal val="#ppt_h"/>
                                          </p:val>
                                        </p:tav>
                                        <p:tav tm="100000">
                                          <p:val>
                                            <p:strVal val="#ppt_h"/>
                                          </p:val>
                                        </p:tav>
                                      </p:tavLst>
                                    </p:anim>
                                    <p:animEffect transition="in" filter="fade">
                                      <p:cBhvr>
                                        <p:cTn id="34" dur="1000"/>
                                        <p:tgtEl>
                                          <p:spTgt spid="387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7076" grpId="0" animBg="1"/>
      <p:bldP spid="387077" grpId="0" animBg="1"/>
      <p:bldP spid="387078" grpId="0" animBg="1"/>
      <p:bldP spid="387079" grpId="0" animBg="1"/>
      <p:bldP spid="387080" grpId="0" animBg="1"/>
      <p:bldP spid="387081" grpId="0" animBg="1"/>
    </p:bldLst>
  </p:timing>
</p:sld>
</file>

<file path=ppt/slides/slide2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a:xfrm>
            <a:off x="190500" y="142875"/>
            <a:ext cx="1562100" cy="390525"/>
          </a:xfrm>
          <a:ln>
            <a:solidFill>
              <a:srgbClr val="0000CC"/>
            </a:solidFill>
          </a:ln>
        </p:spPr>
        <p:txBody>
          <a:bodyPr/>
          <a:lstStyle/>
          <a:p>
            <a:pPr eaLnBrk="1" hangingPunct="1"/>
            <a:r>
              <a:rPr lang="en-US" sz="2000" b="1" smtClean="0"/>
              <a:t>CONTOH</a:t>
            </a:r>
          </a:p>
        </p:txBody>
      </p:sp>
      <p:sp>
        <p:nvSpPr>
          <p:cNvPr id="218115" name="Rectangle 3"/>
          <p:cNvSpPr>
            <a:spLocks noChangeArrowheads="1"/>
          </p:cNvSpPr>
          <p:nvPr/>
        </p:nvSpPr>
        <p:spPr bwMode="auto">
          <a:xfrm>
            <a:off x="190500" y="714375"/>
            <a:ext cx="8763000" cy="3441700"/>
          </a:xfrm>
          <a:prstGeom prst="rect">
            <a:avLst/>
          </a:prstGeom>
          <a:noFill/>
          <a:ln w="9525">
            <a:solidFill>
              <a:srgbClr val="0000CC"/>
            </a:solidFill>
            <a:miter lim="800000"/>
            <a:headEnd/>
            <a:tailEnd/>
          </a:ln>
        </p:spPr>
        <p:txBody>
          <a:bodyPr lIns="79994" tIns="39997" rIns="79994" bIns="39997">
            <a:spAutoFit/>
          </a:bodyPr>
          <a:lstStyle/>
          <a:p>
            <a:pPr indent="400050" algn="just" defTabSz="800100"/>
            <a:r>
              <a:rPr lang="en-US" sz="2000" u="none">
                <a:latin typeface="Tahoma" pitchFamily="34" charset="0"/>
                <a:cs typeface="Tahoma" pitchFamily="34" charset="0"/>
              </a:rPr>
              <a:t>Udin (WP orang pribadi) menyampaikan SPT Tahunan untuk tahun 2008 tepat pada waktunya yang disertai dengan setoran akhir. Pada </a:t>
            </a:r>
            <a:r>
              <a:rPr lang="en-US" sz="2000" b="1" u="none">
                <a:solidFill>
                  <a:srgbClr val="0000CC"/>
                </a:solidFill>
                <a:latin typeface="Tahoma" pitchFamily="34" charset="0"/>
                <a:cs typeface="Tahoma" pitchFamily="34" charset="0"/>
              </a:rPr>
              <a:t>tanggal 10 Oktober 2009</a:t>
            </a:r>
            <a:r>
              <a:rPr lang="en-US" sz="2000" u="none">
                <a:latin typeface="Tahoma" pitchFamily="34" charset="0"/>
                <a:cs typeface="Tahoma" pitchFamily="34" charset="0"/>
              </a:rPr>
              <a:t> dikeluarkan SKPKB yang menunjukkan kekurangan pajak yang terutang sebesar Rp1.000.000,00. Atas kekurangan tersebut ditambah sanksi administrasi berupa bunga sebesar 2 % (dua persen) sebulan. SKPKB diterbitkan dengan penghitungan sebagai berikut :</a:t>
            </a:r>
          </a:p>
          <a:p>
            <a:pPr indent="400050" algn="l" defTabSz="800100" eaLnBrk="0" hangingPunct="0"/>
            <a:r>
              <a:rPr lang="en-US" sz="2000" u="none">
                <a:latin typeface="Tahoma" pitchFamily="34" charset="0"/>
                <a:cs typeface="Tahoma" pitchFamily="34" charset="0"/>
              </a:rPr>
              <a:t>1. Pajak yang terutang					Rp1.725.000,00</a:t>
            </a:r>
            <a:endParaRPr lang="en-US" sz="2000" u="none">
              <a:latin typeface="Tahoma" pitchFamily="34" charset="0"/>
              <a:cs typeface="Times New Roman" pitchFamily="18" charset="0"/>
            </a:endParaRPr>
          </a:p>
          <a:p>
            <a:pPr indent="400050" algn="l" defTabSz="800100" eaLnBrk="0" hangingPunct="0"/>
            <a:r>
              <a:rPr lang="en-US" sz="2000" u="none">
                <a:latin typeface="Tahoma" pitchFamily="34" charset="0"/>
                <a:cs typeface="Tahoma" pitchFamily="34" charset="0"/>
              </a:rPr>
              <a:t>2. Kredit Pajak :						</a:t>
            </a:r>
            <a:r>
              <a:rPr lang="en-US" sz="2000">
                <a:latin typeface="Tahoma" pitchFamily="34" charset="0"/>
                <a:cs typeface="Tahoma" pitchFamily="34" charset="0"/>
              </a:rPr>
              <a:t>Rp   725.000,00</a:t>
            </a:r>
            <a:endParaRPr lang="en-US" sz="2000" u="none">
              <a:latin typeface="Tahoma" pitchFamily="34" charset="0"/>
              <a:cs typeface="Times New Roman" pitchFamily="18" charset="0"/>
            </a:endParaRPr>
          </a:p>
          <a:p>
            <a:pPr indent="400050" algn="l" defTabSz="800100" eaLnBrk="0" hangingPunct="0"/>
            <a:r>
              <a:rPr lang="en-US" sz="2000" u="none">
                <a:latin typeface="Tahoma" pitchFamily="34" charset="0"/>
                <a:cs typeface="Tahoma" pitchFamily="34" charset="0"/>
              </a:rPr>
              <a:t>3. Pajak yang kurang dibayar				Rp1.000.000,00</a:t>
            </a:r>
            <a:endParaRPr lang="en-US" sz="2000" u="none">
              <a:latin typeface="Tahoma" pitchFamily="34" charset="0"/>
              <a:cs typeface="Times New Roman" pitchFamily="18" charset="0"/>
            </a:endParaRPr>
          </a:p>
          <a:p>
            <a:pPr indent="400050" algn="l" defTabSz="800100" eaLnBrk="0" hangingPunct="0"/>
            <a:r>
              <a:rPr lang="en-US" sz="2000" u="none">
                <a:latin typeface="Tahoma" pitchFamily="34" charset="0"/>
                <a:cs typeface="Tahoma" pitchFamily="34" charset="0"/>
              </a:rPr>
              <a:t>4. Bunga 10 bulan =2% X 10 X Rp1.000.000,00 	</a:t>
            </a:r>
            <a:r>
              <a:rPr lang="en-US" sz="2000">
                <a:latin typeface="Tahoma" pitchFamily="34" charset="0"/>
                <a:cs typeface="Tahoma" pitchFamily="34" charset="0"/>
              </a:rPr>
              <a:t>Rp   200.000,00</a:t>
            </a:r>
            <a:endParaRPr lang="en-US" sz="2000" u="none">
              <a:latin typeface="Tahoma" pitchFamily="34" charset="0"/>
              <a:cs typeface="Times New Roman" pitchFamily="18" charset="0"/>
            </a:endParaRPr>
          </a:p>
          <a:p>
            <a:pPr indent="400050" algn="l" defTabSz="800100" eaLnBrk="0" hangingPunct="0"/>
            <a:r>
              <a:rPr lang="en-US" sz="2000" u="none">
                <a:latin typeface="Tahoma" pitchFamily="34" charset="0"/>
                <a:cs typeface="Tahoma" pitchFamily="34" charset="0"/>
              </a:rPr>
              <a:t>5. Pajak yang masih harus dibayar			Rp1.200.000,00</a:t>
            </a:r>
            <a:endParaRPr lang="en-US" sz="2000" u="none">
              <a:latin typeface="Tahoma" pitchFamily="34" charset="0"/>
            </a:endParaRPr>
          </a:p>
        </p:txBody>
      </p:sp>
      <p:sp>
        <p:nvSpPr>
          <p:cNvPr id="218116" name="AutoShape 4"/>
          <p:cNvSpPr>
            <a:spLocks noChangeArrowheads="1"/>
          </p:cNvSpPr>
          <p:nvPr/>
        </p:nvSpPr>
        <p:spPr bwMode="auto">
          <a:xfrm>
            <a:off x="7134225" y="4076700"/>
            <a:ext cx="461963"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18117" name="Rectangle 5"/>
          <p:cNvSpPr>
            <a:spLocks noChangeArrowheads="1"/>
          </p:cNvSpPr>
          <p:nvPr/>
        </p:nvSpPr>
        <p:spPr bwMode="auto">
          <a:xfrm>
            <a:off x="317500" y="4440238"/>
            <a:ext cx="8572500" cy="644525"/>
          </a:xfrm>
          <a:prstGeom prst="rect">
            <a:avLst/>
          </a:prstGeom>
          <a:noFill/>
          <a:ln w="9525">
            <a:solidFill>
              <a:schemeClr val="accent2"/>
            </a:solidFill>
            <a:miter lim="800000"/>
            <a:headEnd/>
            <a:tailEnd/>
          </a:ln>
        </p:spPr>
        <p:txBody>
          <a:bodyPr lIns="86469" tIns="43235" rIns="86469" bIns="43235">
            <a:spAutoFit/>
          </a:bodyPr>
          <a:lstStyle/>
          <a:p>
            <a:pPr defTabSz="865188"/>
            <a:r>
              <a:rPr lang="en-US" sz="1800" u="none">
                <a:latin typeface="Verdana" pitchFamily="34" charset="0"/>
                <a:cs typeface="Times New Roman" pitchFamily="18" charset="0"/>
              </a:rPr>
              <a:t>harus dilunasi dalam jangka waktu 1 (satu) bulan sejak tanggal diterbitkan</a:t>
            </a:r>
            <a:r>
              <a:rPr lang="en-US" sz="1800" u="none">
                <a:latin typeface="Verdana" pitchFamily="34" charset="0"/>
              </a:rPr>
              <a:t> yaitu sampai dengan tgl 9 November 2009.</a:t>
            </a:r>
          </a:p>
        </p:txBody>
      </p:sp>
      <p:sp>
        <p:nvSpPr>
          <p:cNvPr id="218118" name="Rectangle 6"/>
          <p:cNvSpPr>
            <a:spLocks noChangeArrowheads="1"/>
          </p:cNvSpPr>
          <p:nvPr/>
        </p:nvSpPr>
        <p:spPr bwMode="auto">
          <a:xfrm>
            <a:off x="317500" y="5373688"/>
            <a:ext cx="8572500" cy="1076325"/>
          </a:xfrm>
          <a:prstGeom prst="rect">
            <a:avLst/>
          </a:prstGeom>
          <a:noFill/>
          <a:ln w="28575">
            <a:solidFill>
              <a:srgbClr val="990000"/>
            </a:solidFill>
            <a:miter lim="800000"/>
            <a:headEnd/>
            <a:tailEnd/>
          </a:ln>
        </p:spPr>
        <p:txBody>
          <a:bodyPr lIns="86469" tIns="43235" rIns="86469" bIns="43235">
            <a:spAutoFit/>
          </a:bodyPr>
          <a:lstStyle/>
          <a:p>
            <a:pPr defTabSz="865188"/>
            <a:r>
              <a:rPr lang="en-US" sz="2100" u="none">
                <a:latin typeface="Verdana" pitchFamily="34" charset="0"/>
              </a:rPr>
              <a:t>Apabila sampai dengan tanggal 9 November 2009 SKPKB tersebut belum dilunasi oleh Penanggung Pajak maka dilakukan penagihan dengan Surat Paksa.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8114"/>
                                        </p:tgtEl>
                                        <p:attrNameLst>
                                          <p:attrName>style.visibility</p:attrName>
                                        </p:attrNameLst>
                                      </p:cBhvr>
                                      <p:to>
                                        <p:strVal val="visible"/>
                                      </p:to>
                                    </p:set>
                                    <p:anim calcmode="lin" valueType="num">
                                      <p:cBhvr additive="base">
                                        <p:cTn id="7" dur="500" fill="hold"/>
                                        <p:tgtEl>
                                          <p:spTgt spid="218114"/>
                                        </p:tgtEl>
                                        <p:attrNameLst>
                                          <p:attrName>ppt_x</p:attrName>
                                        </p:attrNameLst>
                                      </p:cBhvr>
                                      <p:tavLst>
                                        <p:tav tm="0">
                                          <p:val>
                                            <p:strVal val="0-#ppt_w/2"/>
                                          </p:val>
                                        </p:tav>
                                        <p:tav tm="100000">
                                          <p:val>
                                            <p:strVal val="#ppt_x"/>
                                          </p:val>
                                        </p:tav>
                                      </p:tavLst>
                                    </p:anim>
                                    <p:anim calcmode="lin" valueType="num">
                                      <p:cBhvr additive="base">
                                        <p:cTn id="8" dur="500" fill="hold"/>
                                        <p:tgtEl>
                                          <p:spTgt spid="2181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8115"/>
                                        </p:tgtEl>
                                        <p:attrNameLst>
                                          <p:attrName>style.visibility</p:attrName>
                                        </p:attrNameLst>
                                      </p:cBhvr>
                                      <p:to>
                                        <p:strVal val="visible"/>
                                      </p:to>
                                    </p:set>
                                    <p:anim calcmode="lin" valueType="num">
                                      <p:cBhvr additive="base">
                                        <p:cTn id="13" dur="500" fill="hold"/>
                                        <p:tgtEl>
                                          <p:spTgt spid="218115"/>
                                        </p:tgtEl>
                                        <p:attrNameLst>
                                          <p:attrName>ppt_x</p:attrName>
                                        </p:attrNameLst>
                                      </p:cBhvr>
                                      <p:tavLst>
                                        <p:tav tm="0">
                                          <p:val>
                                            <p:strVal val="0-#ppt_w/2"/>
                                          </p:val>
                                        </p:tav>
                                        <p:tav tm="100000">
                                          <p:val>
                                            <p:strVal val="#ppt_x"/>
                                          </p:val>
                                        </p:tav>
                                      </p:tavLst>
                                    </p:anim>
                                    <p:anim calcmode="lin" valueType="num">
                                      <p:cBhvr additive="base">
                                        <p:cTn id="14" dur="500" fill="hold"/>
                                        <p:tgtEl>
                                          <p:spTgt spid="2181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8116"/>
                                        </p:tgtEl>
                                        <p:attrNameLst>
                                          <p:attrName>style.visibility</p:attrName>
                                        </p:attrNameLst>
                                      </p:cBhvr>
                                      <p:to>
                                        <p:strVal val="visible"/>
                                      </p:to>
                                    </p:set>
                                    <p:anim calcmode="lin" valueType="num">
                                      <p:cBhvr additive="base">
                                        <p:cTn id="19" dur="500" fill="hold"/>
                                        <p:tgtEl>
                                          <p:spTgt spid="218116"/>
                                        </p:tgtEl>
                                        <p:attrNameLst>
                                          <p:attrName>ppt_x</p:attrName>
                                        </p:attrNameLst>
                                      </p:cBhvr>
                                      <p:tavLst>
                                        <p:tav tm="0">
                                          <p:val>
                                            <p:strVal val="0-#ppt_w/2"/>
                                          </p:val>
                                        </p:tav>
                                        <p:tav tm="100000">
                                          <p:val>
                                            <p:strVal val="#ppt_x"/>
                                          </p:val>
                                        </p:tav>
                                      </p:tavLst>
                                    </p:anim>
                                    <p:anim calcmode="lin" valueType="num">
                                      <p:cBhvr additive="base">
                                        <p:cTn id="20" dur="500" fill="hold"/>
                                        <p:tgtEl>
                                          <p:spTgt spid="2181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8117"/>
                                        </p:tgtEl>
                                        <p:attrNameLst>
                                          <p:attrName>style.visibility</p:attrName>
                                        </p:attrNameLst>
                                      </p:cBhvr>
                                      <p:to>
                                        <p:strVal val="visible"/>
                                      </p:to>
                                    </p:set>
                                    <p:anim calcmode="lin" valueType="num">
                                      <p:cBhvr additive="base">
                                        <p:cTn id="25" dur="500" fill="hold"/>
                                        <p:tgtEl>
                                          <p:spTgt spid="218117"/>
                                        </p:tgtEl>
                                        <p:attrNameLst>
                                          <p:attrName>ppt_x</p:attrName>
                                        </p:attrNameLst>
                                      </p:cBhvr>
                                      <p:tavLst>
                                        <p:tav tm="0">
                                          <p:val>
                                            <p:strVal val="0-#ppt_w/2"/>
                                          </p:val>
                                        </p:tav>
                                        <p:tav tm="100000">
                                          <p:val>
                                            <p:strVal val="#ppt_x"/>
                                          </p:val>
                                        </p:tav>
                                      </p:tavLst>
                                    </p:anim>
                                    <p:anim calcmode="lin" valueType="num">
                                      <p:cBhvr additive="base">
                                        <p:cTn id="26" dur="500" fill="hold"/>
                                        <p:tgtEl>
                                          <p:spTgt spid="21811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8118"/>
                                        </p:tgtEl>
                                        <p:attrNameLst>
                                          <p:attrName>style.visibility</p:attrName>
                                        </p:attrNameLst>
                                      </p:cBhvr>
                                      <p:to>
                                        <p:strVal val="visible"/>
                                      </p:to>
                                    </p:set>
                                    <p:anim calcmode="lin" valueType="num">
                                      <p:cBhvr additive="base">
                                        <p:cTn id="31" dur="500" fill="hold"/>
                                        <p:tgtEl>
                                          <p:spTgt spid="218118"/>
                                        </p:tgtEl>
                                        <p:attrNameLst>
                                          <p:attrName>ppt_x</p:attrName>
                                        </p:attrNameLst>
                                      </p:cBhvr>
                                      <p:tavLst>
                                        <p:tav tm="0">
                                          <p:val>
                                            <p:strVal val="0-#ppt_w/2"/>
                                          </p:val>
                                        </p:tav>
                                        <p:tav tm="100000">
                                          <p:val>
                                            <p:strVal val="#ppt_x"/>
                                          </p:val>
                                        </p:tav>
                                      </p:tavLst>
                                    </p:anim>
                                    <p:anim calcmode="lin" valueType="num">
                                      <p:cBhvr additive="base">
                                        <p:cTn id="32" dur="500" fill="hold"/>
                                        <p:tgtEl>
                                          <p:spTgt spid="218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4" grpId="0" animBg="1" autoUpdateAnimBg="0"/>
      <p:bldP spid="218115" grpId="0" animBg="1" autoUpdateAnimBg="0"/>
      <p:bldP spid="218116" grpId="0" animBg="1"/>
      <p:bldP spid="218117" grpId="0" animBg="1" autoUpdateAnimBg="0"/>
      <p:bldP spid="218118" grpId="0" animBg="1" autoUpdateAnimBg="0"/>
    </p:bldLst>
  </p:timing>
</p:sld>
</file>

<file path=ppt/slides/slide2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22" name="Rectangle 2"/>
          <p:cNvSpPr>
            <a:spLocks noGrp="1" noChangeArrowheads="1"/>
          </p:cNvSpPr>
          <p:nvPr>
            <p:ph type="title"/>
          </p:nvPr>
        </p:nvSpPr>
        <p:spPr>
          <a:xfrm>
            <a:off x="190500" y="142875"/>
            <a:ext cx="1524000" cy="500063"/>
          </a:xfrm>
          <a:ln>
            <a:solidFill>
              <a:srgbClr val="0000CC"/>
            </a:solidFill>
          </a:ln>
        </p:spPr>
        <p:txBody>
          <a:bodyPr/>
          <a:lstStyle/>
          <a:p>
            <a:pPr eaLnBrk="1" hangingPunct="1"/>
            <a:r>
              <a:rPr lang="en-US" sz="2000" b="1" smtClean="0"/>
              <a:t>CONTOH</a:t>
            </a:r>
          </a:p>
        </p:txBody>
      </p:sp>
      <p:sp>
        <p:nvSpPr>
          <p:cNvPr id="389123" name="AutoShape 3"/>
          <p:cNvSpPr>
            <a:spLocks noChangeArrowheads="1"/>
          </p:cNvSpPr>
          <p:nvPr/>
        </p:nvSpPr>
        <p:spPr bwMode="auto">
          <a:xfrm>
            <a:off x="4254500" y="3214688"/>
            <a:ext cx="762000" cy="5000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89124" name="Rectangle 4"/>
          <p:cNvSpPr>
            <a:spLocks noChangeArrowheads="1"/>
          </p:cNvSpPr>
          <p:nvPr/>
        </p:nvSpPr>
        <p:spPr bwMode="auto">
          <a:xfrm>
            <a:off x="317500" y="4000500"/>
            <a:ext cx="8572500" cy="1057275"/>
          </a:xfrm>
          <a:prstGeom prst="rect">
            <a:avLst/>
          </a:prstGeom>
          <a:noFill/>
          <a:ln w="9525">
            <a:solidFill>
              <a:schemeClr val="accent2"/>
            </a:solidFill>
            <a:miter lim="800000"/>
            <a:headEnd/>
            <a:tailEnd/>
          </a:ln>
        </p:spPr>
        <p:txBody>
          <a:bodyPr lIns="86474" tIns="43237" rIns="86474" bIns="43237">
            <a:spAutoFit/>
          </a:bodyPr>
          <a:lstStyle/>
          <a:p>
            <a:pPr defTabSz="865188"/>
            <a:r>
              <a:rPr lang="en-US" sz="2100" u="none">
                <a:latin typeface="Verdana" pitchFamily="34" charset="0"/>
              </a:rPr>
              <a:t>Apabila sampai dengan tanggal 25 Januari 2010 SKPKB tersebut belum dilunasi oleh PT ABC maka dilakukan penagihan dengan Surat Paksa.</a:t>
            </a:r>
          </a:p>
        </p:txBody>
      </p:sp>
      <p:sp>
        <p:nvSpPr>
          <p:cNvPr id="389125" name="Rectangle 5"/>
          <p:cNvSpPr>
            <a:spLocks noChangeArrowheads="1"/>
          </p:cNvSpPr>
          <p:nvPr/>
        </p:nvSpPr>
        <p:spPr bwMode="auto">
          <a:xfrm>
            <a:off x="246063" y="765175"/>
            <a:ext cx="8647112" cy="2566988"/>
          </a:xfrm>
          <a:prstGeom prst="rect">
            <a:avLst/>
          </a:prstGeom>
          <a:noFill/>
          <a:ln w="9525">
            <a:solidFill>
              <a:schemeClr val="accent2"/>
            </a:solidFill>
            <a:miter lim="800000"/>
            <a:headEnd/>
            <a:tailEnd/>
          </a:ln>
        </p:spPr>
        <p:txBody>
          <a:bodyPr lIns="86474" tIns="43237" rIns="86474" bIns="43237">
            <a:spAutoFit/>
          </a:bodyPr>
          <a:lstStyle/>
          <a:p>
            <a:pPr defTabSz="865188"/>
            <a:r>
              <a:rPr lang="en-US" sz="1800" u="none">
                <a:latin typeface="Verdana" pitchFamily="34" charset="0"/>
              </a:rPr>
              <a:t>Setelah dilakukan pemeriksaan terhadap SPT PPh Badan Tahun 2008 atas nama PT ABC, pada tanggal 20 September 2009 diterbitkan SKPKB dengan perincian sbb:</a:t>
            </a:r>
          </a:p>
          <a:p>
            <a:pPr algn="l" defTabSz="865188"/>
            <a:r>
              <a:rPr lang="en-US" sz="1800" u="none">
                <a:latin typeface="Verdana" pitchFamily="34" charset="0"/>
              </a:rPr>
              <a:t>Pajak kurang bayar					Rp1.200.000,00</a:t>
            </a:r>
          </a:p>
          <a:p>
            <a:pPr algn="l" defTabSz="865188"/>
            <a:r>
              <a:rPr lang="en-US" sz="1800" u="none">
                <a:latin typeface="Verdana" pitchFamily="34" charset="0"/>
              </a:rPr>
              <a:t>Bunga 9 bulan (Pasal 13 ayat 2)			</a:t>
            </a:r>
            <a:r>
              <a:rPr lang="en-US" sz="1800">
                <a:latin typeface="Verdana" pitchFamily="34" charset="0"/>
              </a:rPr>
              <a:t>Rp   216.000,00</a:t>
            </a:r>
          </a:p>
          <a:p>
            <a:pPr algn="l" defTabSz="865188"/>
            <a:r>
              <a:rPr lang="en-US" sz="1800" u="none">
                <a:latin typeface="Verdana" pitchFamily="34" charset="0"/>
              </a:rPr>
              <a:t>Pajak yang masih harus dibayar			Rp1.416.000,00</a:t>
            </a:r>
          </a:p>
          <a:p>
            <a:pPr algn="l" defTabSz="865188"/>
            <a:r>
              <a:rPr lang="en-US" sz="1800" u="none">
                <a:latin typeface="Verdana" pitchFamily="34" charset="0"/>
              </a:rPr>
              <a:t>SKPKB tersebut harus sudah dilunasi paling lambat tanggal 19 Oktober 2009. Oleh KPP diberikan penundaan sampai dengan tanggal 25 Januari 2010.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22"/>
                                        </p:tgtEl>
                                        <p:attrNameLst>
                                          <p:attrName>style.visibility</p:attrName>
                                        </p:attrNameLst>
                                      </p:cBhvr>
                                      <p:to>
                                        <p:strVal val="visible"/>
                                      </p:to>
                                    </p:set>
                                    <p:anim calcmode="lin" valueType="num">
                                      <p:cBhvr additive="base">
                                        <p:cTn id="7" dur="500" fill="hold"/>
                                        <p:tgtEl>
                                          <p:spTgt spid="389122"/>
                                        </p:tgtEl>
                                        <p:attrNameLst>
                                          <p:attrName>ppt_x</p:attrName>
                                        </p:attrNameLst>
                                      </p:cBhvr>
                                      <p:tavLst>
                                        <p:tav tm="0">
                                          <p:val>
                                            <p:strVal val="0-#ppt_w/2"/>
                                          </p:val>
                                        </p:tav>
                                        <p:tav tm="100000">
                                          <p:val>
                                            <p:strVal val="#ppt_x"/>
                                          </p:val>
                                        </p:tav>
                                      </p:tavLst>
                                    </p:anim>
                                    <p:anim calcmode="lin" valueType="num">
                                      <p:cBhvr additive="base">
                                        <p:cTn id="8" dur="500" fill="hold"/>
                                        <p:tgtEl>
                                          <p:spTgt spid="389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25"/>
                                        </p:tgtEl>
                                        <p:attrNameLst>
                                          <p:attrName>style.visibility</p:attrName>
                                        </p:attrNameLst>
                                      </p:cBhvr>
                                      <p:to>
                                        <p:strVal val="visible"/>
                                      </p:to>
                                    </p:set>
                                    <p:anim calcmode="lin" valueType="num">
                                      <p:cBhvr additive="base">
                                        <p:cTn id="13" dur="500" fill="hold"/>
                                        <p:tgtEl>
                                          <p:spTgt spid="389125"/>
                                        </p:tgtEl>
                                        <p:attrNameLst>
                                          <p:attrName>ppt_x</p:attrName>
                                        </p:attrNameLst>
                                      </p:cBhvr>
                                      <p:tavLst>
                                        <p:tav tm="0">
                                          <p:val>
                                            <p:strVal val="0-#ppt_w/2"/>
                                          </p:val>
                                        </p:tav>
                                        <p:tav tm="100000">
                                          <p:val>
                                            <p:strVal val="#ppt_x"/>
                                          </p:val>
                                        </p:tav>
                                      </p:tavLst>
                                    </p:anim>
                                    <p:anim calcmode="lin" valueType="num">
                                      <p:cBhvr additive="base">
                                        <p:cTn id="14" dur="500" fill="hold"/>
                                        <p:tgtEl>
                                          <p:spTgt spid="38912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9123"/>
                                        </p:tgtEl>
                                        <p:attrNameLst>
                                          <p:attrName>style.visibility</p:attrName>
                                        </p:attrNameLst>
                                      </p:cBhvr>
                                      <p:to>
                                        <p:strVal val="visible"/>
                                      </p:to>
                                    </p:set>
                                    <p:anim calcmode="lin" valueType="num">
                                      <p:cBhvr additive="base">
                                        <p:cTn id="19" dur="500" fill="hold"/>
                                        <p:tgtEl>
                                          <p:spTgt spid="389123"/>
                                        </p:tgtEl>
                                        <p:attrNameLst>
                                          <p:attrName>ppt_x</p:attrName>
                                        </p:attrNameLst>
                                      </p:cBhvr>
                                      <p:tavLst>
                                        <p:tav tm="0">
                                          <p:val>
                                            <p:strVal val="0-#ppt_w/2"/>
                                          </p:val>
                                        </p:tav>
                                        <p:tav tm="100000">
                                          <p:val>
                                            <p:strVal val="#ppt_x"/>
                                          </p:val>
                                        </p:tav>
                                      </p:tavLst>
                                    </p:anim>
                                    <p:anim calcmode="lin" valueType="num">
                                      <p:cBhvr additive="base">
                                        <p:cTn id="20" dur="500" fill="hold"/>
                                        <p:tgtEl>
                                          <p:spTgt spid="38912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9124"/>
                                        </p:tgtEl>
                                        <p:attrNameLst>
                                          <p:attrName>style.visibility</p:attrName>
                                        </p:attrNameLst>
                                      </p:cBhvr>
                                      <p:to>
                                        <p:strVal val="visible"/>
                                      </p:to>
                                    </p:set>
                                    <p:anim calcmode="lin" valueType="num">
                                      <p:cBhvr additive="base">
                                        <p:cTn id="25" dur="500" fill="hold"/>
                                        <p:tgtEl>
                                          <p:spTgt spid="389124"/>
                                        </p:tgtEl>
                                        <p:attrNameLst>
                                          <p:attrName>ppt_x</p:attrName>
                                        </p:attrNameLst>
                                      </p:cBhvr>
                                      <p:tavLst>
                                        <p:tav tm="0">
                                          <p:val>
                                            <p:strVal val="0-#ppt_w/2"/>
                                          </p:val>
                                        </p:tav>
                                        <p:tav tm="100000">
                                          <p:val>
                                            <p:strVal val="#ppt_x"/>
                                          </p:val>
                                        </p:tav>
                                      </p:tavLst>
                                    </p:anim>
                                    <p:anim calcmode="lin" valueType="num">
                                      <p:cBhvr additive="base">
                                        <p:cTn id="26" dur="500" fill="hold"/>
                                        <p:tgtEl>
                                          <p:spTgt spid="389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22" grpId="0" animBg="1" autoUpdateAnimBg="0"/>
      <p:bldP spid="389123" grpId="0" animBg="1"/>
      <p:bldP spid="389124" grpId="0" animBg="1" autoUpdateAnimBg="0"/>
      <p:bldP spid="389125" grpId="0" animBg="1" autoUpdateAnimBg="0"/>
    </p:bldLst>
  </p:timing>
</p:sld>
</file>

<file path=ppt/slides/slide2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a:xfrm>
            <a:off x="2057400" y="152400"/>
            <a:ext cx="4800600" cy="533400"/>
          </a:xfrm>
          <a:ln w="28575">
            <a:solidFill>
              <a:srgbClr val="0033CC"/>
            </a:solidFill>
          </a:ln>
        </p:spPr>
        <p:txBody>
          <a:bodyPr/>
          <a:lstStyle/>
          <a:p>
            <a:pPr eaLnBrk="1" hangingPunct="1"/>
            <a:r>
              <a:rPr lang="en-US" sz="3200" smtClean="0">
                <a:latin typeface="Tahoma" pitchFamily="34" charset="0"/>
              </a:rPr>
              <a:t>BUNGA PENAGIHAN</a:t>
            </a:r>
          </a:p>
        </p:txBody>
      </p:sp>
      <p:sp>
        <p:nvSpPr>
          <p:cNvPr id="221187" name="Rectangle 3"/>
          <p:cNvSpPr>
            <a:spLocks noChangeArrowheads="1"/>
          </p:cNvSpPr>
          <p:nvPr/>
        </p:nvSpPr>
        <p:spPr bwMode="auto">
          <a:xfrm>
            <a:off x="457200" y="1193800"/>
            <a:ext cx="8229600" cy="4826000"/>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s-ES" sz="2000" b="1" u="none"/>
              <a:t>Apabila Surat Ketetapan Pajak Kurang Bayar atau Surat Ketetapan Pajak Kurang Bayar Tambahan, serta Surat Keputusan Pembetulan, Surat Keputusan Keberatan, Putusan Banding atau Putusan Peninjauan Kembali, yang menyebabkan jumlah pajak yang masih harus dibayar bertambah, pada saat jatuh tempo pelunasan tidak atau kurang dibayar, atas jumlah pajak yang tidak atau kurang dibayar itu dikenai sanksi administrasi berupa bunga sebesar 2% (dua persen) per bulan untuk seluruh masa, yang dihitung dari tanggal jatuh tempo sampai dengan tanggal pelunasan atau tanggal diterbitkannya Surat Tagihan Pajak, dan bagian dari bulan dihitung penuh 1 (satu) bulan.</a:t>
            </a:r>
            <a:r>
              <a:rPr lang="es-ES" sz="2000" b="1"/>
              <a:t> </a:t>
            </a:r>
            <a:endParaRPr lang="en-US" sz="2000" b="1" u="none">
              <a:latin typeface="Lucida Console" pitchFamily="49" charset="0"/>
            </a:endParaRPr>
          </a:p>
          <a:p>
            <a:pPr>
              <a:spcBef>
                <a:spcPct val="50000"/>
              </a:spcBef>
            </a:pPr>
            <a:r>
              <a:rPr lang="en-US" sz="2000" b="1" u="none">
                <a:solidFill>
                  <a:srgbClr val="0033CC"/>
                </a:solidFill>
                <a:latin typeface="Kristen ITC" pitchFamily="66" charset="0"/>
              </a:rPr>
              <a:t>(Pasal 19 angka 1 UU KUP)</a:t>
            </a:r>
          </a:p>
        </p:txBody>
      </p:sp>
      <p:sp>
        <p:nvSpPr>
          <p:cNvPr id="221188" name="AutoShape 4"/>
          <p:cNvSpPr>
            <a:spLocks noChangeArrowheads="1"/>
          </p:cNvSpPr>
          <p:nvPr/>
        </p:nvSpPr>
        <p:spPr bwMode="auto">
          <a:xfrm>
            <a:off x="4114800" y="762000"/>
            <a:ext cx="6858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1186"/>
                                        </p:tgtEl>
                                        <p:attrNameLst>
                                          <p:attrName>style.visibility</p:attrName>
                                        </p:attrNameLst>
                                      </p:cBhvr>
                                      <p:to>
                                        <p:strVal val="visible"/>
                                      </p:to>
                                    </p:set>
                                    <p:anim calcmode="lin" valueType="num">
                                      <p:cBhvr additive="base">
                                        <p:cTn id="7" dur="500" fill="hold"/>
                                        <p:tgtEl>
                                          <p:spTgt spid="221186"/>
                                        </p:tgtEl>
                                        <p:attrNameLst>
                                          <p:attrName>ppt_x</p:attrName>
                                        </p:attrNameLst>
                                      </p:cBhvr>
                                      <p:tavLst>
                                        <p:tav tm="0">
                                          <p:val>
                                            <p:strVal val="0-#ppt_w/2"/>
                                          </p:val>
                                        </p:tav>
                                        <p:tav tm="100000">
                                          <p:val>
                                            <p:strVal val="#ppt_x"/>
                                          </p:val>
                                        </p:tav>
                                      </p:tavLst>
                                    </p:anim>
                                    <p:anim calcmode="lin" valueType="num">
                                      <p:cBhvr additive="base">
                                        <p:cTn id="8" dur="500" fill="hold"/>
                                        <p:tgtEl>
                                          <p:spTgt spid="2211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1188"/>
                                        </p:tgtEl>
                                        <p:attrNameLst>
                                          <p:attrName>style.visibility</p:attrName>
                                        </p:attrNameLst>
                                      </p:cBhvr>
                                      <p:to>
                                        <p:strVal val="visible"/>
                                      </p:to>
                                    </p:set>
                                    <p:anim calcmode="lin" valueType="num">
                                      <p:cBhvr additive="base">
                                        <p:cTn id="13" dur="500" fill="hold"/>
                                        <p:tgtEl>
                                          <p:spTgt spid="221188"/>
                                        </p:tgtEl>
                                        <p:attrNameLst>
                                          <p:attrName>ppt_x</p:attrName>
                                        </p:attrNameLst>
                                      </p:cBhvr>
                                      <p:tavLst>
                                        <p:tav tm="0">
                                          <p:val>
                                            <p:strVal val="0-#ppt_w/2"/>
                                          </p:val>
                                        </p:tav>
                                        <p:tav tm="100000">
                                          <p:val>
                                            <p:strVal val="#ppt_x"/>
                                          </p:val>
                                        </p:tav>
                                      </p:tavLst>
                                    </p:anim>
                                    <p:anim calcmode="lin" valueType="num">
                                      <p:cBhvr additive="base">
                                        <p:cTn id="14" dur="500" fill="hold"/>
                                        <p:tgtEl>
                                          <p:spTgt spid="22118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1187"/>
                                        </p:tgtEl>
                                        <p:attrNameLst>
                                          <p:attrName>style.visibility</p:attrName>
                                        </p:attrNameLst>
                                      </p:cBhvr>
                                      <p:to>
                                        <p:strVal val="visible"/>
                                      </p:to>
                                    </p:set>
                                    <p:anim calcmode="lin" valueType="num">
                                      <p:cBhvr additive="base">
                                        <p:cTn id="19" dur="500" fill="hold"/>
                                        <p:tgtEl>
                                          <p:spTgt spid="221187"/>
                                        </p:tgtEl>
                                        <p:attrNameLst>
                                          <p:attrName>ppt_x</p:attrName>
                                        </p:attrNameLst>
                                      </p:cBhvr>
                                      <p:tavLst>
                                        <p:tav tm="0">
                                          <p:val>
                                            <p:strVal val="0-#ppt_w/2"/>
                                          </p:val>
                                        </p:tav>
                                        <p:tav tm="100000">
                                          <p:val>
                                            <p:strVal val="#ppt_x"/>
                                          </p:val>
                                        </p:tav>
                                      </p:tavLst>
                                    </p:anim>
                                    <p:anim calcmode="lin" valueType="num">
                                      <p:cBhvr additive="base">
                                        <p:cTn id="20" dur="500" fill="hold"/>
                                        <p:tgtEl>
                                          <p:spTgt spid="2211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6" grpId="0" animBg="1" autoUpdateAnimBg="0"/>
      <p:bldP spid="221187" grpId="0" animBg="1" autoUpdateAnimBg="0"/>
      <p:bldP spid="221188" grpId="0" animBg="1"/>
    </p:bldLst>
  </p:timing>
</p:sld>
</file>

<file path=ppt/slides/slide2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190500" y="142875"/>
            <a:ext cx="1524000" cy="500063"/>
          </a:xfrm>
          <a:ln>
            <a:solidFill>
              <a:srgbClr val="0000CC"/>
            </a:solidFill>
          </a:ln>
        </p:spPr>
        <p:txBody>
          <a:bodyPr/>
          <a:lstStyle/>
          <a:p>
            <a:pPr eaLnBrk="1" hangingPunct="1"/>
            <a:r>
              <a:rPr lang="en-US" sz="2400" smtClean="0">
                <a:latin typeface="Tahoma" pitchFamily="34" charset="0"/>
              </a:rPr>
              <a:t>CONTOH</a:t>
            </a:r>
          </a:p>
        </p:txBody>
      </p:sp>
      <p:sp>
        <p:nvSpPr>
          <p:cNvPr id="222211" name="AutoShape 3"/>
          <p:cNvSpPr>
            <a:spLocks noChangeArrowheads="1"/>
          </p:cNvSpPr>
          <p:nvPr/>
        </p:nvSpPr>
        <p:spPr bwMode="auto">
          <a:xfrm>
            <a:off x="4254500" y="2528888"/>
            <a:ext cx="622300" cy="36671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22212" name="Rectangle 4"/>
          <p:cNvSpPr>
            <a:spLocks noChangeArrowheads="1"/>
          </p:cNvSpPr>
          <p:nvPr/>
        </p:nvSpPr>
        <p:spPr bwMode="auto">
          <a:xfrm>
            <a:off x="317500" y="2952750"/>
            <a:ext cx="8572500" cy="400050"/>
          </a:xfrm>
          <a:prstGeom prst="rect">
            <a:avLst/>
          </a:prstGeom>
          <a:noFill/>
          <a:ln w="9525">
            <a:solidFill>
              <a:schemeClr val="accent2"/>
            </a:solidFill>
            <a:miter lim="800000"/>
            <a:headEnd/>
            <a:tailEnd/>
          </a:ln>
        </p:spPr>
        <p:txBody>
          <a:bodyPr lIns="86469" tIns="43235" rIns="86469" bIns="43235">
            <a:spAutoFit/>
          </a:bodyPr>
          <a:lstStyle/>
          <a:p>
            <a:pPr defTabSz="865188"/>
            <a:r>
              <a:rPr lang="en-US" sz="2000" u="none">
                <a:latin typeface="Tahoma" pitchFamily="34" charset="0"/>
              </a:rPr>
              <a:t>Misalkan WP melunasi SKPKB tersebut tanggal 25 Oktober 2009.</a:t>
            </a:r>
          </a:p>
        </p:txBody>
      </p:sp>
      <p:sp>
        <p:nvSpPr>
          <p:cNvPr id="222213" name="Rectangle 5"/>
          <p:cNvSpPr>
            <a:spLocks noChangeArrowheads="1"/>
          </p:cNvSpPr>
          <p:nvPr/>
        </p:nvSpPr>
        <p:spPr bwMode="auto">
          <a:xfrm>
            <a:off x="254000" y="838200"/>
            <a:ext cx="8737600" cy="1743075"/>
          </a:xfrm>
          <a:prstGeom prst="rect">
            <a:avLst/>
          </a:prstGeom>
          <a:noFill/>
          <a:ln w="9525">
            <a:solidFill>
              <a:schemeClr val="accent2"/>
            </a:solidFill>
            <a:miter lim="800000"/>
            <a:headEnd/>
            <a:tailEnd/>
          </a:ln>
        </p:spPr>
        <p:txBody>
          <a:bodyPr lIns="86469" tIns="43235" rIns="86469" bIns="43235">
            <a:spAutoFit/>
          </a:bodyPr>
          <a:lstStyle/>
          <a:p>
            <a:pPr defTabSz="865188"/>
            <a:r>
              <a:rPr lang="en-US" sz="1800" u="none">
                <a:latin typeface="Tahoma" pitchFamily="34" charset="0"/>
              </a:rPr>
              <a:t>Setelah dilakukan pemeriksaan terhadap SPT PPh Badan Tahun 2008 atas nama PT ABC, pada tanggal 20 September 2009 diterbitkan SKPKB dengan perincian sbb:</a:t>
            </a:r>
          </a:p>
          <a:p>
            <a:pPr algn="l" defTabSz="865188"/>
            <a:r>
              <a:rPr lang="en-US" sz="1800" u="none">
                <a:latin typeface="Tahoma" pitchFamily="34" charset="0"/>
              </a:rPr>
              <a:t>Pajak kurang bayar					Rp1.200.000,00</a:t>
            </a:r>
          </a:p>
          <a:p>
            <a:pPr algn="l" defTabSz="865188"/>
            <a:r>
              <a:rPr lang="en-US" sz="1800" u="none">
                <a:latin typeface="Tahoma" pitchFamily="34" charset="0"/>
              </a:rPr>
              <a:t>Bunga 9 bulan (Pasal 13 ayat 2)				</a:t>
            </a:r>
            <a:r>
              <a:rPr lang="en-US" sz="1800">
                <a:latin typeface="Tahoma" pitchFamily="34" charset="0"/>
              </a:rPr>
              <a:t>Rp   216.000,00</a:t>
            </a:r>
          </a:p>
          <a:p>
            <a:pPr algn="l" defTabSz="865188"/>
            <a:r>
              <a:rPr lang="en-US" sz="1800" u="none">
                <a:latin typeface="Tahoma" pitchFamily="34" charset="0"/>
              </a:rPr>
              <a:t>Pajak yang masih harus dibayar				Rp1.416.000,00</a:t>
            </a:r>
          </a:p>
          <a:p>
            <a:pPr algn="l" defTabSz="865188"/>
            <a:r>
              <a:rPr lang="en-US" sz="1800" u="none">
                <a:latin typeface="Tahoma" pitchFamily="34" charset="0"/>
              </a:rPr>
              <a:t>SKPKB tersebut harus sudah dilunasi paling lambat tanggal 19 Oktober 2009. </a:t>
            </a:r>
          </a:p>
        </p:txBody>
      </p:sp>
      <p:sp>
        <p:nvSpPr>
          <p:cNvPr id="222214" name="AutoShape 6"/>
          <p:cNvSpPr>
            <a:spLocks noChangeArrowheads="1"/>
          </p:cNvSpPr>
          <p:nvPr/>
        </p:nvSpPr>
        <p:spPr bwMode="auto">
          <a:xfrm>
            <a:off x="4267200" y="3367088"/>
            <a:ext cx="622300" cy="36671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22215" name="Rectangle 7"/>
          <p:cNvSpPr>
            <a:spLocks noChangeArrowheads="1"/>
          </p:cNvSpPr>
          <p:nvPr/>
        </p:nvSpPr>
        <p:spPr bwMode="auto">
          <a:xfrm>
            <a:off x="304800" y="3867150"/>
            <a:ext cx="8572500" cy="400050"/>
          </a:xfrm>
          <a:prstGeom prst="rect">
            <a:avLst/>
          </a:prstGeom>
          <a:noFill/>
          <a:ln w="9525">
            <a:solidFill>
              <a:schemeClr val="accent2"/>
            </a:solidFill>
            <a:miter lim="800000"/>
            <a:headEnd/>
            <a:tailEnd/>
          </a:ln>
        </p:spPr>
        <p:txBody>
          <a:bodyPr lIns="86469" tIns="43235" rIns="86469" bIns="43235">
            <a:spAutoFit/>
          </a:bodyPr>
          <a:lstStyle/>
          <a:p>
            <a:pPr defTabSz="865188"/>
            <a:r>
              <a:rPr lang="en-US" sz="2000" u="none">
                <a:latin typeface="Lucida Console" pitchFamily="49" charset="0"/>
              </a:rPr>
              <a:t>Bunga Penagihan: 2% x 1 x 1.416.000,00 = Rp28.320,00</a:t>
            </a:r>
          </a:p>
        </p:txBody>
      </p:sp>
      <p:sp>
        <p:nvSpPr>
          <p:cNvPr id="222216" name="AutoShape 8"/>
          <p:cNvSpPr>
            <a:spLocks noChangeArrowheads="1"/>
          </p:cNvSpPr>
          <p:nvPr/>
        </p:nvSpPr>
        <p:spPr bwMode="auto">
          <a:xfrm>
            <a:off x="4267200" y="4357688"/>
            <a:ext cx="622300" cy="36671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22218" name="Rectangle 10"/>
          <p:cNvSpPr>
            <a:spLocks noChangeArrowheads="1"/>
          </p:cNvSpPr>
          <p:nvPr/>
        </p:nvSpPr>
        <p:spPr bwMode="auto">
          <a:xfrm>
            <a:off x="2514600" y="4857750"/>
            <a:ext cx="4343400" cy="733425"/>
          </a:xfrm>
          <a:prstGeom prst="rect">
            <a:avLst/>
          </a:prstGeom>
          <a:solidFill>
            <a:srgbClr val="FFFFCC"/>
          </a:solidFill>
          <a:ln w="38100">
            <a:solidFill>
              <a:schemeClr val="accent2"/>
            </a:solidFill>
            <a:miter lim="800000"/>
            <a:headEnd/>
            <a:tailEnd/>
          </a:ln>
        </p:spPr>
        <p:txBody>
          <a:bodyPr lIns="86469" tIns="43235" rIns="86469" bIns="43235">
            <a:spAutoFit/>
          </a:bodyPr>
          <a:lstStyle/>
          <a:p>
            <a:pPr defTabSz="865188"/>
            <a:r>
              <a:rPr lang="en-US" sz="2000" b="1" u="none">
                <a:latin typeface="Lucida Console" pitchFamily="49" charset="0"/>
              </a:rPr>
              <a:t>Ditagih dengan Surat Tagihan Pajak (STP)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2210"/>
                                        </p:tgtEl>
                                        <p:attrNameLst>
                                          <p:attrName>style.visibility</p:attrName>
                                        </p:attrNameLst>
                                      </p:cBhvr>
                                      <p:to>
                                        <p:strVal val="visible"/>
                                      </p:to>
                                    </p:set>
                                    <p:anim calcmode="lin" valueType="num">
                                      <p:cBhvr additive="base">
                                        <p:cTn id="7" dur="500" fill="hold"/>
                                        <p:tgtEl>
                                          <p:spTgt spid="222210"/>
                                        </p:tgtEl>
                                        <p:attrNameLst>
                                          <p:attrName>ppt_x</p:attrName>
                                        </p:attrNameLst>
                                      </p:cBhvr>
                                      <p:tavLst>
                                        <p:tav tm="0">
                                          <p:val>
                                            <p:strVal val="0-#ppt_w/2"/>
                                          </p:val>
                                        </p:tav>
                                        <p:tav tm="100000">
                                          <p:val>
                                            <p:strVal val="#ppt_x"/>
                                          </p:val>
                                        </p:tav>
                                      </p:tavLst>
                                    </p:anim>
                                    <p:anim calcmode="lin" valueType="num">
                                      <p:cBhvr additive="base">
                                        <p:cTn id="8" dur="500" fill="hold"/>
                                        <p:tgtEl>
                                          <p:spTgt spid="2222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2213"/>
                                        </p:tgtEl>
                                        <p:attrNameLst>
                                          <p:attrName>style.visibility</p:attrName>
                                        </p:attrNameLst>
                                      </p:cBhvr>
                                      <p:to>
                                        <p:strVal val="visible"/>
                                      </p:to>
                                    </p:set>
                                    <p:anim calcmode="lin" valueType="num">
                                      <p:cBhvr additive="base">
                                        <p:cTn id="13" dur="500" fill="hold"/>
                                        <p:tgtEl>
                                          <p:spTgt spid="222213"/>
                                        </p:tgtEl>
                                        <p:attrNameLst>
                                          <p:attrName>ppt_x</p:attrName>
                                        </p:attrNameLst>
                                      </p:cBhvr>
                                      <p:tavLst>
                                        <p:tav tm="0">
                                          <p:val>
                                            <p:strVal val="0-#ppt_w/2"/>
                                          </p:val>
                                        </p:tav>
                                        <p:tav tm="100000">
                                          <p:val>
                                            <p:strVal val="#ppt_x"/>
                                          </p:val>
                                        </p:tav>
                                      </p:tavLst>
                                    </p:anim>
                                    <p:anim calcmode="lin" valueType="num">
                                      <p:cBhvr additive="base">
                                        <p:cTn id="14" dur="500" fill="hold"/>
                                        <p:tgtEl>
                                          <p:spTgt spid="22221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2211"/>
                                        </p:tgtEl>
                                        <p:attrNameLst>
                                          <p:attrName>style.visibility</p:attrName>
                                        </p:attrNameLst>
                                      </p:cBhvr>
                                      <p:to>
                                        <p:strVal val="visible"/>
                                      </p:to>
                                    </p:set>
                                    <p:anim calcmode="lin" valueType="num">
                                      <p:cBhvr additive="base">
                                        <p:cTn id="19" dur="500" fill="hold"/>
                                        <p:tgtEl>
                                          <p:spTgt spid="222211"/>
                                        </p:tgtEl>
                                        <p:attrNameLst>
                                          <p:attrName>ppt_x</p:attrName>
                                        </p:attrNameLst>
                                      </p:cBhvr>
                                      <p:tavLst>
                                        <p:tav tm="0">
                                          <p:val>
                                            <p:strVal val="0-#ppt_w/2"/>
                                          </p:val>
                                        </p:tav>
                                        <p:tav tm="100000">
                                          <p:val>
                                            <p:strVal val="#ppt_x"/>
                                          </p:val>
                                        </p:tav>
                                      </p:tavLst>
                                    </p:anim>
                                    <p:anim calcmode="lin" valueType="num">
                                      <p:cBhvr additive="base">
                                        <p:cTn id="20" dur="500" fill="hold"/>
                                        <p:tgtEl>
                                          <p:spTgt spid="22221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2212"/>
                                        </p:tgtEl>
                                        <p:attrNameLst>
                                          <p:attrName>style.visibility</p:attrName>
                                        </p:attrNameLst>
                                      </p:cBhvr>
                                      <p:to>
                                        <p:strVal val="visible"/>
                                      </p:to>
                                    </p:set>
                                    <p:anim calcmode="lin" valueType="num">
                                      <p:cBhvr additive="base">
                                        <p:cTn id="25" dur="500" fill="hold"/>
                                        <p:tgtEl>
                                          <p:spTgt spid="222212"/>
                                        </p:tgtEl>
                                        <p:attrNameLst>
                                          <p:attrName>ppt_x</p:attrName>
                                        </p:attrNameLst>
                                      </p:cBhvr>
                                      <p:tavLst>
                                        <p:tav tm="0">
                                          <p:val>
                                            <p:strVal val="0-#ppt_w/2"/>
                                          </p:val>
                                        </p:tav>
                                        <p:tav tm="100000">
                                          <p:val>
                                            <p:strVal val="#ppt_x"/>
                                          </p:val>
                                        </p:tav>
                                      </p:tavLst>
                                    </p:anim>
                                    <p:anim calcmode="lin" valueType="num">
                                      <p:cBhvr additive="base">
                                        <p:cTn id="26" dur="500" fill="hold"/>
                                        <p:tgtEl>
                                          <p:spTgt spid="22221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22214"/>
                                        </p:tgtEl>
                                        <p:attrNameLst>
                                          <p:attrName>style.visibility</p:attrName>
                                        </p:attrNameLst>
                                      </p:cBhvr>
                                      <p:to>
                                        <p:strVal val="visible"/>
                                      </p:to>
                                    </p:set>
                                    <p:anim calcmode="lin" valueType="num">
                                      <p:cBhvr additive="base">
                                        <p:cTn id="31" dur="500" fill="hold"/>
                                        <p:tgtEl>
                                          <p:spTgt spid="222214"/>
                                        </p:tgtEl>
                                        <p:attrNameLst>
                                          <p:attrName>ppt_x</p:attrName>
                                        </p:attrNameLst>
                                      </p:cBhvr>
                                      <p:tavLst>
                                        <p:tav tm="0">
                                          <p:val>
                                            <p:strVal val="0-#ppt_w/2"/>
                                          </p:val>
                                        </p:tav>
                                        <p:tav tm="100000">
                                          <p:val>
                                            <p:strVal val="#ppt_x"/>
                                          </p:val>
                                        </p:tav>
                                      </p:tavLst>
                                    </p:anim>
                                    <p:anim calcmode="lin" valueType="num">
                                      <p:cBhvr additive="base">
                                        <p:cTn id="32" dur="500" fill="hold"/>
                                        <p:tgtEl>
                                          <p:spTgt spid="22221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22215"/>
                                        </p:tgtEl>
                                        <p:attrNameLst>
                                          <p:attrName>style.visibility</p:attrName>
                                        </p:attrNameLst>
                                      </p:cBhvr>
                                      <p:to>
                                        <p:strVal val="visible"/>
                                      </p:to>
                                    </p:set>
                                    <p:anim calcmode="lin" valueType="num">
                                      <p:cBhvr additive="base">
                                        <p:cTn id="37" dur="500" fill="hold"/>
                                        <p:tgtEl>
                                          <p:spTgt spid="222215"/>
                                        </p:tgtEl>
                                        <p:attrNameLst>
                                          <p:attrName>ppt_x</p:attrName>
                                        </p:attrNameLst>
                                      </p:cBhvr>
                                      <p:tavLst>
                                        <p:tav tm="0">
                                          <p:val>
                                            <p:strVal val="0-#ppt_w/2"/>
                                          </p:val>
                                        </p:tav>
                                        <p:tav tm="100000">
                                          <p:val>
                                            <p:strVal val="#ppt_x"/>
                                          </p:val>
                                        </p:tav>
                                      </p:tavLst>
                                    </p:anim>
                                    <p:anim calcmode="lin" valueType="num">
                                      <p:cBhvr additive="base">
                                        <p:cTn id="38" dur="500" fill="hold"/>
                                        <p:tgtEl>
                                          <p:spTgt spid="22221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22216"/>
                                        </p:tgtEl>
                                        <p:attrNameLst>
                                          <p:attrName>style.visibility</p:attrName>
                                        </p:attrNameLst>
                                      </p:cBhvr>
                                      <p:to>
                                        <p:strVal val="visible"/>
                                      </p:to>
                                    </p:set>
                                    <p:anim calcmode="lin" valueType="num">
                                      <p:cBhvr additive="base">
                                        <p:cTn id="43" dur="500" fill="hold"/>
                                        <p:tgtEl>
                                          <p:spTgt spid="222216"/>
                                        </p:tgtEl>
                                        <p:attrNameLst>
                                          <p:attrName>ppt_x</p:attrName>
                                        </p:attrNameLst>
                                      </p:cBhvr>
                                      <p:tavLst>
                                        <p:tav tm="0">
                                          <p:val>
                                            <p:strVal val="0-#ppt_w/2"/>
                                          </p:val>
                                        </p:tav>
                                        <p:tav tm="100000">
                                          <p:val>
                                            <p:strVal val="#ppt_x"/>
                                          </p:val>
                                        </p:tav>
                                      </p:tavLst>
                                    </p:anim>
                                    <p:anim calcmode="lin" valueType="num">
                                      <p:cBhvr additive="base">
                                        <p:cTn id="44" dur="500" fill="hold"/>
                                        <p:tgtEl>
                                          <p:spTgt spid="22221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222218"/>
                                        </p:tgtEl>
                                        <p:attrNameLst>
                                          <p:attrName>style.visibility</p:attrName>
                                        </p:attrNameLst>
                                      </p:cBhvr>
                                      <p:to>
                                        <p:strVal val="visible"/>
                                      </p:to>
                                    </p:set>
                                    <p:anim calcmode="lin" valueType="num">
                                      <p:cBhvr>
                                        <p:cTn id="49" dur="500" fill="hold"/>
                                        <p:tgtEl>
                                          <p:spTgt spid="222218"/>
                                        </p:tgtEl>
                                        <p:attrNameLst>
                                          <p:attrName>ppt_w</p:attrName>
                                        </p:attrNameLst>
                                      </p:cBhvr>
                                      <p:tavLst>
                                        <p:tav tm="0">
                                          <p:val>
                                            <p:fltVal val="0"/>
                                          </p:val>
                                        </p:tav>
                                        <p:tav tm="100000">
                                          <p:val>
                                            <p:strVal val="#ppt_w"/>
                                          </p:val>
                                        </p:tav>
                                      </p:tavLst>
                                    </p:anim>
                                    <p:anim calcmode="lin" valueType="num">
                                      <p:cBhvr>
                                        <p:cTn id="50" dur="500" fill="hold"/>
                                        <p:tgtEl>
                                          <p:spTgt spid="2222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210" grpId="0" animBg="1" autoUpdateAnimBg="0"/>
      <p:bldP spid="222211" grpId="0" animBg="1"/>
      <p:bldP spid="222212" grpId="0" animBg="1" autoUpdateAnimBg="0"/>
      <p:bldP spid="222213" grpId="0" animBg="1" autoUpdateAnimBg="0"/>
      <p:bldP spid="222214" grpId="0" animBg="1"/>
      <p:bldP spid="222215" grpId="0" animBg="1" autoUpdateAnimBg="0"/>
      <p:bldP spid="222216" grpId="0" animBg="1"/>
      <p:bldP spid="222218" grpId="0" animBg="1" autoUpdateAnimBg="0"/>
    </p:bld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8" name="Rectangle 4"/>
          <p:cNvSpPr>
            <a:spLocks noGrp="1" noChangeArrowheads="1"/>
          </p:cNvSpPr>
          <p:nvPr>
            <p:ph type="title"/>
          </p:nvPr>
        </p:nvSpPr>
        <p:spPr>
          <a:xfrm>
            <a:off x="755650" y="115888"/>
            <a:ext cx="7704138" cy="431800"/>
          </a:xfrm>
          <a:ln w="28575">
            <a:solidFill>
              <a:srgbClr val="990000"/>
            </a:solidFill>
          </a:ln>
        </p:spPr>
        <p:txBody>
          <a:bodyPr/>
          <a:lstStyle/>
          <a:p>
            <a:pPr eaLnBrk="1" hangingPunct="1"/>
            <a:r>
              <a:rPr lang="en-US" sz="2800" smtClean="0">
                <a:latin typeface="Verdana" pitchFamily="34" charset="0"/>
              </a:rPr>
              <a:t>PENAGIHAN SEKETIKA DAN SEKALIGUS</a:t>
            </a:r>
          </a:p>
        </p:txBody>
      </p:sp>
      <p:sp>
        <p:nvSpPr>
          <p:cNvPr id="390149" name="Rectangle 5"/>
          <p:cNvSpPr>
            <a:spLocks noChangeArrowheads="1"/>
          </p:cNvSpPr>
          <p:nvPr/>
        </p:nvSpPr>
        <p:spPr bwMode="auto">
          <a:xfrm>
            <a:off x="107950" y="765175"/>
            <a:ext cx="8893175" cy="1320800"/>
          </a:xfrm>
          <a:prstGeom prst="rect">
            <a:avLst/>
          </a:prstGeom>
          <a:noFill/>
          <a:ln w="9525">
            <a:solidFill>
              <a:srgbClr val="FF33CC"/>
            </a:solidFill>
            <a:miter lim="800000"/>
            <a:headEnd/>
            <a:tailEnd/>
          </a:ln>
        </p:spPr>
        <p:txBody>
          <a:bodyPr lIns="91426" tIns="45714" rIns="91426" bIns="45714" anchor="ctr">
            <a:spAutoFit/>
          </a:bodyPr>
          <a:lstStyle/>
          <a:p>
            <a:r>
              <a:rPr lang="en-US" sz="2000" b="1" u="none"/>
              <a:t>tindakan penagihan pajak yang dilaksanakan oleh Jurusita Pajak kepada Penanggung Pajak </a:t>
            </a:r>
            <a:r>
              <a:rPr lang="en-US" sz="2000" b="1"/>
              <a:t>tanpa menunggu tanggal jatuh tempo pembayaran</a:t>
            </a:r>
            <a:r>
              <a:rPr lang="en-US" sz="2000" b="1" u="none"/>
              <a:t> yang meliputi seluruh utang pajak dari semua jenis pajak, Masa Pajak, dan Tahun Pajak.</a:t>
            </a:r>
            <a:r>
              <a:rPr lang="en-US" sz="2000" b="1"/>
              <a:t> </a:t>
            </a:r>
          </a:p>
        </p:txBody>
      </p:sp>
      <p:sp>
        <p:nvSpPr>
          <p:cNvPr id="390150" name="AutoShape 6"/>
          <p:cNvSpPr>
            <a:spLocks noChangeArrowheads="1"/>
          </p:cNvSpPr>
          <p:nvPr/>
        </p:nvSpPr>
        <p:spPr bwMode="auto">
          <a:xfrm>
            <a:off x="3995738" y="549275"/>
            <a:ext cx="576262"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90151" name="Rectangle 7"/>
          <p:cNvSpPr>
            <a:spLocks noChangeArrowheads="1"/>
          </p:cNvSpPr>
          <p:nvPr/>
        </p:nvSpPr>
        <p:spPr bwMode="auto">
          <a:xfrm>
            <a:off x="3300413" y="2060575"/>
            <a:ext cx="2279650" cy="376238"/>
          </a:xfrm>
          <a:prstGeom prst="rect">
            <a:avLst/>
          </a:prstGeom>
          <a:noFill/>
          <a:ln w="9525">
            <a:solidFill>
              <a:srgbClr val="FF33CC"/>
            </a:solidFill>
            <a:miter lim="800000"/>
            <a:headEnd/>
            <a:tailEnd/>
          </a:ln>
        </p:spPr>
        <p:txBody>
          <a:bodyPr wrap="none" lIns="91426" tIns="45714" rIns="91426" bIns="45714" anchor="ctr">
            <a:spAutoFit/>
          </a:bodyPr>
          <a:lstStyle/>
          <a:p>
            <a:pPr algn="l"/>
            <a:r>
              <a:rPr lang="es-ES" sz="1800" u="none">
                <a:latin typeface="Verdana" pitchFamily="34" charset="0"/>
              </a:rPr>
              <a:t>dilakukan apabila</a:t>
            </a:r>
            <a:r>
              <a:rPr lang="en-US" sz="1800">
                <a:latin typeface="Verdana" pitchFamily="34" charset="0"/>
              </a:rPr>
              <a:t> </a:t>
            </a:r>
          </a:p>
        </p:txBody>
      </p:sp>
      <p:sp>
        <p:nvSpPr>
          <p:cNvPr id="390152" name="Rectangle 8"/>
          <p:cNvSpPr>
            <a:spLocks noChangeArrowheads="1"/>
          </p:cNvSpPr>
          <p:nvPr/>
        </p:nvSpPr>
        <p:spPr bwMode="auto">
          <a:xfrm>
            <a:off x="179388" y="2420938"/>
            <a:ext cx="8785225" cy="4083050"/>
          </a:xfrm>
          <a:prstGeom prst="rect">
            <a:avLst/>
          </a:prstGeom>
          <a:noFill/>
          <a:ln w="28575">
            <a:solidFill>
              <a:srgbClr val="008000"/>
            </a:solidFill>
            <a:miter lim="800000"/>
            <a:headEnd/>
            <a:tailEnd/>
          </a:ln>
        </p:spPr>
        <p:txBody>
          <a:bodyPr lIns="91426" tIns="45714" rIns="91426" bIns="45714" anchor="ctr">
            <a:spAutoFit/>
          </a:bodyPr>
          <a:lstStyle/>
          <a:p>
            <a:pPr marL="457200" indent="-457200" algn="l">
              <a:lnSpc>
                <a:spcPct val="120000"/>
              </a:lnSpc>
              <a:buFontTx/>
              <a:buAutoNum type="alphaLcPeriod"/>
              <a:tabLst>
                <a:tab pos="2000250" algn="l"/>
              </a:tabLst>
            </a:pPr>
            <a:r>
              <a:rPr lang="es-ES" sz="1800" u="none">
                <a:latin typeface="Verdana" pitchFamily="34" charset="0"/>
              </a:rPr>
              <a:t>Penanggung Pajak akan </a:t>
            </a:r>
            <a:r>
              <a:rPr lang="id-ID" sz="1800" u="none">
                <a:latin typeface="Verdana" pitchFamily="34" charset="0"/>
              </a:rPr>
              <a:t>meninggalkan Indonesia untuk selama-lamanya atau berniat untuk itu; </a:t>
            </a:r>
            <a:endParaRPr lang="en-US" sz="1800" u="none">
              <a:latin typeface="Verdana" pitchFamily="34" charset="0"/>
            </a:endParaRPr>
          </a:p>
          <a:p>
            <a:pPr marL="457200" indent="-457200" algn="l">
              <a:lnSpc>
                <a:spcPct val="120000"/>
              </a:lnSpc>
              <a:buFontTx/>
              <a:buAutoNum type="alphaLcPeriod"/>
              <a:tabLst>
                <a:tab pos="2000250" algn="l"/>
              </a:tabLst>
            </a:pPr>
            <a:r>
              <a:rPr lang="id-ID" sz="1800" u="none">
                <a:latin typeface="Verdana" pitchFamily="34" charset="0"/>
              </a:rPr>
              <a:t>Penanggung Pajak memindahtangankan barang yang dimiliki atau yang dikuasai dalam rangka menghentikan atau mengecilkan kegiatan perusahaan atau pekerjaan yang dilakukannya di Indonesia; </a:t>
            </a:r>
            <a:endParaRPr lang="en-US" sz="1800" u="none">
              <a:latin typeface="Verdana" pitchFamily="34" charset="0"/>
            </a:endParaRPr>
          </a:p>
          <a:p>
            <a:pPr marL="457200" indent="-457200" algn="l">
              <a:lnSpc>
                <a:spcPct val="120000"/>
              </a:lnSpc>
              <a:tabLst>
                <a:tab pos="2000250" algn="l"/>
              </a:tabLst>
            </a:pPr>
            <a:r>
              <a:rPr lang="id-ID" sz="1800" u="none">
                <a:latin typeface="Verdana" pitchFamily="34" charset="0"/>
              </a:rPr>
              <a:t>c.	terdapat tanda-tanda bahwa Penanggung Pajak akan membubarkan badan usaha atau menggabungkan atau memekarkan usaha, atau memindahtangankan perusahaan yang dimiliki atau yang dikuasainya, atau melakukan perubahan bentuk lainnya; </a:t>
            </a:r>
            <a:endParaRPr lang="en-US" sz="1800" u="none">
              <a:latin typeface="Verdana" pitchFamily="34" charset="0"/>
            </a:endParaRPr>
          </a:p>
          <a:p>
            <a:pPr marL="457200" indent="-457200" algn="l">
              <a:lnSpc>
                <a:spcPct val="120000"/>
              </a:lnSpc>
              <a:tabLst>
                <a:tab pos="2000250" algn="l"/>
              </a:tabLst>
            </a:pPr>
            <a:r>
              <a:rPr lang="sv-SE" sz="1800" u="none">
                <a:latin typeface="Verdana" pitchFamily="34" charset="0"/>
              </a:rPr>
              <a:t>d.	badan usaha akan dibubarkan oleh negara; atau </a:t>
            </a:r>
          </a:p>
          <a:p>
            <a:pPr marL="457200" indent="-457200" algn="l">
              <a:lnSpc>
                <a:spcPct val="120000"/>
              </a:lnSpc>
              <a:tabLst>
                <a:tab pos="2000250" algn="l"/>
              </a:tabLst>
            </a:pPr>
            <a:r>
              <a:rPr lang="sv-SE" sz="1800" u="none">
                <a:latin typeface="Verdana" pitchFamily="34" charset="0"/>
              </a:rPr>
              <a:t>e.	terjadi penyitaan atas barang Penanggung Pajak oleh pihak ketiga atau terdapat tanda-tanda kepailitan.</a:t>
            </a:r>
            <a:r>
              <a:rPr lang="sv-SE" sz="1800">
                <a:latin typeface="Verdana" pitchFamily="34" charset="0"/>
              </a:rPr>
              <a:t> </a:t>
            </a:r>
          </a:p>
        </p:txBody>
      </p:sp>
      <p:sp>
        <p:nvSpPr>
          <p:cNvPr id="390153" name="Rectangle 9"/>
          <p:cNvSpPr>
            <a:spLocks noChangeArrowheads="1"/>
          </p:cNvSpPr>
          <p:nvPr/>
        </p:nvSpPr>
        <p:spPr bwMode="auto">
          <a:xfrm>
            <a:off x="5116513" y="6453188"/>
            <a:ext cx="3487737" cy="360362"/>
          </a:xfrm>
          <a:prstGeom prst="rect">
            <a:avLst/>
          </a:prstGeom>
          <a:noFill/>
          <a:ln w="9525">
            <a:solidFill>
              <a:schemeClr val="accent2"/>
            </a:solidFill>
            <a:miter lim="800000"/>
            <a:headEnd/>
            <a:tailEnd/>
          </a:ln>
        </p:spPr>
        <p:txBody>
          <a:bodyPr lIns="86469" tIns="43235" rIns="86469" bIns="43235" anchor="ctr"/>
          <a:lstStyle/>
          <a:p>
            <a:pPr defTabSz="865188"/>
            <a:r>
              <a:rPr lang="en-US" sz="2000" u="none">
                <a:solidFill>
                  <a:srgbClr val="0033CC"/>
                </a:solidFill>
                <a:latin typeface="Kristen ITC" pitchFamily="66" charset="0"/>
              </a:rPr>
              <a:t>Pasal 20 ayat 2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0153"/>
                                        </p:tgtEl>
                                        <p:attrNameLst>
                                          <p:attrName>style.visibility</p:attrName>
                                        </p:attrNameLst>
                                      </p:cBhvr>
                                      <p:to>
                                        <p:strVal val="visible"/>
                                      </p:to>
                                    </p:set>
                                    <p:anim calcmode="lin" valueType="num">
                                      <p:cBhvr additive="base">
                                        <p:cTn id="7" dur="500" fill="hold"/>
                                        <p:tgtEl>
                                          <p:spTgt spid="390153"/>
                                        </p:tgtEl>
                                        <p:attrNameLst>
                                          <p:attrName>ppt_x</p:attrName>
                                        </p:attrNameLst>
                                      </p:cBhvr>
                                      <p:tavLst>
                                        <p:tav tm="0">
                                          <p:val>
                                            <p:strVal val="0-#ppt_w/2"/>
                                          </p:val>
                                        </p:tav>
                                        <p:tav tm="100000">
                                          <p:val>
                                            <p:strVal val="#ppt_x"/>
                                          </p:val>
                                        </p:tav>
                                      </p:tavLst>
                                    </p:anim>
                                    <p:anim calcmode="lin" valueType="num">
                                      <p:cBhvr additive="base">
                                        <p:cTn id="8" dur="500" fill="hold"/>
                                        <p:tgtEl>
                                          <p:spTgt spid="39015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390148"/>
                                        </p:tgtEl>
                                        <p:attrNameLst>
                                          <p:attrName>style.visibility</p:attrName>
                                        </p:attrNameLst>
                                      </p:cBhvr>
                                      <p:to>
                                        <p:strVal val="visible"/>
                                      </p:to>
                                    </p:set>
                                    <p:animEffect transition="in" filter="box(in)">
                                      <p:cBhvr>
                                        <p:cTn id="13" dur="500"/>
                                        <p:tgtEl>
                                          <p:spTgt spid="39014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90150"/>
                                        </p:tgtEl>
                                        <p:attrNameLst>
                                          <p:attrName>style.visibility</p:attrName>
                                        </p:attrNameLst>
                                      </p:cBhvr>
                                      <p:to>
                                        <p:strVal val="visible"/>
                                      </p:to>
                                    </p:set>
                                    <p:animEffect transition="in" filter="wipe(down)">
                                      <p:cBhvr>
                                        <p:cTn id="18" dur="500"/>
                                        <p:tgtEl>
                                          <p:spTgt spid="390150"/>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iterate type="wd">
                                    <p:tmPct val="10000"/>
                                  </p:iterate>
                                  <p:childTnLst>
                                    <p:set>
                                      <p:cBhvr>
                                        <p:cTn id="22" dur="1" fill="hold">
                                          <p:stCondLst>
                                            <p:cond delay="0"/>
                                          </p:stCondLst>
                                        </p:cTn>
                                        <p:tgtEl>
                                          <p:spTgt spid="390149"/>
                                        </p:tgtEl>
                                        <p:attrNameLst>
                                          <p:attrName>style.visibility</p:attrName>
                                        </p:attrNameLst>
                                      </p:cBhvr>
                                      <p:to>
                                        <p:strVal val="visible"/>
                                      </p:to>
                                    </p:set>
                                    <p:animEffect transition="in" filter="diamond(in)">
                                      <p:cBhvr>
                                        <p:cTn id="23" dur="2000"/>
                                        <p:tgtEl>
                                          <p:spTgt spid="390149"/>
                                        </p:tgtEl>
                                      </p:cBhvr>
                                    </p:animEffect>
                                  </p:childTnLst>
                                </p:cTn>
                              </p:par>
                            </p:childTnLst>
                          </p:cTn>
                        </p:par>
                      </p:childTnLst>
                    </p:cTn>
                  </p:par>
                  <p:par>
                    <p:cTn id="24" fill="hold">
                      <p:stCondLst>
                        <p:cond delay="indefinite"/>
                      </p:stCondLst>
                      <p:childTnLst>
                        <p:par>
                          <p:cTn id="25" fill="hold">
                            <p:stCondLst>
                              <p:cond delay="0"/>
                            </p:stCondLst>
                            <p:childTnLst>
                              <p:par>
                                <p:cTn id="26" presetID="23" presetClass="entr" presetSubtype="16" fill="hold" grpId="0" nodeType="clickEffect">
                                  <p:stCondLst>
                                    <p:cond delay="0"/>
                                  </p:stCondLst>
                                  <p:childTnLst>
                                    <p:set>
                                      <p:cBhvr>
                                        <p:cTn id="27" dur="1" fill="hold">
                                          <p:stCondLst>
                                            <p:cond delay="0"/>
                                          </p:stCondLst>
                                        </p:cTn>
                                        <p:tgtEl>
                                          <p:spTgt spid="390151"/>
                                        </p:tgtEl>
                                        <p:attrNameLst>
                                          <p:attrName>style.visibility</p:attrName>
                                        </p:attrNameLst>
                                      </p:cBhvr>
                                      <p:to>
                                        <p:strVal val="visible"/>
                                      </p:to>
                                    </p:set>
                                    <p:anim calcmode="lin" valueType="num">
                                      <p:cBhvr>
                                        <p:cTn id="28" dur="500" fill="hold"/>
                                        <p:tgtEl>
                                          <p:spTgt spid="390151"/>
                                        </p:tgtEl>
                                        <p:attrNameLst>
                                          <p:attrName>ppt_w</p:attrName>
                                        </p:attrNameLst>
                                      </p:cBhvr>
                                      <p:tavLst>
                                        <p:tav tm="0">
                                          <p:val>
                                            <p:fltVal val="0"/>
                                          </p:val>
                                        </p:tav>
                                        <p:tav tm="100000">
                                          <p:val>
                                            <p:strVal val="#ppt_w"/>
                                          </p:val>
                                        </p:tav>
                                      </p:tavLst>
                                    </p:anim>
                                    <p:anim calcmode="lin" valueType="num">
                                      <p:cBhvr>
                                        <p:cTn id="29" dur="500" fill="hold"/>
                                        <p:tgtEl>
                                          <p:spTgt spid="390151"/>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iterate type="wd">
                                    <p:tmPct val="10000"/>
                                  </p:iterate>
                                  <p:childTnLst>
                                    <p:set>
                                      <p:cBhvr>
                                        <p:cTn id="33" dur="1" fill="hold">
                                          <p:stCondLst>
                                            <p:cond delay="0"/>
                                          </p:stCondLst>
                                        </p:cTn>
                                        <p:tgtEl>
                                          <p:spTgt spid="390152"/>
                                        </p:tgtEl>
                                        <p:attrNameLst>
                                          <p:attrName>style.visibility</p:attrName>
                                        </p:attrNameLst>
                                      </p:cBhvr>
                                      <p:to>
                                        <p:strVal val="visible"/>
                                      </p:to>
                                    </p:set>
                                    <p:animEffect transition="in" filter="box(in)">
                                      <p:cBhvr>
                                        <p:cTn id="34" dur="500"/>
                                        <p:tgtEl>
                                          <p:spTgt spid="390152"/>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1" nodeType="clickEffect">
                                  <p:stCondLst>
                                    <p:cond delay="0"/>
                                  </p:stCondLst>
                                  <p:childTnLst>
                                    <p:set>
                                      <p:cBhvr>
                                        <p:cTn id="38" dur="1" fill="hold">
                                          <p:stCondLst>
                                            <p:cond delay="0"/>
                                          </p:stCondLst>
                                        </p:cTn>
                                        <p:tgtEl>
                                          <p:spTgt spid="390153"/>
                                        </p:tgtEl>
                                        <p:attrNameLst>
                                          <p:attrName>style.visibility</p:attrName>
                                        </p:attrNameLst>
                                      </p:cBhvr>
                                      <p:to>
                                        <p:strVal val="visible"/>
                                      </p:to>
                                    </p:set>
                                    <p:animEffect transition="in" filter="diamond(in)">
                                      <p:cBhvr>
                                        <p:cTn id="39" dur="2000"/>
                                        <p:tgtEl>
                                          <p:spTgt spid="390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0148" grpId="0" animBg="1"/>
      <p:bldP spid="390149" grpId="0" animBg="1"/>
      <p:bldP spid="390150" grpId="0" animBg="1"/>
      <p:bldP spid="390151" grpId="0" animBg="1"/>
      <p:bldP spid="390152" grpId="0" animBg="1"/>
      <p:bldP spid="390153" grpId="0" animBg="1" autoUpdateAnimBg="0"/>
      <p:bldP spid="390153" grpId="1" animBg="1"/>
    </p:bldLst>
  </p:timing>
</p:sld>
</file>

<file path=ppt/slides/slide2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a:xfrm>
            <a:off x="762000" y="285750"/>
            <a:ext cx="7759700" cy="676275"/>
          </a:xfrm>
          <a:solidFill>
            <a:srgbClr val="FFCCFF"/>
          </a:solidFill>
          <a:ln w="28575">
            <a:solidFill>
              <a:srgbClr val="0000CC"/>
            </a:solidFill>
          </a:ln>
        </p:spPr>
        <p:txBody>
          <a:bodyPr/>
          <a:lstStyle/>
          <a:p>
            <a:pPr eaLnBrk="1" hangingPunct="1"/>
            <a:r>
              <a:rPr lang="en-US" sz="2800" smtClean="0">
                <a:latin typeface="Tahoma" pitchFamily="34" charset="0"/>
              </a:rPr>
              <a:t>PENAGIHAN PAJAK DENGAN SURAT PAKSA</a:t>
            </a:r>
          </a:p>
        </p:txBody>
      </p:sp>
      <p:sp>
        <p:nvSpPr>
          <p:cNvPr id="219139" name="AutoShape 3"/>
          <p:cNvSpPr>
            <a:spLocks noChangeArrowheads="1"/>
          </p:cNvSpPr>
          <p:nvPr/>
        </p:nvSpPr>
        <p:spPr bwMode="auto">
          <a:xfrm>
            <a:off x="4064000" y="1071563"/>
            <a:ext cx="635000" cy="642937"/>
          </a:xfrm>
          <a:prstGeom prst="downArrow">
            <a:avLst>
              <a:gd name="adj1" fmla="val 50000"/>
              <a:gd name="adj2" fmla="val 25312"/>
            </a:avLst>
          </a:prstGeom>
          <a:solidFill>
            <a:schemeClr val="accent1"/>
          </a:solidFill>
          <a:ln w="9525">
            <a:solidFill>
              <a:schemeClr val="tx1"/>
            </a:solidFill>
            <a:miter lim="800000"/>
            <a:headEnd/>
            <a:tailEnd/>
          </a:ln>
        </p:spPr>
        <p:txBody>
          <a:bodyPr wrap="none" anchor="ctr"/>
          <a:lstStyle/>
          <a:p>
            <a:endParaRPr lang="en-US"/>
          </a:p>
        </p:txBody>
      </p:sp>
      <p:sp>
        <p:nvSpPr>
          <p:cNvPr id="219140" name="Rectangle 4"/>
          <p:cNvSpPr>
            <a:spLocks noChangeArrowheads="1"/>
          </p:cNvSpPr>
          <p:nvPr/>
        </p:nvSpPr>
        <p:spPr bwMode="auto">
          <a:xfrm>
            <a:off x="508000" y="1857375"/>
            <a:ext cx="8128000" cy="1692275"/>
          </a:xfrm>
          <a:prstGeom prst="rect">
            <a:avLst/>
          </a:prstGeom>
          <a:noFill/>
          <a:ln w="9525">
            <a:solidFill>
              <a:srgbClr val="FF6600"/>
            </a:solidFill>
            <a:miter lim="800000"/>
            <a:headEnd/>
            <a:tailEnd/>
          </a:ln>
        </p:spPr>
        <p:txBody>
          <a:bodyPr lIns="79994" tIns="39997" rIns="79994" bIns="39997">
            <a:spAutoFit/>
          </a:bodyPr>
          <a:lstStyle/>
          <a:p>
            <a:pPr defTabSz="800100"/>
            <a:r>
              <a:rPr lang="en-US" sz="2100" u="none">
                <a:latin typeface="Lucida Console" pitchFamily="49" charset="0"/>
                <a:cs typeface="Tahoma" pitchFamily="34" charset="0"/>
              </a:rPr>
              <a:t>Penagihan pajak dengan Surat Paksa dilaksanakan sesuai dengan ketentuan peraturan perundang-undangan yang berlaku.</a:t>
            </a:r>
            <a:r>
              <a:rPr lang="en-US" sz="2100" u="none">
                <a:latin typeface="Lucida Console" pitchFamily="49" charset="0"/>
              </a:rPr>
              <a:t> </a:t>
            </a:r>
          </a:p>
          <a:p>
            <a:pPr defTabSz="800100"/>
            <a:endParaRPr lang="en-US" sz="2100" u="none">
              <a:latin typeface="Lucida Console" pitchFamily="49" charset="0"/>
            </a:endParaRPr>
          </a:p>
          <a:p>
            <a:pPr defTabSz="800100"/>
            <a:r>
              <a:rPr lang="en-US" sz="2100" u="none">
                <a:solidFill>
                  <a:srgbClr val="0033CC"/>
                </a:solidFill>
                <a:latin typeface="Kristen ITC" pitchFamily="66" charset="0"/>
              </a:rPr>
              <a:t>(Pasal 20 ayat 3 UU KUP)</a:t>
            </a:r>
          </a:p>
        </p:txBody>
      </p:sp>
      <p:sp>
        <p:nvSpPr>
          <p:cNvPr id="219141" name="AutoShape 5"/>
          <p:cNvSpPr>
            <a:spLocks noChangeArrowheads="1"/>
          </p:cNvSpPr>
          <p:nvPr/>
        </p:nvSpPr>
        <p:spPr bwMode="auto">
          <a:xfrm>
            <a:off x="4064000" y="3649663"/>
            <a:ext cx="723900" cy="5000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19142" name="Rectangle 6"/>
          <p:cNvSpPr>
            <a:spLocks noChangeArrowheads="1"/>
          </p:cNvSpPr>
          <p:nvPr/>
        </p:nvSpPr>
        <p:spPr bwMode="auto">
          <a:xfrm>
            <a:off x="254000" y="4227513"/>
            <a:ext cx="8509000" cy="1260475"/>
          </a:xfrm>
          <a:prstGeom prst="rect">
            <a:avLst/>
          </a:prstGeom>
          <a:noFill/>
          <a:ln w="38100">
            <a:solidFill>
              <a:schemeClr val="accent2"/>
            </a:solidFill>
            <a:miter lim="800000"/>
            <a:headEnd/>
            <a:tailEnd/>
          </a:ln>
        </p:spPr>
        <p:txBody>
          <a:bodyPr lIns="79994" tIns="39997" rIns="79994" bIns="39997">
            <a:spAutoFit/>
          </a:bodyPr>
          <a:lstStyle/>
          <a:p>
            <a:pPr defTabSz="800100"/>
            <a:r>
              <a:rPr lang="en-US" sz="2500" u="none">
                <a:latin typeface="Tahoma" pitchFamily="34" charset="0"/>
                <a:cs typeface="Tahoma" pitchFamily="34" charset="0"/>
              </a:rPr>
              <a:t>UU Nomor 19 Tahun 1997 tentang Penagihan Pajak dengan Surat Paksa sebagaimana telah diubah dengan UU Nomor 19 Tahun 2000</a:t>
            </a:r>
            <a:r>
              <a:rPr lang="en-US" sz="2500" u="none">
                <a:latin typeface="Tahoma"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9138"/>
                                        </p:tgtEl>
                                        <p:attrNameLst>
                                          <p:attrName>style.visibility</p:attrName>
                                        </p:attrNameLst>
                                      </p:cBhvr>
                                      <p:to>
                                        <p:strVal val="visible"/>
                                      </p:to>
                                    </p:set>
                                    <p:anim calcmode="lin" valueType="num">
                                      <p:cBhvr additive="base">
                                        <p:cTn id="7" dur="500" fill="hold"/>
                                        <p:tgtEl>
                                          <p:spTgt spid="219138"/>
                                        </p:tgtEl>
                                        <p:attrNameLst>
                                          <p:attrName>ppt_x</p:attrName>
                                        </p:attrNameLst>
                                      </p:cBhvr>
                                      <p:tavLst>
                                        <p:tav tm="0">
                                          <p:val>
                                            <p:strVal val="0-#ppt_w/2"/>
                                          </p:val>
                                        </p:tav>
                                        <p:tav tm="100000">
                                          <p:val>
                                            <p:strVal val="#ppt_x"/>
                                          </p:val>
                                        </p:tav>
                                      </p:tavLst>
                                    </p:anim>
                                    <p:anim calcmode="lin" valueType="num">
                                      <p:cBhvr additive="base">
                                        <p:cTn id="8" dur="500" fill="hold"/>
                                        <p:tgtEl>
                                          <p:spTgt spid="2191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9139"/>
                                        </p:tgtEl>
                                        <p:attrNameLst>
                                          <p:attrName>style.visibility</p:attrName>
                                        </p:attrNameLst>
                                      </p:cBhvr>
                                      <p:to>
                                        <p:strVal val="visible"/>
                                      </p:to>
                                    </p:set>
                                    <p:anim calcmode="lin" valueType="num">
                                      <p:cBhvr additive="base">
                                        <p:cTn id="13" dur="500" fill="hold"/>
                                        <p:tgtEl>
                                          <p:spTgt spid="219139"/>
                                        </p:tgtEl>
                                        <p:attrNameLst>
                                          <p:attrName>ppt_x</p:attrName>
                                        </p:attrNameLst>
                                      </p:cBhvr>
                                      <p:tavLst>
                                        <p:tav tm="0">
                                          <p:val>
                                            <p:strVal val="0-#ppt_w/2"/>
                                          </p:val>
                                        </p:tav>
                                        <p:tav tm="100000">
                                          <p:val>
                                            <p:strVal val="#ppt_x"/>
                                          </p:val>
                                        </p:tav>
                                      </p:tavLst>
                                    </p:anim>
                                    <p:anim calcmode="lin" valueType="num">
                                      <p:cBhvr additive="base">
                                        <p:cTn id="14" dur="500" fill="hold"/>
                                        <p:tgtEl>
                                          <p:spTgt spid="21913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9140"/>
                                        </p:tgtEl>
                                        <p:attrNameLst>
                                          <p:attrName>style.visibility</p:attrName>
                                        </p:attrNameLst>
                                      </p:cBhvr>
                                      <p:to>
                                        <p:strVal val="visible"/>
                                      </p:to>
                                    </p:set>
                                    <p:anim calcmode="lin" valueType="num">
                                      <p:cBhvr additive="base">
                                        <p:cTn id="19" dur="500" fill="hold"/>
                                        <p:tgtEl>
                                          <p:spTgt spid="219140"/>
                                        </p:tgtEl>
                                        <p:attrNameLst>
                                          <p:attrName>ppt_x</p:attrName>
                                        </p:attrNameLst>
                                      </p:cBhvr>
                                      <p:tavLst>
                                        <p:tav tm="0">
                                          <p:val>
                                            <p:strVal val="0-#ppt_w/2"/>
                                          </p:val>
                                        </p:tav>
                                        <p:tav tm="100000">
                                          <p:val>
                                            <p:strVal val="#ppt_x"/>
                                          </p:val>
                                        </p:tav>
                                      </p:tavLst>
                                    </p:anim>
                                    <p:anim calcmode="lin" valueType="num">
                                      <p:cBhvr additive="base">
                                        <p:cTn id="20" dur="500" fill="hold"/>
                                        <p:tgtEl>
                                          <p:spTgt spid="21914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9141"/>
                                        </p:tgtEl>
                                        <p:attrNameLst>
                                          <p:attrName>style.visibility</p:attrName>
                                        </p:attrNameLst>
                                      </p:cBhvr>
                                      <p:to>
                                        <p:strVal val="visible"/>
                                      </p:to>
                                    </p:set>
                                    <p:anim calcmode="lin" valueType="num">
                                      <p:cBhvr additive="base">
                                        <p:cTn id="25" dur="500" fill="hold"/>
                                        <p:tgtEl>
                                          <p:spTgt spid="219141"/>
                                        </p:tgtEl>
                                        <p:attrNameLst>
                                          <p:attrName>ppt_x</p:attrName>
                                        </p:attrNameLst>
                                      </p:cBhvr>
                                      <p:tavLst>
                                        <p:tav tm="0">
                                          <p:val>
                                            <p:strVal val="0-#ppt_w/2"/>
                                          </p:val>
                                        </p:tav>
                                        <p:tav tm="100000">
                                          <p:val>
                                            <p:strVal val="#ppt_x"/>
                                          </p:val>
                                        </p:tav>
                                      </p:tavLst>
                                    </p:anim>
                                    <p:anim calcmode="lin" valueType="num">
                                      <p:cBhvr additive="base">
                                        <p:cTn id="26" dur="500" fill="hold"/>
                                        <p:tgtEl>
                                          <p:spTgt spid="21914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9142"/>
                                        </p:tgtEl>
                                        <p:attrNameLst>
                                          <p:attrName>style.visibility</p:attrName>
                                        </p:attrNameLst>
                                      </p:cBhvr>
                                      <p:to>
                                        <p:strVal val="visible"/>
                                      </p:to>
                                    </p:set>
                                    <p:anim calcmode="lin" valueType="num">
                                      <p:cBhvr additive="base">
                                        <p:cTn id="31" dur="500" fill="hold"/>
                                        <p:tgtEl>
                                          <p:spTgt spid="219142"/>
                                        </p:tgtEl>
                                        <p:attrNameLst>
                                          <p:attrName>ppt_x</p:attrName>
                                        </p:attrNameLst>
                                      </p:cBhvr>
                                      <p:tavLst>
                                        <p:tav tm="0">
                                          <p:val>
                                            <p:strVal val="0-#ppt_w/2"/>
                                          </p:val>
                                        </p:tav>
                                        <p:tav tm="100000">
                                          <p:val>
                                            <p:strVal val="#ppt_x"/>
                                          </p:val>
                                        </p:tav>
                                      </p:tavLst>
                                    </p:anim>
                                    <p:anim calcmode="lin" valueType="num">
                                      <p:cBhvr additive="base">
                                        <p:cTn id="32" dur="500" fill="hold"/>
                                        <p:tgtEl>
                                          <p:spTgt spid="2191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8" grpId="0" animBg="1" autoUpdateAnimBg="0"/>
      <p:bldP spid="219139" grpId="0" animBg="1"/>
      <p:bldP spid="219140" grpId="0" animBg="1" autoUpdateAnimBg="0"/>
      <p:bldP spid="219141" grpId="0" animBg="1"/>
      <p:bldP spid="219142"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228600" y="76200"/>
            <a:ext cx="1981200" cy="457200"/>
          </a:xfrm>
          <a:ln w="28575">
            <a:solidFill>
              <a:schemeClr val="accent2"/>
            </a:solidFill>
          </a:ln>
        </p:spPr>
        <p:txBody>
          <a:bodyPr/>
          <a:lstStyle/>
          <a:p>
            <a:pPr eaLnBrk="1" hangingPunct="1"/>
            <a:r>
              <a:rPr lang="en-US" sz="3200" smtClean="0">
                <a:latin typeface="Tahoma" pitchFamily="34" charset="0"/>
              </a:rPr>
              <a:t>CONTOH</a:t>
            </a:r>
          </a:p>
        </p:txBody>
      </p:sp>
      <p:sp>
        <p:nvSpPr>
          <p:cNvPr id="76803" name="Rectangle 3"/>
          <p:cNvSpPr>
            <a:spLocks noChangeArrowheads="1"/>
          </p:cNvSpPr>
          <p:nvPr/>
        </p:nvSpPr>
        <p:spPr bwMode="auto">
          <a:xfrm>
            <a:off x="152400" y="609600"/>
            <a:ext cx="8915400" cy="1106488"/>
          </a:xfrm>
          <a:prstGeom prst="rect">
            <a:avLst/>
          </a:prstGeom>
          <a:noFill/>
          <a:ln w="9525">
            <a:solidFill>
              <a:schemeClr val="accent2"/>
            </a:solidFill>
            <a:miter lim="800000"/>
            <a:headEnd/>
            <a:tailEnd/>
          </a:ln>
        </p:spPr>
        <p:txBody>
          <a:bodyPr lIns="91422" tIns="45712" rIns="91422" bIns="45712">
            <a:spAutoFit/>
          </a:bodyPr>
          <a:lstStyle/>
          <a:p>
            <a:pPr algn="l">
              <a:tabLst>
                <a:tab pos="457200" algn="l"/>
              </a:tabLst>
            </a:pPr>
            <a:r>
              <a:rPr lang="en-GB" sz="2200" u="none" dirty="0" err="1">
                <a:latin typeface="Tahoma" pitchFamily="34" charset="0"/>
              </a:rPr>
              <a:t>Udin</a:t>
            </a:r>
            <a:r>
              <a:rPr lang="en-GB" sz="2200" u="none" dirty="0">
                <a:latin typeface="Tahoma" pitchFamily="34" charset="0"/>
              </a:rPr>
              <a:t>, </a:t>
            </a:r>
            <a:r>
              <a:rPr lang="en-GB" sz="2200" u="none" dirty="0" err="1">
                <a:latin typeface="Tahoma" pitchFamily="34" charset="0"/>
              </a:rPr>
              <a:t>seorang</a:t>
            </a:r>
            <a:r>
              <a:rPr lang="en-GB" sz="2200" u="none" dirty="0">
                <a:latin typeface="Tahoma" pitchFamily="34" charset="0"/>
              </a:rPr>
              <a:t> </a:t>
            </a:r>
            <a:r>
              <a:rPr lang="en-GB" sz="2200" u="none" dirty="0" err="1">
                <a:latin typeface="Tahoma" pitchFamily="34" charset="0"/>
              </a:rPr>
              <a:t>bujangan</a:t>
            </a:r>
            <a:r>
              <a:rPr lang="en-GB" sz="2200" u="none" dirty="0">
                <a:latin typeface="Tahoma" pitchFamily="34" charset="0"/>
              </a:rPr>
              <a:t> (TK/-) </a:t>
            </a:r>
            <a:r>
              <a:rPr lang="en-GB" sz="2200" u="none" dirty="0" err="1">
                <a:latin typeface="Tahoma" pitchFamily="34" charset="0"/>
              </a:rPr>
              <a:t>mulai</a:t>
            </a:r>
            <a:r>
              <a:rPr lang="en-GB" sz="2200" u="none" dirty="0">
                <a:latin typeface="Tahoma" pitchFamily="34" charset="0"/>
              </a:rPr>
              <a:t> </a:t>
            </a:r>
            <a:r>
              <a:rPr lang="en-GB" sz="2200" u="none" dirty="0" err="1">
                <a:latin typeface="Tahoma" pitchFamily="34" charset="0"/>
              </a:rPr>
              <a:t>bekerja</a:t>
            </a:r>
            <a:r>
              <a:rPr lang="en-GB" sz="2200" u="none" dirty="0">
                <a:latin typeface="Tahoma" pitchFamily="34" charset="0"/>
              </a:rPr>
              <a:t> </a:t>
            </a:r>
            <a:r>
              <a:rPr lang="en-GB" sz="2200" u="none" dirty="0" err="1">
                <a:latin typeface="Tahoma" pitchFamily="34" charset="0"/>
              </a:rPr>
              <a:t>pada</a:t>
            </a:r>
            <a:r>
              <a:rPr lang="en-GB" sz="2200" u="none" dirty="0">
                <a:latin typeface="Tahoma" pitchFamily="34" charset="0"/>
              </a:rPr>
              <a:t> </a:t>
            </a:r>
            <a:r>
              <a:rPr lang="en-GB" sz="2200" u="none" dirty="0" err="1">
                <a:latin typeface="Tahoma" pitchFamily="34" charset="0"/>
              </a:rPr>
              <a:t>tanggal</a:t>
            </a:r>
            <a:r>
              <a:rPr lang="en-GB" sz="2200" u="none" dirty="0">
                <a:latin typeface="Tahoma" pitchFamily="34" charset="0"/>
              </a:rPr>
              <a:t> </a:t>
            </a:r>
            <a:r>
              <a:rPr lang="en-GB" sz="2200" b="1" u="none" dirty="0">
                <a:solidFill>
                  <a:srgbClr val="FF0000"/>
                </a:solidFill>
                <a:latin typeface="Tahoma" pitchFamily="34" charset="0"/>
              </a:rPr>
              <a:t>1 </a:t>
            </a:r>
            <a:r>
              <a:rPr lang="en-GB" sz="2200" b="1" u="none" dirty="0" err="1" smtClean="0">
                <a:solidFill>
                  <a:srgbClr val="FF0000"/>
                </a:solidFill>
                <a:latin typeface="Tahoma" pitchFamily="34" charset="0"/>
              </a:rPr>
              <a:t>Juli</a:t>
            </a:r>
            <a:r>
              <a:rPr lang="en-GB" sz="2200" b="1" u="none" dirty="0" smtClean="0">
                <a:solidFill>
                  <a:srgbClr val="FF0000"/>
                </a:solidFill>
                <a:latin typeface="Tahoma" pitchFamily="34" charset="0"/>
              </a:rPr>
              <a:t> 2015</a:t>
            </a:r>
            <a:r>
              <a:rPr lang="en-GB" sz="2200" u="none" dirty="0" smtClean="0">
                <a:latin typeface="Tahoma" pitchFamily="34" charset="0"/>
              </a:rPr>
              <a:t> </a:t>
            </a:r>
            <a:r>
              <a:rPr lang="en-GB" sz="2200" u="none" dirty="0" err="1">
                <a:latin typeface="Tahoma" pitchFamily="34" charset="0"/>
              </a:rPr>
              <a:t>sebagai</a:t>
            </a:r>
            <a:r>
              <a:rPr lang="en-GB" sz="2200" u="none" dirty="0">
                <a:latin typeface="Tahoma" pitchFamily="34" charset="0"/>
              </a:rPr>
              <a:t> </a:t>
            </a:r>
            <a:r>
              <a:rPr lang="en-GB" sz="2200" u="none" dirty="0" err="1">
                <a:latin typeface="Tahoma" pitchFamily="34" charset="0"/>
              </a:rPr>
              <a:t>karyawan</a:t>
            </a:r>
            <a:r>
              <a:rPr lang="en-GB" sz="2200" u="none" dirty="0">
                <a:latin typeface="Tahoma" pitchFamily="34" charset="0"/>
              </a:rPr>
              <a:t> </a:t>
            </a:r>
            <a:r>
              <a:rPr lang="en-GB" sz="2200" u="none" dirty="0" err="1">
                <a:latin typeface="Tahoma" pitchFamily="34" charset="0"/>
              </a:rPr>
              <a:t>pada</a:t>
            </a:r>
            <a:r>
              <a:rPr lang="en-GB" sz="2200" u="none" dirty="0">
                <a:latin typeface="Tahoma" pitchFamily="34" charset="0"/>
              </a:rPr>
              <a:t> </a:t>
            </a:r>
            <a:r>
              <a:rPr lang="en-GB" sz="2200" u="none" dirty="0" err="1">
                <a:latin typeface="Tahoma" pitchFamily="34" charset="0"/>
              </a:rPr>
              <a:t>sebuah</a:t>
            </a:r>
            <a:r>
              <a:rPr lang="en-GB" sz="2200" u="none" dirty="0">
                <a:latin typeface="Tahoma" pitchFamily="34" charset="0"/>
              </a:rPr>
              <a:t> </a:t>
            </a:r>
            <a:r>
              <a:rPr lang="en-GB" sz="2200" u="none" dirty="0" err="1">
                <a:latin typeface="Tahoma" pitchFamily="34" charset="0"/>
              </a:rPr>
              <a:t>perusahaan</a:t>
            </a:r>
            <a:r>
              <a:rPr lang="en-GB" sz="2200" u="none" dirty="0">
                <a:latin typeface="Tahoma" pitchFamily="34" charset="0"/>
              </a:rPr>
              <a:t> </a:t>
            </a:r>
            <a:r>
              <a:rPr lang="en-GB" sz="2200" u="none" dirty="0" err="1">
                <a:latin typeface="Tahoma" pitchFamily="34" charset="0"/>
              </a:rPr>
              <a:t>swasta</a:t>
            </a:r>
            <a:r>
              <a:rPr lang="en-GB" sz="2200" u="none" dirty="0">
                <a:latin typeface="Tahoma" pitchFamily="34" charset="0"/>
              </a:rPr>
              <a:t> </a:t>
            </a:r>
            <a:r>
              <a:rPr lang="en-GB" sz="2200" u="none" dirty="0" err="1">
                <a:latin typeface="Tahoma" pitchFamily="34" charset="0"/>
              </a:rPr>
              <a:t>nasional</a:t>
            </a:r>
            <a:r>
              <a:rPr lang="en-GB" sz="2200" u="none" dirty="0">
                <a:latin typeface="Tahoma" pitchFamily="34" charset="0"/>
              </a:rPr>
              <a:t> </a:t>
            </a:r>
            <a:r>
              <a:rPr lang="en-GB" sz="2200" u="none" dirty="0" err="1">
                <a:latin typeface="Tahoma" pitchFamily="34" charset="0"/>
              </a:rPr>
              <a:t>dengan</a:t>
            </a:r>
            <a:r>
              <a:rPr lang="en-GB" sz="2200" u="none" dirty="0">
                <a:latin typeface="Tahoma" pitchFamily="34" charset="0"/>
              </a:rPr>
              <a:t> </a:t>
            </a:r>
            <a:r>
              <a:rPr lang="en-GB" sz="2200" u="none" dirty="0" err="1">
                <a:latin typeface="Tahoma" pitchFamily="34" charset="0"/>
              </a:rPr>
              <a:t>penghasilan</a:t>
            </a:r>
            <a:r>
              <a:rPr lang="en-GB" sz="2200" u="none" dirty="0">
                <a:latin typeface="Tahoma" pitchFamily="34" charset="0"/>
              </a:rPr>
              <a:t> </a:t>
            </a:r>
            <a:r>
              <a:rPr lang="en-GB" sz="2200" u="none" dirty="0" err="1">
                <a:latin typeface="Tahoma" pitchFamily="34" charset="0"/>
              </a:rPr>
              <a:t>neto</a:t>
            </a:r>
            <a:r>
              <a:rPr lang="en-GB" sz="2200" u="none" dirty="0">
                <a:latin typeface="Tahoma" pitchFamily="34" charset="0"/>
              </a:rPr>
              <a:t> </a:t>
            </a:r>
            <a:r>
              <a:rPr lang="en-GB" sz="2200" u="none" dirty="0" err="1">
                <a:latin typeface="Tahoma" pitchFamily="34" charset="0"/>
              </a:rPr>
              <a:t>sebulan</a:t>
            </a:r>
            <a:r>
              <a:rPr lang="en-GB" sz="2200" u="none" dirty="0">
                <a:latin typeface="Tahoma" pitchFamily="34" charset="0"/>
              </a:rPr>
              <a:t> </a:t>
            </a:r>
            <a:r>
              <a:rPr lang="en-GB" sz="2200" u="none" dirty="0" err="1">
                <a:latin typeface="Tahoma" pitchFamily="34" charset="0"/>
              </a:rPr>
              <a:t>sebesar</a:t>
            </a:r>
            <a:r>
              <a:rPr lang="en-GB" sz="2200" u="none" dirty="0">
                <a:latin typeface="Tahoma" pitchFamily="34" charset="0"/>
              </a:rPr>
              <a:t> </a:t>
            </a:r>
            <a:r>
              <a:rPr lang="en-GB" sz="2200" b="1" u="none" dirty="0" err="1" smtClean="0">
                <a:solidFill>
                  <a:srgbClr val="FF0000"/>
                </a:solidFill>
                <a:latin typeface="Tahoma" pitchFamily="34" charset="0"/>
              </a:rPr>
              <a:t>Rp</a:t>
            </a:r>
            <a:r>
              <a:rPr lang="en-GB" sz="2200" b="1" u="none" dirty="0" smtClean="0">
                <a:solidFill>
                  <a:srgbClr val="FF0000"/>
                </a:solidFill>
                <a:latin typeface="Tahoma" pitchFamily="34" charset="0"/>
              </a:rPr>
              <a:t> 7,3 </a:t>
            </a:r>
            <a:r>
              <a:rPr lang="en-GB" sz="2200" b="1" u="none" dirty="0" err="1" smtClean="0">
                <a:solidFill>
                  <a:srgbClr val="FF0000"/>
                </a:solidFill>
                <a:latin typeface="Tahoma" pitchFamily="34" charset="0"/>
              </a:rPr>
              <a:t>juta</a:t>
            </a:r>
            <a:r>
              <a:rPr lang="en-GB" sz="2200" b="1" u="none" dirty="0" smtClean="0">
                <a:solidFill>
                  <a:srgbClr val="FF0000"/>
                </a:solidFill>
                <a:latin typeface="Tahoma" pitchFamily="34" charset="0"/>
              </a:rPr>
              <a:t>,-.</a:t>
            </a:r>
            <a:r>
              <a:rPr lang="en-GB" sz="2200" u="none" dirty="0" smtClean="0">
                <a:latin typeface="Tahoma" pitchFamily="34" charset="0"/>
              </a:rPr>
              <a:t> </a:t>
            </a:r>
            <a:endParaRPr lang="en-GB" sz="2200" u="none" dirty="0">
              <a:latin typeface="Tahoma" pitchFamily="34" charset="0"/>
            </a:endParaRPr>
          </a:p>
        </p:txBody>
      </p:sp>
      <p:sp>
        <p:nvSpPr>
          <p:cNvPr id="76805" name="Rectangle 5"/>
          <p:cNvSpPr>
            <a:spLocks noChangeArrowheads="1"/>
          </p:cNvSpPr>
          <p:nvPr/>
        </p:nvSpPr>
        <p:spPr bwMode="auto">
          <a:xfrm>
            <a:off x="1066800" y="2286000"/>
            <a:ext cx="7315200" cy="711200"/>
          </a:xfrm>
          <a:prstGeom prst="rect">
            <a:avLst/>
          </a:prstGeom>
          <a:noFill/>
          <a:ln w="9525">
            <a:solidFill>
              <a:schemeClr val="accent2"/>
            </a:solidFill>
            <a:miter lim="800000"/>
            <a:headEnd/>
            <a:tailEnd/>
          </a:ln>
        </p:spPr>
        <p:txBody>
          <a:bodyPr lIns="91422" tIns="45712" rIns="91422" bIns="45712">
            <a:spAutoFit/>
          </a:bodyPr>
          <a:lstStyle/>
          <a:p>
            <a:r>
              <a:rPr lang="en-US" sz="2000" u="none" dirty="0" err="1">
                <a:latin typeface="Tahoma" pitchFamily="34" charset="0"/>
                <a:cs typeface="Times New Roman" pitchFamily="18" charset="0"/>
              </a:rPr>
              <a:t>Karena</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Udin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belum</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menikah</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dan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tidak</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mempunyai</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tanggungan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maka</a:t>
            </a:r>
            <a:r>
              <a:rPr lang="en-US" sz="2000" u="none" dirty="0">
                <a:latin typeface="Tahoma" pitchFamily="34" charset="0"/>
                <a:cs typeface="Times New Roman" pitchFamily="18" charset="0"/>
              </a:rPr>
              <a:t> PTKP </a:t>
            </a:r>
            <a:r>
              <a:rPr lang="en-US" sz="2000" u="none" dirty="0" err="1">
                <a:latin typeface="Tahoma" pitchFamily="34" charset="0"/>
                <a:cs typeface="Times New Roman" pitchFamily="18" charset="0"/>
              </a:rPr>
              <a:t>setahun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adalah</a:t>
            </a:r>
            <a:r>
              <a:rPr lang="en-US" sz="2000" u="none" dirty="0">
                <a:latin typeface="Tahoma" pitchFamily="34" charset="0"/>
                <a:cs typeface="Times New Roman" pitchFamily="18" charset="0"/>
              </a:rPr>
              <a:t> </a:t>
            </a:r>
            <a:r>
              <a:rPr lang="en-US" sz="2000" b="1" u="none" dirty="0" err="1" smtClean="0">
                <a:solidFill>
                  <a:srgbClr val="FF0000"/>
                </a:solidFill>
                <a:latin typeface="Tahoma" pitchFamily="34" charset="0"/>
                <a:cs typeface="Times New Roman" pitchFamily="18" charset="0"/>
              </a:rPr>
              <a:t>Rp</a:t>
            </a:r>
            <a:r>
              <a:rPr lang="en-US" sz="2000" b="1" u="none" dirty="0" smtClean="0">
                <a:solidFill>
                  <a:srgbClr val="FF0000"/>
                </a:solidFill>
                <a:latin typeface="Tahoma" pitchFamily="34" charset="0"/>
                <a:cs typeface="Times New Roman" pitchFamily="18" charset="0"/>
              </a:rPr>
              <a:t> 36.000.000,-</a:t>
            </a:r>
            <a:endParaRPr lang="en-US" sz="2000" u="none" dirty="0">
              <a:latin typeface="Tahoma" pitchFamily="34" charset="0"/>
              <a:cs typeface="Times New Roman" pitchFamily="18" charset="0"/>
            </a:endParaRPr>
          </a:p>
        </p:txBody>
      </p:sp>
      <p:sp>
        <p:nvSpPr>
          <p:cNvPr id="76806" name="Rectangle 6"/>
          <p:cNvSpPr>
            <a:spLocks noChangeArrowheads="1"/>
          </p:cNvSpPr>
          <p:nvPr/>
        </p:nvSpPr>
        <p:spPr bwMode="auto">
          <a:xfrm>
            <a:off x="228600" y="3098800"/>
            <a:ext cx="8839200" cy="1015647"/>
          </a:xfrm>
          <a:prstGeom prst="rect">
            <a:avLst/>
          </a:prstGeom>
          <a:noFill/>
          <a:ln w="9525">
            <a:solidFill>
              <a:schemeClr val="accent2"/>
            </a:solidFill>
            <a:miter lim="800000"/>
            <a:headEnd/>
            <a:tailEnd/>
          </a:ln>
        </p:spPr>
        <p:txBody>
          <a:bodyPr wrap="square" lIns="91422" tIns="45712" rIns="91422" bIns="45712">
            <a:spAutoFit/>
          </a:bodyPr>
          <a:lstStyle/>
          <a:p>
            <a:r>
              <a:rPr lang="en-GB" sz="2000" u="none" dirty="0" err="1">
                <a:latin typeface="Tahoma" pitchFamily="34" charset="0"/>
              </a:rPr>
              <a:t>Asumsi</a:t>
            </a:r>
            <a:r>
              <a:rPr lang="en-GB" sz="2000" u="none" dirty="0">
                <a:latin typeface="Tahoma" pitchFamily="34" charset="0"/>
              </a:rPr>
              <a:t> </a:t>
            </a:r>
            <a:r>
              <a:rPr lang="en-GB" sz="2000" u="none" dirty="0" err="1">
                <a:latin typeface="Tahoma" pitchFamily="34" charset="0"/>
              </a:rPr>
              <a:t>penghasilan</a:t>
            </a:r>
            <a:r>
              <a:rPr lang="en-GB" sz="2000" u="none" dirty="0">
                <a:latin typeface="Tahoma" pitchFamily="34" charset="0"/>
              </a:rPr>
              <a:t> </a:t>
            </a:r>
            <a:r>
              <a:rPr lang="en-GB" sz="2000" u="none" dirty="0" err="1">
                <a:latin typeface="Tahoma" pitchFamily="34" charset="0"/>
              </a:rPr>
              <a:t>neto</a:t>
            </a:r>
            <a:r>
              <a:rPr lang="en-GB" sz="2000" u="none" dirty="0">
                <a:latin typeface="Tahoma" pitchFamily="34" charset="0"/>
              </a:rPr>
              <a:t> </a:t>
            </a:r>
            <a:r>
              <a:rPr lang="en-GB" sz="2000" u="none" dirty="0" err="1">
                <a:latin typeface="Tahoma" pitchFamily="34" charset="0"/>
              </a:rPr>
              <a:t>Udin</a:t>
            </a:r>
            <a:r>
              <a:rPr lang="en-GB" sz="2000" u="none" dirty="0">
                <a:latin typeface="Tahoma" pitchFamily="34" charset="0"/>
              </a:rPr>
              <a:t> </a:t>
            </a:r>
            <a:r>
              <a:rPr lang="en-GB" sz="2000" u="none" dirty="0" err="1">
                <a:latin typeface="Tahoma" pitchFamily="34" charset="0"/>
              </a:rPr>
              <a:t>tetap</a:t>
            </a:r>
            <a:r>
              <a:rPr lang="en-GB" sz="2000" u="none" dirty="0">
                <a:latin typeface="Tahoma" pitchFamily="34" charset="0"/>
              </a:rPr>
              <a:t>, </a:t>
            </a:r>
            <a:r>
              <a:rPr lang="en-GB" sz="2000" u="none" dirty="0" err="1">
                <a:latin typeface="Tahoma" pitchFamily="34" charset="0"/>
              </a:rPr>
              <a:t>maka</a:t>
            </a:r>
            <a:r>
              <a:rPr lang="en-GB" sz="2000" u="none" dirty="0">
                <a:latin typeface="Tahoma" pitchFamily="34" charset="0"/>
              </a:rPr>
              <a:t> </a:t>
            </a:r>
            <a:r>
              <a:rPr lang="en-GB" sz="2000" u="none" dirty="0" err="1">
                <a:latin typeface="Tahoma" pitchFamily="34" charset="0"/>
              </a:rPr>
              <a:t>pada</a:t>
            </a:r>
            <a:r>
              <a:rPr lang="en-GB" sz="2000" u="none" dirty="0">
                <a:latin typeface="Tahoma" pitchFamily="34" charset="0"/>
              </a:rPr>
              <a:t> </a:t>
            </a:r>
            <a:r>
              <a:rPr lang="en-GB" sz="2000" u="none" dirty="0" err="1">
                <a:latin typeface="Tahoma" pitchFamily="34" charset="0"/>
              </a:rPr>
              <a:t>bulan</a:t>
            </a:r>
            <a:r>
              <a:rPr lang="en-GB" sz="2000" u="none" dirty="0">
                <a:latin typeface="Tahoma" pitchFamily="34" charset="0"/>
              </a:rPr>
              <a:t> </a:t>
            </a:r>
            <a:r>
              <a:rPr lang="en-GB" sz="2000" u="none" dirty="0" smtClean="0">
                <a:latin typeface="Tahoma" pitchFamily="34" charset="0"/>
              </a:rPr>
              <a:t>ke-5 </a:t>
            </a:r>
            <a:r>
              <a:rPr lang="en-GB" sz="2000" u="none" dirty="0">
                <a:latin typeface="Tahoma" pitchFamily="34" charset="0"/>
              </a:rPr>
              <a:t>(</a:t>
            </a:r>
            <a:r>
              <a:rPr lang="en-GB" sz="2000" b="1" u="none" dirty="0" err="1">
                <a:solidFill>
                  <a:srgbClr val="FF0000"/>
                </a:solidFill>
                <a:latin typeface="Tahoma" pitchFamily="34" charset="0"/>
              </a:rPr>
              <a:t>Nopember</a:t>
            </a:r>
            <a:r>
              <a:rPr lang="en-GB" sz="2000" b="1" u="none" dirty="0">
                <a:solidFill>
                  <a:srgbClr val="FF0000"/>
                </a:solidFill>
                <a:latin typeface="Tahoma" pitchFamily="34" charset="0"/>
              </a:rPr>
              <a:t> </a:t>
            </a:r>
            <a:r>
              <a:rPr lang="en-GB" sz="2000" b="1" u="none" dirty="0" smtClean="0">
                <a:solidFill>
                  <a:srgbClr val="FF0000"/>
                </a:solidFill>
                <a:latin typeface="Tahoma" pitchFamily="34" charset="0"/>
              </a:rPr>
              <a:t>2015</a:t>
            </a:r>
            <a:r>
              <a:rPr lang="en-GB" sz="2000" u="none" dirty="0" smtClean="0">
                <a:latin typeface="Tahoma" pitchFamily="34" charset="0"/>
              </a:rPr>
              <a:t>) </a:t>
            </a:r>
            <a:r>
              <a:rPr lang="en-GB" sz="2000" u="none" dirty="0" err="1">
                <a:latin typeface="Tahoma" pitchFamily="34" charset="0"/>
              </a:rPr>
              <a:t>penghasilan</a:t>
            </a:r>
            <a:r>
              <a:rPr lang="en-GB" sz="2000" u="none" dirty="0">
                <a:latin typeface="Tahoma" pitchFamily="34" charset="0"/>
              </a:rPr>
              <a:t> </a:t>
            </a:r>
            <a:r>
              <a:rPr lang="en-GB" sz="2000" u="none" dirty="0" err="1">
                <a:latin typeface="Tahoma" pitchFamily="34" charset="0"/>
              </a:rPr>
              <a:t>neto</a:t>
            </a:r>
            <a:r>
              <a:rPr lang="en-GB" sz="2000" u="none" dirty="0">
                <a:latin typeface="Tahoma" pitchFamily="34" charset="0"/>
              </a:rPr>
              <a:t> </a:t>
            </a:r>
            <a:r>
              <a:rPr lang="en-GB" sz="2000" u="none" dirty="0" err="1">
                <a:latin typeface="Tahoma" pitchFamily="34" charset="0"/>
              </a:rPr>
              <a:t>Udin</a:t>
            </a:r>
            <a:r>
              <a:rPr lang="en-GB" sz="2000" u="none" dirty="0">
                <a:latin typeface="Tahoma" pitchFamily="34" charset="0"/>
              </a:rPr>
              <a:t> </a:t>
            </a:r>
            <a:r>
              <a:rPr lang="en-GB" sz="2000" u="none" dirty="0" err="1">
                <a:latin typeface="Tahoma" pitchFamily="34" charset="0"/>
              </a:rPr>
              <a:t>adalah</a:t>
            </a:r>
            <a:r>
              <a:rPr lang="en-GB" sz="2000" u="none" dirty="0">
                <a:latin typeface="Tahoma" pitchFamily="34" charset="0"/>
              </a:rPr>
              <a:t> </a:t>
            </a:r>
            <a:r>
              <a:rPr lang="en-US" sz="2000" b="1" u="none" dirty="0" err="1" smtClean="0">
                <a:solidFill>
                  <a:srgbClr val="FF0000"/>
                </a:solidFill>
                <a:latin typeface="Tahoma" pitchFamily="34" charset="0"/>
                <a:cs typeface="Times New Roman" pitchFamily="18" charset="0"/>
              </a:rPr>
              <a:t>Rp</a:t>
            </a:r>
            <a:r>
              <a:rPr lang="en-US" sz="2000" b="1" u="none" dirty="0" smtClean="0">
                <a:solidFill>
                  <a:srgbClr val="FF0000"/>
                </a:solidFill>
                <a:latin typeface="Tahoma" pitchFamily="34" charset="0"/>
                <a:cs typeface="Times New Roman" pitchFamily="18" charset="0"/>
              </a:rPr>
              <a:t>. 36,5  </a:t>
            </a:r>
            <a:r>
              <a:rPr lang="en-US" sz="2000" b="1" u="none" dirty="0" err="1" smtClean="0">
                <a:solidFill>
                  <a:srgbClr val="FF0000"/>
                </a:solidFill>
                <a:latin typeface="Tahoma" pitchFamily="34" charset="0"/>
                <a:cs typeface="Times New Roman" pitchFamily="18" charset="0"/>
              </a:rPr>
              <a:t>juta</a:t>
            </a:r>
            <a:r>
              <a:rPr lang="en-US" sz="2000" b="1" u="none" dirty="0" smtClean="0">
                <a:solidFill>
                  <a:srgbClr val="FF0000"/>
                </a:solidFill>
                <a:latin typeface="Tahoma" pitchFamily="34" charset="0"/>
                <a:cs typeface="Times New Roman" pitchFamily="18" charset="0"/>
              </a:rPr>
              <a:t>,-</a:t>
            </a:r>
            <a:r>
              <a:rPr lang="en-GB" sz="2000" u="none" dirty="0" smtClean="0">
                <a:latin typeface="Tahoma" pitchFamily="34" charset="0"/>
              </a:rPr>
              <a:t> </a:t>
            </a:r>
            <a:r>
              <a:rPr lang="en-GB" sz="2000" b="1" u="none" dirty="0" err="1">
                <a:solidFill>
                  <a:srgbClr val="FF0000"/>
                </a:solidFill>
                <a:latin typeface="Tahoma" pitchFamily="34" charset="0"/>
              </a:rPr>
              <a:t>telah</a:t>
            </a:r>
            <a:r>
              <a:rPr lang="en-GB" sz="2000" b="1" u="none" dirty="0">
                <a:solidFill>
                  <a:srgbClr val="FF0000"/>
                </a:solidFill>
                <a:latin typeface="Tahoma" pitchFamily="34" charset="0"/>
              </a:rPr>
              <a:t> </a:t>
            </a:r>
            <a:r>
              <a:rPr lang="en-GB" sz="2000" b="1" u="none" dirty="0" err="1">
                <a:solidFill>
                  <a:srgbClr val="FF0000"/>
                </a:solidFill>
                <a:latin typeface="Tahoma" pitchFamily="34" charset="0"/>
              </a:rPr>
              <a:t>melebihi</a:t>
            </a:r>
            <a:r>
              <a:rPr lang="en-GB" sz="2000" b="1" u="none" dirty="0">
                <a:solidFill>
                  <a:srgbClr val="FF0000"/>
                </a:solidFill>
                <a:latin typeface="Tahoma" pitchFamily="34" charset="0"/>
              </a:rPr>
              <a:t> PTKP</a:t>
            </a:r>
            <a:r>
              <a:rPr lang="en-GB" sz="2000" u="none" dirty="0">
                <a:latin typeface="Tahoma" pitchFamily="34" charset="0"/>
              </a:rPr>
              <a:t>.</a:t>
            </a:r>
          </a:p>
        </p:txBody>
      </p:sp>
      <p:sp>
        <p:nvSpPr>
          <p:cNvPr id="76807" name="AutoShape 7"/>
          <p:cNvSpPr>
            <a:spLocks noChangeArrowheads="1"/>
          </p:cNvSpPr>
          <p:nvPr/>
        </p:nvSpPr>
        <p:spPr bwMode="auto">
          <a:xfrm>
            <a:off x="3962400" y="3962400"/>
            <a:ext cx="762000" cy="5334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76809" name="Rectangle 9"/>
          <p:cNvSpPr>
            <a:spLocks noChangeArrowheads="1"/>
          </p:cNvSpPr>
          <p:nvPr/>
        </p:nvSpPr>
        <p:spPr bwMode="auto">
          <a:xfrm>
            <a:off x="304800" y="4686300"/>
            <a:ext cx="8610600" cy="1409700"/>
          </a:xfrm>
          <a:prstGeom prst="rect">
            <a:avLst/>
          </a:prstGeom>
          <a:noFill/>
          <a:ln w="38100">
            <a:solidFill>
              <a:srgbClr val="FF33CC"/>
            </a:solidFill>
            <a:miter lim="800000"/>
            <a:headEnd/>
            <a:tailEnd/>
          </a:ln>
        </p:spPr>
        <p:txBody>
          <a:bodyPr lIns="91422" tIns="45712" rIns="91422" bIns="45712">
            <a:spAutoFit/>
          </a:bodyPr>
          <a:lstStyle/>
          <a:p>
            <a:r>
              <a:rPr lang="en-US" sz="2000" u="none" dirty="0" err="1">
                <a:latin typeface="Tahoma" pitchFamily="34" charset="0"/>
                <a:cs typeface="Times New Roman" pitchFamily="18" charset="0"/>
              </a:rPr>
              <a:t>Udin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wajib</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mendaftarkan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diri</a:t>
            </a:r>
            <a:r>
              <a:rPr lang="en-US" sz="2000" u="none" dirty="0">
                <a:latin typeface="Tahoma" pitchFamily="34" charset="0"/>
                <a:cs typeface="Times New Roman" pitchFamily="18" charset="0"/>
              </a:rPr>
              <a:t> paling </a:t>
            </a:r>
            <a:r>
              <a:rPr lang="en-US" sz="2000" u="none" dirty="0" err="1">
                <a:latin typeface="Tahoma" pitchFamily="34" charset="0"/>
                <a:cs typeface="Times New Roman" pitchFamily="18" charset="0"/>
              </a:rPr>
              <a:t>lambat</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pada</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akhir</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bulan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berikutnya</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setelah</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bulan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memperoleh</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penghasilan</a:t>
            </a:r>
            <a:r>
              <a:rPr lang="en-US" sz="2000" u="none" dirty="0">
                <a:latin typeface="Tahoma" pitchFamily="34" charset="0"/>
                <a:cs typeface="Times New Roman" pitchFamily="18" charset="0"/>
              </a:rPr>
              <a:t> yang </a:t>
            </a:r>
            <a:r>
              <a:rPr lang="en-US" sz="2000" u="none" dirty="0" err="1">
                <a:latin typeface="Tahoma" pitchFamily="34" charset="0"/>
                <a:cs typeface="Times New Roman" pitchFamily="18" charset="0"/>
              </a:rPr>
              <a:t>jumlahnya</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telah</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melebihi</a:t>
            </a:r>
            <a:r>
              <a:rPr lang="en-US" sz="2000" u="none" dirty="0">
                <a:latin typeface="Tahoma" pitchFamily="34" charset="0"/>
                <a:cs typeface="Times New Roman" pitchFamily="18" charset="0"/>
              </a:rPr>
              <a:t> PTKP </a:t>
            </a:r>
            <a:r>
              <a:rPr lang="en-US" sz="2000" u="none" dirty="0" err="1">
                <a:latin typeface="Tahoma" pitchFamily="34" charset="0"/>
                <a:cs typeface="Times New Roman" pitchFamily="18" charset="0"/>
              </a:rPr>
              <a:t>setahun</a:t>
            </a:r>
            <a:r>
              <a:rPr lang="en-US" sz="2000" u="none" dirty="0">
                <a:latin typeface="Tahoma" pitchFamily="34" charset="0"/>
                <a:cs typeface="Times New Roman" pitchFamily="18" charset="0"/>
              </a:rPr>
              <a:t>, </a:t>
            </a:r>
          </a:p>
          <a:p>
            <a:r>
              <a:rPr lang="en-US" b="1" u="none" dirty="0" err="1">
                <a:solidFill>
                  <a:schemeClr val="accent2"/>
                </a:solidFill>
                <a:latin typeface="Tahoma" pitchFamily="34" charset="0"/>
                <a:cs typeface="Times New Roman" pitchFamily="18" charset="0"/>
              </a:rPr>
              <a:t>yaitu</a:t>
            </a:r>
            <a:r>
              <a:rPr lang="en-US" b="1" u="none" dirty="0">
                <a:solidFill>
                  <a:schemeClr val="accent2"/>
                </a:solidFill>
                <a:latin typeface="Tahoma" pitchFamily="34" charset="0"/>
                <a:cs typeface="Times New Roman" pitchFamily="18" charset="0"/>
              </a:rPr>
              <a:t> paling </a:t>
            </a:r>
            <a:r>
              <a:rPr lang="en-US" b="1" u="none" dirty="0" err="1">
                <a:solidFill>
                  <a:schemeClr val="accent2"/>
                </a:solidFill>
                <a:latin typeface="Tahoma" pitchFamily="34" charset="0"/>
                <a:cs typeface="Times New Roman" pitchFamily="18" charset="0"/>
              </a:rPr>
              <a:t>lambat</a:t>
            </a:r>
            <a:r>
              <a:rPr lang="en-US" b="1" u="none" dirty="0">
                <a:solidFill>
                  <a:schemeClr val="accent2"/>
                </a:solidFill>
                <a:latin typeface="Tahoma" pitchFamily="34" charset="0"/>
                <a:cs typeface="Times New Roman" pitchFamily="18" charset="0"/>
              </a:rPr>
              <a:t> </a:t>
            </a:r>
            <a:r>
              <a:rPr lang="en-US" b="1" u="none" dirty="0" err="1">
                <a:solidFill>
                  <a:schemeClr val="accent2"/>
                </a:solidFill>
                <a:latin typeface="Tahoma" pitchFamily="34" charset="0"/>
                <a:cs typeface="Times New Roman" pitchFamily="18" charset="0"/>
              </a:rPr>
              <a:t>akhir</a:t>
            </a:r>
            <a:r>
              <a:rPr lang="en-US" b="1" u="none" dirty="0">
                <a:solidFill>
                  <a:schemeClr val="accent2"/>
                </a:solidFill>
                <a:latin typeface="Tahoma" pitchFamily="34" charset="0"/>
                <a:cs typeface="Times New Roman" pitchFamily="18" charset="0"/>
              </a:rPr>
              <a:t> </a:t>
            </a:r>
            <a:r>
              <a:rPr lang="en-US" b="1" u="none" dirty="0" err="1">
                <a:solidFill>
                  <a:schemeClr val="accent2"/>
                </a:solidFill>
                <a:latin typeface="Tahoma" pitchFamily="34" charset="0"/>
                <a:cs typeface="Times New Roman" pitchFamily="18" charset="0"/>
              </a:rPr>
              <a:t>bulan</a:t>
            </a:r>
            <a:r>
              <a:rPr lang="en-US" b="1" u="none" dirty="0">
                <a:solidFill>
                  <a:schemeClr val="accent2"/>
                </a:solidFill>
                <a:latin typeface="Tahoma" pitchFamily="34" charset="0"/>
                <a:cs typeface="Times New Roman" pitchFamily="18" charset="0"/>
              </a:rPr>
              <a:t> </a:t>
            </a:r>
            <a:r>
              <a:rPr lang="en-US" b="1" u="none" dirty="0" err="1">
                <a:solidFill>
                  <a:srgbClr val="FF0000"/>
                </a:solidFill>
                <a:latin typeface="Tahoma" pitchFamily="34" charset="0"/>
                <a:cs typeface="Times New Roman" pitchFamily="18" charset="0"/>
              </a:rPr>
              <a:t>Desember</a:t>
            </a:r>
            <a:r>
              <a:rPr lang="en-US" b="1" u="none" dirty="0">
                <a:solidFill>
                  <a:srgbClr val="FF0000"/>
                </a:solidFill>
                <a:latin typeface="Tahoma" pitchFamily="34" charset="0"/>
                <a:cs typeface="Times New Roman" pitchFamily="18" charset="0"/>
              </a:rPr>
              <a:t> </a:t>
            </a:r>
            <a:r>
              <a:rPr lang="en-US" b="1" u="none" dirty="0" smtClean="0">
                <a:solidFill>
                  <a:srgbClr val="FF0000"/>
                </a:solidFill>
                <a:latin typeface="Tahoma" pitchFamily="34" charset="0"/>
                <a:cs typeface="Times New Roman" pitchFamily="18" charset="0"/>
              </a:rPr>
              <a:t>2015</a:t>
            </a:r>
            <a:r>
              <a:rPr lang="en-US" b="1" u="none" dirty="0" smtClean="0">
                <a:solidFill>
                  <a:schemeClr val="accent2"/>
                </a:solidFill>
                <a:latin typeface="Tahoma" pitchFamily="34" charset="0"/>
                <a:cs typeface="Times New Roman" pitchFamily="18" charset="0"/>
              </a:rPr>
              <a:t>.</a:t>
            </a:r>
            <a:r>
              <a:rPr lang="en-GB" sz="2000" u="none" dirty="0" smtClean="0">
                <a:latin typeface="Tahoma" pitchFamily="34" charset="0"/>
              </a:rPr>
              <a:t> </a:t>
            </a:r>
            <a:endParaRPr lang="en-GB" sz="2000" u="none" dirty="0">
              <a:latin typeface="Tahoma" pitchFamily="34" charset="0"/>
            </a:endParaRPr>
          </a:p>
        </p:txBody>
      </p:sp>
      <p:sp>
        <p:nvSpPr>
          <p:cNvPr id="76810" name="AutoShape 10"/>
          <p:cNvSpPr>
            <a:spLocks noChangeArrowheads="1"/>
          </p:cNvSpPr>
          <p:nvPr/>
        </p:nvSpPr>
        <p:spPr bwMode="auto">
          <a:xfrm>
            <a:off x="3886200" y="1752600"/>
            <a:ext cx="7620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2"/>
                                        </p:tgtEl>
                                        <p:attrNameLst>
                                          <p:attrName>style.visibility</p:attrName>
                                        </p:attrNameLst>
                                      </p:cBhvr>
                                      <p:to>
                                        <p:strVal val="visible"/>
                                      </p:to>
                                    </p:set>
                                    <p:anim calcmode="lin" valueType="num">
                                      <p:cBhvr additive="base">
                                        <p:cTn id="7" dur="500" fill="hold"/>
                                        <p:tgtEl>
                                          <p:spTgt spid="76802"/>
                                        </p:tgtEl>
                                        <p:attrNameLst>
                                          <p:attrName>ppt_x</p:attrName>
                                        </p:attrNameLst>
                                      </p:cBhvr>
                                      <p:tavLst>
                                        <p:tav tm="0">
                                          <p:val>
                                            <p:strVal val="0-#ppt_w/2"/>
                                          </p:val>
                                        </p:tav>
                                        <p:tav tm="100000">
                                          <p:val>
                                            <p:strVal val="#ppt_x"/>
                                          </p:val>
                                        </p:tav>
                                      </p:tavLst>
                                    </p:anim>
                                    <p:anim calcmode="lin" valueType="num">
                                      <p:cBhvr additive="base">
                                        <p:cTn id="8" dur="500" fill="hold"/>
                                        <p:tgtEl>
                                          <p:spTgt spid="768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6803"/>
                                        </p:tgtEl>
                                        <p:attrNameLst>
                                          <p:attrName>style.visibility</p:attrName>
                                        </p:attrNameLst>
                                      </p:cBhvr>
                                      <p:to>
                                        <p:strVal val="visible"/>
                                      </p:to>
                                    </p:set>
                                    <p:anim calcmode="lin" valueType="num">
                                      <p:cBhvr additive="base">
                                        <p:cTn id="13" dur="500" fill="hold"/>
                                        <p:tgtEl>
                                          <p:spTgt spid="76803"/>
                                        </p:tgtEl>
                                        <p:attrNameLst>
                                          <p:attrName>ppt_x</p:attrName>
                                        </p:attrNameLst>
                                      </p:cBhvr>
                                      <p:tavLst>
                                        <p:tav tm="0">
                                          <p:val>
                                            <p:strVal val="0-#ppt_w/2"/>
                                          </p:val>
                                        </p:tav>
                                        <p:tav tm="100000">
                                          <p:val>
                                            <p:strVal val="#ppt_x"/>
                                          </p:val>
                                        </p:tav>
                                      </p:tavLst>
                                    </p:anim>
                                    <p:anim calcmode="lin" valueType="num">
                                      <p:cBhvr additive="base">
                                        <p:cTn id="14" dur="500" fill="hold"/>
                                        <p:tgtEl>
                                          <p:spTgt spid="7680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6810"/>
                                        </p:tgtEl>
                                        <p:attrNameLst>
                                          <p:attrName>style.visibility</p:attrName>
                                        </p:attrNameLst>
                                      </p:cBhvr>
                                      <p:to>
                                        <p:strVal val="visible"/>
                                      </p:to>
                                    </p:set>
                                    <p:anim calcmode="lin" valueType="num">
                                      <p:cBhvr additive="base">
                                        <p:cTn id="19" dur="500" fill="hold"/>
                                        <p:tgtEl>
                                          <p:spTgt spid="76810"/>
                                        </p:tgtEl>
                                        <p:attrNameLst>
                                          <p:attrName>ppt_x</p:attrName>
                                        </p:attrNameLst>
                                      </p:cBhvr>
                                      <p:tavLst>
                                        <p:tav tm="0">
                                          <p:val>
                                            <p:strVal val="0-#ppt_w/2"/>
                                          </p:val>
                                        </p:tav>
                                        <p:tav tm="100000">
                                          <p:val>
                                            <p:strVal val="#ppt_x"/>
                                          </p:val>
                                        </p:tav>
                                      </p:tavLst>
                                    </p:anim>
                                    <p:anim calcmode="lin" valueType="num">
                                      <p:cBhvr additive="base">
                                        <p:cTn id="20" dur="500" fill="hold"/>
                                        <p:tgtEl>
                                          <p:spTgt spid="768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6805"/>
                                        </p:tgtEl>
                                        <p:attrNameLst>
                                          <p:attrName>style.visibility</p:attrName>
                                        </p:attrNameLst>
                                      </p:cBhvr>
                                      <p:to>
                                        <p:strVal val="visible"/>
                                      </p:to>
                                    </p:set>
                                    <p:anim calcmode="lin" valueType="num">
                                      <p:cBhvr additive="base">
                                        <p:cTn id="25" dur="500" fill="hold"/>
                                        <p:tgtEl>
                                          <p:spTgt spid="76805"/>
                                        </p:tgtEl>
                                        <p:attrNameLst>
                                          <p:attrName>ppt_x</p:attrName>
                                        </p:attrNameLst>
                                      </p:cBhvr>
                                      <p:tavLst>
                                        <p:tav tm="0">
                                          <p:val>
                                            <p:strVal val="0-#ppt_w/2"/>
                                          </p:val>
                                        </p:tav>
                                        <p:tav tm="100000">
                                          <p:val>
                                            <p:strVal val="#ppt_x"/>
                                          </p:val>
                                        </p:tav>
                                      </p:tavLst>
                                    </p:anim>
                                    <p:anim calcmode="lin" valueType="num">
                                      <p:cBhvr additive="base">
                                        <p:cTn id="26" dur="500" fill="hold"/>
                                        <p:tgtEl>
                                          <p:spTgt spid="7680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6806"/>
                                        </p:tgtEl>
                                        <p:attrNameLst>
                                          <p:attrName>style.visibility</p:attrName>
                                        </p:attrNameLst>
                                      </p:cBhvr>
                                      <p:to>
                                        <p:strVal val="visible"/>
                                      </p:to>
                                    </p:set>
                                    <p:anim calcmode="lin" valueType="num">
                                      <p:cBhvr additive="base">
                                        <p:cTn id="31" dur="500" fill="hold"/>
                                        <p:tgtEl>
                                          <p:spTgt spid="76806"/>
                                        </p:tgtEl>
                                        <p:attrNameLst>
                                          <p:attrName>ppt_x</p:attrName>
                                        </p:attrNameLst>
                                      </p:cBhvr>
                                      <p:tavLst>
                                        <p:tav tm="0">
                                          <p:val>
                                            <p:strVal val="0-#ppt_w/2"/>
                                          </p:val>
                                        </p:tav>
                                        <p:tav tm="100000">
                                          <p:val>
                                            <p:strVal val="#ppt_x"/>
                                          </p:val>
                                        </p:tav>
                                      </p:tavLst>
                                    </p:anim>
                                    <p:anim calcmode="lin" valueType="num">
                                      <p:cBhvr additive="base">
                                        <p:cTn id="32" dur="500" fill="hold"/>
                                        <p:tgtEl>
                                          <p:spTgt spid="7680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6807"/>
                                        </p:tgtEl>
                                        <p:attrNameLst>
                                          <p:attrName>style.visibility</p:attrName>
                                        </p:attrNameLst>
                                      </p:cBhvr>
                                      <p:to>
                                        <p:strVal val="visible"/>
                                      </p:to>
                                    </p:set>
                                    <p:anim calcmode="lin" valueType="num">
                                      <p:cBhvr additive="base">
                                        <p:cTn id="37" dur="500" fill="hold"/>
                                        <p:tgtEl>
                                          <p:spTgt spid="76807"/>
                                        </p:tgtEl>
                                        <p:attrNameLst>
                                          <p:attrName>ppt_x</p:attrName>
                                        </p:attrNameLst>
                                      </p:cBhvr>
                                      <p:tavLst>
                                        <p:tav tm="0">
                                          <p:val>
                                            <p:strVal val="0-#ppt_w/2"/>
                                          </p:val>
                                        </p:tav>
                                        <p:tav tm="100000">
                                          <p:val>
                                            <p:strVal val="#ppt_x"/>
                                          </p:val>
                                        </p:tav>
                                      </p:tavLst>
                                    </p:anim>
                                    <p:anim calcmode="lin" valueType="num">
                                      <p:cBhvr additive="base">
                                        <p:cTn id="38" dur="500" fill="hold"/>
                                        <p:tgtEl>
                                          <p:spTgt spid="7680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iterate type="wd">
                                    <p:tmPct val="100000"/>
                                  </p:iterate>
                                  <p:childTnLst>
                                    <p:set>
                                      <p:cBhvr>
                                        <p:cTn id="42" dur="1" fill="hold">
                                          <p:stCondLst>
                                            <p:cond delay="0"/>
                                          </p:stCondLst>
                                        </p:cTn>
                                        <p:tgtEl>
                                          <p:spTgt spid="76809"/>
                                        </p:tgtEl>
                                        <p:attrNameLst>
                                          <p:attrName>style.visibility</p:attrName>
                                        </p:attrNameLst>
                                      </p:cBhvr>
                                      <p:to>
                                        <p:strVal val="visible"/>
                                      </p:to>
                                    </p:set>
                                    <p:anim calcmode="lin" valueType="num">
                                      <p:cBhvr additive="base">
                                        <p:cTn id="43" dur="300" fill="hold"/>
                                        <p:tgtEl>
                                          <p:spTgt spid="76809"/>
                                        </p:tgtEl>
                                        <p:attrNameLst>
                                          <p:attrName>ppt_x</p:attrName>
                                        </p:attrNameLst>
                                      </p:cBhvr>
                                      <p:tavLst>
                                        <p:tav tm="0">
                                          <p:val>
                                            <p:strVal val="0-#ppt_w/2"/>
                                          </p:val>
                                        </p:tav>
                                        <p:tav tm="100000">
                                          <p:val>
                                            <p:strVal val="#ppt_x"/>
                                          </p:val>
                                        </p:tav>
                                      </p:tavLst>
                                    </p:anim>
                                    <p:anim calcmode="lin" valueType="num">
                                      <p:cBhvr additive="base">
                                        <p:cTn id="44" dur="300" fill="hold"/>
                                        <p:tgtEl>
                                          <p:spTgt spid="768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animBg="1" autoUpdateAnimBg="0"/>
      <p:bldP spid="76803" grpId="0" animBg="1" autoUpdateAnimBg="0"/>
      <p:bldP spid="76805" grpId="0" animBg="1" autoUpdateAnimBg="0"/>
      <p:bldP spid="76806" grpId="0" animBg="1" autoUpdateAnimBg="0"/>
      <p:bldP spid="76807" grpId="0" animBg="1"/>
      <p:bldP spid="76809" grpId="0" animBg="1" autoUpdateAnimBg="0"/>
      <p:bldP spid="76810" grpId="0" animBg="1"/>
    </p:bldLst>
  </p:timing>
</p:sld>
</file>

<file path=ppt/slides/slide2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a:xfrm>
            <a:off x="2346325" y="44450"/>
            <a:ext cx="4170363" cy="433388"/>
          </a:xfrm>
          <a:solidFill>
            <a:srgbClr val="FFCCFF"/>
          </a:solidFill>
          <a:ln w="28575">
            <a:solidFill>
              <a:srgbClr val="0000CC"/>
            </a:solidFill>
          </a:ln>
        </p:spPr>
        <p:txBody>
          <a:bodyPr/>
          <a:lstStyle/>
          <a:p>
            <a:pPr eaLnBrk="1" hangingPunct="1"/>
            <a:r>
              <a:rPr lang="en-US" sz="2800" smtClean="0">
                <a:latin typeface="Tahoma" pitchFamily="34" charset="0"/>
              </a:rPr>
              <a:t>HAK MENDAHULU</a:t>
            </a:r>
          </a:p>
        </p:txBody>
      </p:sp>
      <p:sp>
        <p:nvSpPr>
          <p:cNvPr id="392195" name="AutoShape 3"/>
          <p:cNvSpPr>
            <a:spLocks noChangeArrowheads="1"/>
          </p:cNvSpPr>
          <p:nvPr/>
        </p:nvSpPr>
        <p:spPr bwMode="auto">
          <a:xfrm>
            <a:off x="4137025" y="404813"/>
            <a:ext cx="363538"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92196" name="Rectangle 4"/>
          <p:cNvSpPr>
            <a:spLocks noChangeArrowheads="1"/>
          </p:cNvSpPr>
          <p:nvPr/>
        </p:nvSpPr>
        <p:spPr bwMode="auto">
          <a:xfrm>
            <a:off x="179388" y="620713"/>
            <a:ext cx="8785225" cy="546100"/>
          </a:xfrm>
          <a:prstGeom prst="rect">
            <a:avLst/>
          </a:prstGeom>
          <a:noFill/>
          <a:ln w="28575">
            <a:solidFill>
              <a:srgbClr val="FF6600"/>
            </a:solidFill>
            <a:miter lim="800000"/>
            <a:headEnd/>
            <a:tailEnd/>
          </a:ln>
        </p:spPr>
        <p:txBody>
          <a:bodyPr lIns="79994" tIns="39997" rIns="79994" bIns="39997">
            <a:spAutoFit/>
          </a:bodyPr>
          <a:lstStyle/>
          <a:p>
            <a:pPr defTabSz="800100">
              <a:lnSpc>
                <a:spcPct val="80000"/>
              </a:lnSpc>
            </a:pPr>
            <a:r>
              <a:rPr lang="sv-SE" sz="1800" b="1" u="none"/>
              <a:t>Negara mempunyai hak mendahulu untuk utang pajak atas barang-barang milik Penanggung Pajak.</a:t>
            </a:r>
            <a:r>
              <a:rPr lang="en-US" sz="1800" b="1"/>
              <a:t> </a:t>
            </a:r>
          </a:p>
        </p:txBody>
      </p:sp>
      <p:sp>
        <p:nvSpPr>
          <p:cNvPr id="392199" name="Rectangle 7"/>
          <p:cNvSpPr>
            <a:spLocks noChangeArrowheads="1"/>
          </p:cNvSpPr>
          <p:nvPr/>
        </p:nvSpPr>
        <p:spPr bwMode="auto">
          <a:xfrm>
            <a:off x="1547813" y="1239838"/>
            <a:ext cx="7416800" cy="869950"/>
          </a:xfrm>
          <a:prstGeom prst="rect">
            <a:avLst/>
          </a:prstGeom>
          <a:noFill/>
          <a:ln w="9525">
            <a:solidFill>
              <a:srgbClr val="FF6600"/>
            </a:solidFill>
            <a:miter lim="800000"/>
            <a:headEnd/>
            <a:tailEnd/>
          </a:ln>
        </p:spPr>
        <p:txBody>
          <a:bodyPr lIns="79994" tIns="39997" rIns="79994" bIns="39997">
            <a:spAutoFit/>
          </a:bodyPr>
          <a:lstStyle/>
          <a:p>
            <a:pPr defTabSz="800100">
              <a:lnSpc>
                <a:spcPct val="80000"/>
              </a:lnSpc>
            </a:pPr>
            <a:r>
              <a:rPr lang="en-US" sz="1600" b="1" u="none">
                <a:latin typeface="Arial Narrow" pitchFamily="34" charset="0"/>
              </a:rPr>
              <a:t>Ayat ini menetapkan kedudukan negara sebagai kreditur preferen yang dinyatakan mempunyai hak mendahulu atas barang-barang milik Penanggung Pajak yang akan dilelang di muka umum. </a:t>
            </a:r>
          </a:p>
          <a:p>
            <a:pPr defTabSz="800100">
              <a:lnSpc>
                <a:spcPct val="80000"/>
              </a:lnSpc>
            </a:pPr>
            <a:r>
              <a:rPr lang="en-US" sz="1600" b="1" u="none">
                <a:latin typeface="Arial Narrow" pitchFamily="34" charset="0"/>
              </a:rPr>
              <a:t>Pembayaran kepada kreditur lain diselesaikan setelah utang pajak dilunasi.</a:t>
            </a:r>
            <a:r>
              <a:rPr lang="en-US" sz="1600" u="none">
                <a:latin typeface="Arial Narrow" pitchFamily="34" charset="0"/>
              </a:rPr>
              <a:t> </a:t>
            </a:r>
          </a:p>
        </p:txBody>
      </p:sp>
      <p:sp>
        <p:nvSpPr>
          <p:cNvPr id="392200" name="AutoShape 8"/>
          <p:cNvSpPr>
            <a:spLocks noChangeArrowheads="1"/>
          </p:cNvSpPr>
          <p:nvPr/>
        </p:nvSpPr>
        <p:spPr bwMode="auto">
          <a:xfrm>
            <a:off x="8747125" y="1052513"/>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92201" name="Rectangle 9"/>
          <p:cNvSpPr>
            <a:spLocks noChangeArrowheads="1"/>
          </p:cNvSpPr>
          <p:nvPr/>
        </p:nvSpPr>
        <p:spPr bwMode="auto">
          <a:xfrm>
            <a:off x="179388" y="2205038"/>
            <a:ext cx="8785225" cy="765175"/>
          </a:xfrm>
          <a:prstGeom prst="rect">
            <a:avLst/>
          </a:prstGeom>
          <a:noFill/>
          <a:ln w="28575">
            <a:solidFill>
              <a:srgbClr val="FF6600"/>
            </a:solidFill>
            <a:miter lim="800000"/>
            <a:headEnd/>
            <a:tailEnd/>
          </a:ln>
        </p:spPr>
        <p:txBody>
          <a:bodyPr lIns="79994" tIns="39997" rIns="79994" bIns="39997">
            <a:spAutoFit/>
          </a:bodyPr>
          <a:lstStyle/>
          <a:p>
            <a:pPr defTabSz="800100">
              <a:lnSpc>
                <a:spcPct val="80000"/>
              </a:lnSpc>
            </a:pPr>
            <a:r>
              <a:rPr lang="sv-SE" sz="1800" b="1" u="none"/>
              <a:t>Ketentuan tentang hak mendahulu sebagaimana dimaksud pada ayat (1) meliputi pokok pajak, sanksi administrasi berupa bunga, denda, kenaikan, dan biaya penagihan pajak.</a:t>
            </a:r>
            <a:r>
              <a:rPr lang="en-US" sz="1800" u="none"/>
              <a:t> </a:t>
            </a:r>
          </a:p>
        </p:txBody>
      </p:sp>
      <p:sp>
        <p:nvSpPr>
          <p:cNvPr id="392202" name="Rectangle 10"/>
          <p:cNvSpPr>
            <a:spLocks noChangeArrowheads="1"/>
          </p:cNvSpPr>
          <p:nvPr/>
        </p:nvSpPr>
        <p:spPr bwMode="auto">
          <a:xfrm>
            <a:off x="179388" y="333375"/>
            <a:ext cx="1171575" cy="346075"/>
          </a:xfrm>
          <a:prstGeom prst="rect">
            <a:avLst/>
          </a:prstGeom>
          <a:noFill/>
          <a:ln w="9525">
            <a:solidFill>
              <a:srgbClr val="008000"/>
            </a:solidFill>
            <a:miter lim="800000"/>
            <a:headEnd/>
            <a:tailEnd/>
          </a:ln>
        </p:spPr>
        <p:txBody>
          <a:bodyPr wrap="none" lIns="91426" tIns="45714" rIns="91426" bIns="45714">
            <a:spAutoFit/>
          </a:bodyPr>
          <a:lstStyle/>
          <a:p>
            <a:r>
              <a:rPr lang="sv-SE" sz="1600" b="1" u="none"/>
              <a:t>ayat (1)</a:t>
            </a:r>
            <a:endParaRPr lang="en-US" sz="1600" b="1" u="none"/>
          </a:p>
        </p:txBody>
      </p:sp>
      <p:sp>
        <p:nvSpPr>
          <p:cNvPr id="392203" name="Rectangle 11"/>
          <p:cNvSpPr>
            <a:spLocks noChangeArrowheads="1"/>
          </p:cNvSpPr>
          <p:nvPr/>
        </p:nvSpPr>
        <p:spPr bwMode="auto">
          <a:xfrm>
            <a:off x="179388" y="1916113"/>
            <a:ext cx="1171575" cy="346075"/>
          </a:xfrm>
          <a:prstGeom prst="rect">
            <a:avLst/>
          </a:prstGeom>
          <a:noFill/>
          <a:ln w="9525">
            <a:solidFill>
              <a:srgbClr val="008000"/>
            </a:solidFill>
            <a:miter lim="800000"/>
            <a:headEnd/>
            <a:tailEnd/>
          </a:ln>
        </p:spPr>
        <p:txBody>
          <a:bodyPr wrap="none" lIns="91426" tIns="45714" rIns="91426" bIns="45714">
            <a:spAutoFit/>
          </a:bodyPr>
          <a:lstStyle/>
          <a:p>
            <a:r>
              <a:rPr lang="sv-SE" sz="1600" b="1" u="none"/>
              <a:t>ayat (2)</a:t>
            </a:r>
            <a:endParaRPr lang="en-US" sz="1600" b="1" u="none"/>
          </a:p>
        </p:txBody>
      </p:sp>
      <p:sp>
        <p:nvSpPr>
          <p:cNvPr id="392204" name="Rectangle 12"/>
          <p:cNvSpPr>
            <a:spLocks noChangeArrowheads="1"/>
          </p:cNvSpPr>
          <p:nvPr/>
        </p:nvSpPr>
        <p:spPr bwMode="auto">
          <a:xfrm>
            <a:off x="179388" y="3284538"/>
            <a:ext cx="8785225" cy="1873250"/>
          </a:xfrm>
          <a:prstGeom prst="rect">
            <a:avLst/>
          </a:prstGeom>
          <a:noFill/>
          <a:ln w="28575">
            <a:solidFill>
              <a:srgbClr val="FF6600"/>
            </a:solidFill>
            <a:miter lim="800000"/>
            <a:headEnd/>
            <a:tailEnd/>
          </a:ln>
        </p:spPr>
        <p:txBody>
          <a:bodyPr lIns="79994" tIns="39997" rIns="79994" bIns="39997">
            <a:spAutoFit/>
          </a:bodyPr>
          <a:lstStyle/>
          <a:p>
            <a:pPr marL="457200" indent="-457200" defTabSz="800100">
              <a:lnSpc>
                <a:spcPct val="90000"/>
              </a:lnSpc>
            </a:pPr>
            <a:r>
              <a:rPr lang="sv-SE" sz="1600" b="1" u="none"/>
              <a:t>Hak mendahulu untuk utang pajak melebihi segala hak mendahulu lainnya, kecuali terhadap: </a:t>
            </a:r>
          </a:p>
          <a:p>
            <a:pPr marL="457200" indent="-457200" algn="l" defTabSz="800100">
              <a:lnSpc>
                <a:spcPct val="90000"/>
              </a:lnSpc>
              <a:buFontTx/>
              <a:buAutoNum type="alphaLcPeriod"/>
            </a:pPr>
            <a:r>
              <a:rPr lang="sv-SE" sz="1600" b="1" u="none"/>
              <a:t>biaya perkara yang </a:t>
            </a:r>
            <a:r>
              <a:rPr lang="id-ID" sz="1600" b="1" u="none"/>
              <a:t>hanya disebabkan oleh suatu penghukuman untuk melelang suatu brg bergerak dan/atau brg tidak bergerak; </a:t>
            </a:r>
            <a:endParaRPr lang="en-US" sz="1600" b="1" u="none"/>
          </a:p>
          <a:p>
            <a:pPr marL="457200" indent="-457200" algn="l" defTabSz="800100">
              <a:lnSpc>
                <a:spcPct val="90000"/>
              </a:lnSpc>
              <a:buFontTx/>
              <a:buAutoNum type="alphaLcPeriod"/>
            </a:pPr>
            <a:r>
              <a:rPr lang="id-ID" sz="1600" b="1" u="none"/>
              <a:t>biaya yang telah dikeluarkan untuk menyelamatkan barang dimaksud; dan/atau </a:t>
            </a:r>
            <a:endParaRPr lang="en-US" sz="1600" b="1" u="none"/>
          </a:p>
          <a:p>
            <a:pPr marL="457200" indent="-457200" algn="l" defTabSz="800100">
              <a:lnSpc>
                <a:spcPct val="90000"/>
              </a:lnSpc>
              <a:buFontTx/>
              <a:buAutoNum type="alphaLcPeriod"/>
            </a:pPr>
            <a:r>
              <a:rPr lang="id-ID" sz="1600" b="1" u="none"/>
              <a:t>biaya perkara, yang hanya disebabkan oleh pelelangan dan penyelesaian suatu warisan.</a:t>
            </a:r>
            <a:r>
              <a:rPr lang="en-US" sz="1600" b="1"/>
              <a:t> </a:t>
            </a:r>
          </a:p>
        </p:txBody>
      </p:sp>
      <p:sp>
        <p:nvSpPr>
          <p:cNvPr id="392205" name="Rectangle 13"/>
          <p:cNvSpPr>
            <a:spLocks noChangeArrowheads="1"/>
          </p:cNvSpPr>
          <p:nvPr/>
        </p:nvSpPr>
        <p:spPr bwMode="auto">
          <a:xfrm>
            <a:off x="179388" y="3011488"/>
            <a:ext cx="1171575" cy="346075"/>
          </a:xfrm>
          <a:prstGeom prst="rect">
            <a:avLst/>
          </a:prstGeom>
          <a:noFill/>
          <a:ln w="9525">
            <a:solidFill>
              <a:srgbClr val="008000"/>
            </a:solidFill>
            <a:miter lim="800000"/>
            <a:headEnd/>
            <a:tailEnd/>
          </a:ln>
        </p:spPr>
        <p:txBody>
          <a:bodyPr wrap="none" lIns="91426" tIns="45714" rIns="91426" bIns="45714">
            <a:spAutoFit/>
          </a:bodyPr>
          <a:lstStyle/>
          <a:p>
            <a:r>
              <a:rPr lang="sv-SE" sz="1600" b="1" u="none"/>
              <a:t>ayat (3)</a:t>
            </a:r>
            <a:endParaRPr lang="en-US" sz="1600" b="1" u="none"/>
          </a:p>
        </p:txBody>
      </p:sp>
      <p:sp>
        <p:nvSpPr>
          <p:cNvPr id="392206" name="Rectangle 14"/>
          <p:cNvSpPr>
            <a:spLocks noChangeArrowheads="1"/>
          </p:cNvSpPr>
          <p:nvPr/>
        </p:nvSpPr>
        <p:spPr bwMode="auto">
          <a:xfrm>
            <a:off x="179388" y="5516563"/>
            <a:ext cx="8785225" cy="1211262"/>
          </a:xfrm>
          <a:prstGeom prst="rect">
            <a:avLst/>
          </a:prstGeom>
          <a:noFill/>
          <a:ln w="28575">
            <a:solidFill>
              <a:srgbClr val="FF6600"/>
            </a:solidFill>
            <a:miter lim="800000"/>
            <a:headEnd/>
            <a:tailEnd/>
          </a:ln>
        </p:spPr>
        <p:txBody>
          <a:bodyPr lIns="79994" tIns="39997" rIns="79994" bIns="39997">
            <a:spAutoFit/>
          </a:bodyPr>
          <a:lstStyle/>
          <a:p>
            <a:pPr defTabSz="800100">
              <a:lnSpc>
                <a:spcPct val="90000"/>
              </a:lnSpc>
            </a:pPr>
            <a:r>
              <a:rPr lang="id-ID" sz="1600" b="1" u="none"/>
              <a:t>Dalam hal W</a:t>
            </a:r>
            <a:r>
              <a:rPr lang="en-US" sz="1600" b="1" u="none"/>
              <a:t>P</a:t>
            </a:r>
            <a:r>
              <a:rPr lang="id-ID" sz="1600" b="1" u="none"/>
              <a:t> dinyatakan pailit, bubar, atau dilikuidasi maka kurator, likuidator, atau orang atau badan yang ditugasi untuk melakukan pemberesan dilarang membagikan harta W</a:t>
            </a:r>
            <a:r>
              <a:rPr lang="en-US" sz="1600" b="1" u="none"/>
              <a:t>P</a:t>
            </a:r>
            <a:r>
              <a:rPr lang="id-ID" sz="1600" b="1" u="none"/>
              <a:t> dalam pailit, pembubaran atau likuidasi kepada pemegang saham atau kreditur lainnya sebelum menggunakan harta tsb untuk membayar utang pajak W</a:t>
            </a:r>
            <a:r>
              <a:rPr lang="en-US" sz="1600" b="1" u="none"/>
              <a:t>P</a:t>
            </a:r>
            <a:r>
              <a:rPr lang="id-ID" sz="1600" b="1" u="none"/>
              <a:t> tsb.</a:t>
            </a:r>
            <a:r>
              <a:rPr lang="id-ID" sz="1600" u="none"/>
              <a:t> </a:t>
            </a:r>
            <a:endParaRPr lang="en-US" sz="1600" u="none"/>
          </a:p>
        </p:txBody>
      </p:sp>
      <p:sp>
        <p:nvSpPr>
          <p:cNvPr id="392207" name="Rectangle 15"/>
          <p:cNvSpPr>
            <a:spLocks noChangeArrowheads="1"/>
          </p:cNvSpPr>
          <p:nvPr/>
        </p:nvSpPr>
        <p:spPr bwMode="auto">
          <a:xfrm>
            <a:off x="182563" y="5229225"/>
            <a:ext cx="1293812" cy="346075"/>
          </a:xfrm>
          <a:prstGeom prst="rect">
            <a:avLst/>
          </a:prstGeom>
          <a:noFill/>
          <a:ln w="9525">
            <a:solidFill>
              <a:srgbClr val="008000"/>
            </a:solidFill>
            <a:miter lim="800000"/>
            <a:headEnd/>
            <a:tailEnd/>
          </a:ln>
        </p:spPr>
        <p:txBody>
          <a:bodyPr wrap="none" lIns="91426" tIns="45714" rIns="91426" bIns="45714">
            <a:spAutoFit/>
          </a:bodyPr>
          <a:lstStyle/>
          <a:p>
            <a:r>
              <a:rPr lang="sv-SE" sz="1600" b="1" u="none"/>
              <a:t>ayat (3a)</a:t>
            </a:r>
            <a:endParaRPr lang="en-US" sz="1600" b="1" u="none"/>
          </a:p>
        </p:txBody>
      </p:sp>
      <p:sp>
        <p:nvSpPr>
          <p:cNvPr id="392208" name="Rectangle 16"/>
          <p:cNvSpPr>
            <a:spLocks noChangeArrowheads="1"/>
          </p:cNvSpPr>
          <p:nvPr/>
        </p:nvSpPr>
        <p:spPr bwMode="auto">
          <a:xfrm>
            <a:off x="6937375" y="58738"/>
            <a:ext cx="2027238" cy="346075"/>
          </a:xfrm>
          <a:prstGeom prst="rect">
            <a:avLst/>
          </a:prstGeom>
          <a:noFill/>
          <a:ln w="9525">
            <a:solidFill>
              <a:srgbClr val="008000"/>
            </a:solidFill>
            <a:miter lim="800000"/>
            <a:headEnd/>
            <a:tailEnd/>
          </a:ln>
        </p:spPr>
        <p:txBody>
          <a:bodyPr wrap="none" lIns="91426" tIns="45714" rIns="91426" bIns="45714">
            <a:spAutoFit/>
          </a:bodyPr>
          <a:lstStyle/>
          <a:p>
            <a:r>
              <a:rPr lang="en-US" sz="1600" b="1" u="none"/>
              <a:t>Pasal 21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2194"/>
                                        </p:tgtEl>
                                        <p:attrNameLst>
                                          <p:attrName>style.visibility</p:attrName>
                                        </p:attrNameLst>
                                      </p:cBhvr>
                                      <p:to>
                                        <p:strVal val="visible"/>
                                      </p:to>
                                    </p:set>
                                    <p:anim calcmode="lin" valueType="num">
                                      <p:cBhvr additive="base">
                                        <p:cTn id="7" dur="500" fill="hold"/>
                                        <p:tgtEl>
                                          <p:spTgt spid="392194"/>
                                        </p:tgtEl>
                                        <p:attrNameLst>
                                          <p:attrName>ppt_x</p:attrName>
                                        </p:attrNameLst>
                                      </p:cBhvr>
                                      <p:tavLst>
                                        <p:tav tm="0">
                                          <p:val>
                                            <p:strVal val="0-#ppt_w/2"/>
                                          </p:val>
                                        </p:tav>
                                        <p:tav tm="100000">
                                          <p:val>
                                            <p:strVal val="#ppt_x"/>
                                          </p:val>
                                        </p:tav>
                                      </p:tavLst>
                                    </p:anim>
                                    <p:anim calcmode="lin" valueType="num">
                                      <p:cBhvr additive="base">
                                        <p:cTn id="8" dur="500" fill="hold"/>
                                        <p:tgtEl>
                                          <p:spTgt spid="3921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92208"/>
                                        </p:tgtEl>
                                        <p:attrNameLst>
                                          <p:attrName>style.visibility</p:attrName>
                                        </p:attrNameLst>
                                      </p:cBhvr>
                                      <p:to>
                                        <p:strVal val="visible"/>
                                      </p:to>
                                    </p:set>
                                    <p:animEffect transition="in" filter="blinds(horizontal)">
                                      <p:cBhvr>
                                        <p:cTn id="13" dur="500"/>
                                        <p:tgtEl>
                                          <p:spTgt spid="39220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92195"/>
                                        </p:tgtEl>
                                        <p:attrNameLst>
                                          <p:attrName>style.visibility</p:attrName>
                                        </p:attrNameLst>
                                      </p:cBhvr>
                                      <p:to>
                                        <p:strVal val="visible"/>
                                      </p:to>
                                    </p:set>
                                    <p:anim calcmode="lin" valueType="num">
                                      <p:cBhvr additive="base">
                                        <p:cTn id="18" dur="500" fill="hold"/>
                                        <p:tgtEl>
                                          <p:spTgt spid="392195"/>
                                        </p:tgtEl>
                                        <p:attrNameLst>
                                          <p:attrName>ppt_x</p:attrName>
                                        </p:attrNameLst>
                                      </p:cBhvr>
                                      <p:tavLst>
                                        <p:tav tm="0">
                                          <p:val>
                                            <p:strVal val="0-#ppt_w/2"/>
                                          </p:val>
                                        </p:tav>
                                        <p:tav tm="100000">
                                          <p:val>
                                            <p:strVal val="#ppt_x"/>
                                          </p:val>
                                        </p:tav>
                                      </p:tavLst>
                                    </p:anim>
                                    <p:anim calcmode="lin" valueType="num">
                                      <p:cBhvr additive="base">
                                        <p:cTn id="19" dur="500" fill="hold"/>
                                        <p:tgtEl>
                                          <p:spTgt spid="39219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392202"/>
                                        </p:tgtEl>
                                        <p:attrNameLst>
                                          <p:attrName>style.visibility</p:attrName>
                                        </p:attrNameLst>
                                      </p:cBhvr>
                                      <p:to>
                                        <p:strVal val="visible"/>
                                      </p:to>
                                    </p:set>
                                    <p:animEffect transition="in" filter="box(in)">
                                      <p:cBhvr>
                                        <p:cTn id="24" dur="500"/>
                                        <p:tgtEl>
                                          <p:spTgt spid="39220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92196"/>
                                        </p:tgtEl>
                                        <p:attrNameLst>
                                          <p:attrName>style.visibility</p:attrName>
                                        </p:attrNameLst>
                                      </p:cBhvr>
                                      <p:to>
                                        <p:strVal val="visible"/>
                                      </p:to>
                                    </p:set>
                                    <p:anim calcmode="lin" valueType="num">
                                      <p:cBhvr additive="base">
                                        <p:cTn id="29" dur="500" fill="hold"/>
                                        <p:tgtEl>
                                          <p:spTgt spid="392196"/>
                                        </p:tgtEl>
                                        <p:attrNameLst>
                                          <p:attrName>ppt_x</p:attrName>
                                        </p:attrNameLst>
                                      </p:cBhvr>
                                      <p:tavLst>
                                        <p:tav tm="0">
                                          <p:val>
                                            <p:strVal val="0-#ppt_w/2"/>
                                          </p:val>
                                        </p:tav>
                                        <p:tav tm="100000">
                                          <p:val>
                                            <p:strVal val="#ppt_x"/>
                                          </p:val>
                                        </p:tav>
                                      </p:tavLst>
                                    </p:anim>
                                    <p:anim calcmode="lin" valueType="num">
                                      <p:cBhvr additive="base">
                                        <p:cTn id="30" dur="500" fill="hold"/>
                                        <p:tgtEl>
                                          <p:spTgt spid="39219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92199"/>
                                        </p:tgtEl>
                                        <p:attrNameLst>
                                          <p:attrName>style.visibility</p:attrName>
                                        </p:attrNameLst>
                                      </p:cBhvr>
                                      <p:to>
                                        <p:strVal val="visible"/>
                                      </p:to>
                                    </p:set>
                                    <p:anim calcmode="lin" valueType="num">
                                      <p:cBhvr additive="base">
                                        <p:cTn id="35" dur="500" fill="hold"/>
                                        <p:tgtEl>
                                          <p:spTgt spid="392199"/>
                                        </p:tgtEl>
                                        <p:attrNameLst>
                                          <p:attrName>ppt_x</p:attrName>
                                        </p:attrNameLst>
                                      </p:cBhvr>
                                      <p:tavLst>
                                        <p:tav tm="0">
                                          <p:val>
                                            <p:strVal val="0-#ppt_w/2"/>
                                          </p:val>
                                        </p:tav>
                                        <p:tav tm="100000">
                                          <p:val>
                                            <p:strVal val="#ppt_x"/>
                                          </p:val>
                                        </p:tav>
                                      </p:tavLst>
                                    </p:anim>
                                    <p:anim calcmode="lin" valueType="num">
                                      <p:cBhvr additive="base">
                                        <p:cTn id="36" dur="500" fill="hold"/>
                                        <p:tgtEl>
                                          <p:spTgt spid="392199"/>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392200"/>
                                        </p:tgtEl>
                                        <p:attrNameLst>
                                          <p:attrName>style.visibility</p:attrName>
                                        </p:attrNameLst>
                                      </p:cBhvr>
                                      <p:to>
                                        <p:strVal val="visible"/>
                                      </p:to>
                                    </p:set>
                                    <p:animEffect transition="in" filter="checkerboard(across)">
                                      <p:cBhvr>
                                        <p:cTn id="41" dur="500"/>
                                        <p:tgtEl>
                                          <p:spTgt spid="392200"/>
                                        </p:tgtEl>
                                      </p:cBhvr>
                                    </p:animEffect>
                                  </p:childTnLst>
                                </p:cTn>
                              </p:par>
                            </p:childTnLst>
                          </p:cTn>
                        </p:par>
                      </p:childTnLst>
                    </p:cTn>
                  </p:par>
                  <p:par>
                    <p:cTn id="42" fill="hold">
                      <p:stCondLst>
                        <p:cond delay="indefinite"/>
                      </p:stCondLst>
                      <p:childTnLst>
                        <p:par>
                          <p:cTn id="43" fill="hold">
                            <p:stCondLst>
                              <p:cond delay="0"/>
                            </p:stCondLst>
                            <p:childTnLst>
                              <p:par>
                                <p:cTn id="44" presetID="23" presetClass="entr" presetSubtype="16" fill="hold" grpId="0" nodeType="clickEffect">
                                  <p:stCondLst>
                                    <p:cond delay="0"/>
                                  </p:stCondLst>
                                  <p:childTnLst>
                                    <p:set>
                                      <p:cBhvr>
                                        <p:cTn id="45" dur="1" fill="hold">
                                          <p:stCondLst>
                                            <p:cond delay="0"/>
                                          </p:stCondLst>
                                        </p:cTn>
                                        <p:tgtEl>
                                          <p:spTgt spid="392203"/>
                                        </p:tgtEl>
                                        <p:attrNameLst>
                                          <p:attrName>style.visibility</p:attrName>
                                        </p:attrNameLst>
                                      </p:cBhvr>
                                      <p:to>
                                        <p:strVal val="visible"/>
                                      </p:to>
                                    </p:set>
                                    <p:anim calcmode="lin" valueType="num">
                                      <p:cBhvr>
                                        <p:cTn id="46" dur="500" fill="hold"/>
                                        <p:tgtEl>
                                          <p:spTgt spid="392203"/>
                                        </p:tgtEl>
                                        <p:attrNameLst>
                                          <p:attrName>ppt_w</p:attrName>
                                        </p:attrNameLst>
                                      </p:cBhvr>
                                      <p:tavLst>
                                        <p:tav tm="0">
                                          <p:val>
                                            <p:fltVal val="0"/>
                                          </p:val>
                                        </p:tav>
                                        <p:tav tm="100000">
                                          <p:val>
                                            <p:strVal val="#ppt_w"/>
                                          </p:val>
                                        </p:tav>
                                      </p:tavLst>
                                    </p:anim>
                                    <p:anim calcmode="lin" valueType="num">
                                      <p:cBhvr>
                                        <p:cTn id="47" dur="500" fill="hold"/>
                                        <p:tgtEl>
                                          <p:spTgt spid="392203"/>
                                        </p:tgtEl>
                                        <p:attrNameLst>
                                          <p:attrName>ppt_h</p:attrName>
                                        </p:attrNameLst>
                                      </p:cBhvr>
                                      <p:tavLst>
                                        <p:tav tm="0">
                                          <p:val>
                                            <p:fltVal val="0"/>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392201"/>
                                        </p:tgtEl>
                                        <p:attrNameLst>
                                          <p:attrName>style.visibility</p:attrName>
                                        </p:attrNameLst>
                                      </p:cBhvr>
                                      <p:to>
                                        <p:strVal val="visible"/>
                                      </p:to>
                                    </p:set>
                                    <p:anim calcmode="lin" valueType="num">
                                      <p:cBhvr additive="base">
                                        <p:cTn id="52" dur="500" fill="hold"/>
                                        <p:tgtEl>
                                          <p:spTgt spid="392201"/>
                                        </p:tgtEl>
                                        <p:attrNameLst>
                                          <p:attrName>ppt_x</p:attrName>
                                        </p:attrNameLst>
                                      </p:cBhvr>
                                      <p:tavLst>
                                        <p:tav tm="0">
                                          <p:val>
                                            <p:strVal val="0-#ppt_w/2"/>
                                          </p:val>
                                        </p:tav>
                                        <p:tav tm="100000">
                                          <p:val>
                                            <p:strVal val="#ppt_x"/>
                                          </p:val>
                                        </p:tav>
                                      </p:tavLst>
                                    </p:anim>
                                    <p:anim calcmode="lin" valueType="num">
                                      <p:cBhvr additive="base">
                                        <p:cTn id="53" dur="500" fill="hold"/>
                                        <p:tgtEl>
                                          <p:spTgt spid="392201"/>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3" presetClass="entr" presetSubtype="16" fill="hold" grpId="0" nodeType="clickEffect">
                                  <p:stCondLst>
                                    <p:cond delay="0"/>
                                  </p:stCondLst>
                                  <p:childTnLst>
                                    <p:set>
                                      <p:cBhvr>
                                        <p:cTn id="57" dur="1" fill="hold">
                                          <p:stCondLst>
                                            <p:cond delay="0"/>
                                          </p:stCondLst>
                                        </p:cTn>
                                        <p:tgtEl>
                                          <p:spTgt spid="392205"/>
                                        </p:tgtEl>
                                        <p:attrNameLst>
                                          <p:attrName>style.visibility</p:attrName>
                                        </p:attrNameLst>
                                      </p:cBhvr>
                                      <p:to>
                                        <p:strVal val="visible"/>
                                      </p:to>
                                    </p:set>
                                    <p:anim calcmode="lin" valueType="num">
                                      <p:cBhvr>
                                        <p:cTn id="58" dur="500" fill="hold"/>
                                        <p:tgtEl>
                                          <p:spTgt spid="392205"/>
                                        </p:tgtEl>
                                        <p:attrNameLst>
                                          <p:attrName>ppt_w</p:attrName>
                                        </p:attrNameLst>
                                      </p:cBhvr>
                                      <p:tavLst>
                                        <p:tav tm="0">
                                          <p:val>
                                            <p:fltVal val="0"/>
                                          </p:val>
                                        </p:tav>
                                        <p:tav tm="100000">
                                          <p:val>
                                            <p:strVal val="#ppt_w"/>
                                          </p:val>
                                        </p:tav>
                                      </p:tavLst>
                                    </p:anim>
                                    <p:anim calcmode="lin" valueType="num">
                                      <p:cBhvr>
                                        <p:cTn id="59" dur="500" fill="hold"/>
                                        <p:tgtEl>
                                          <p:spTgt spid="392205"/>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392204"/>
                                        </p:tgtEl>
                                        <p:attrNameLst>
                                          <p:attrName>style.visibility</p:attrName>
                                        </p:attrNameLst>
                                      </p:cBhvr>
                                      <p:to>
                                        <p:strVal val="visible"/>
                                      </p:to>
                                    </p:set>
                                    <p:anim calcmode="lin" valueType="num">
                                      <p:cBhvr additive="base">
                                        <p:cTn id="64" dur="500" fill="hold"/>
                                        <p:tgtEl>
                                          <p:spTgt spid="392204"/>
                                        </p:tgtEl>
                                        <p:attrNameLst>
                                          <p:attrName>ppt_x</p:attrName>
                                        </p:attrNameLst>
                                      </p:cBhvr>
                                      <p:tavLst>
                                        <p:tav tm="0">
                                          <p:val>
                                            <p:strVal val="0-#ppt_w/2"/>
                                          </p:val>
                                        </p:tav>
                                        <p:tav tm="100000">
                                          <p:val>
                                            <p:strVal val="#ppt_x"/>
                                          </p:val>
                                        </p:tav>
                                      </p:tavLst>
                                    </p:anim>
                                    <p:anim calcmode="lin" valueType="num">
                                      <p:cBhvr additive="base">
                                        <p:cTn id="65" dur="500" fill="hold"/>
                                        <p:tgtEl>
                                          <p:spTgt spid="392204"/>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3" presetClass="entr" presetSubtype="16" fill="hold" grpId="0" nodeType="clickEffect">
                                  <p:stCondLst>
                                    <p:cond delay="0"/>
                                  </p:stCondLst>
                                  <p:childTnLst>
                                    <p:set>
                                      <p:cBhvr>
                                        <p:cTn id="69" dur="1" fill="hold">
                                          <p:stCondLst>
                                            <p:cond delay="0"/>
                                          </p:stCondLst>
                                        </p:cTn>
                                        <p:tgtEl>
                                          <p:spTgt spid="392207"/>
                                        </p:tgtEl>
                                        <p:attrNameLst>
                                          <p:attrName>style.visibility</p:attrName>
                                        </p:attrNameLst>
                                      </p:cBhvr>
                                      <p:to>
                                        <p:strVal val="visible"/>
                                      </p:to>
                                    </p:set>
                                    <p:anim calcmode="lin" valueType="num">
                                      <p:cBhvr>
                                        <p:cTn id="70" dur="500" fill="hold"/>
                                        <p:tgtEl>
                                          <p:spTgt spid="392207"/>
                                        </p:tgtEl>
                                        <p:attrNameLst>
                                          <p:attrName>ppt_w</p:attrName>
                                        </p:attrNameLst>
                                      </p:cBhvr>
                                      <p:tavLst>
                                        <p:tav tm="0">
                                          <p:val>
                                            <p:fltVal val="0"/>
                                          </p:val>
                                        </p:tav>
                                        <p:tav tm="100000">
                                          <p:val>
                                            <p:strVal val="#ppt_w"/>
                                          </p:val>
                                        </p:tav>
                                      </p:tavLst>
                                    </p:anim>
                                    <p:anim calcmode="lin" valueType="num">
                                      <p:cBhvr>
                                        <p:cTn id="71" dur="500" fill="hold"/>
                                        <p:tgtEl>
                                          <p:spTgt spid="392207"/>
                                        </p:tgtEl>
                                        <p:attrNameLst>
                                          <p:attrName>ppt_h</p:attrName>
                                        </p:attrNameLst>
                                      </p:cBhvr>
                                      <p:tavLst>
                                        <p:tav tm="0">
                                          <p:val>
                                            <p:fltVal val="0"/>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392206"/>
                                        </p:tgtEl>
                                        <p:attrNameLst>
                                          <p:attrName>style.visibility</p:attrName>
                                        </p:attrNameLst>
                                      </p:cBhvr>
                                      <p:to>
                                        <p:strVal val="visible"/>
                                      </p:to>
                                    </p:set>
                                    <p:anim calcmode="lin" valueType="num">
                                      <p:cBhvr additive="base">
                                        <p:cTn id="76" dur="500" fill="hold"/>
                                        <p:tgtEl>
                                          <p:spTgt spid="392206"/>
                                        </p:tgtEl>
                                        <p:attrNameLst>
                                          <p:attrName>ppt_x</p:attrName>
                                        </p:attrNameLst>
                                      </p:cBhvr>
                                      <p:tavLst>
                                        <p:tav tm="0">
                                          <p:val>
                                            <p:strVal val="0-#ppt_w/2"/>
                                          </p:val>
                                        </p:tav>
                                        <p:tav tm="100000">
                                          <p:val>
                                            <p:strVal val="#ppt_x"/>
                                          </p:val>
                                        </p:tav>
                                      </p:tavLst>
                                    </p:anim>
                                    <p:anim calcmode="lin" valueType="num">
                                      <p:cBhvr additive="base">
                                        <p:cTn id="77" dur="500" fill="hold"/>
                                        <p:tgtEl>
                                          <p:spTgt spid="3922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4" grpId="0" animBg="1" autoUpdateAnimBg="0"/>
      <p:bldP spid="392195" grpId="0" animBg="1"/>
      <p:bldP spid="392196" grpId="0" animBg="1" autoUpdateAnimBg="0"/>
      <p:bldP spid="392199" grpId="0" animBg="1" autoUpdateAnimBg="0"/>
      <p:bldP spid="392200" grpId="0" animBg="1"/>
      <p:bldP spid="392201" grpId="0" animBg="1" autoUpdateAnimBg="0"/>
      <p:bldP spid="392202" grpId="0" animBg="1"/>
      <p:bldP spid="392203" grpId="0" animBg="1"/>
      <p:bldP spid="392204" grpId="0" animBg="1" autoUpdateAnimBg="0"/>
      <p:bldP spid="392205" grpId="0" animBg="1"/>
      <p:bldP spid="392206" grpId="0" animBg="1" autoUpdateAnimBg="0"/>
      <p:bldP spid="392207" grpId="0" animBg="1"/>
      <p:bldP spid="392208" grpId="0" animBg="1"/>
    </p:bld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72400" cy="6552728"/>
          </a:xfrm>
        </p:spPr>
        <p:txBody>
          <a:bodyPr/>
          <a:lstStyle/>
          <a:p>
            <a:pPr algn="l"/>
            <a:r>
              <a:rPr lang="en-US" sz="2400" b="1" dirty="0"/>
              <a:t>MK No. 67/PUU-XI/2013. </a:t>
            </a:r>
            <a:r>
              <a:rPr lang="en-US" sz="2400" b="1" dirty="0" smtClean="0"/>
              <a:t/>
            </a:r>
            <a:br>
              <a:rPr lang="en-US" sz="2400" b="1" dirty="0" smtClean="0"/>
            </a:br>
            <a:r>
              <a:rPr lang="en-US" sz="2400" b="1" dirty="0" smtClean="0"/>
              <a:t/>
            </a:r>
            <a:br>
              <a:rPr lang="en-US" sz="2400" b="1" dirty="0" smtClean="0"/>
            </a:br>
            <a:r>
              <a:rPr lang="en-US" sz="2400" b="1" dirty="0" err="1" smtClean="0"/>
              <a:t>Pembayaran</a:t>
            </a:r>
            <a:r>
              <a:rPr lang="en-US" sz="2400" b="1" dirty="0" smtClean="0"/>
              <a:t> </a:t>
            </a:r>
            <a:r>
              <a:rPr lang="en-US" sz="2400" b="1" dirty="0" err="1"/>
              <a:t>upah</a:t>
            </a:r>
            <a:r>
              <a:rPr lang="en-US" sz="2400" b="1" dirty="0"/>
              <a:t> </a:t>
            </a:r>
            <a:r>
              <a:rPr lang="en-US" sz="2400" b="1" dirty="0" err="1"/>
              <a:t>pekerja</a:t>
            </a:r>
            <a:r>
              <a:rPr lang="en-US" sz="2400" b="1" dirty="0" smtClean="0"/>
              <a:t>/ </a:t>
            </a:r>
            <a:r>
              <a:rPr lang="en-US" sz="2400" b="1" dirty="0" err="1" smtClean="0"/>
              <a:t>buruh</a:t>
            </a:r>
            <a:r>
              <a:rPr lang="en-US" sz="2400" b="1" dirty="0" smtClean="0"/>
              <a:t> </a:t>
            </a:r>
            <a:r>
              <a:rPr lang="en-US" sz="2400" b="1" dirty="0" err="1"/>
              <a:t>harus</a:t>
            </a:r>
            <a:r>
              <a:rPr lang="en-US" sz="2400" b="1" dirty="0"/>
              <a:t> </a:t>
            </a:r>
            <a:r>
              <a:rPr lang="en-US" sz="2400" b="1" dirty="0" err="1"/>
              <a:t>didahulukan</a:t>
            </a:r>
            <a:r>
              <a:rPr lang="en-US" sz="2400" b="1" dirty="0"/>
              <a:t> </a:t>
            </a:r>
            <a:r>
              <a:rPr lang="en-US" sz="2400" b="1" dirty="0" err="1"/>
              <a:t>dalam</a:t>
            </a:r>
            <a:r>
              <a:rPr lang="en-US" sz="2400" b="1" dirty="0"/>
              <a:t> </a:t>
            </a:r>
            <a:r>
              <a:rPr lang="en-US" sz="2400" b="1" dirty="0" err="1"/>
              <a:t>kasus</a:t>
            </a:r>
            <a:r>
              <a:rPr lang="en-US" sz="2400" b="1" dirty="0"/>
              <a:t> </a:t>
            </a:r>
            <a:r>
              <a:rPr lang="en-US" sz="2400" b="1" dirty="0" err="1"/>
              <a:t>kepailitan</a:t>
            </a:r>
            <a:r>
              <a:rPr lang="en-US" sz="2400" b="1" dirty="0"/>
              <a:t> </a:t>
            </a:r>
            <a:r>
              <a:rPr lang="en-US" sz="2400" b="1" dirty="0" err="1"/>
              <a:t>perusahaan</a:t>
            </a:r>
            <a:r>
              <a:rPr lang="en-US" sz="2400" b="1" dirty="0"/>
              <a:t> </a:t>
            </a:r>
            <a:r>
              <a:rPr lang="en-US" sz="2400" b="1" dirty="0" smtClean="0"/>
              <a:t/>
            </a:r>
            <a:br>
              <a:rPr lang="en-US" sz="2400" b="1" dirty="0" smtClean="0"/>
            </a:br>
            <a:r>
              <a:rPr lang="en-US" sz="2400" b="1" dirty="0" smtClean="0"/>
              <a:t> </a:t>
            </a:r>
            <a:br>
              <a:rPr lang="en-US" sz="2400" b="1" dirty="0" smtClean="0"/>
            </a:br>
            <a:r>
              <a:rPr lang="en-US" sz="2400" b="1" dirty="0" err="1" smtClean="0"/>
              <a:t>Kewajiban</a:t>
            </a:r>
            <a:r>
              <a:rPr lang="en-US" sz="2400" b="1" dirty="0"/>
              <a:t>/ </a:t>
            </a:r>
            <a:r>
              <a:rPr lang="en-US" sz="2400" b="1" dirty="0" err="1"/>
              <a:t>tagihan</a:t>
            </a:r>
            <a:r>
              <a:rPr lang="en-US" sz="2400" b="1" dirty="0"/>
              <a:t> </a:t>
            </a:r>
            <a:r>
              <a:rPr lang="en-US" sz="2400" b="1" dirty="0" err="1"/>
              <a:t>terhadap</a:t>
            </a:r>
            <a:r>
              <a:rPr lang="en-US" sz="2400" b="1" dirty="0"/>
              <a:t> </a:t>
            </a:r>
            <a:r>
              <a:rPr lang="en-US" sz="2400" b="1" dirty="0" err="1"/>
              <a:t>negara</a:t>
            </a:r>
            <a:r>
              <a:rPr lang="en-US" sz="2400" b="1" dirty="0"/>
              <a:t> (</a:t>
            </a:r>
            <a:r>
              <a:rPr lang="en-US" sz="2400" b="1" dirty="0" err="1"/>
              <a:t>termasuk</a:t>
            </a:r>
            <a:r>
              <a:rPr lang="en-US" sz="2400" b="1" dirty="0"/>
              <a:t> </a:t>
            </a:r>
            <a:r>
              <a:rPr lang="en-US" sz="2400" b="1" dirty="0" err="1"/>
              <a:t>kedudukan</a:t>
            </a:r>
            <a:r>
              <a:rPr lang="en-US" sz="2400" b="1" dirty="0"/>
              <a:t> </a:t>
            </a:r>
            <a:r>
              <a:rPr lang="en-US" sz="2400" b="1" dirty="0" err="1"/>
              <a:t>utang</a:t>
            </a:r>
            <a:r>
              <a:rPr lang="en-US" sz="2400" b="1" dirty="0"/>
              <a:t> </a:t>
            </a:r>
            <a:r>
              <a:rPr lang="en-US" sz="2400" b="1" dirty="0" err="1"/>
              <a:t>pajak</a:t>
            </a:r>
            <a:r>
              <a:rPr lang="en-US" sz="2400" b="1" dirty="0"/>
              <a:t>) </a:t>
            </a:r>
            <a:r>
              <a:rPr lang="en-US" sz="2400" b="1" dirty="0" err="1"/>
              <a:t>berada</a:t>
            </a:r>
            <a:r>
              <a:rPr lang="en-US" sz="2400" b="1" dirty="0"/>
              <a:t> </a:t>
            </a:r>
            <a:r>
              <a:rPr lang="en-US" sz="2400" b="1" dirty="0" err="1"/>
              <a:t>pada</a:t>
            </a:r>
            <a:r>
              <a:rPr lang="en-US" sz="2400" b="1" dirty="0"/>
              <a:t> </a:t>
            </a:r>
            <a:r>
              <a:rPr lang="en-US" sz="2400" b="1" dirty="0" err="1"/>
              <a:t>tingkat</a:t>
            </a:r>
            <a:r>
              <a:rPr lang="en-US" sz="2400" b="1" dirty="0"/>
              <a:t> </a:t>
            </a:r>
            <a:r>
              <a:rPr lang="en-US" sz="2400" b="1" dirty="0" err="1"/>
              <a:t>setelah</a:t>
            </a:r>
            <a:r>
              <a:rPr lang="en-US" sz="2400" b="1" dirty="0"/>
              <a:t> </a:t>
            </a:r>
            <a:r>
              <a:rPr lang="en-US" sz="2400" b="1" dirty="0" err="1"/>
              <a:t>upah</a:t>
            </a:r>
            <a:r>
              <a:rPr lang="en-US" sz="2400" b="1" dirty="0"/>
              <a:t> </a:t>
            </a:r>
            <a:r>
              <a:rPr lang="en-US" sz="2400" b="1" dirty="0" err="1"/>
              <a:t>dan</a:t>
            </a:r>
            <a:r>
              <a:rPr lang="en-US" sz="2400" b="1" dirty="0"/>
              <a:t> </a:t>
            </a:r>
            <a:r>
              <a:rPr lang="en-US" sz="2400" b="1" dirty="0" err="1"/>
              <a:t>hak-hak</a:t>
            </a:r>
            <a:r>
              <a:rPr lang="en-US" sz="2400" b="1" dirty="0"/>
              <a:t> </a:t>
            </a:r>
            <a:r>
              <a:rPr lang="en-US" sz="2400" b="1" dirty="0" err="1" smtClean="0"/>
              <a:t>pekerja</a:t>
            </a:r>
            <a:r>
              <a:rPr lang="en-US" sz="2400" b="1" dirty="0" smtClean="0"/>
              <a:t>/ </a:t>
            </a:r>
            <a:r>
              <a:rPr lang="en-US" sz="2400" b="1" dirty="0" err="1" smtClean="0"/>
              <a:t>buruh</a:t>
            </a:r>
            <a:r>
              <a:rPr lang="en-US" sz="2400" b="1" dirty="0" smtClean="0"/>
              <a:t>.</a:t>
            </a:r>
            <a:br>
              <a:rPr lang="en-US" sz="2400" b="1" dirty="0" smtClean="0"/>
            </a:br>
            <a:r>
              <a:rPr lang="en-US" sz="2400" b="1" dirty="0" smtClean="0"/>
              <a:t/>
            </a:r>
            <a:br>
              <a:rPr lang="en-US" sz="2400" b="1" dirty="0" smtClean="0"/>
            </a:br>
            <a:r>
              <a:rPr lang="en-US" sz="2400" b="1" dirty="0" err="1" smtClean="0"/>
              <a:t>Majelis</a:t>
            </a:r>
            <a:r>
              <a:rPr lang="en-US" sz="2400" b="1" dirty="0" smtClean="0"/>
              <a:t> Hakim: </a:t>
            </a:r>
            <a:br>
              <a:rPr lang="en-US" sz="2400" b="1" dirty="0" smtClean="0"/>
            </a:br>
            <a:r>
              <a:rPr lang="en-US" sz="2400" b="1" dirty="0" smtClean="0"/>
              <a:t>1. Negara </a:t>
            </a:r>
            <a:r>
              <a:rPr lang="en-US" sz="2400" b="1" dirty="0" err="1"/>
              <a:t>masih</a:t>
            </a:r>
            <a:r>
              <a:rPr lang="en-US" sz="2400" b="1" dirty="0"/>
              <a:t> </a:t>
            </a:r>
            <a:r>
              <a:rPr lang="en-US" sz="2400" b="1" dirty="0" err="1"/>
              <a:t>punya</a:t>
            </a:r>
            <a:r>
              <a:rPr lang="en-US" sz="2400" b="1" dirty="0"/>
              <a:t> </a:t>
            </a:r>
            <a:r>
              <a:rPr lang="en-US" sz="2400" b="1" dirty="0" err="1"/>
              <a:t>sumber</a:t>
            </a:r>
            <a:r>
              <a:rPr lang="en-US" sz="2400" b="1" dirty="0"/>
              <a:t> </a:t>
            </a:r>
            <a:r>
              <a:rPr lang="en-US" sz="2400" b="1" dirty="0" err="1"/>
              <a:t>penghasilan</a:t>
            </a:r>
            <a:r>
              <a:rPr lang="en-US" sz="2400" b="1" dirty="0"/>
              <a:t> lain di </a:t>
            </a:r>
            <a:r>
              <a:rPr lang="en-US" sz="2400" b="1" dirty="0" err="1"/>
              <a:t>luar</a:t>
            </a:r>
            <a:r>
              <a:rPr lang="en-US" sz="2400" b="1" dirty="0"/>
              <a:t> </a:t>
            </a:r>
            <a:r>
              <a:rPr lang="en-US" sz="2400" b="1" dirty="0" err="1"/>
              <a:t>boedel</a:t>
            </a:r>
            <a:r>
              <a:rPr lang="en-US" sz="2400" b="1" dirty="0"/>
              <a:t> </a:t>
            </a:r>
            <a:r>
              <a:rPr lang="en-US" sz="2400" b="1" dirty="0" err="1"/>
              <a:t>pailit</a:t>
            </a:r>
            <a:r>
              <a:rPr lang="en-US" sz="2400" b="1" dirty="0"/>
              <a:t>, </a:t>
            </a:r>
            <a:r>
              <a:rPr lang="en-US" sz="2400" b="1" dirty="0" err="1"/>
              <a:t>sedangkan</a:t>
            </a:r>
            <a:r>
              <a:rPr lang="en-US" sz="2400" b="1" dirty="0"/>
              <a:t> </a:t>
            </a:r>
            <a:r>
              <a:rPr lang="en-US" sz="2400" b="1" dirty="0" err="1"/>
              <a:t>buruh</a:t>
            </a:r>
            <a:r>
              <a:rPr lang="en-US" sz="2400" b="1" dirty="0"/>
              <a:t> </a:t>
            </a:r>
            <a:r>
              <a:rPr lang="en-US" sz="2400" b="1" dirty="0" err="1"/>
              <a:t>menjadikan</a:t>
            </a:r>
            <a:r>
              <a:rPr lang="en-US" sz="2400" b="1" dirty="0"/>
              <a:t> </a:t>
            </a:r>
            <a:r>
              <a:rPr lang="en-US" sz="2400" b="1" dirty="0" err="1"/>
              <a:t>upah</a:t>
            </a:r>
            <a:r>
              <a:rPr lang="en-US" sz="2400" b="1" dirty="0"/>
              <a:t> </a:t>
            </a:r>
            <a:r>
              <a:rPr lang="en-US" sz="2400" b="1" dirty="0" err="1"/>
              <a:t>satu-satunya</a:t>
            </a:r>
            <a:r>
              <a:rPr lang="en-US" sz="2400" b="1" dirty="0"/>
              <a:t> </a:t>
            </a:r>
            <a:r>
              <a:rPr lang="en-US" sz="2400" b="1" dirty="0" err="1"/>
              <a:t>sumber</a:t>
            </a:r>
            <a:r>
              <a:rPr lang="en-US" sz="2400" b="1" dirty="0"/>
              <a:t> </a:t>
            </a:r>
            <a:r>
              <a:rPr lang="en-US" sz="2400" b="1" dirty="0" err="1"/>
              <a:t>mempertahankan</a:t>
            </a:r>
            <a:r>
              <a:rPr lang="en-US" sz="2400" b="1" dirty="0"/>
              <a:t> </a:t>
            </a:r>
            <a:r>
              <a:rPr lang="en-US" sz="2400" b="1" dirty="0" err="1"/>
              <a:t>hidup</a:t>
            </a:r>
            <a:r>
              <a:rPr lang="en-US" sz="2400" b="1" dirty="0"/>
              <a:t> </a:t>
            </a:r>
            <a:r>
              <a:rPr lang="en-US" sz="2400" b="1" dirty="0" err="1"/>
              <a:t>diri</a:t>
            </a:r>
            <a:r>
              <a:rPr lang="en-US" sz="2400" b="1" dirty="0"/>
              <a:t> </a:t>
            </a:r>
            <a:r>
              <a:rPr lang="en-US" sz="2400" b="1" dirty="0" err="1"/>
              <a:t>dan</a:t>
            </a:r>
            <a:r>
              <a:rPr lang="en-US" sz="2400" b="1" dirty="0"/>
              <a:t> </a:t>
            </a:r>
            <a:r>
              <a:rPr lang="en-US" sz="2400" b="1" dirty="0" err="1"/>
              <a:t>keluarganya</a:t>
            </a:r>
            <a:r>
              <a:rPr lang="en-US" sz="2400" b="1" dirty="0"/>
              <a:t>. </a:t>
            </a:r>
            <a:r>
              <a:rPr lang="en-US" sz="2400" b="1" dirty="0" smtClean="0"/>
              <a:t/>
            </a:r>
            <a:br>
              <a:rPr lang="en-US" sz="2400" b="1" dirty="0" smtClean="0"/>
            </a:br>
            <a:r>
              <a:rPr lang="en-US" sz="2400" b="1" dirty="0" smtClean="0"/>
              <a:t/>
            </a:r>
            <a:br>
              <a:rPr lang="en-US" sz="2400" b="1" dirty="0" smtClean="0"/>
            </a:br>
            <a:r>
              <a:rPr lang="en-US" sz="2400" b="1" dirty="0" smtClean="0"/>
              <a:t>2. </a:t>
            </a:r>
            <a:r>
              <a:rPr lang="en-US" sz="2400" b="1" i="1" dirty="0" err="1" smtClean="0"/>
              <a:t>Upah</a:t>
            </a:r>
            <a:r>
              <a:rPr lang="en-US" sz="2400" b="1" i="1" dirty="0" smtClean="0"/>
              <a:t> </a:t>
            </a:r>
            <a:r>
              <a:rPr lang="en-US" sz="2400" b="1" i="1" dirty="0" err="1"/>
              <a:t>pekerja</a:t>
            </a:r>
            <a:r>
              <a:rPr lang="en-US" sz="2400" b="1" i="1" dirty="0"/>
              <a:t>/</a:t>
            </a:r>
            <a:r>
              <a:rPr lang="en-US" sz="2400" b="1" i="1" dirty="0" err="1"/>
              <a:t>buruh</a:t>
            </a:r>
            <a:r>
              <a:rPr lang="en-US" sz="2400" b="1" i="1" dirty="0"/>
              <a:t> </a:t>
            </a:r>
            <a:r>
              <a:rPr lang="en-US" sz="2400" b="1" i="1" dirty="0" err="1"/>
              <a:t>sesungguhnya</a:t>
            </a:r>
            <a:r>
              <a:rPr lang="en-US" sz="2400" b="1" i="1" dirty="0"/>
              <a:t> </a:t>
            </a:r>
            <a:r>
              <a:rPr lang="en-US" sz="2400" b="1" i="1" dirty="0" err="1"/>
              <a:t>adalah</a:t>
            </a:r>
            <a:r>
              <a:rPr lang="en-US" sz="2400" b="1" i="1" dirty="0"/>
              <a:t> </a:t>
            </a:r>
            <a:r>
              <a:rPr lang="en-US" sz="2400" b="1" i="1" dirty="0" err="1"/>
              <a:t>hutang</a:t>
            </a:r>
            <a:r>
              <a:rPr lang="en-US" sz="2400" b="1" i="1" dirty="0"/>
              <a:t> </a:t>
            </a:r>
            <a:r>
              <a:rPr lang="en-US" sz="2400" b="1" i="1" dirty="0" err="1"/>
              <a:t>pengusaha</a:t>
            </a:r>
            <a:r>
              <a:rPr lang="en-US" sz="2400" b="1" i="1" dirty="0"/>
              <a:t> </a:t>
            </a:r>
            <a:r>
              <a:rPr lang="en-US" sz="2400" b="1" i="1" dirty="0" err="1"/>
              <a:t>kepada</a:t>
            </a:r>
            <a:r>
              <a:rPr lang="en-US" sz="2400" b="1" i="1" dirty="0"/>
              <a:t> </a:t>
            </a:r>
            <a:r>
              <a:rPr lang="en-US" sz="2400" b="1" i="1" dirty="0" err="1"/>
              <a:t>pekerja</a:t>
            </a:r>
            <a:r>
              <a:rPr lang="en-US" sz="2400" b="1" i="1" dirty="0"/>
              <a:t>/</a:t>
            </a:r>
            <a:r>
              <a:rPr lang="en-US" sz="2400" b="1" i="1" dirty="0" err="1"/>
              <a:t>buruh</a:t>
            </a:r>
            <a:r>
              <a:rPr lang="en-US" sz="2400" b="1" i="1" dirty="0"/>
              <a:t>, yang </a:t>
            </a:r>
            <a:r>
              <a:rPr lang="en-US" sz="2400" b="1" i="1" dirty="0" err="1"/>
              <a:t>seharusnya</a:t>
            </a:r>
            <a:r>
              <a:rPr lang="en-US" sz="2400" b="1" i="1" dirty="0"/>
              <a:t> </a:t>
            </a:r>
            <a:r>
              <a:rPr lang="en-US" sz="2400" b="1" i="1" dirty="0" err="1"/>
              <a:t>dibayar</a:t>
            </a:r>
            <a:r>
              <a:rPr lang="en-US" sz="2400" b="1" i="1" dirty="0"/>
              <a:t> </a:t>
            </a:r>
            <a:r>
              <a:rPr lang="en-US" sz="2400" b="1" i="1" dirty="0" err="1"/>
              <a:t>sebelum</a:t>
            </a:r>
            <a:r>
              <a:rPr lang="en-US" sz="2400" b="1" i="1" dirty="0"/>
              <a:t> </a:t>
            </a:r>
            <a:r>
              <a:rPr lang="en-US" sz="2400" b="1" i="1" dirty="0" err="1"/>
              <a:t>kering</a:t>
            </a:r>
            <a:r>
              <a:rPr lang="en-US" sz="2400" b="1" i="1" dirty="0"/>
              <a:t> </a:t>
            </a:r>
            <a:r>
              <a:rPr lang="en-US" sz="2400" b="1" i="1" dirty="0" err="1"/>
              <a:t>keringatnya</a:t>
            </a:r>
            <a:r>
              <a:rPr lang="en-US" sz="2400" b="1" dirty="0" smtClean="0"/>
              <a:t>.</a:t>
            </a:r>
            <a:r>
              <a:rPr lang="en-US" sz="2400" b="1" dirty="0"/>
              <a:t/>
            </a:r>
            <a:br>
              <a:rPr lang="en-US" sz="2400" b="1" dirty="0"/>
            </a:br>
            <a:endParaRPr lang="en-US" sz="2400" b="1" dirty="0"/>
          </a:p>
        </p:txBody>
      </p:sp>
    </p:spTree>
    <p:extLst>
      <p:ext uri="{BB962C8B-B14F-4D97-AF65-F5344CB8AC3E}">
        <p14:creationId xmlns="" xmlns:p14="http://schemas.microsoft.com/office/powerpoint/2010/main" val="615642800"/>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a:xfrm>
            <a:off x="1331913" y="44450"/>
            <a:ext cx="5184775" cy="431800"/>
          </a:xfrm>
          <a:solidFill>
            <a:srgbClr val="FFCCFF"/>
          </a:solidFill>
          <a:ln w="28575">
            <a:solidFill>
              <a:srgbClr val="0000CC"/>
            </a:solidFill>
          </a:ln>
        </p:spPr>
        <p:txBody>
          <a:bodyPr/>
          <a:lstStyle/>
          <a:p>
            <a:pPr eaLnBrk="1" hangingPunct="1"/>
            <a:r>
              <a:rPr lang="en-US" sz="2800" smtClean="0">
                <a:latin typeface="Tahoma" pitchFamily="34" charset="0"/>
              </a:rPr>
              <a:t>DALUWARSA HAK MENDAHULU</a:t>
            </a:r>
          </a:p>
        </p:txBody>
      </p:sp>
      <p:sp>
        <p:nvSpPr>
          <p:cNvPr id="393219" name="AutoShape 3"/>
          <p:cNvSpPr>
            <a:spLocks noChangeArrowheads="1"/>
          </p:cNvSpPr>
          <p:nvPr/>
        </p:nvSpPr>
        <p:spPr bwMode="auto">
          <a:xfrm>
            <a:off x="4137025" y="476250"/>
            <a:ext cx="363538"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93220" name="Rectangle 4"/>
          <p:cNvSpPr>
            <a:spLocks noChangeArrowheads="1"/>
          </p:cNvSpPr>
          <p:nvPr/>
        </p:nvSpPr>
        <p:spPr bwMode="auto">
          <a:xfrm>
            <a:off x="179388" y="795338"/>
            <a:ext cx="8785225" cy="2030412"/>
          </a:xfrm>
          <a:prstGeom prst="rect">
            <a:avLst/>
          </a:prstGeom>
          <a:noFill/>
          <a:ln w="28575">
            <a:solidFill>
              <a:srgbClr val="FF6600"/>
            </a:solidFill>
            <a:miter lim="800000"/>
            <a:headEnd/>
            <a:tailEnd/>
          </a:ln>
        </p:spPr>
        <p:txBody>
          <a:bodyPr lIns="79994" tIns="39997" rIns="79994" bIns="39997">
            <a:spAutoFit/>
          </a:bodyPr>
          <a:lstStyle/>
          <a:p>
            <a:pPr defTabSz="800100">
              <a:lnSpc>
                <a:spcPct val="90000"/>
              </a:lnSpc>
            </a:pPr>
            <a:r>
              <a:rPr lang="id-ID" sz="2000" b="1" u="none"/>
              <a:t>Hak mendahulu hilang setelah melampaui waktu </a:t>
            </a:r>
            <a:r>
              <a:rPr lang="id-ID" sz="2000" b="1"/>
              <a:t>5 (lima) tahun sejak tanggal diterbitkan</a:t>
            </a:r>
            <a:r>
              <a:rPr lang="id-ID" sz="2000" b="1" u="none"/>
              <a:t> Surat Tagihan Pajak, Surat Ketetapan Pajak Kurang Bayar, Surat Ketetapan Pajak Kurang Bayar Tambahan, Surat Keputusan Pembetulan, Surat Keputusan Keberatan, Putusan Banding, atau Putusan Peninjauan Kembali yang menyebabkan jumlah pajak yang harus dibayar bertambah.</a:t>
            </a:r>
            <a:r>
              <a:rPr lang="en-US" sz="2000" u="none"/>
              <a:t> </a:t>
            </a:r>
          </a:p>
        </p:txBody>
      </p:sp>
      <p:sp>
        <p:nvSpPr>
          <p:cNvPr id="393224" name="Rectangle 8"/>
          <p:cNvSpPr>
            <a:spLocks noChangeArrowheads="1"/>
          </p:cNvSpPr>
          <p:nvPr/>
        </p:nvSpPr>
        <p:spPr bwMode="auto">
          <a:xfrm>
            <a:off x="179388" y="490538"/>
            <a:ext cx="1171575" cy="346075"/>
          </a:xfrm>
          <a:prstGeom prst="rect">
            <a:avLst/>
          </a:prstGeom>
          <a:noFill/>
          <a:ln w="9525">
            <a:solidFill>
              <a:srgbClr val="008000"/>
            </a:solidFill>
            <a:miter lim="800000"/>
            <a:headEnd/>
            <a:tailEnd/>
          </a:ln>
        </p:spPr>
        <p:txBody>
          <a:bodyPr wrap="none" lIns="91426" tIns="45714" rIns="91426" bIns="45714">
            <a:spAutoFit/>
          </a:bodyPr>
          <a:lstStyle/>
          <a:p>
            <a:r>
              <a:rPr lang="sv-SE" sz="1600" b="1" u="none"/>
              <a:t>ayat (4)</a:t>
            </a:r>
            <a:endParaRPr lang="en-US" sz="1600" b="1" u="none"/>
          </a:p>
        </p:txBody>
      </p:sp>
      <p:sp>
        <p:nvSpPr>
          <p:cNvPr id="393226" name="Rectangle 10"/>
          <p:cNvSpPr>
            <a:spLocks noChangeArrowheads="1"/>
          </p:cNvSpPr>
          <p:nvPr/>
        </p:nvSpPr>
        <p:spPr bwMode="auto">
          <a:xfrm>
            <a:off x="179388" y="3284538"/>
            <a:ext cx="8785225" cy="3460750"/>
          </a:xfrm>
          <a:prstGeom prst="rect">
            <a:avLst/>
          </a:prstGeom>
          <a:noFill/>
          <a:ln w="28575">
            <a:solidFill>
              <a:srgbClr val="FF6600"/>
            </a:solidFill>
            <a:miter lim="800000"/>
            <a:headEnd/>
            <a:tailEnd/>
          </a:ln>
        </p:spPr>
        <p:txBody>
          <a:bodyPr lIns="79994" tIns="39997" rIns="79994" bIns="39997">
            <a:spAutoFit/>
          </a:bodyPr>
          <a:lstStyle/>
          <a:p>
            <a:pPr marL="457200" indent="-457200" defTabSz="800100"/>
            <a:r>
              <a:rPr lang="id-ID" sz="2000" b="1" u="none"/>
              <a:t>Perhitungan jangka waktu hak mendahulu ditetapkan sebagai berikut: </a:t>
            </a:r>
          </a:p>
          <a:p>
            <a:pPr marL="457200" indent="-457200" algn="l" defTabSz="800100">
              <a:buFontTx/>
              <a:buAutoNum type="alphaLcPeriod"/>
            </a:pPr>
            <a:r>
              <a:rPr lang="en-US" sz="2000" b="1" u="none"/>
              <a:t> </a:t>
            </a:r>
            <a:r>
              <a:rPr lang="id-ID" sz="2000" b="1" u="none"/>
              <a:t>dalam hal Surat Paksa untuk membayar diberitahukan secara resmi maka jangka waktu 5 (lima) tahun sebagaimana dimaksud pada ayat (4) dihitung sejak pemberitahuan Surat Paksa; atau</a:t>
            </a:r>
            <a:endParaRPr lang="en-US" sz="2000" b="1" u="none"/>
          </a:p>
          <a:p>
            <a:pPr marL="457200" indent="-457200" algn="l" defTabSz="800100">
              <a:buFontTx/>
              <a:buAutoNum type="alphaLcPeriod"/>
            </a:pPr>
            <a:endParaRPr lang="en-US" sz="2000" b="1" u="none"/>
          </a:p>
          <a:p>
            <a:pPr marL="457200" indent="-457200" algn="l" defTabSz="800100">
              <a:buFontTx/>
              <a:buAutoNum type="alphaLcPeriod"/>
            </a:pPr>
            <a:r>
              <a:rPr lang="en-US" sz="2000" b="1" u="none"/>
              <a:t> </a:t>
            </a:r>
            <a:r>
              <a:rPr lang="id-ID" sz="2000" b="1" u="none"/>
              <a:t>dalam hal diberikan penundaan pembayaran atau persetujuan angsuran pembayaran maka jangka waktu 5 (lima) tahun tersebut dihitung sejak batas akhir penundaan diberikan.</a:t>
            </a:r>
            <a:r>
              <a:rPr lang="id-ID" sz="2000" u="none"/>
              <a:t> </a:t>
            </a:r>
            <a:endParaRPr lang="en-US" sz="2000" u="none"/>
          </a:p>
        </p:txBody>
      </p:sp>
      <p:sp>
        <p:nvSpPr>
          <p:cNvPr id="393227" name="Rectangle 11"/>
          <p:cNvSpPr>
            <a:spLocks noChangeArrowheads="1"/>
          </p:cNvSpPr>
          <p:nvPr/>
        </p:nvSpPr>
        <p:spPr bwMode="auto">
          <a:xfrm>
            <a:off x="179388" y="2997200"/>
            <a:ext cx="1171575" cy="346075"/>
          </a:xfrm>
          <a:prstGeom prst="rect">
            <a:avLst/>
          </a:prstGeom>
          <a:noFill/>
          <a:ln w="9525">
            <a:solidFill>
              <a:srgbClr val="008000"/>
            </a:solidFill>
            <a:miter lim="800000"/>
            <a:headEnd/>
            <a:tailEnd/>
          </a:ln>
        </p:spPr>
        <p:txBody>
          <a:bodyPr wrap="none" lIns="91426" tIns="45714" rIns="91426" bIns="45714">
            <a:spAutoFit/>
          </a:bodyPr>
          <a:lstStyle/>
          <a:p>
            <a:r>
              <a:rPr lang="sv-SE" sz="1600" b="1" u="none"/>
              <a:t>ayat (5)</a:t>
            </a:r>
            <a:endParaRPr lang="en-US" sz="1600" b="1" u="none"/>
          </a:p>
        </p:txBody>
      </p:sp>
      <p:sp>
        <p:nvSpPr>
          <p:cNvPr id="393230" name="Rectangle 14"/>
          <p:cNvSpPr>
            <a:spLocks noChangeArrowheads="1"/>
          </p:cNvSpPr>
          <p:nvPr/>
        </p:nvSpPr>
        <p:spPr bwMode="auto">
          <a:xfrm>
            <a:off x="6659563" y="100013"/>
            <a:ext cx="2241550" cy="376237"/>
          </a:xfrm>
          <a:prstGeom prst="rect">
            <a:avLst/>
          </a:prstGeom>
          <a:noFill/>
          <a:ln w="9525">
            <a:solidFill>
              <a:srgbClr val="008000"/>
            </a:solidFill>
            <a:miter lim="800000"/>
            <a:headEnd/>
            <a:tailEnd/>
          </a:ln>
        </p:spPr>
        <p:txBody>
          <a:bodyPr wrap="none" lIns="91426" tIns="45714" rIns="91426" bIns="45714">
            <a:spAutoFit/>
          </a:bodyPr>
          <a:lstStyle/>
          <a:p>
            <a:r>
              <a:rPr lang="en-US" sz="1800" b="1" u="none"/>
              <a:t>Pasal 21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3218"/>
                                        </p:tgtEl>
                                        <p:attrNameLst>
                                          <p:attrName>style.visibility</p:attrName>
                                        </p:attrNameLst>
                                      </p:cBhvr>
                                      <p:to>
                                        <p:strVal val="visible"/>
                                      </p:to>
                                    </p:set>
                                    <p:anim calcmode="lin" valueType="num">
                                      <p:cBhvr additive="base">
                                        <p:cTn id="7" dur="500" fill="hold"/>
                                        <p:tgtEl>
                                          <p:spTgt spid="393218"/>
                                        </p:tgtEl>
                                        <p:attrNameLst>
                                          <p:attrName>ppt_x</p:attrName>
                                        </p:attrNameLst>
                                      </p:cBhvr>
                                      <p:tavLst>
                                        <p:tav tm="0">
                                          <p:val>
                                            <p:strVal val="0-#ppt_w/2"/>
                                          </p:val>
                                        </p:tav>
                                        <p:tav tm="100000">
                                          <p:val>
                                            <p:strVal val="#ppt_x"/>
                                          </p:val>
                                        </p:tav>
                                      </p:tavLst>
                                    </p:anim>
                                    <p:anim calcmode="lin" valueType="num">
                                      <p:cBhvr additive="base">
                                        <p:cTn id="8" dur="500" fill="hold"/>
                                        <p:tgtEl>
                                          <p:spTgt spid="393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93230"/>
                                        </p:tgtEl>
                                        <p:attrNameLst>
                                          <p:attrName>style.visibility</p:attrName>
                                        </p:attrNameLst>
                                      </p:cBhvr>
                                      <p:to>
                                        <p:strVal val="visible"/>
                                      </p:to>
                                    </p:set>
                                    <p:animEffect transition="in" filter="wipe(down)">
                                      <p:cBhvr>
                                        <p:cTn id="13" dur="500"/>
                                        <p:tgtEl>
                                          <p:spTgt spid="39323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93219"/>
                                        </p:tgtEl>
                                        <p:attrNameLst>
                                          <p:attrName>style.visibility</p:attrName>
                                        </p:attrNameLst>
                                      </p:cBhvr>
                                      <p:to>
                                        <p:strVal val="visible"/>
                                      </p:to>
                                    </p:set>
                                    <p:anim calcmode="lin" valueType="num">
                                      <p:cBhvr additive="base">
                                        <p:cTn id="18" dur="500" fill="hold"/>
                                        <p:tgtEl>
                                          <p:spTgt spid="393219"/>
                                        </p:tgtEl>
                                        <p:attrNameLst>
                                          <p:attrName>ppt_x</p:attrName>
                                        </p:attrNameLst>
                                      </p:cBhvr>
                                      <p:tavLst>
                                        <p:tav tm="0">
                                          <p:val>
                                            <p:strVal val="0-#ppt_w/2"/>
                                          </p:val>
                                        </p:tav>
                                        <p:tav tm="100000">
                                          <p:val>
                                            <p:strVal val="#ppt_x"/>
                                          </p:val>
                                        </p:tav>
                                      </p:tavLst>
                                    </p:anim>
                                    <p:anim calcmode="lin" valueType="num">
                                      <p:cBhvr additive="base">
                                        <p:cTn id="19" dur="500" fill="hold"/>
                                        <p:tgtEl>
                                          <p:spTgt spid="393219"/>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393224"/>
                                        </p:tgtEl>
                                        <p:attrNameLst>
                                          <p:attrName>style.visibility</p:attrName>
                                        </p:attrNameLst>
                                      </p:cBhvr>
                                      <p:to>
                                        <p:strVal val="visible"/>
                                      </p:to>
                                    </p:set>
                                    <p:anim calcmode="lin" valueType="num">
                                      <p:cBhvr>
                                        <p:cTn id="24" dur="500" fill="hold"/>
                                        <p:tgtEl>
                                          <p:spTgt spid="393224"/>
                                        </p:tgtEl>
                                        <p:attrNameLst>
                                          <p:attrName>ppt_w</p:attrName>
                                        </p:attrNameLst>
                                      </p:cBhvr>
                                      <p:tavLst>
                                        <p:tav tm="0">
                                          <p:val>
                                            <p:fltVal val="0"/>
                                          </p:val>
                                        </p:tav>
                                        <p:tav tm="100000">
                                          <p:val>
                                            <p:strVal val="#ppt_w"/>
                                          </p:val>
                                        </p:tav>
                                      </p:tavLst>
                                    </p:anim>
                                    <p:anim calcmode="lin" valueType="num">
                                      <p:cBhvr>
                                        <p:cTn id="25" dur="500" fill="hold"/>
                                        <p:tgtEl>
                                          <p:spTgt spid="393224"/>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93220"/>
                                        </p:tgtEl>
                                        <p:attrNameLst>
                                          <p:attrName>style.visibility</p:attrName>
                                        </p:attrNameLst>
                                      </p:cBhvr>
                                      <p:to>
                                        <p:strVal val="visible"/>
                                      </p:to>
                                    </p:set>
                                    <p:anim calcmode="lin" valueType="num">
                                      <p:cBhvr additive="base">
                                        <p:cTn id="30" dur="500" fill="hold"/>
                                        <p:tgtEl>
                                          <p:spTgt spid="393220"/>
                                        </p:tgtEl>
                                        <p:attrNameLst>
                                          <p:attrName>ppt_x</p:attrName>
                                        </p:attrNameLst>
                                      </p:cBhvr>
                                      <p:tavLst>
                                        <p:tav tm="0">
                                          <p:val>
                                            <p:strVal val="0-#ppt_w/2"/>
                                          </p:val>
                                        </p:tav>
                                        <p:tav tm="100000">
                                          <p:val>
                                            <p:strVal val="#ppt_x"/>
                                          </p:val>
                                        </p:tav>
                                      </p:tavLst>
                                    </p:anim>
                                    <p:anim calcmode="lin" valueType="num">
                                      <p:cBhvr additive="base">
                                        <p:cTn id="31" dur="500" fill="hold"/>
                                        <p:tgtEl>
                                          <p:spTgt spid="3932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393227"/>
                                        </p:tgtEl>
                                        <p:attrNameLst>
                                          <p:attrName>style.visibility</p:attrName>
                                        </p:attrNameLst>
                                      </p:cBhvr>
                                      <p:to>
                                        <p:strVal val="visible"/>
                                      </p:to>
                                    </p:set>
                                    <p:anim calcmode="lin" valueType="num">
                                      <p:cBhvr>
                                        <p:cTn id="36" dur="500" fill="hold"/>
                                        <p:tgtEl>
                                          <p:spTgt spid="393227"/>
                                        </p:tgtEl>
                                        <p:attrNameLst>
                                          <p:attrName>ppt_w</p:attrName>
                                        </p:attrNameLst>
                                      </p:cBhvr>
                                      <p:tavLst>
                                        <p:tav tm="0">
                                          <p:val>
                                            <p:fltVal val="0"/>
                                          </p:val>
                                        </p:tav>
                                        <p:tav tm="100000">
                                          <p:val>
                                            <p:strVal val="#ppt_w"/>
                                          </p:val>
                                        </p:tav>
                                      </p:tavLst>
                                    </p:anim>
                                    <p:anim calcmode="lin" valueType="num">
                                      <p:cBhvr>
                                        <p:cTn id="37" dur="500" fill="hold"/>
                                        <p:tgtEl>
                                          <p:spTgt spid="393227"/>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393226"/>
                                        </p:tgtEl>
                                        <p:attrNameLst>
                                          <p:attrName>style.visibility</p:attrName>
                                        </p:attrNameLst>
                                      </p:cBhvr>
                                      <p:to>
                                        <p:strVal val="visible"/>
                                      </p:to>
                                    </p:set>
                                    <p:anim calcmode="lin" valueType="num">
                                      <p:cBhvr additive="base">
                                        <p:cTn id="42" dur="500" fill="hold"/>
                                        <p:tgtEl>
                                          <p:spTgt spid="393226"/>
                                        </p:tgtEl>
                                        <p:attrNameLst>
                                          <p:attrName>ppt_x</p:attrName>
                                        </p:attrNameLst>
                                      </p:cBhvr>
                                      <p:tavLst>
                                        <p:tav tm="0">
                                          <p:val>
                                            <p:strVal val="0-#ppt_w/2"/>
                                          </p:val>
                                        </p:tav>
                                        <p:tav tm="100000">
                                          <p:val>
                                            <p:strVal val="#ppt_x"/>
                                          </p:val>
                                        </p:tav>
                                      </p:tavLst>
                                    </p:anim>
                                    <p:anim calcmode="lin" valueType="num">
                                      <p:cBhvr additive="base">
                                        <p:cTn id="43" dur="500" fill="hold"/>
                                        <p:tgtEl>
                                          <p:spTgt spid="3932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18" grpId="0" animBg="1" autoUpdateAnimBg="0"/>
      <p:bldP spid="393219" grpId="0" animBg="1"/>
      <p:bldP spid="393220" grpId="0" animBg="1" autoUpdateAnimBg="0"/>
      <p:bldP spid="393224" grpId="0" animBg="1"/>
      <p:bldP spid="393226" grpId="0" animBg="1" autoUpdateAnimBg="0"/>
      <p:bldP spid="393227" grpId="0" animBg="1"/>
      <p:bldP spid="393230" grpId="0" animBg="1"/>
    </p:bld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a:xfrm>
            <a:off x="1476375" y="142875"/>
            <a:ext cx="5919788" cy="477838"/>
          </a:xfrm>
          <a:ln w="28575">
            <a:solidFill>
              <a:schemeClr val="accent2"/>
            </a:solidFill>
          </a:ln>
        </p:spPr>
        <p:txBody>
          <a:bodyPr/>
          <a:lstStyle/>
          <a:p>
            <a:pPr eaLnBrk="1" hangingPunct="1"/>
            <a:r>
              <a:rPr lang="en-US" sz="2400" b="1" smtClean="0">
                <a:latin typeface="Tahoma" pitchFamily="34" charset="0"/>
                <a:cs typeface="Times New Roman" pitchFamily="18" charset="0"/>
              </a:rPr>
              <a:t>DALUWARSA PENAGIHAN PAJAK</a:t>
            </a:r>
            <a:r>
              <a:rPr lang="en-US" sz="2400" b="1" smtClean="0">
                <a:latin typeface="Tahoma" pitchFamily="34" charset="0"/>
              </a:rPr>
              <a:t> </a:t>
            </a:r>
          </a:p>
        </p:txBody>
      </p:sp>
      <p:sp>
        <p:nvSpPr>
          <p:cNvPr id="225283" name="Rectangle 3"/>
          <p:cNvSpPr>
            <a:spLocks noChangeArrowheads="1"/>
          </p:cNvSpPr>
          <p:nvPr/>
        </p:nvSpPr>
        <p:spPr bwMode="auto">
          <a:xfrm>
            <a:off x="508000" y="884238"/>
            <a:ext cx="8255000" cy="3103562"/>
          </a:xfrm>
          <a:prstGeom prst="rect">
            <a:avLst/>
          </a:prstGeom>
          <a:noFill/>
          <a:ln w="9525">
            <a:solidFill>
              <a:schemeClr val="accent2"/>
            </a:solidFill>
            <a:miter lim="800000"/>
            <a:headEnd/>
            <a:tailEnd/>
          </a:ln>
        </p:spPr>
        <p:txBody>
          <a:bodyPr lIns="79994" tIns="39997" rIns="79994" bIns="39997">
            <a:spAutoFit/>
          </a:bodyPr>
          <a:lstStyle/>
          <a:p>
            <a:pPr defTabSz="800100">
              <a:lnSpc>
                <a:spcPct val="110000"/>
              </a:lnSpc>
            </a:pPr>
            <a:r>
              <a:rPr lang="id-ID" sz="2000" b="1" u="none"/>
              <a:t>Hak untuk melakukan penagihan pajak, termasuk bunga, denda, kenaikan, dan biaya penagihan pajak, </a:t>
            </a:r>
            <a:r>
              <a:rPr lang="id-ID" sz="2000" b="1"/>
              <a:t>daluwarsa setelah melampaui waktu 5 (lima) tahun terhitung sejak penerbitan</a:t>
            </a:r>
            <a:r>
              <a:rPr lang="id-ID" sz="2000" b="1" u="none"/>
              <a:t> Surat Tagihan Pajak, Surat Ketetapan Pajak Kurang Bayar, serta Surat Ketetapan Pajak Kurang Bayar Tambahan, dan Surat Keputusan Pembetulan, Surat Keputusan Keberatan, Putusan Banding, serta Putusan Peninjauan Kembali.</a:t>
            </a:r>
            <a:r>
              <a:rPr lang="en-US" sz="2000" b="1"/>
              <a:t> </a:t>
            </a:r>
            <a:endParaRPr lang="en-US" sz="2000" b="1" u="none">
              <a:latin typeface="Tahoma" pitchFamily="34" charset="0"/>
            </a:endParaRPr>
          </a:p>
          <a:p>
            <a:pPr defTabSz="800100">
              <a:lnSpc>
                <a:spcPct val="110000"/>
              </a:lnSpc>
            </a:pPr>
            <a:r>
              <a:rPr lang="en-US" sz="2000" b="1" u="none">
                <a:solidFill>
                  <a:srgbClr val="0033CC"/>
                </a:solidFill>
                <a:latin typeface="Kristen ITC" pitchFamily="66" charset="0"/>
              </a:rPr>
              <a:t>(Pasal 22 ayat 1 UU KUP)</a:t>
            </a:r>
          </a:p>
        </p:txBody>
      </p:sp>
      <p:sp>
        <p:nvSpPr>
          <p:cNvPr id="225284" name="AutoShape 4"/>
          <p:cNvSpPr>
            <a:spLocks noChangeArrowheads="1"/>
          </p:cNvSpPr>
          <p:nvPr/>
        </p:nvSpPr>
        <p:spPr bwMode="auto">
          <a:xfrm>
            <a:off x="4152900" y="549275"/>
            <a:ext cx="490538" cy="414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25286" name="Rectangle 6"/>
          <p:cNvSpPr>
            <a:spLocks noChangeArrowheads="1"/>
          </p:cNvSpPr>
          <p:nvPr/>
        </p:nvSpPr>
        <p:spPr bwMode="auto">
          <a:xfrm>
            <a:off x="493713" y="4383088"/>
            <a:ext cx="8255000" cy="2286000"/>
          </a:xfrm>
          <a:prstGeom prst="rect">
            <a:avLst/>
          </a:prstGeom>
          <a:noFill/>
          <a:ln w="9525">
            <a:solidFill>
              <a:schemeClr val="accent2"/>
            </a:solidFill>
            <a:miter lim="800000"/>
            <a:headEnd/>
            <a:tailEnd/>
          </a:ln>
        </p:spPr>
        <p:txBody>
          <a:bodyPr lIns="79994" tIns="39997" rIns="79994" bIns="39997">
            <a:spAutoFit/>
          </a:bodyPr>
          <a:lstStyle/>
          <a:p>
            <a:pPr defTabSz="800100"/>
            <a:r>
              <a:rPr lang="id-ID" sz="1800" b="1" u="none"/>
              <a:t>Daluwarsa penagihan pajak 5 (lima) tahun dihitung sejak Surat Tagihan Pajak dan surat ketetapan pajak diterbitkan.</a:t>
            </a:r>
          </a:p>
          <a:p>
            <a:pPr defTabSz="800100"/>
            <a:r>
              <a:rPr lang="id-ID" sz="1800" b="1" u="none"/>
              <a:t>Dalam hal Wajib Pajak mengajukan permohonan pembetulan, keberatan, banding atau Peninjauan Kembali, daluwarsa penagihan pajak 5 (lima) tahun dihitung sejak tanggal penerbitan Surat Keputusan Pembetulan, Surat Keputusan Keberatan, Putusan Banding, atau Putusan Peninjauan Kembali.</a:t>
            </a:r>
            <a:r>
              <a:rPr lang="id-ID" sz="1800"/>
              <a:t> </a:t>
            </a:r>
            <a:endParaRPr lang="en-US" sz="1800"/>
          </a:p>
        </p:txBody>
      </p:sp>
      <p:sp>
        <p:nvSpPr>
          <p:cNvPr id="225287" name="AutoShape 7"/>
          <p:cNvSpPr>
            <a:spLocks noChangeArrowheads="1"/>
          </p:cNvSpPr>
          <p:nvPr/>
        </p:nvSpPr>
        <p:spPr bwMode="auto">
          <a:xfrm>
            <a:off x="6588125" y="3860800"/>
            <a:ext cx="288925" cy="576263"/>
          </a:xfrm>
          <a:prstGeom prst="downArrow">
            <a:avLst>
              <a:gd name="adj1" fmla="val 50000"/>
              <a:gd name="adj2" fmla="val 49863"/>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25282"/>
                                        </p:tgtEl>
                                        <p:attrNameLst>
                                          <p:attrName>style.visibility</p:attrName>
                                        </p:attrNameLst>
                                      </p:cBhvr>
                                      <p:to>
                                        <p:strVal val="visible"/>
                                      </p:to>
                                    </p:set>
                                    <p:animEffect transition="in" filter="diamond(in)">
                                      <p:cBhvr>
                                        <p:cTn id="7" dur="2000"/>
                                        <p:tgtEl>
                                          <p:spTgt spid="22528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225284"/>
                                        </p:tgtEl>
                                        <p:attrNameLst>
                                          <p:attrName>style.visibility</p:attrName>
                                        </p:attrNameLst>
                                      </p:cBhvr>
                                      <p:to>
                                        <p:strVal val="visible"/>
                                      </p:to>
                                    </p:set>
                                    <p:anim calcmode="lin" valueType="num">
                                      <p:cBhvr>
                                        <p:cTn id="12" dur="500" fill="hold"/>
                                        <p:tgtEl>
                                          <p:spTgt spid="225284"/>
                                        </p:tgtEl>
                                        <p:attrNameLst>
                                          <p:attrName>ppt_w</p:attrName>
                                        </p:attrNameLst>
                                      </p:cBhvr>
                                      <p:tavLst>
                                        <p:tav tm="0">
                                          <p:val>
                                            <p:fltVal val="0"/>
                                          </p:val>
                                        </p:tav>
                                        <p:tav tm="100000">
                                          <p:val>
                                            <p:strVal val="#ppt_w"/>
                                          </p:val>
                                        </p:tav>
                                      </p:tavLst>
                                    </p:anim>
                                    <p:anim calcmode="lin" valueType="num">
                                      <p:cBhvr>
                                        <p:cTn id="13" dur="500" fill="hold"/>
                                        <p:tgtEl>
                                          <p:spTgt spid="225284"/>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225283"/>
                                        </p:tgtEl>
                                        <p:attrNameLst>
                                          <p:attrName>style.visibility</p:attrName>
                                        </p:attrNameLst>
                                      </p:cBhvr>
                                      <p:to>
                                        <p:strVal val="visible"/>
                                      </p:to>
                                    </p:set>
                                    <p:animEffect transition="in" filter="checkerboard(across)">
                                      <p:cBhvr>
                                        <p:cTn id="18" dur="500"/>
                                        <p:tgtEl>
                                          <p:spTgt spid="22528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25287"/>
                                        </p:tgtEl>
                                        <p:attrNameLst>
                                          <p:attrName>style.visibility</p:attrName>
                                        </p:attrNameLst>
                                      </p:cBhvr>
                                      <p:to>
                                        <p:strVal val="visible"/>
                                      </p:to>
                                    </p:set>
                                    <p:animEffect transition="in" filter="wipe(down)">
                                      <p:cBhvr>
                                        <p:cTn id="23" dur="500"/>
                                        <p:tgtEl>
                                          <p:spTgt spid="22528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225286"/>
                                        </p:tgtEl>
                                        <p:attrNameLst>
                                          <p:attrName>style.visibility</p:attrName>
                                        </p:attrNameLst>
                                      </p:cBhvr>
                                      <p:to>
                                        <p:strVal val="visible"/>
                                      </p:to>
                                    </p:set>
                                    <p:anim calcmode="lin" valueType="num">
                                      <p:cBhvr additive="base">
                                        <p:cTn id="28" dur="500" fill="hold"/>
                                        <p:tgtEl>
                                          <p:spTgt spid="225286"/>
                                        </p:tgtEl>
                                        <p:attrNameLst>
                                          <p:attrName>ppt_x</p:attrName>
                                        </p:attrNameLst>
                                      </p:cBhvr>
                                      <p:tavLst>
                                        <p:tav tm="0">
                                          <p:val>
                                            <p:strVal val="#ppt_x"/>
                                          </p:val>
                                        </p:tav>
                                        <p:tav tm="100000">
                                          <p:val>
                                            <p:strVal val="#ppt_x"/>
                                          </p:val>
                                        </p:tav>
                                      </p:tavLst>
                                    </p:anim>
                                    <p:anim calcmode="lin" valueType="num">
                                      <p:cBhvr additive="base">
                                        <p:cTn id="29" dur="500" fill="hold"/>
                                        <p:tgtEl>
                                          <p:spTgt spid="2252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2" grpId="0" animBg="1"/>
      <p:bldP spid="225283" grpId="0" animBg="1"/>
      <p:bldP spid="225284" grpId="0" animBg="1"/>
      <p:bldP spid="225286" grpId="0" animBg="1"/>
      <p:bldP spid="225287" grpId="0" animBg="1"/>
    </p:bld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971550" y="44450"/>
            <a:ext cx="6985000" cy="504825"/>
          </a:xfrm>
          <a:ln w="28575">
            <a:solidFill>
              <a:schemeClr val="accent2"/>
            </a:solidFill>
          </a:ln>
        </p:spPr>
        <p:txBody>
          <a:bodyPr/>
          <a:lstStyle/>
          <a:p>
            <a:pPr eaLnBrk="1" hangingPunct="1"/>
            <a:r>
              <a:rPr lang="en-US" sz="2000" b="1" smtClean="0">
                <a:latin typeface="Tahoma" pitchFamily="34" charset="0"/>
                <a:cs typeface="Times New Roman" pitchFamily="18" charset="0"/>
              </a:rPr>
              <a:t>TERTANGGUHNYA DALUWARSA PENAGIHAN PAJAK</a:t>
            </a:r>
          </a:p>
        </p:txBody>
      </p:sp>
      <p:sp>
        <p:nvSpPr>
          <p:cNvPr id="394243" name="Rectangle 3"/>
          <p:cNvSpPr>
            <a:spLocks noChangeArrowheads="1"/>
          </p:cNvSpPr>
          <p:nvPr/>
        </p:nvSpPr>
        <p:spPr bwMode="auto">
          <a:xfrm>
            <a:off x="179388" y="884238"/>
            <a:ext cx="8785225" cy="336550"/>
          </a:xfrm>
          <a:prstGeom prst="rect">
            <a:avLst/>
          </a:prstGeom>
          <a:noFill/>
          <a:ln w="9525">
            <a:solidFill>
              <a:schemeClr val="accent2"/>
            </a:solidFill>
            <a:miter lim="800000"/>
            <a:headEnd/>
            <a:tailEnd/>
          </a:ln>
        </p:spPr>
        <p:txBody>
          <a:bodyPr lIns="79994" tIns="39997" rIns="79994" bIns="39997">
            <a:spAutoFit/>
          </a:bodyPr>
          <a:lstStyle/>
          <a:p>
            <a:pPr defTabSz="800100">
              <a:lnSpc>
                <a:spcPct val="90000"/>
              </a:lnSpc>
            </a:pPr>
            <a:r>
              <a:rPr lang="id-ID" sz="1800" u="none">
                <a:latin typeface="Tahoma" pitchFamily="34" charset="0"/>
              </a:rPr>
              <a:t>Daluwarsa penagihan pajak dapat melampaui 5 (lima) tahun apabila:</a:t>
            </a:r>
            <a:r>
              <a:rPr lang="id-ID" sz="1800">
                <a:latin typeface="Tahoma" pitchFamily="34" charset="0"/>
              </a:rPr>
              <a:t> </a:t>
            </a:r>
            <a:endParaRPr lang="en-US" sz="1800">
              <a:latin typeface="Tahoma" pitchFamily="34" charset="0"/>
            </a:endParaRPr>
          </a:p>
        </p:txBody>
      </p:sp>
      <p:sp>
        <p:nvSpPr>
          <p:cNvPr id="394244" name="AutoShape 4"/>
          <p:cNvSpPr>
            <a:spLocks noChangeArrowheads="1"/>
          </p:cNvSpPr>
          <p:nvPr/>
        </p:nvSpPr>
        <p:spPr bwMode="auto">
          <a:xfrm>
            <a:off x="4152900" y="549275"/>
            <a:ext cx="490538" cy="414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94247" name="Rectangle 7"/>
          <p:cNvSpPr>
            <a:spLocks noChangeArrowheads="1"/>
          </p:cNvSpPr>
          <p:nvPr/>
        </p:nvSpPr>
        <p:spPr bwMode="auto">
          <a:xfrm>
            <a:off x="250825" y="1341438"/>
            <a:ext cx="8712200" cy="1196975"/>
          </a:xfrm>
          <a:prstGeom prst="rect">
            <a:avLst/>
          </a:prstGeom>
          <a:noFill/>
          <a:ln w="9525">
            <a:solidFill>
              <a:srgbClr val="008000"/>
            </a:solidFill>
            <a:miter lim="800000"/>
            <a:headEnd/>
            <a:tailEnd/>
          </a:ln>
        </p:spPr>
        <p:txBody>
          <a:bodyPr lIns="91426" tIns="45714" rIns="91426" bIns="45714" anchor="ctr">
            <a:spAutoFit/>
          </a:bodyPr>
          <a:lstStyle/>
          <a:p>
            <a:pPr>
              <a:lnSpc>
                <a:spcPct val="80000"/>
              </a:lnSpc>
            </a:pPr>
            <a:r>
              <a:rPr lang="id-ID" sz="1800" b="1" u="none"/>
              <a:t>Dir</a:t>
            </a:r>
            <a:r>
              <a:rPr lang="en-US" sz="1800" b="1" u="none"/>
              <a:t>jen</a:t>
            </a:r>
            <a:r>
              <a:rPr lang="id-ID" sz="1800" b="1" u="none"/>
              <a:t> Pajak menerbitkan dan memberitahukan Surat Paksa kepada Penanggung Pajak yang tidak melakukan pembayaran utang pajak sampai dengan tanggal jatuh tempo pembayaran. Dalam hal seperti itu, daluwarsa penagihan pajak dihitung sejak tanggal pemberitahuan Surat Paksa tersebut.</a:t>
            </a:r>
            <a:r>
              <a:rPr lang="en-US" sz="1800" b="1"/>
              <a:t> </a:t>
            </a:r>
          </a:p>
        </p:txBody>
      </p:sp>
      <p:sp>
        <p:nvSpPr>
          <p:cNvPr id="394248" name="Rectangle 8"/>
          <p:cNvSpPr>
            <a:spLocks noChangeArrowheads="1"/>
          </p:cNvSpPr>
          <p:nvPr/>
        </p:nvSpPr>
        <p:spPr bwMode="auto">
          <a:xfrm>
            <a:off x="250825" y="2589213"/>
            <a:ext cx="8712200" cy="1416050"/>
          </a:xfrm>
          <a:prstGeom prst="rect">
            <a:avLst/>
          </a:prstGeom>
          <a:noFill/>
          <a:ln w="9525">
            <a:solidFill>
              <a:srgbClr val="008000"/>
            </a:solidFill>
            <a:miter lim="800000"/>
            <a:headEnd/>
            <a:tailEnd/>
          </a:ln>
        </p:spPr>
        <p:txBody>
          <a:bodyPr lIns="91426" tIns="45714" rIns="91426" bIns="45714" anchor="ctr">
            <a:spAutoFit/>
          </a:bodyPr>
          <a:lstStyle/>
          <a:p>
            <a:pPr>
              <a:lnSpc>
                <a:spcPct val="80000"/>
              </a:lnSpc>
            </a:pPr>
            <a:r>
              <a:rPr lang="id-ID" sz="1800" b="1" u="none"/>
              <a:t>Wajib Pajak menyatakan pengakuan utang pajak dengan cara mengajukan permohonan angsuran atau penundaan pembayaran utang pajak sebelum tanggal jatuh tempo pembayaran. Dalam hal seperti itu, daluwarsa penagihan pajak dihitung sejak tanggal surat permohonan angsuran atau penundaan pembayaran utang pajak diterima oleh Direktur Jenderal Pajak.</a:t>
            </a:r>
            <a:r>
              <a:rPr lang="en-US" sz="1800" u="none"/>
              <a:t> </a:t>
            </a:r>
          </a:p>
        </p:txBody>
      </p:sp>
      <p:sp>
        <p:nvSpPr>
          <p:cNvPr id="394249" name="Rectangle 9"/>
          <p:cNvSpPr>
            <a:spLocks noChangeArrowheads="1"/>
          </p:cNvSpPr>
          <p:nvPr/>
        </p:nvSpPr>
        <p:spPr bwMode="auto">
          <a:xfrm>
            <a:off x="250825" y="4076700"/>
            <a:ext cx="8712200" cy="1416050"/>
          </a:xfrm>
          <a:prstGeom prst="rect">
            <a:avLst/>
          </a:prstGeom>
          <a:noFill/>
          <a:ln w="9525">
            <a:solidFill>
              <a:srgbClr val="008000"/>
            </a:solidFill>
            <a:miter lim="800000"/>
            <a:headEnd/>
            <a:tailEnd/>
          </a:ln>
        </p:spPr>
        <p:txBody>
          <a:bodyPr lIns="91426" tIns="45714" rIns="91426" bIns="45714" anchor="ctr">
            <a:spAutoFit/>
          </a:bodyPr>
          <a:lstStyle/>
          <a:p>
            <a:pPr>
              <a:lnSpc>
                <a:spcPct val="80000"/>
              </a:lnSpc>
            </a:pPr>
            <a:r>
              <a:rPr lang="id-ID" sz="1800" b="1" u="none"/>
              <a:t>Terdapat S</a:t>
            </a:r>
            <a:r>
              <a:rPr lang="en-US" sz="1800" b="1" u="none"/>
              <a:t>KPKB</a:t>
            </a:r>
            <a:r>
              <a:rPr lang="id-ID" sz="1800" b="1" u="none"/>
              <a:t> atau S</a:t>
            </a:r>
            <a:r>
              <a:rPr lang="en-US" sz="1800" b="1" u="none"/>
              <a:t>KPKBT</a:t>
            </a:r>
            <a:r>
              <a:rPr lang="id-ID" sz="1800" b="1" u="none"/>
              <a:t> yang diterbitkan terhadap W</a:t>
            </a:r>
            <a:r>
              <a:rPr lang="en-US" sz="1800" b="1" u="none"/>
              <a:t>P</a:t>
            </a:r>
            <a:r>
              <a:rPr lang="id-ID" sz="1800" b="1" u="none"/>
              <a:t> karena W</a:t>
            </a:r>
            <a:r>
              <a:rPr lang="en-US" sz="1800" b="1" u="none"/>
              <a:t>P</a:t>
            </a:r>
            <a:r>
              <a:rPr lang="id-ID" sz="1800" b="1" u="none"/>
              <a:t> melakukan tindak pidana di bidang perpajakan dan tindak pidana lain yang dapat merugikan pendapatan negara berdasarkan putusan pengadilan yang telah mempunyai kekuatan hukum tetap. Dalam hal seperti itu, daluwarsa penagihan pajak dihitung sejak tanggal penerbitan surat ketetapan pajak tersebut.</a:t>
            </a:r>
            <a:r>
              <a:rPr lang="en-US" sz="1800" b="1"/>
              <a:t> </a:t>
            </a:r>
          </a:p>
        </p:txBody>
      </p:sp>
      <p:sp>
        <p:nvSpPr>
          <p:cNvPr id="394250" name="Rectangle 10"/>
          <p:cNvSpPr>
            <a:spLocks noChangeArrowheads="1"/>
          </p:cNvSpPr>
          <p:nvPr/>
        </p:nvSpPr>
        <p:spPr bwMode="auto">
          <a:xfrm>
            <a:off x="250825" y="5576888"/>
            <a:ext cx="8713788" cy="1092200"/>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id-ID" sz="1800" b="1" u="none"/>
              <a:t>Terhadap Wajib Pajak dilakukan penyidikan tindak pidana di bidang perpajakan, daluwarsa penagihan pajak dihitung sejak tanggal penerbitan Surat Perintah Penyidikan tindak pidana di bidang perpajakan.</a:t>
            </a:r>
            <a:r>
              <a:rPr lang="en-US" sz="1800" b="1"/>
              <a:t> </a:t>
            </a:r>
          </a:p>
        </p:txBody>
      </p:sp>
      <p:sp>
        <p:nvSpPr>
          <p:cNvPr id="394251" name="AutoShape 11"/>
          <p:cNvSpPr>
            <a:spLocks noChangeArrowheads="1"/>
          </p:cNvSpPr>
          <p:nvPr/>
        </p:nvSpPr>
        <p:spPr bwMode="auto">
          <a:xfrm>
            <a:off x="8388350" y="1052513"/>
            <a:ext cx="431800"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94252" name="Rectangle 12"/>
          <p:cNvSpPr>
            <a:spLocks noChangeArrowheads="1"/>
          </p:cNvSpPr>
          <p:nvPr/>
        </p:nvSpPr>
        <p:spPr bwMode="auto">
          <a:xfrm>
            <a:off x="6659563" y="531813"/>
            <a:ext cx="2303462" cy="376237"/>
          </a:xfrm>
          <a:prstGeom prst="rect">
            <a:avLst/>
          </a:prstGeom>
          <a:noFill/>
          <a:ln w="9525">
            <a:solidFill>
              <a:srgbClr val="008000"/>
            </a:solidFill>
            <a:miter lim="800000"/>
            <a:headEnd/>
            <a:tailEnd/>
          </a:ln>
        </p:spPr>
        <p:txBody>
          <a:bodyPr wrap="none" lIns="91426" tIns="45714" rIns="91426" bIns="45714">
            <a:spAutoFit/>
          </a:bodyPr>
          <a:lstStyle/>
          <a:p>
            <a:r>
              <a:rPr lang="en-US" sz="1800" b="1" u="none">
                <a:solidFill>
                  <a:srgbClr val="0033CC"/>
                </a:solidFill>
                <a:latin typeface="Arial Narrow" pitchFamily="34" charset="0"/>
              </a:rPr>
              <a:t>Pasal 22 ayat 2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4242"/>
                                        </p:tgtEl>
                                        <p:attrNameLst>
                                          <p:attrName>style.visibility</p:attrName>
                                        </p:attrNameLst>
                                      </p:cBhvr>
                                      <p:to>
                                        <p:strVal val="visible"/>
                                      </p:to>
                                    </p:set>
                                    <p:animEffect transition="in" filter="wipe(down)">
                                      <p:cBhvr>
                                        <p:cTn id="7" dur="500"/>
                                        <p:tgtEl>
                                          <p:spTgt spid="3942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94252"/>
                                        </p:tgtEl>
                                        <p:attrNameLst>
                                          <p:attrName>style.visibility</p:attrName>
                                        </p:attrNameLst>
                                      </p:cBhvr>
                                      <p:to>
                                        <p:strVal val="visible"/>
                                      </p:to>
                                    </p:set>
                                    <p:animEffect transition="in" filter="wipe(down)">
                                      <p:cBhvr>
                                        <p:cTn id="12" dur="500"/>
                                        <p:tgtEl>
                                          <p:spTgt spid="39425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94244"/>
                                        </p:tgtEl>
                                        <p:attrNameLst>
                                          <p:attrName>style.visibility</p:attrName>
                                        </p:attrNameLst>
                                      </p:cBhvr>
                                      <p:to>
                                        <p:strVal val="visible"/>
                                      </p:to>
                                    </p:set>
                                    <p:animEffect transition="in" filter="wipe(down)">
                                      <p:cBhvr>
                                        <p:cTn id="17" dur="500"/>
                                        <p:tgtEl>
                                          <p:spTgt spid="39424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iterate type="wd">
                                    <p:tmPct val="10000"/>
                                  </p:iterate>
                                  <p:childTnLst>
                                    <p:set>
                                      <p:cBhvr>
                                        <p:cTn id="21" dur="1" fill="hold">
                                          <p:stCondLst>
                                            <p:cond delay="0"/>
                                          </p:stCondLst>
                                        </p:cTn>
                                        <p:tgtEl>
                                          <p:spTgt spid="394243"/>
                                        </p:tgtEl>
                                        <p:attrNameLst>
                                          <p:attrName>style.visibility</p:attrName>
                                        </p:attrNameLst>
                                      </p:cBhvr>
                                      <p:to>
                                        <p:strVal val="visible"/>
                                      </p:to>
                                    </p:set>
                                    <p:animEffect transition="in" filter="checkerboard(across)">
                                      <p:cBhvr>
                                        <p:cTn id="22" dur="500"/>
                                        <p:tgtEl>
                                          <p:spTgt spid="39424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94251"/>
                                        </p:tgtEl>
                                        <p:attrNameLst>
                                          <p:attrName>style.visibility</p:attrName>
                                        </p:attrNameLst>
                                      </p:cBhvr>
                                      <p:to>
                                        <p:strVal val="visible"/>
                                      </p:to>
                                    </p:set>
                                    <p:anim calcmode="lin" valueType="num">
                                      <p:cBhvr additive="base">
                                        <p:cTn id="27" dur="500" fill="hold"/>
                                        <p:tgtEl>
                                          <p:spTgt spid="394251"/>
                                        </p:tgtEl>
                                        <p:attrNameLst>
                                          <p:attrName>ppt_x</p:attrName>
                                        </p:attrNameLst>
                                      </p:cBhvr>
                                      <p:tavLst>
                                        <p:tav tm="0">
                                          <p:val>
                                            <p:strVal val="#ppt_x"/>
                                          </p:val>
                                        </p:tav>
                                        <p:tav tm="100000">
                                          <p:val>
                                            <p:strVal val="#ppt_x"/>
                                          </p:val>
                                        </p:tav>
                                      </p:tavLst>
                                    </p:anim>
                                    <p:anim calcmode="lin" valueType="num">
                                      <p:cBhvr additive="base">
                                        <p:cTn id="28" dur="500" fill="hold"/>
                                        <p:tgtEl>
                                          <p:spTgt spid="39425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iterate type="wd">
                                    <p:tmPct val="10000"/>
                                  </p:iterate>
                                  <p:childTnLst>
                                    <p:set>
                                      <p:cBhvr>
                                        <p:cTn id="32" dur="1" fill="hold">
                                          <p:stCondLst>
                                            <p:cond delay="0"/>
                                          </p:stCondLst>
                                        </p:cTn>
                                        <p:tgtEl>
                                          <p:spTgt spid="394247"/>
                                        </p:tgtEl>
                                        <p:attrNameLst>
                                          <p:attrName>style.visibility</p:attrName>
                                        </p:attrNameLst>
                                      </p:cBhvr>
                                      <p:to>
                                        <p:strVal val="visible"/>
                                      </p:to>
                                    </p:set>
                                    <p:anim calcmode="lin" valueType="num">
                                      <p:cBhvr additive="base">
                                        <p:cTn id="33" dur="500" fill="hold"/>
                                        <p:tgtEl>
                                          <p:spTgt spid="394247"/>
                                        </p:tgtEl>
                                        <p:attrNameLst>
                                          <p:attrName>ppt_x</p:attrName>
                                        </p:attrNameLst>
                                      </p:cBhvr>
                                      <p:tavLst>
                                        <p:tav tm="0">
                                          <p:val>
                                            <p:strVal val="#ppt_x"/>
                                          </p:val>
                                        </p:tav>
                                        <p:tav tm="100000">
                                          <p:val>
                                            <p:strVal val="#ppt_x"/>
                                          </p:val>
                                        </p:tav>
                                      </p:tavLst>
                                    </p:anim>
                                    <p:anim calcmode="lin" valueType="num">
                                      <p:cBhvr additive="base">
                                        <p:cTn id="34" dur="500" fill="hold"/>
                                        <p:tgtEl>
                                          <p:spTgt spid="39424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iterate type="wd">
                                    <p:tmPct val="10000"/>
                                  </p:iterate>
                                  <p:childTnLst>
                                    <p:set>
                                      <p:cBhvr>
                                        <p:cTn id="38" dur="1" fill="hold">
                                          <p:stCondLst>
                                            <p:cond delay="0"/>
                                          </p:stCondLst>
                                        </p:cTn>
                                        <p:tgtEl>
                                          <p:spTgt spid="394248"/>
                                        </p:tgtEl>
                                        <p:attrNameLst>
                                          <p:attrName>style.visibility</p:attrName>
                                        </p:attrNameLst>
                                      </p:cBhvr>
                                      <p:to>
                                        <p:strVal val="visible"/>
                                      </p:to>
                                    </p:set>
                                    <p:animEffect transition="in" filter="wipe(down)">
                                      <p:cBhvr>
                                        <p:cTn id="39" dur="500"/>
                                        <p:tgtEl>
                                          <p:spTgt spid="394248"/>
                                        </p:tgtEl>
                                      </p:cBhvr>
                                    </p:animEffect>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grpId="0" nodeType="clickEffect">
                                  <p:stCondLst>
                                    <p:cond delay="0"/>
                                  </p:stCondLst>
                                  <p:iterate type="wd">
                                    <p:tmPct val="10000"/>
                                  </p:iterate>
                                  <p:childTnLst>
                                    <p:set>
                                      <p:cBhvr>
                                        <p:cTn id="43" dur="1" fill="hold">
                                          <p:stCondLst>
                                            <p:cond delay="0"/>
                                          </p:stCondLst>
                                        </p:cTn>
                                        <p:tgtEl>
                                          <p:spTgt spid="394249"/>
                                        </p:tgtEl>
                                        <p:attrNameLst>
                                          <p:attrName>style.visibility</p:attrName>
                                        </p:attrNameLst>
                                      </p:cBhvr>
                                      <p:to>
                                        <p:strVal val="visible"/>
                                      </p:to>
                                    </p:set>
                                    <p:anim calcmode="lin" valueType="num">
                                      <p:cBhvr>
                                        <p:cTn id="44" dur="500" fill="hold"/>
                                        <p:tgtEl>
                                          <p:spTgt spid="394249"/>
                                        </p:tgtEl>
                                        <p:attrNameLst>
                                          <p:attrName>ppt_w</p:attrName>
                                        </p:attrNameLst>
                                      </p:cBhvr>
                                      <p:tavLst>
                                        <p:tav tm="0">
                                          <p:val>
                                            <p:fltVal val="0"/>
                                          </p:val>
                                        </p:tav>
                                        <p:tav tm="100000">
                                          <p:val>
                                            <p:strVal val="#ppt_w"/>
                                          </p:val>
                                        </p:tav>
                                      </p:tavLst>
                                    </p:anim>
                                    <p:anim calcmode="lin" valueType="num">
                                      <p:cBhvr>
                                        <p:cTn id="45" dur="500" fill="hold"/>
                                        <p:tgtEl>
                                          <p:spTgt spid="394249"/>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iterate type="wd">
                                    <p:tmPct val="10000"/>
                                  </p:iterate>
                                  <p:childTnLst>
                                    <p:set>
                                      <p:cBhvr>
                                        <p:cTn id="49" dur="1" fill="hold">
                                          <p:stCondLst>
                                            <p:cond delay="0"/>
                                          </p:stCondLst>
                                        </p:cTn>
                                        <p:tgtEl>
                                          <p:spTgt spid="394250"/>
                                        </p:tgtEl>
                                        <p:attrNameLst>
                                          <p:attrName>style.visibility</p:attrName>
                                        </p:attrNameLst>
                                      </p:cBhvr>
                                      <p:to>
                                        <p:strVal val="visible"/>
                                      </p:to>
                                    </p:set>
                                    <p:anim calcmode="lin" valueType="num">
                                      <p:cBhvr additive="base">
                                        <p:cTn id="50" dur="500" fill="hold"/>
                                        <p:tgtEl>
                                          <p:spTgt spid="394250"/>
                                        </p:tgtEl>
                                        <p:attrNameLst>
                                          <p:attrName>ppt_x</p:attrName>
                                        </p:attrNameLst>
                                      </p:cBhvr>
                                      <p:tavLst>
                                        <p:tav tm="0">
                                          <p:val>
                                            <p:strVal val="1+#ppt_w/2"/>
                                          </p:val>
                                        </p:tav>
                                        <p:tav tm="100000">
                                          <p:val>
                                            <p:strVal val="#ppt_x"/>
                                          </p:val>
                                        </p:tav>
                                      </p:tavLst>
                                    </p:anim>
                                    <p:anim calcmode="lin" valueType="num">
                                      <p:cBhvr additive="base">
                                        <p:cTn id="51" dur="500" fill="hold"/>
                                        <p:tgtEl>
                                          <p:spTgt spid="3942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2" grpId="0" animBg="1"/>
      <p:bldP spid="394243" grpId="0" animBg="1"/>
      <p:bldP spid="394244" grpId="0" animBg="1"/>
      <p:bldP spid="394247" grpId="0" animBg="1"/>
      <p:bldP spid="394248" grpId="0" animBg="1"/>
      <p:bldP spid="394249" grpId="0" animBg="1"/>
      <p:bldP spid="394250" grpId="0" animBg="1"/>
      <p:bldP spid="394251" grpId="0" animBg="1"/>
      <p:bldP spid="394252" grpId="0" animBg="1"/>
    </p:bld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1001713" y="609600"/>
            <a:ext cx="7315200" cy="3276600"/>
          </a:xfrm>
          <a:ln w="38100">
            <a:solidFill>
              <a:srgbClr val="FF33CC"/>
            </a:solidFill>
          </a:ln>
        </p:spPr>
        <p:txBody>
          <a:bodyPr/>
          <a:lstStyle/>
          <a:p>
            <a:pPr eaLnBrk="1" hangingPunct="1"/>
            <a:r>
              <a:rPr lang="en-US" sz="4800" b="1" smtClean="0">
                <a:latin typeface="Lucida Console" pitchFamily="49" charset="0"/>
              </a:rPr>
              <a:t>IX</a:t>
            </a:r>
            <a:br>
              <a:rPr lang="en-US" sz="4800" b="1" smtClean="0">
                <a:latin typeface="Lucida Console" pitchFamily="49" charset="0"/>
              </a:rPr>
            </a:br>
            <a:r>
              <a:rPr lang="en-US" sz="4800" b="1" smtClean="0">
                <a:latin typeface="Lucida Console" pitchFamily="49" charset="0"/>
              </a:rPr>
              <a:t/>
            </a:r>
            <a:br>
              <a:rPr lang="en-US" sz="4800" b="1" smtClean="0">
                <a:latin typeface="Lucida Console" pitchFamily="49" charset="0"/>
              </a:rPr>
            </a:br>
            <a:r>
              <a:rPr lang="en-US" sz="4800" b="1" smtClean="0">
                <a:latin typeface="Lucida Console" pitchFamily="49" charset="0"/>
              </a:rPr>
              <a:t>SENGKETA PAJAK</a:t>
            </a:r>
          </a:p>
        </p:txBody>
      </p:sp>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a:xfrm>
            <a:off x="1793875" y="188913"/>
            <a:ext cx="5299075" cy="647700"/>
          </a:xfrm>
          <a:ln w="38100">
            <a:solidFill>
              <a:srgbClr val="FF33CC"/>
            </a:solidFill>
          </a:ln>
        </p:spPr>
        <p:txBody>
          <a:bodyPr/>
          <a:lstStyle/>
          <a:p>
            <a:pPr eaLnBrk="1" hangingPunct="1"/>
            <a:r>
              <a:rPr lang="en-US" sz="4000" b="1" smtClean="0">
                <a:latin typeface="Lucida Console" pitchFamily="49" charset="0"/>
              </a:rPr>
              <a:t>SENGKETA PAJAK</a:t>
            </a:r>
          </a:p>
        </p:txBody>
      </p:sp>
      <p:sp>
        <p:nvSpPr>
          <p:cNvPr id="356355" name="Rectangle 3"/>
          <p:cNvSpPr>
            <a:spLocks noChangeArrowheads="1"/>
          </p:cNvSpPr>
          <p:nvPr/>
        </p:nvSpPr>
        <p:spPr bwMode="auto">
          <a:xfrm>
            <a:off x="396875" y="1268413"/>
            <a:ext cx="8351838" cy="4322762"/>
          </a:xfrm>
          <a:prstGeom prst="rect">
            <a:avLst/>
          </a:prstGeom>
          <a:noFill/>
          <a:ln w="28575">
            <a:solidFill>
              <a:schemeClr val="accent2"/>
            </a:solidFill>
            <a:miter lim="800000"/>
            <a:headEnd/>
            <a:tailEnd/>
          </a:ln>
        </p:spPr>
        <p:txBody>
          <a:bodyPr lIns="91422" tIns="45712" rIns="91422" bIns="45712">
            <a:spAutoFit/>
          </a:bodyPr>
          <a:lstStyle/>
          <a:p>
            <a:r>
              <a:rPr lang="en-US" b="1" u="none"/>
              <a:t>Sengketa Pajak adalah sengketa yang timbul dalam bidang perpajakan antara Wajib Pajak atau penanggung Pajak dengan pejabat yang berwenang sebagai </a:t>
            </a:r>
            <a:r>
              <a:rPr lang="en-US" sz="2800" b="1" u="none">
                <a:solidFill>
                  <a:schemeClr val="accent2"/>
                </a:solidFill>
              </a:rPr>
              <a:t>akibat dikeluarkannya keputusan yang dapat diajukan Banding atau Gugatan kepada Pengadilan Pajak</a:t>
            </a:r>
            <a:r>
              <a:rPr lang="en-US" b="1" u="none"/>
              <a:t> berdasarkan peraturan perundang-undangan perpajakan, termasuk Gugatan atas pelaksanaan penagihan berdasarkan Undang-undang Penagihan Pajak dengan Surat Paksa.</a:t>
            </a:r>
          </a:p>
          <a:p>
            <a:r>
              <a:rPr lang="en-US" b="1" u="none"/>
              <a:t>(Pasal 1 angka 5 UU Pengadilan Pajak)</a:t>
            </a:r>
          </a:p>
        </p:txBody>
      </p:sp>
      <p:sp>
        <p:nvSpPr>
          <p:cNvPr id="356356" name="AutoShape 4"/>
          <p:cNvSpPr>
            <a:spLocks noChangeArrowheads="1"/>
          </p:cNvSpPr>
          <p:nvPr/>
        </p:nvSpPr>
        <p:spPr bwMode="auto">
          <a:xfrm>
            <a:off x="3995738" y="979488"/>
            <a:ext cx="792162" cy="43338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56357" name="Rectangle 5"/>
          <p:cNvSpPr>
            <a:spLocks noChangeArrowheads="1"/>
          </p:cNvSpPr>
          <p:nvPr/>
        </p:nvSpPr>
        <p:spPr bwMode="auto">
          <a:xfrm>
            <a:off x="396875" y="5751513"/>
            <a:ext cx="8351838" cy="730250"/>
          </a:xfrm>
          <a:prstGeom prst="rect">
            <a:avLst/>
          </a:prstGeom>
          <a:noFill/>
          <a:ln w="28575">
            <a:solidFill>
              <a:schemeClr val="accent2"/>
            </a:solidFill>
            <a:miter lim="800000"/>
            <a:headEnd/>
            <a:tailEnd/>
          </a:ln>
        </p:spPr>
        <p:txBody>
          <a:bodyPr lIns="91422" tIns="45712" rIns="91422" bIns="45712">
            <a:spAutoFit/>
          </a:bodyPr>
          <a:lstStyle/>
          <a:p>
            <a:r>
              <a:rPr lang="en-US" sz="2000" b="1" i="1" u="none"/>
              <a:t>Catatan: Penyelesaian sengketa pajak hanya dilakukan melalui Banding atau Gugatan di Pengadilan Pajak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56354"/>
                                        </p:tgtEl>
                                        <p:attrNameLst>
                                          <p:attrName>style.visibility</p:attrName>
                                        </p:attrNameLst>
                                      </p:cBhvr>
                                      <p:to>
                                        <p:strVal val="visible"/>
                                      </p:to>
                                    </p:set>
                                    <p:animEffect transition="in" filter="diamond(in)">
                                      <p:cBhvr>
                                        <p:cTn id="7" dur="2000"/>
                                        <p:tgtEl>
                                          <p:spTgt spid="35635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56356"/>
                                        </p:tgtEl>
                                        <p:attrNameLst>
                                          <p:attrName>style.visibility</p:attrName>
                                        </p:attrNameLst>
                                      </p:cBhvr>
                                      <p:to>
                                        <p:strVal val="visible"/>
                                      </p:to>
                                    </p:set>
                                    <p:anim calcmode="lin" valueType="num">
                                      <p:cBhvr additive="base">
                                        <p:cTn id="12" dur="500" fill="hold"/>
                                        <p:tgtEl>
                                          <p:spTgt spid="356356"/>
                                        </p:tgtEl>
                                        <p:attrNameLst>
                                          <p:attrName>ppt_x</p:attrName>
                                        </p:attrNameLst>
                                      </p:cBhvr>
                                      <p:tavLst>
                                        <p:tav tm="0">
                                          <p:val>
                                            <p:strVal val="#ppt_x"/>
                                          </p:val>
                                        </p:tav>
                                        <p:tav tm="100000">
                                          <p:val>
                                            <p:strVal val="#ppt_x"/>
                                          </p:val>
                                        </p:tav>
                                      </p:tavLst>
                                    </p:anim>
                                    <p:anim calcmode="lin" valueType="num">
                                      <p:cBhvr additive="base">
                                        <p:cTn id="13" dur="500" fill="hold"/>
                                        <p:tgtEl>
                                          <p:spTgt spid="35635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iterate type="wd">
                                    <p:tmPct val="10000"/>
                                  </p:iterate>
                                  <p:childTnLst>
                                    <p:set>
                                      <p:cBhvr>
                                        <p:cTn id="17" dur="1" fill="hold">
                                          <p:stCondLst>
                                            <p:cond delay="0"/>
                                          </p:stCondLst>
                                        </p:cTn>
                                        <p:tgtEl>
                                          <p:spTgt spid="356355"/>
                                        </p:tgtEl>
                                        <p:attrNameLst>
                                          <p:attrName>style.visibility</p:attrName>
                                        </p:attrNameLst>
                                      </p:cBhvr>
                                      <p:to>
                                        <p:strVal val="visible"/>
                                      </p:to>
                                    </p:set>
                                    <p:animEffect transition="in" filter="fade">
                                      <p:cBhvr>
                                        <p:cTn id="18" dur="770" decel="100000"/>
                                        <p:tgtEl>
                                          <p:spTgt spid="356355"/>
                                        </p:tgtEl>
                                      </p:cBhvr>
                                    </p:animEffect>
                                    <p:animScale>
                                      <p:cBhvr>
                                        <p:cTn id="19" dur="770" decel="100000"/>
                                        <p:tgtEl>
                                          <p:spTgt spid="356355"/>
                                        </p:tgtEl>
                                      </p:cBhvr>
                                      <p:from x="10000" y="10000"/>
                                      <p:to x="200000" y="450000"/>
                                    </p:animScale>
                                    <p:animScale>
                                      <p:cBhvr>
                                        <p:cTn id="20" dur="1230" accel="100000" fill="hold">
                                          <p:stCondLst>
                                            <p:cond delay="770"/>
                                          </p:stCondLst>
                                        </p:cTn>
                                        <p:tgtEl>
                                          <p:spTgt spid="356355"/>
                                        </p:tgtEl>
                                      </p:cBhvr>
                                      <p:from x="200000" y="450000"/>
                                      <p:to x="100000" y="100000"/>
                                    </p:animScale>
                                    <p:set>
                                      <p:cBhvr>
                                        <p:cTn id="21" dur="770" fill="hold"/>
                                        <p:tgtEl>
                                          <p:spTgt spid="356355"/>
                                        </p:tgtEl>
                                        <p:attrNameLst>
                                          <p:attrName>ppt_x</p:attrName>
                                        </p:attrNameLst>
                                      </p:cBhvr>
                                      <p:to>
                                        <p:strVal val="(0.5)"/>
                                      </p:to>
                                    </p:set>
                                    <p:anim from="(0.5)" to="(#ppt_x)" calcmode="lin" valueType="num">
                                      <p:cBhvr>
                                        <p:cTn id="22" dur="1230" accel="100000" fill="hold">
                                          <p:stCondLst>
                                            <p:cond delay="770"/>
                                          </p:stCondLst>
                                        </p:cTn>
                                        <p:tgtEl>
                                          <p:spTgt spid="356355"/>
                                        </p:tgtEl>
                                        <p:attrNameLst>
                                          <p:attrName>ppt_x</p:attrName>
                                        </p:attrNameLst>
                                      </p:cBhvr>
                                    </p:anim>
                                    <p:set>
                                      <p:cBhvr>
                                        <p:cTn id="23" dur="770" fill="hold"/>
                                        <p:tgtEl>
                                          <p:spTgt spid="356355"/>
                                        </p:tgtEl>
                                        <p:attrNameLst>
                                          <p:attrName>ppt_y</p:attrName>
                                        </p:attrNameLst>
                                      </p:cBhvr>
                                      <p:to>
                                        <p:strVal val="(#ppt_y+0.4)"/>
                                      </p:to>
                                    </p:set>
                                    <p:anim from="(#ppt_y+0.4)" to="(#ppt_y)" calcmode="lin" valueType="num">
                                      <p:cBhvr>
                                        <p:cTn id="24" dur="1230" accel="100000" fill="hold">
                                          <p:stCondLst>
                                            <p:cond delay="770"/>
                                          </p:stCondLst>
                                        </p:cTn>
                                        <p:tgtEl>
                                          <p:spTgt spid="356355"/>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grpId="0" nodeType="clickEffect">
                                  <p:stCondLst>
                                    <p:cond delay="0"/>
                                  </p:stCondLst>
                                  <p:childTnLst>
                                    <p:set>
                                      <p:cBhvr>
                                        <p:cTn id="28" dur="1" fill="hold">
                                          <p:stCondLst>
                                            <p:cond delay="0"/>
                                          </p:stCondLst>
                                        </p:cTn>
                                        <p:tgtEl>
                                          <p:spTgt spid="356357"/>
                                        </p:tgtEl>
                                        <p:attrNameLst>
                                          <p:attrName>style.visibility</p:attrName>
                                        </p:attrNameLst>
                                      </p:cBhvr>
                                      <p:to>
                                        <p:strVal val="visible"/>
                                      </p:to>
                                    </p:set>
                                    <p:animEffect transition="in" filter="fade">
                                      <p:cBhvr>
                                        <p:cTn id="29" dur="770" decel="100000"/>
                                        <p:tgtEl>
                                          <p:spTgt spid="356357"/>
                                        </p:tgtEl>
                                      </p:cBhvr>
                                    </p:animEffect>
                                    <p:animScale>
                                      <p:cBhvr>
                                        <p:cTn id="30" dur="770" decel="100000"/>
                                        <p:tgtEl>
                                          <p:spTgt spid="356357"/>
                                        </p:tgtEl>
                                      </p:cBhvr>
                                      <p:from x="10000" y="10000"/>
                                      <p:to x="200000" y="450000"/>
                                    </p:animScale>
                                    <p:animScale>
                                      <p:cBhvr>
                                        <p:cTn id="31" dur="1230" accel="100000" fill="hold">
                                          <p:stCondLst>
                                            <p:cond delay="770"/>
                                          </p:stCondLst>
                                        </p:cTn>
                                        <p:tgtEl>
                                          <p:spTgt spid="356357"/>
                                        </p:tgtEl>
                                      </p:cBhvr>
                                      <p:from x="200000" y="450000"/>
                                      <p:to x="100000" y="100000"/>
                                    </p:animScale>
                                    <p:set>
                                      <p:cBhvr>
                                        <p:cTn id="32" dur="770" fill="hold"/>
                                        <p:tgtEl>
                                          <p:spTgt spid="356357"/>
                                        </p:tgtEl>
                                        <p:attrNameLst>
                                          <p:attrName>ppt_x</p:attrName>
                                        </p:attrNameLst>
                                      </p:cBhvr>
                                      <p:to>
                                        <p:strVal val="(0.5)"/>
                                      </p:to>
                                    </p:set>
                                    <p:anim from="(0.5)" to="(#ppt_x)" calcmode="lin" valueType="num">
                                      <p:cBhvr>
                                        <p:cTn id="33" dur="1230" accel="100000" fill="hold">
                                          <p:stCondLst>
                                            <p:cond delay="770"/>
                                          </p:stCondLst>
                                        </p:cTn>
                                        <p:tgtEl>
                                          <p:spTgt spid="356357"/>
                                        </p:tgtEl>
                                        <p:attrNameLst>
                                          <p:attrName>ppt_x</p:attrName>
                                        </p:attrNameLst>
                                      </p:cBhvr>
                                    </p:anim>
                                    <p:set>
                                      <p:cBhvr>
                                        <p:cTn id="34" dur="770" fill="hold"/>
                                        <p:tgtEl>
                                          <p:spTgt spid="356357"/>
                                        </p:tgtEl>
                                        <p:attrNameLst>
                                          <p:attrName>ppt_y</p:attrName>
                                        </p:attrNameLst>
                                      </p:cBhvr>
                                      <p:to>
                                        <p:strVal val="(#ppt_y+0.4)"/>
                                      </p:to>
                                    </p:set>
                                    <p:anim from="(#ppt_y+0.4)" to="(#ppt_y)" calcmode="lin" valueType="num">
                                      <p:cBhvr>
                                        <p:cTn id="35" dur="1230" accel="100000" fill="hold">
                                          <p:stCondLst>
                                            <p:cond delay="770"/>
                                          </p:stCondLst>
                                        </p:cTn>
                                        <p:tgtEl>
                                          <p:spTgt spid="35635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4" grpId="0" animBg="1"/>
      <p:bldP spid="356355" grpId="0" animBg="1"/>
      <p:bldP spid="356356" grpId="0" animBg="1"/>
      <p:bldP spid="356357" grpId="0" animBg="1"/>
    </p:bldLst>
  </p:timing>
</p:sld>
</file>

<file path=ppt/slides/slide2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a:xfrm>
            <a:off x="1879600" y="44450"/>
            <a:ext cx="5140325" cy="463550"/>
          </a:xfrm>
          <a:solidFill>
            <a:srgbClr val="FFFFCC"/>
          </a:solidFill>
          <a:ln w="38100">
            <a:solidFill>
              <a:srgbClr val="0033CC"/>
            </a:solidFill>
          </a:ln>
        </p:spPr>
        <p:txBody>
          <a:bodyPr/>
          <a:lstStyle/>
          <a:p>
            <a:pPr eaLnBrk="1" hangingPunct="1"/>
            <a:r>
              <a:rPr lang="en-US" sz="4000" b="1" smtClean="0">
                <a:latin typeface="Lucida Console" pitchFamily="49" charset="0"/>
              </a:rPr>
              <a:t>SENGKETA PAJAK</a:t>
            </a:r>
          </a:p>
        </p:txBody>
      </p:sp>
      <p:sp>
        <p:nvSpPr>
          <p:cNvPr id="357379" name="AutoShape 3"/>
          <p:cNvSpPr>
            <a:spLocks noChangeArrowheads="1"/>
          </p:cNvSpPr>
          <p:nvPr/>
        </p:nvSpPr>
        <p:spPr bwMode="auto">
          <a:xfrm>
            <a:off x="4105275" y="476250"/>
            <a:ext cx="538163"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57380" name="Rectangle 4"/>
          <p:cNvSpPr>
            <a:spLocks noChangeArrowheads="1"/>
          </p:cNvSpPr>
          <p:nvPr/>
        </p:nvSpPr>
        <p:spPr bwMode="auto">
          <a:xfrm>
            <a:off x="152400" y="790575"/>
            <a:ext cx="4038600" cy="406400"/>
          </a:xfrm>
          <a:prstGeom prst="rect">
            <a:avLst/>
          </a:prstGeom>
          <a:solidFill>
            <a:srgbClr val="FFFF99"/>
          </a:solidFill>
          <a:ln w="9525">
            <a:solidFill>
              <a:srgbClr val="0033CC"/>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Pembetulan suatu keputusan</a:t>
            </a:r>
            <a:r>
              <a:rPr lang="en-GB" sz="2000" u="none">
                <a:latin typeface="Tahoma" pitchFamily="34" charset="0"/>
              </a:rPr>
              <a:t> </a:t>
            </a:r>
          </a:p>
        </p:txBody>
      </p:sp>
      <p:sp>
        <p:nvSpPr>
          <p:cNvPr id="357381" name="Rectangle 5"/>
          <p:cNvSpPr>
            <a:spLocks noChangeArrowheads="1"/>
          </p:cNvSpPr>
          <p:nvPr/>
        </p:nvSpPr>
        <p:spPr bwMode="auto">
          <a:xfrm>
            <a:off x="152400" y="1268413"/>
            <a:ext cx="4038600" cy="711200"/>
          </a:xfrm>
          <a:prstGeom prst="rect">
            <a:avLst/>
          </a:prstGeom>
          <a:solidFill>
            <a:srgbClr val="FFFF99"/>
          </a:solidFill>
          <a:ln w="9525">
            <a:solidFill>
              <a:srgbClr val="0033CC"/>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Pengurangan atau penghapusan sanksi administrasi</a:t>
            </a:r>
            <a:r>
              <a:rPr lang="en-GB" sz="2000" u="none">
                <a:latin typeface="Tahoma" pitchFamily="34" charset="0"/>
              </a:rPr>
              <a:t> </a:t>
            </a:r>
          </a:p>
        </p:txBody>
      </p:sp>
      <p:sp>
        <p:nvSpPr>
          <p:cNvPr id="357382" name="Rectangle 6"/>
          <p:cNvSpPr>
            <a:spLocks noChangeArrowheads="1"/>
          </p:cNvSpPr>
          <p:nvPr/>
        </p:nvSpPr>
        <p:spPr bwMode="auto">
          <a:xfrm>
            <a:off x="152400" y="2060575"/>
            <a:ext cx="4038600" cy="711200"/>
          </a:xfrm>
          <a:prstGeom prst="rect">
            <a:avLst/>
          </a:prstGeom>
          <a:solidFill>
            <a:srgbClr val="FFFF99"/>
          </a:solidFill>
          <a:ln w="9525">
            <a:solidFill>
              <a:srgbClr val="0033CC"/>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Pengurangan atau pembatalan ketetapan pajak</a:t>
            </a:r>
            <a:r>
              <a:rPr lang="en-GB" sz="2000" u="none">
                <a:latin typeface="Tahoma" pitchFamily="34" charset="0"/>
              </a:rPr>
              <a:t> </a:t>
            </a:r>
          </a:p>
        </p:txBody>
      </p:sp>
      <p:sp>
        <p:nvSpPr>
          <p:cNvPr id="357383" name="Rectangle 7"/>
          <p:cNvSpPr>
            <a:spLocks noChangeArrowheads="1"/>
          </p:cNvSpPr>
          <p:nvPr/>
        </p:nvSpPr>
        <p:spPr bwMode="auto">
          <a:xfrm>
            <a:off x="180975" y="4102100"/>
            <a:ext cx="3886200" cy="406400"/>
          </a:xfrm>
          <a:prstGeom prst="rect">
            <a:avLst/>
          </a:prstGeom>
          <a:solidFill>
            <a:srgbClr val="FFFF99"/>
          </a:solidFill>
          <a:ln w="9525">
            <a:solidFill>
              <a:srgbClr val="0033CC"/>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Keberatan</a:t>
            </a:r>
            <a:r>
              <a:rPr lang="en-GB" sz="2000" u="none">
                <a:latin typeface="Tahoma" pitchFamily="34" charset="0"/>
              </a:rPr>
              <a:t> </a:t>
            </a:r>
          </a:p>
        </p:txBody>
      </p:sp>
      <p:sp>
        <p:nvSpPr>
          <p:cNvPr id="357384" name="Rectangle 8"/>
          <p:cNvSpPr>
            <a:spLocks noChangeArrowheads="1"/>
          </p:cNvSpPr>
          <p:nvPr/>
        </p:nvSpPr>
        <p:spPr bwMode="auto">
          <a:xfrm>
            <a:off x="152400" y="4598988"/>
            <a:ext cx="3267075" cy="485775"/>
          </a:xfrm>
          <a:prstGeom prst="rect">
            <a:avLst/>
          </a:prstGeom>
          <a:solidFill>
            <a:schemeClr val="hlink"/>
          </a:solidFill>
          <a:ln w="28575">
            <a:solidFill>
              <a:schemeClr val="accent2"/>
            </a:solidFill>
            <a:miter lim="800000"/>
            <a:headEnd/>
            <a:tailEnd/>
          </a:ln>
        </p:spPr>
        <p:txBody>
          <a:bodyPr lIns="91422" tIns="45712" rIns="91422" bIns="45712">
            <a:spAutoFit/>
          </a:bodyPr>
          <a:lstStyle/>
          <a:p>
            <a:pPr algn="l"/>
            <a:r>
              <a:rPr lang="en-US" b="1" u="none">
                <a:latin typeface="Lucida Console" pitchFamily="49" charset="0"/>
                <a:cs typeface="Times New Roman" pitchFamily="18" charset="0"/>
              </a:rPr>
              <a:t>Gugatan</a:t>
            </a:r>
            <a:r>
              <a:rPr lang="en-GB" b="1" u="none">
                <a:latin typeface="Lucida Console" pitchFamily="49" charset="0"/>
              </a:rPr>
              <a:t> </a:t>
            </a:r>
          </a:p>
        </p:txBody>
      </p:sp>
      <p:sp>
        <p:nvSpPr>
          <p:cNvPr id="357385" name="Rectangle 9"/>
          <p:cNvSpPr>
            <a:spLocks noChangeArrowheads="1"/>
          </p:cNvSpPr>
          <p:nvPr/>
        </p:nvSpPr>
        <p:spPr bwMode="auto">
          <a:xfrm>
            <a:off x="152400" y="5175250"/>
            <a:ext cx="3267075" cy="485775"/>
          </a:xfrm>
          <a:prstGeom prst="rect">
            <a:avLst/>
          </a:prstGeom>
          <a:solidFill>
            <a:schemeClr val="hlink"/>
          </a:solidFill>
          <a:ln w="28575">
            <a:solidFill>
              <a:srgbClr val="0033CC"/>
            </a:solidFill>
            <a:miter lim="800000"/>
            <a:headEnd/>
            <a:tailEnd/>
          </a:ln>
        </p:spPr>
        <p:txBody>
          <a:bodyPr lIns="91422" tIns="45712" rIns="91422" bIns="45712">
            <a:spAutoFit/>
          </a:bodyPr>
          <a:lstStyle/>
          <a:p>
            <a:pPr algn="l"/>
            <a:r>
              <a:rPr lang="en-GB" b="1" u="none">
                <a:latin typeface="Lucida Console" pitchFamily="49" charset="0"/>
              </a:rPr>
              <a:t>Banding</a:t>
            </a:r>
          </a:p>
        </p:txBody>
      </p:sp>
      <p:sp>
        <p:nvSpPr>
          <p:cNvPr id="357386" name="Rectangle 10"/>
          <p:cNvSpPr>
            <a:spLocks noChangeArrowheads="1"/>
          </p:cNvSpPr>
          <p:nvPr/>
        </p:nvSpPr>
        <p:spPr bwMode="auto">
          <a:xfrm>
            <a:off x="152400" y="6262688"/>
            <a:ext cx="3195638" cy="406400"/>
          </a:xfrm>
          <a:prstGeom prst="rect">
            <a:avLst/>
          </a:prstGeom>
          <a:solidFill>
            <a:srgbClr val="99FFCC"/>
          </a:solidFill>
          <a:ln w="9525">
            <a:solidFill>
              <a:srgbClr val="0033CC"/>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Peninjauan Kembali (PK) </a:t>
            </a:r>
            <a:endParaRPr lang="en-US" sz="2000" u="none">
              <a:latin typeface="Tahoma" pitchFamily="34" charset="0"/>
            </a:endParaRPr>
          </a:p>
        </p:txBody>
      </p:sp>
      <p:sp>
        <p:nvSpPr>
          <p:cNvPr id="357387" name="AutoShape 11"/>
          <p:cNvSpPr>
            <a:spLocks/>
          </p:cNvSpPr>
          <p:nvPr/>
        </p:nvSpPr>
        <p:spPr bwMode="auto">
          <a:xfrm>
            <a:off x="4427538" y="908050"/>
            <a:ext cx="504825" cy="3529013"/>
          </a:xfrm>
          <a:prstGeom prst="rightBrace">
            <a:avLst>
              <a:gd name="adj1" fmla="val 58255"/>
              <a:gd name="adj2" fmla="val 50000"/>
            </a:avLst>
          </a:prstGeom>
          <a:noFill/>
          <a:ln w="57150">
            <a:solidFill>
              <a:srgbClr val="FF33CC"/>
            </a:solidFill>
            <a:round/>
            <a:headEnd/>
            <a:tailEnd/>
          </a:ln>
        </p:spPr>
        <p:txBody>
          <a:bodyPr wrap="none" anchor="ctr"/>
          <a:lstStyle/>
          <a:p>
            <a:endParaRPr lang="en-US"/>
          </a:p>
        </p:txBody>
      </p:sp>
      <p:sp>
        <p:nvSpPr>
          <p:cNvPr id="357388" name="Rectangle 12"/>
          <p:cNvSpPr>
            <a:spLocks noChangeArrowheads="1"/>
          </p:cNvSpPr>
          <p:nvPr/>
        </p:nvSpPr>
        <p:spPr bwMode="auto">
          <a:xfrm>
            <a:off x="5364163" y="1689100"/>
            <a:ext cx="3429000" cy="1955800"/>
          </a:xfrm>
          <a:prstGeom prst="rect">
            <a:avLst/>
          </a:prstGeom>
          <a:noFill/>
          <a:ln w="38100">
            <a:solidFill>
              <a:srgbClr val="990000"/>
            </a:solidFill>
            <a:miter lim="800000"/>
            <a:headEnd/>
            <a:tailEnd/>
          </a:ln>
        </p:spPr>
        <p:txBody>
          <a:bodyPr lIns="91422" tIns="45712" rIns="91422" bIns="45712">
            <a:spAutoFit/>
          </a:bodyPr>
          <a:lstStyle/>
          <a:p>
            <a:r>
              <a:rPr lang="en-US" b="1" u="none">
                <a:latin typeface="Lucida Console" pitchFamily="49" charset="0"/>
                <a:cs typeface="Times New Roman" pitchFamily="18" charset="0"/>
              </a:rPr>
              <a:t>Penyelesaian di Direktorat Jenderal Pajak “</a:t>
            </a:r>
            <a:r>
              <a:rPr lang="en-US" b="1" i="1" u="none">
                <a:latin typeface="Lucida Console" pitchFamily="49" charset="0"/>
                <a:cs typeface="Times New Roman" pitchFamily="18" charset="0"/>
              </a:rPr>
              <a:t>sebelum” ke Pengadilan Pajak</a:t>
            </a:r>
            <a:r>
              <a:rPr lang="en-GB" b="1" u="none">
                <a:latin typeface="Lucida Console" pitchFamily="49" charset="0"/>
              </a:rPr>
              <a:t> </a:t>
            </a:r>
          </a:p>
        </p:txBody>
      </p:sp>
      <p:sp>
        <p:nvSpPr>
          <p:cNvPr id="357389" name="AutoShape 13"/>
          <p:cNvSpPr>
            <a:spLocks noChangeArrowheads="1"/>
          </p:cNvSpPr>
          <p:nvPr/>
        </p:nvSpPr>
        <p:spPr bwMode="auto">
          <a:xfrm>
            <a:off x="4686300" y="2390775"/>
            <a:ext cx="5334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57390" name="AutoShape 14"/>
          <p:cNvSpPr>
            <a:spLocks/>
          </p:cNvSpPr>
          <p:nvPr/>
        </p:nvSpPr>
        <p:spPr bwMode="auto">
          <a:xfrm>
            <a:off x="3419475" y="4675188"/>
            <a:ext cx="533400" cy="914400"/>
          </a:xfrm>
          <a:prstGeom prst="rightBrace">
            <a:avLst>
              <a:gd name="adj1" fmla="val 14286"/>
              <a:gd name="adj2" fmla="val 50000"/>
            </a:avLst>
          </a:prstGeom>
          <a:noFill/>
          <a:ln w="57150">
            <a:solidFill>
              <a:srgbClr val="FF33CC"/>
            </a:solidFill>
            <a:round/>
            <a:headEnd/>
            <a:tailEnd/>
          </a:ln>
        </p:spPr>
        <p:txBody>
          <a:bodyPr wrap="none" anchor="ctr"/>
          <a:lstStyle/>
          <a:p>
            <a:endParaRPr lang="en-US"/>
          </a:p>
        </p:txBody>
      </p:sp>
      <p:sp>
        <p:nvSpPr>
          <p:cNvPr id="357391" name="AutoShape 15"/>
          <p:cNvSpPr>
            <a:spLocks noChangeArrowheads="1"/>
          </p:cNvSpPr>
          <p:nvPr/>
        </p:nvSpPr>
        <p:spPr bwMode="auto">
          <a:xfrm>
            <a:off x="3851275" y="4840288"/>
            <a:ext cx="5334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57392" name="Rectangle 16"/>
          <p:cNvSpPr>
            <a:spLocks noChangeArrowheads="1"/>
          </p:cNvSpPr>
          <p:nvPr/>
        </p:nvSpPr>
        <p:spPr bwMode="auto">
          <a:xfrm>
            <a:off x="4427538" y="4605338"/>
            <a:ext cx="4392612" cy="984250"/>
          </a:xfrm>
          <a:prstGeom prst="rect">
            <a:avLst/>
          </a:prstGeom>
          <a:solidFill>
            <a:srgbClr val="75FF4F"/>
          </a:solidFill>
          <a:ln w="38100">
            <a:solidFill>
              <a:srgbClr val="990000"/>
            </a:solidFill>
            <a:miter lim="800000"/>
            <a:headEnd/>
            <a:tailEnd/>
          </a:ln>
        </p:spPr>
        <p:txBody>
          <a:bodyPr lIns="91422" tIns="45712" rIns="91422" bIns="45712">
            <a:spAutoFit/>
          </a:bodyPr>
          <a:lstStyle/>
          <a:p>
            <a:r>
              <a:rPr lang="en-US" sz="2800" b="1" u="none">
                <a:latin typeface="Lucida Console" pitchFamily="49" charset="0"/>
                <a:cs typeface="Times New Roman" pitchFamily="18" charset="0"/>
              </a:rPr>
              <a:t>Penyelesaian di Pengadilan Pajak</a:t>
            </a:r>
            <a:r>
              <a:rPr lang="en-GB" sz="2800" b="1" u="none">
                <a:latin typeface="Lucida Console" pitchFamily="49" charset="0"/>
              </a:rPr>
              <a:t> </a:t>
            </a:r>
          </a:p>
        </p:txBody>
      </p:sp>
      <p:sp>
        <p:nvSpPr>
          <p:cNvPr id="357393" name="AutoShape 17"/>
          <p:cNvSpPr>
            <a:spLocks noChangeArrowheads="1"/>
          </p:cNvSpPr>
          <p:nvPr/>
        </p:nvSpPr>
        <p:spPr bwMode="auto">
          <a:xfrm>
            <a:off x="3276600" y="6208713"/>
            <a:ext cx="5334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57394" name="Rectangle 18"/>
          <p:cNvSpPr>
            <a:spLocks noChangeArrowheads="1"/>
          </p:cNvSpPr>
          <p:nvPr/>
        </p:nvSpPr>
        <p:spPr bwMode="auto">
          <a:xfrm>
            <a:off x="4284663" y="5648325"/>
            <a:ext cx="4679950" cy="1165225"/>
          </a:xfrm>
          <a:prstGeom prst="rect">
            <a:avLst/>
          </a:prstGeom>
          <a:noFill/>
          <a:ln w="38100">
            <a:solidFill>
              <a:srgbClr val="990000"/>
            </a:solidFill>
            <a:miter lim="800000"/>
            <a:headEnd/>
            <a:tailEnd/>
          </a:ln>
        </p:spPr>
        <p:txBody>
          <a:bodyPr lIns="91422" tIns="45712" rIns="91422" bIns="45712">
            <a:spAutoFit/>
          </a:bodyPr>
          <a:lstStyle/>
          <a:p>
            <a:r>
              <a:rPr lang="en-US" b="1" u="none">
                <a:latin typeface="Lucida Console" pitchFamily="49" charset="0"/>
                <a:cs typeface="Times New Roman" pitchFamily="18" charset="0"/>
              </a:rPr>
              <a:t>Penyelesaian di Mahkamah Agung, </a:t>
            </a:r>
            <a:r>
              <a:rPr lang="en-US" b="1" i="1" u="none">
                <a:latin typeface="Lucida Console" pitchFamily="49" charset="0"/>
                <a:cs typeface="Times New Roman" pitchFamily="18" charset="0"/>
              </a:rPr>
              <a:t>“</a:t>
            </a:r>
            <a:r>
              <a:rPr lang="en-US" sz="2000" b="1" i="1" u="none">
                <a:latin typeface="Lucida Console" pitchFamily="49" charset="0"/>
                <a:cs typeface="Times New Roman" pitchFamily="18" charset="0"/>
              </a:rPr>
              <a:t>setelah” di Pengadilan Pajak</a:t>
            </a:r>
            <a:endParaRPr lang="en-GB" sz="2000" b="1" i="1" u="none">
              <a:latin typeface="Lucida Console" pitchFamily="49" charset="0"/>
            </a:endParaRPr>
          </a:p>
        </p:txBody>
      </p:sp>
      <p:sp>
        <p:nvSpPr>
          <p:cNvPr id="357395" name="Rectangle 19"/>
          <p:cNvSpPr>
            <a:spLocks noChangeArrowheads="1"/>
          </p:cNvSpPr>
          <p:nvPr/>
        </p:nvSpPr>
        <p:spPr bwMode="auto">
          <a:xfrm>
            <a:off x="179388" y="2852738"/>
            <a:ext cx="4392612" cy="406400"/>
          </a:xfrm>
          <a:prstGeom prst="rect">
            <a:avLst/>
          </a:prstGeom>
          <a:solidFill>
            <a:srgbClr val="FFCCFF"/>
          </a:solidFill>
          <a:ln w="9525">
            <a:solidFill>
              <a:srgbClr val="0033CC"/>
            </a:solidFill>
            <a:miter lim="800000"/>
            <a:headEnd/>
            <a:tailEnd/>
          </a:ln>
        </p:spPr>
        <p:txBody>
          <a:bodyPr lIns="91422" tIns="45712" rIns="91422" bIns="45712">
            <a:spAutoFit/>
          </a:bodyPr>
          <a:lstStyle/>
          <a:p>
            <a:pPr algn="l"/>
            <a:r>
              <a:rPr lang="en-GB" sz="2000" b="1" u="none">
                <a:latin typeface="Tahoma" pitchFamily="34" charset="0"/>
              </a:rPr>
              <a:t>Pengurangan/Pembatalan STP</a:t>
            </a:r>
          </a:p>
        </p:txBody>
      </p:sp>
      <p:sp>
        <p:nvSpPr>
          <p:cNvPr id="357396" name="Rectangle 20"/>
          <p:cNvSpPr>
            <a:spLocks noChangeArrowheads="1"/>
          </p:cNvSpPr>
          <p:nvPr/>
        </p:nvSpPr>
        <p:spPr bwMode="auto">
          <a:xfrm>
            <a:off x="179388" y="3309938"/>
            <a:ext cx="4248150" cy="711200"/>
          </a:xfrm>
          <a:prstGeom prst="rect">
            <a:avLst/>
          </a:prstGeom>
          <a:solidFill>
            <a:srgbClr val="FFCCFF"/>
          </a:solidFill>
          <a:ln w="9525">
            <a:solidFill>
              <a:srgbClr val="0033CC"/>
            </a:solidFill>
            <a:miter lim="800000"/>
            <a:headEnd/>
            <a:tailEnd/>
          </a:ln>
        </p:spPr>
        <p:txBody>
          <a:bodyPr lIns="91422" tIns="45712" rIns="91422" bIns="45712">
            <a:spAutoFit/>
          </a:bodyPr>
          <a:lstStyle/>
          <a:p>
            <a:pPr algn="l"/>
            <a:r>
              <a:rPr lang="en-GB" sz="2000" b="1" u="none">
                <a:latin typeface="Tahoma" pitchFamily="34" charset="0"/>
              </a:rPr>
              <a:t>Pembatalan hasil pemeriksaan dan SKP-nya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iterate type="lt">
                                    <p:tmPct val="10000"/>
                                  </p:iterate>
                                  <p:childTnLst>
                                    <p:set>
                                      <p:cBhvr>
                                        <p:cTn id="6" dur="1" fill="hold">
                                          <p:stCondLst>
                                            <p:cond delay="0"/>
                                          </p:stCondLst>
                                        </p:cTn>
                                        <p:tgtEl>
                                          <p:spTgt spid="357378"/>
                                        </p:tgtEl>
                                        <p:attrNameLst>
                                          <p:attrName>style.visibility</p:attrName>
                                        </p:attrNameLst>
                                      </p:cBhvr>
                                      <p:to>
                                        <p:strVal val="visible"/>
                                      </p:to>
                                    </p:set>
                                    <p:anim from="(-#ppt_w/2)" to="(#ppt_x)" calcmode="lin" valueType="num">
                                      <p:cBhvr>
                                        <p:cTn id="7" dur="600" fill="hold">
                                          <p:stCondLst>
                                            <p:cond delay="0"/>
                                          </p:stCondLst>
                                        </p:cTn>
                                        <p:tgtEl>
                                          <p:spTgt spid="357378"/>
                                        </p:tgtEl>
                                        <p:attrNameLst>
                                          <p:attrName>ppt_x</p:attrName>
                                        </p:attrNameLst>
                                      </p:cBhvr>
                                    </p:anim>
                                    <p:anim from="0" to="-1.0" calcmode="lin" valueType="num">
                                      <p:cBhvr>
                                        <p:cTn id="8" dur="200" decel="50000" autoRev="1" fill="hold">
                                          <p:stCondLst>
                                            <p:cond delay="600"/>
                                          </p:stCondLst>
                                        </p:cTn>
                                        <p:tgtEl>
                                          <p:spTgt spid="357378"/>
                                        </p:tgtEl>
                                        <p:attrNameLst>
                                          <p:attrName>xshear</p:attrName>
                                        </p:attrNameLst>
                                      </p:cBhvr>
                                    </p:anim>
                                    <p:animScale>
                                      <p:cBhvr>
                                        <p:cTn id="9" dur="200" decel="100000" autoRev="1" fill="hold">
                                          <p:stCondLst>
                                            <p:cond delay="600"/>
                                          </p:stCondLst>
                                        </p:cTn>
                                        <p:tgtEl>
                                          <p:spTgt spid="357378"/>
                                        </p:tgtEl>
                                      </p:cBhvr>
                                      <p:from x="100000" y="100000"/>
                                      <p:to x="80000" y="100000"/>
                                    </p:animScale>
                                    <p:anim by="(#ppt_h/3+#ppt_w*0.1)" calcmode="lin" valueType="num">
                                      <p:cBhvr additive="sum">
                                        <p:cTn id="10" dur="200" decel="100000" autoRev="1" fill="hold">
                                          <p:stCondLst>
                                            <p:cond delay="600"/>
                                          </p:stCondLst>
                                        </p:cTn>
                                        <p:tgtEl>
                                          <p:spTgt spid="35737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357379"/>
                                        </p:tgtEl>
                                        <p:attrNameLst>
                                          <p:attrName>style.visibility</p:attrName>
                                        </p:attrNameLst>
                                      </p:cBhvr>
                                      <p:to>
                                        <p:strVal val="visible"/>
                                      </p:to>
                                    </p:set>
                                    <p:anim calcmode="lin" valueType="num">
                                      <p:cBhvr additive="base">
                                        <p:cTn id="15" dur="500" fill="hold"/>
                                        <p:tgtEl>
                                          <p:spTgt spid="357379"/>
                                        </p:tgtEl>
                                        <p:attrNameLst>
                                          <p:attrName>ppt_x</p:attrName>
                                        </p:attrNameLst>
                                      </p:cBhvr>
                                      <p:tavLst>
                                        <p:tav tm="0">
                                          <p:val>
                                            <p:strVal val="0-#ppt_w/2"/>
                                          </p:val>
                                        </p:tav>
                                        <p:tav tm="100000">
                                          <p:val>
                                            <p:strVal val="#ppt_x"/>
                                          </p:val>
                                        </p:tav>
                                      </p:tavLst>
                                    </p:anim>
                                    <p:anim calcmode="lin" valueType="num">
                                      <p:cBhvr additive="base">
                                        <p:cTn id="16" dur="500" fill="hold"/>
                                        <p:tgtEl>
                                          <p:spTgt spid="35737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grpId="0" nodeType="clickEffect">
                                  <p:stCondLst>
                                    <p:cond delay="0"/>
                                  </p:stCondLst>
                                  <p:childTnLst>
                                    <p:set>
                                      <p:cBhvr>
                                        <p:cTn id="20" dur="1" fill="hold">
                                          <p:stCondLst>
                                            <p:cond delay="0"/>
                                          </p:stCondLst>
                                        </p:cTn>
                                        <p:tgtEl>
                                          <p:spTgt spid="357380"/>
                                        </p:tgtEl>
                                        <p:attrNameLst>
                                          <p:attrName>style.visibility</p:attrName>
                                        </p:attrNameLst>
                                      </p:cBhvr>
                                      <p:to>
                                        <p:strVal val="visible"/>
                                      </p:to>
                                    </p:set>
                                    <p:anim calcmode="lin" valueType="num">
                                      <p:cBhvr>
                                        <p:cTn id="21" dur="500" fill="hold"/>
                                        <p:tgtEl>
                                          <p:spTgt spid="357380"/>
                                        </p:tgtEl>
                                        <p:attrNameLst>
                                          <p:attrName>ppt_w</p:attrName>
                                        </p:attrNameLst>
                                      </p:cBhvr>
                                      <p:tavLst>
                                        <p:tav tm="0">
                                          <p:val>
                                            <p:fltVal val="0"/>
                                          </p:val>
                                        </p:tav>
                                        <p:tav tm="100000">
                                          <p:val>
                                            <p:strVal val="#ppt_w"/>
                                          </p:val>
                                        </p:tav>
                                      </p:tavLst>
                                    </p:anim>
                                    <p:anim calcmode="lin" valueType="num">
                                      <p:cBhvr>
                                        <p:cTn id="22" dur="500" fill="hold"/>
                                        <p:tgtEl>
                                          <p:spTgt spid="357380"/>
                                        </p:tgtEl>
                                        <p:attrNameLst>
                                          <p:attrName>ppt_h</p:attrName>
                                        </p:attrNameLst>
                                      </p:cBhvr>
                                      <p:tavLst>
                                        <p:tav tm="0">
                                          <p:val>
                                            <p:fltVal val="0"/>
                                          </p:val>
                                        </p:tav>
                                        <p:tav tm="100000">
                                          <p:val>
                                            <p:strVal val="#ppt_h"/>
                                          </p:val>
                                        </p:tav>
                                      </p:tavLst>
                                    </p:anim>
                                    <p:anim calcmode="lin" valueType="num">
                                      <p:cBhvr>
                                        <p:cTn id="23" dur="500" fill="hold"/>
                                        <p:tgtEl>
                                          <p:spTgt spid="357380"/>
                                        </p:tgtEl>
                                        <p:attrNameLst>
                                          <p:attrName>style.rotation</p:attrName>
                                        </p:attrNameLst>
                                      </p:cBhvr>
                                      <p:tavLst>
                                        <p:tav tm="0">
                                          <p:val>
                                            <p:fltVal val="360"/>
                                          </p:val>
                                        </p:tav>
                                        <p:tav tm="100000">
                                          <p:val>
                                            <p:fltVal val="0"/>
                                          </p:val>
                                        </p:tav>
                                      </p:tavLst>
                                    </p:anim>
                                    <p:animEffect transition="in" filter="fade">
                                      <p:cBhvr>
                                        <p:cTn id="24" dur="500"/>
                                        <p:tgtEl>
                                          <p:spTgt spid="357380"/>
                                        </p:tgtEl>
                                      </p:cBhvr>
                                    </p:animEffect>
                                  </p:childTnLst>
                                </p:cTn>
                              </p:par>
                            </p:childTnLst>
                          </p:cTn>
                        </p:par>
                      </p:childTnLst>
                    </p:cTn>
                  </p:par>
                  <p:par>
                    <p:cTn id="25" fill="hold">
                      <p:stCondLst>
                        <p:cond delay="indefinite"/>
                      </p:stCondLst>
                      <p:childTnLst>
                        <p:par>
                          <p:cTn id="26" fill="hold">
                            <p:stCondLst>
                              <p:cond delay="0"/>
                            </p:stCondLst>
                            <p:childTnLst>
                              <p:par>
                                <p:cTn id="27" presetID="15" presetClass="entr" presetSubtype="0" fill="hold" grpId="0" nodeType="clickEffect">
                                  <p:stCondLst>
                                    <p:cond delay="0"/>
                                  </p:stCondLst>
                                  <p:childTnLst>
                                    <p:set>
                                      <p:cBhvr>
                                        <p:cTn id="28" dur="1" fill="hold">
                                          <p:stCondLst>
                                            <p:cond delay="0"/>
                                          </p:stCondLst>
                                        </p:cTn>
                                        <p:tgtEl>
                                          <p:spTgt spid="357381"/>
                                        </p:tgtEl>
                                        <p:attrNameLst>
                                          <p:attrName>style.visibility</p:attrName>
                                        </p:attrNameLst>
                                      </p:cBhvr>
                                      <p:to>
                                        <p:strVal val="visible"/>
                                      </p:to>
                                    </p:set>
                                    <p:anim calcmode="lin" valueType="num">
                                      <p:cBhvr>
                                        <p:cTn id="29" dur="1000" fill="hold"/>
                                        <p:tgtEl>
                                          <p:spTgt spid="357381"/>
                                        </p:tgtEl>
                                        <p:attrNameLst>
                                          <p:attrName>ppt_w</p:attrName>
                                        </p:attrNameLst>
                                      </p:cBhvr>
                                      <p:tavLst>
                                        <p:tav tm="0">
                                          <p:val>
                                            <p:fltVal val="0"/>
                                          </p:val>
                                        </p:tav>
                                        <p:tav tm="100000">
                                          <p:val>
                                            <p:strVal val="#ppt_w"/>
                                          </p:val>
                                        </p:tav>
                                      </p:tavLst>
                                    </p:anim>
                                    <p:anim calcmode="lin" valueType="num">
                                      <p:cBhvr>
                                        <p:cTn id="30" dur="1000" fill="hold"/>
                                        <p:tgtEl>
                                          <p:spTgt spid="357381"/>
                                        </p:tgtEl>
                                        <p:attrNameLst>
                                          <p:attrName>ppt_h</p:attrName>
                                        </p:attrNameLst>
                                      </p:cBhvr>
                                      <p:tavLst>
                                        <p:tav tm="0">
                                          <p:val>
                                            <p:fltVal val="0"/>
                                          </p:val>
                                        </p:tav>
                                        <p:tav tm="100000">
                                          <p:val>
                                            <p:strVal val="#ppt_h"/>
                                          </p:val>
                                        </p:tav>
                                      </p:tavLst>
                                    </p:anim>
                                    <p:anim calcmode="lin" valueType="num">
                                      <p:cBhvr>
                                        <p:cTn id="31" dur="1000" fill="hold"/>
                                        <p:tgtEl>
                                          <p:spTgt spid="357381"/>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5738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p:stCondLst>
                        <p:cond delay="indefinite"/>
                      </p:stCondLst>
                      <p:childTnLst>
                        <p:par>
                          <p:cTn id="34" fill="hold">
                            <p:stCondLst>
                              <p:cond delay="0"/>
                            </p:stCondLst>
                            <p:childTnLst>
                              <p:par>
                                <p:cTn id="35" presetID="34" presetClass="entr" presetSubtype="0" fill="hold" grpId="0" nodeType="clickEffect">
                                  <p:stCondLst>
                                    <p:cond delay="0"/>
                                  </p:stCondLst>
                                  <p:childTnLst>
                                    <p:set>
                                      <p:cBhvr>
                                        <p:cTn id="36" dur="1" fill="hold">
                                          <p:stCondLst>
                                            <p:cond delay="0"/>
                                          </p:stCondLst>
                                        </p:cTn>
                                        <p:tgtEl>
                                          <p:spTgt spid="357382"/>
                                        </p:tgtEl>
                                        <p:attrNameLst>
                                          <p:attrName>style.visibility</p:attrName>
                                        </p:attrNameLst>
                                      </p:cBhvr>
                                      <p:to>
                                        <p:strVal val="visible"/>
                                      </p:to>
                                    </p:set>
                                    <p:anim from="(-#ppt_w/2)" to="(#ppt_x)" calcmode="lin" valueType="num">
                                      <p:cBhvr>
                                        <p:cTn id="37" dur="600" fill="hold">
                                          <p:stCondLst>
                                            <p:cond delay="0"/>
                                          </p:stCondLst>
                                        </p:cTn>
                                        <p:tgtEl>
                                          <p:spTgt spid="357382"/>
                                        </p:tgtEl>
                                        <p:attrNameLst>
                                          <p:attrName>ppt_x</p:attrName>
                                        </p:attrNameLst>
                                      </p:cBhvr>
                                    </p:anim>
                                    <p:anim from="0" to="-1.0" calcmode="lin" valueType="num">
                                      <p:cBhvr>
                                        <p:cTn id="38" dur="200" decel="50000" autoRev="1" fill="hold">
                                          <p:stCondLst>
                                            <p:cond delay="600"/>
                                          </p:stCondLst>
                                        </p:cTn>
                                        <p:tgtEl>
                                          <p:spTgt spid="357382"/>
                                        </p:tgtEl>
                                        <p:attrNameLst>
                                          <p:attrName>xshear</p:attrName>
                                        </p:attrNameLst>
                                      </p:cBhvr>
                                    </p:anim>
                                    <p:animScale>
                                      <p:cBhvr>
                                        <p:cTn id="39" dur="200" decel="100000" autoRev="1" fill="hold">
                                          <p:stCondLst>
                                            <p:cond delay="600"/>
                                          </p:stCondLst>
                                        </p:cTn>
                                        <p:tgtEl>
                                          <p:spTgt spid="357382"/>
                                        </p:tgtEl>
                                      </p:cBhvr>
                                      <p:from x="100000" y="100000"/>
                                      <p:to x="80000" y="100000"/>
                                    </p:animScale>
                                    <p:anim by="(#ppt_h/3+#ppt_w*0.1)" calcmode="lin" valueType="num">
                                      <p:cBhvr additive="sum">
                                        <p:cTn id="40" dur="200" decel="100000" autoRev="1" fill="hold">
                                          <p:stCondLst>
                                            <p:cond delay="600"/>
                                          </p:stCondLst>
                                        </p:cTn>
                                        <p:tgtEl>
                                          <p:spTgt spid="357382"/>
                                        </p:tgtEl>
                                        <p:attrNameLst>
                                          <p:attrName>ppt_x</p:attrName>
                                        </p:attrNameLst>
                                      </p:cBhvr>
                                    </p:anim>
                                  </p:childTnLst>
                                </p:cTn>
                              </p:par>
                            </p:childTnLst>
                          </p:cTn>
                        </p:par>
                      </p:childTnLst>
                    </p:cTn>
                  </p:par>
                  <p:par>
                    <p:cTn id="41" fill="hold">
                      <p:stCondLst>
                        <p:cond delay="indefinite"/>
                      </p:stCondLst>
                      <p:childTnLst>
                        <p:par>
                          <p:cTn id="42" fill="hold">
                            <p:stCondLst>
                              <p:cond delay="0"/>
                            </p:stCondLst>
                            <p:childTnLst>
                              <p:par>
                                <p:cTn id="43" presetID="48" presetClass="entr" presetSubtype="0" accel="50000" fill="hold" grpId="0" nodeType="clickEffect">
                                  <p:stCondLst>
                                    <p:cond delay="0"/>
                                  </p:stCondLst>
                                  <p:childTnLst>
                                    <p:set>
                                      <p:cBhvr>
                                        <p:cTn id="44" dur="1" fill="hold">
                                          <p:stCondLst>
                                            <p:cond delay="0"/>
                                          </p:stCondLst>
                                        </p:cTn>
                                        <p:tgtEl>
                                          <p:spTgt spid="357395"/>
                                        </p:tgtEl>
                                        <p:attrNameLst>
                                          <p:attrName>style.visibility</p:attrName>
                                        </p:attrNameLst>
                                      </p:cBhvr>
                                      <p:to>
                                        <p:strVal val="visible"/>
                                      </p:to>
                                    </p:set>
                                    <p:anim calcmode="lin" valueType="num">
                                      <p:cBhvr>
                                        <p:cTn id="45" dur="1000" fill="hold"/>
                                        <p:tgtEl>
                                          <p:spTgt spid="35739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6" dur="1000" fill="hold"/>
                                        <p:tgtEl>
                                          <p:spTgt spid="357395"/>
                                        </p:tgtEl>
                                        <p:attrNameLst>
                                          <p:attrName>ppt_x</p:attrName>
                                        </p:attrNameLst>
                                      </p:cBhvr>
                                      <p:tavLst>
                                        <p:tav tm="0">
                                          <p:val>
                                            <p:fltVal val="-1"/>
                                          </p:val>
                                        </p:tav>
                                        <p:tav tm="50000">
                                          <p:val>
                                            <p:fltVal val="0.95"/>
                                          </p:val>
                                        </p:tav>
                                        <p:tav tm="100000">
                                          <p:val>
                                            <p:strVal val="#ppt_x"/>
                                          </p:val>
                                        </p:tav>
                                      </p:tavLst>
                                    </p:anim>
                                    <p:anim calcmode="lin" valueType="num">
                                      <p:cBhvr>
                                        <p:cTn id="47" dur="1000" fill="hold"/>
                                        <p:tgtEl>
                                          <p:spTgt spid="357395"/>
                                        </p:tgtEl>
                                        <p:attrNameLst>
                                          <p:attrName>ppt_y</p:attrName>
                                        </p:attrNameLst>
                                      </p:cBhvr>
                                      <p:tavLst>
                                        <p:tav tm="0">
                                          <p:val>
                                            <p:strVal val="#ppt_y"/>
                                          </p:val>
                                        </p:tav>
                                        <p:tav tm="100000">
                                          <p:val>
                                            <p:strVal val="#ppt_y"/>
                                          </p:val>
                                        </p:tav>
                                      </p:tavLst>
                                    </p:anim>
                                    <p:animEffect transition="in" filter="fade">
                                      <p:cBhvr>
                                        <p:cTn id="48" dur="1000"/>
                                        <p:tgtEl>
                                          <p:spTgt spid="357395"/>
                                        </p:tgtEl>
                                      </p:cBhvr>
                                    </p:animEffect>
                                  </p:childTnLst>
                                </p:cTn>
                              </p:par>
                            </p:childTnLst>
                          </p:cTn>
                        </p:par>
                      </p:childTnLst>
                    </p:cTn>
                  </p:par>
                  <p:par>
                    <p:cTn id="49" fill="hold">
                      <p:stCondLst>
                        <p:cond delay="indefinite"/>
                      </p:stCondLst>
                      <p:childTnLst>
                        <p:par>
                          <p:cTn id="50" fill="hold">
                            <p:stCondLst>
                              <p:cond delay="0"/>
                            </p:stCondLst>
                            <p:childTnLst>
                              <p:par>
                                <p:cTn id="51" presetID="48" presetClass="entr" presetSubtype="0" accel="50000" fill="hold" grpId="0" nodeType="clickEffect">
                                  <p:stCondLst>
                                    <p:cond delay="0"/>
                                  </p:stCondLst>
                                  <p:childTnLst>
                                    <p:set>
                                      <p:cBhvr>
                                        <p:cTn id="52" dur="1" fill="hold">
                                          <p:stCondLst>
                                            <p:cond delay="0"/>
                                          </p:stCondLst>
                                        </p:cTn>
                                        <p:tgtEl>
                                          <p:spTgt spid="357396"/>
                                        </p:tgtEl>
                                        <p:attrNameLst>
                                          <p:attrName>style.visibility</p:attrName>
                                        </p:attrNameLst>
                                      </p:cBhvr>
                                      <p:to>
                                        <p:strVal val="visible"/>
                                      </p:to>
                                    </p:set>
                                    <p:anim calcmode="lin" valueType="num">
                                      <p:cBhvr>
                                        <p:cTn id="53" dur="1000" fill="hold"/>
                                        <p:tgtEl>
                                          <p:spTgt spid="35739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4" dur="1000" fill="hold"/>
                                        <p:tgtEl>
                                          <p:spTgt spid="357396"/>
                                        </p:tgtEl>
                                        <p:attrNameLst>
                                          <p:attrName>ppt_x</p:attrName>
                                        </p:attrNameLst>
                                      </p:cBhvr>
                                      <p:tavLst>
                                        <p:tav tm="0">
                                          <p:val>
                                            <p:fltVal val="-1"/>
                                          </p:val>
                                        </p:tav>
                                        <p:tav tm="50000">
                                          <p:val>
                                            <p:fltVal val="0.95"/>
                                          </p:val>
                                        </p:tav>
                                        <p:tav tm="100000">
                                          <p:val>
                                            <p:strVal val="#ppt_x"/>
                                          </p:val>
                                        </p:tav>
                                      </p:tavLst>
                                    </p:anim>
                                    <p:anim calcmode="lin" valueType="num">
                                      <p:cBhvr>
                                        <p:cTn id="55" dur="1000" fill="hold"/>
                                        <p:tgtEl>
                                          <p:spTgt spid="357396"/>
                                        </p:tgtEl>
                                        <p:attrNameLst>
                                          <p:attrName>ppt_y</p:attrName>
                                        </p:attrNameLst>
                                      </p:cBhvr>
                                      <p:tavLst>
                                        <p:tav tm="0">
                                          <p:val>
                                            <p:strVal val="#ppt_y"/>
                                          </p:val>
                                        </p:tav>
                                        <p:tav tm="100000">
                                          <p:val>
                                            <p:strVal val="#ppt_y"/>
                                          </p:val>
                                        </p:tav>
                                      </p:tavLst>
                                    </p:anim>
                                    <p:animEffect transition="in" filter="fade">
                                      <p:cBhvr>
                                        <p:cTn id="56" dur="1000"/>
                                        <p:tgtEl>
                                          <p:spTgt spid="357396"/>
                                        </p:tgtEl>
                                      </p:cBhvr>
                                    </p:animEffect>
                                  </p:childTnLst>
                                </p:cTn>
                              </p:par>
                            </p:childTnLst>
                          </p:cTn>
                        </p:par>
                      </p:childTnLst>
                    </p:cTn>
                  </p:par>
                  <p:par>
                    <p:cTn id="57" fill="hold">
                      <p:stCondLst>
                        <p:cond delay="indefinite"/>
                      </p:stCondLst>
                      <p:childTnLst>
                        <p:par>
                          <p:cTn id="58" fill="hold">
                            <p:stCondLst>
                              <p:cond delay="0"/>
                            </p:stCondLst>
                            <p:childTnLst>
                              <p:par>
                                <p:cTn id="59" presetID="37" presetClass="entr" presetSubtype="0" fill="hold" grpId="0" nodeType="clickEffect">
                                  <p:stCondLst>
                                    <p:cond delay="0"/>
                                  </p:stCondLst>
                                  <p:childTnLst>
                                    <p:set>
                                      <p:cBhvr>
                                        <p:cTn id="60" dur="1" fill="hold">
                                          <p:stCondLst>
                                            <p:cond delay="0"/>
                                          </p:stCondLst>
                                        </p:cTn>
                                        <p:tgtEl>
                                          <p:spTgt spid="357383"/>
                                        </p:tgtEl>
                                        <p:attrNameLst>
                                          <p:attrName>style.visibility</p:attrName>
                                        </p:attrNameLst>
                                      </p:cBhvr>
                                      <p:to>
                                        <p:strVal val="visible"/>
                                      </p:to>
                                    </p:set>
                                    <p:animEffect transition="in" filter="fade">
                                      <p:cBhvr>
                                        <p:cTn id="61" dur="1000"/>
                                        <p:tgtEl>
                                          <p:spTgt spid="357383"/>
                                        </p:tgtEl>
                                      </p:cBhvr>
                                    </p:animEffect>
                                    <p:anim calcmode="lin" valueType="num">
                                      <p:cBhvr>
                                        <p:cTn id="62" dur="1000" fill="hold"/>
                                        <p:tgtEl>
                                          <p:spTgt spid="357383"/>
                                        </p:tgtEl>
                                        <p:attrNameLst>
                                          <p:attrName>ppt_x</p:attrName>
                                        </p:attrNameLst>
                                      </p:cBhvr>
                                      <p:tavLst>
                                        <p:tav tm="0">
                                          <p:val>
                                            <p:strVal val="#ppt_x"/>
                                          </p:val>
                                        </p:tav>
                                        <p:tav tm="100000">
                                          <p:val>
                                            <p:strVal val="#ppt_x"/>
                                          </p:val>
                                        </p:tav>
                                      </p:tavLst>
                                    </p:anim>
                                    <p:anim calcmode="lin" valueType="num">
                                      <p:cBhvr>
                                        <p:cTn id="63" dur="900" decel="100000" fill="hold"/>
                                        <p:tgtEl>
                                          <p:spTgt spid="357383"/>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357383"/>
                                        </p:tgtEl>
                                        <p:attrNameLst>
                                          <p:attrName>ppt_y</p:attrName>
                                        </p:attrNameLst>
                                      </p:cBhvr>
                                      <p:tavLst>
                                        <p:tav tm="0">
                                          <p:val>
                                            <p:strVal val="#ppt_y-.03"/>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8" fill="hold" grpId="0" nodeType="clickEffect">
                                  <p:stCondLst>
                                    <p:cond delay="0"/>
                                  </p:stCondLst>
                                  <p:childTnLst>
                                    <p:set>
                                      <p:cBhvr>
                                        <p:cTn id="68" dur="1" fill="hold">
                                          <p:stCondLst>
                                            <p:cond delay="0"/>
                                          </p:stCondLst>
                                        </p:cTn>
                                        <p:tgtEl>
                                          <p:spTgt spid="357384"/>
                                        </p:tgtEl>
                                        <p:attrNameLst>
                                          <p:attrName>style.visibility</p:attrName>
                                        </p:attrNameLst>
                                      </p:cBhvr>
                                      <p:to>
                                        <p:strVal val="visible"/>
                                      </p:to>
                                    </p:set>
                                    <p:anim calcmode="lin" valueType="num">
                                      <p:cBhvr additive="base">
                                        <p:cTn id="69" dur="500" fill="hold"/>
                                        <p:tgtEl>
                                          <p:spTgt spid="357384"/>
                                        </p:tgtEl>
                                        <p:attrNameLst>
                                          <p:attrName>ppt_x</p:attrName>
                                        </p:attrNameLst>
                                      </p:cBhvr>
                                      <p:tavLst>
                                        <p:tav tm="0">
                                          <p:val>
                                            <p:strVal val="0-#ppt_w/2"/>
                                          </p:val>
                                        </p:tav>
                                        <p:tav tm="100000">
                                          <p:val>
                                            <p:strVal val="#ppt_x"/>
                                          </p:val>
                                        </p:tav>
                                      </p:tavLst>
                                    </p:anim>
                                    <p:anim calcmode="lin" valueType="num">
                                      <p:cBhvr additive="base">
                                        <p:cTn id="70" dur="500" fill="hold"/>
                                        <p:tgtEl>
                                          <p:spTgt spid="357384"/>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357385"/>
                                        </p:tgtEl>
                                        <p:attrNameLst>
                                          <p:attrName>style.visibility</p:attrName>
                                        </p:attrNameLst>
                                      </p:cBhvr>
                                      <p:to>
                                        <p:strVal val="visible"/>
                                      </p:to>
                                    </p:set>
                                    <p:anim calcmode="lin" valueType="num">
                                      <p:cBhvr additive="base">
                                        <p:cTn id="75" dur="500" fill="hold"/>
                                        <p:tgtEl>
                                          <p:spTgt spid="357385"/>
                                        </p:tgtEl>
                                        <p:attrNameLst>
                                          <p:attrName>ppt_x</p:attrName>
                                        </p:attrNameLst>
                                      </p:cBhvr>
                                      <p:tavLst>
                                        <p:tav tm="0">
                                          <p:val>
                                            <p:strVal val="0-#ppt_w/2"/>
                                          </p:val>
                                        </p:tav>
                                        <p:tav tm="100000">
                                          <p:val>
                                            <p:strVal val="#ppt_x"/>
                                          </p:val>
                                        </p:tav>
                                      </p:tavLst>
                                    </p:anim>
                                    <p:anim calcmode="lin" valueType="num">
                                      <p:cBhvr additive="base">
                                        <p:cTn id="76" dur="500" fill="hold"/>
                                        <p:tgtEl>
                                          <p:spTgt spid="357385"/>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8" fill="hold" grpId="0" nodeType="clickEffect">
                                  <p:stCondLst>
                                    <p:cond delay="0"/>
                                  </p:stCondLst>
                                  <p:childTnLst>
                                    <p:set>
                                      <p:cBhvr>
                                        <p:cTn id="80" dur="1" fill="hold">
                                          <p:stCondLst>
                                            <p:cond delay="0"/>
                                          </p:stCondLst>
                                        </p:cTn>
                                        <p:tgtEl>
                                          <p:spTgt spid="357386"/>
                                        </p:tgtEl>
                                        <p:attrNameLst>
                                          <p:attrName>style.visibility</p:attrName>
                                        </p:attrNameLst>
                                      </p:cBhvr>
                                      <p:to>
                                        <p:strVal val="visible"/>
                                      </p:to>
                                    </p:set>
                                    <p:anim calcmode="lin" valueType="num">
                                      <p:cBhvr additive="base">
                                        <p:cTn id="81" dur="500" fill="hold"/>
                                        <p:tgtEl>
                                          <p:spTgt spid="357386"/>
                                        </p:tgtEl>
                                        <p:attrNameLst>
                                          <p:attrName>ppt_x</p:attrName>
                                        </p:attrNameLst>
                                      </p:cBhvr>
                                      <p:tavLst>
                                        <p:tav tm="0">
                                          <p:val>
                                            <p:strVal val="0-#ppt_w/2"/>
                                          </p:val>
                                        </p:tav>
                                        <p:tav tm="100000">
                                          <p:val>
                                            <p:strVal val="#ppt_x"/>
                                          </p:val>
                                        </p:tav>
                                      </p:tavLst>
                                    </p:anim>
                                    <p:anim calcmode="lin" valueType="num">
                                      <p:cBhvr additive="base">
                                        <p:cTn id="82" dur="500" fill="hold"/>
                                        <p:tgtEl>
                                          <p:spTgt spid="357386"/>
                                        </p:tgtEl>
                                        <p:attrNameLst>
                                          <p:attrName>ppt_y</p:attrName>
                                        </p:attrNameLst>
                                      </p:cBhvr>
                                      <p:tavLst>
                                        <p:tav tm="0">
                                          <p:val>
                                            <p:strVal val="#ppt_y"/>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8" fill="hold" grpId="0" nodeType="clickEffect">
                                  <p:stCondLst>
                                    <p:cond delay="0"/>
                                  </p:stCondLst>
                                  <p:childTnLst>
                                    <p:set>
                                      <p:cBhvr>
                                        <p:cTn id="86" dur="1" fill="hold">
                                          <p:stCondLst>
                                            <p:cond delay="0"/>
                                          </p:stCondLst>
                                        </p:cTn>
                                        <p:tgtEl>
                                          <p:spTgt spid="357387"/>
                                        </p:tgtEl>
                                        <p:attrNameLst>
                                          <p:attrName>style.visibility</p:attrName>
                                        </p:attrNameLst>
                                      </p:cBhvr>
                                      <p:to>
                                        <p:strVal val="visible"/>
                                      </p:to>
                                    </p:set>
                                    <p:anim calcmode="lin" valueType="num">
                                      <p:cBhvr additive="base">
                                        <p:cTn id="87" dur="500" fill="hold"/>
                                        <p:tgtEl>
                                          <p:spTgt spid="357387"/>
                                        </p:tgtEl>
                                        <p:attrNameLst>
                                          <p:attrName>ppt_x</p:attrName>
                                        </p:attrNameLst>
                                      </p:cBhvr>
                                      <p:tavLst>
                                        <p:tav tm="0">
                                          <p:val>
                                            <p:strVal val="0-#ppt_w/2"/>
                                          </p:val>
                                        </p:tav>
                                        <p:tav tm="100000">
                                          <p:val>
                                            <p:strVal val="#ppt_x"/>
                                          </p:val>
                                        </p:tav>
                                      </p:tavLst>
                                    </p:anim>
                                    <p:anim calcmode="lin" valueType="num">
                                      <p:cBhvr additive="base">
                                        <p:cTn id="88" dur="500" fill="hold"/>
                                        <p:tgtEl>
                                          <p:spTgt spid="357387"/>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grpId="0" nodeType="clickEffect">
                                  <p:stCondLst>
                                    <p:cond delay="0"/>
                                  </p:stCondLst>
                                  <p:childTnLst>
                                    <p:set>
                                      <p:cBhvr>
                                        <p:cTn id="92" dur="1" fill="hold">
                                          <p:stCondLst>
                                            <p:cond delay="0"/>
                                          </p:stCondLst>
                                        </p:cTn>
                                        <p:tgtEl>
                                          <p:spTgt spid="357389"/>
                                        </p:tgtEl>
                                        <p:attrNameLst>
                                          <p:attrName>style.visibility</p:attrName>
                                        </p:attrNameLst>
                                      </p:cBhvr>
                                      <p:to>
                                        <p:strVal val="visible"/>
                                      </p:to>
                                    </p:set>
                                    <p:anim calcmode="lin" valueType="num">
                                      <p:cBhvr additive="base">
                                        <p:cTn id="93" dur="500" fill="hold"/>
                                        <p:tgtEl>
                                          <p:spTgt spid="357389"/>
                                        </p:tgtEl>
                                        <p:attrNameLst>
                                          <p:attrName>ppt_x</p:attrName>
                                        </p:attrNameLst>
                                      </p:cBhvr>
                                      <p:tavLst>
                                        <p:tav tm="0">
                                          <p:val>
                                            <p:strVal val="0-#ppt_w/2"/>
                                          </p:val>
                                        </p:tav>
                                        <p:tav tm="100000">
                                          <p:val>
                                            <p:strVal val="#ppt_x"/>
                                          </p:val>
                                        </p:tav>
                                      </p:tavLst>
                                    </p:anim>
                                    <p:anim calcmode="lin" valueType="num">
                                      <p:cBhvr additive="base">
                                        <p:cTn id="94" dur="500" fill="hold"/>
                                        <p:tgtEl>
                                          <p:spTgt spid="357389"/>
                                        </p:tgtEl>
                                        <p:attrNameLst>
                                          <p:attrName>ppt_y</p:attrName>
                                        </p:attrNameLst>
                                      </p:cBhvr>
                                      <p:tavLst>
                                        <p:tav tm="0">
                                          <p:val>
                                            <p:strVal val="#ppt_y"/>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30" presetClass="entr" presetSubtype="0" fill="hold" grpId="0" nodeType="clickEffect">
                                  <p:stCondLst>
                                    <p:cond delay="0"/>
                                  </p:stCondLst>
                                  <p:iterate type="wd">
                                    <p:tmPct val="10000"/>
                                  </p:iterate>
                                  <p:childTnLst>
                                    <p:set>
                                      <p:cBhvr>
                                        <p:cTn id="98" dur="1" fill="hold">
                                          <p:stCondLst>
                                            <p:cond delay="0"/>
                                          </p:stCondLst>
                                        </p:cTn>
                                        <p:tgtEl>
                                          <p:spTgt spid="357388"/>
                                        </p:tgtEl>
                                        <p:attrNameLst>
                                          <p:attrName>style.visibility</p:attrName>
                                        </p:attrNameLst>
                                      </p:cBhvr>
                                      <p:to>
                                        <p:strVal val="visible"/>
                                      </p:to>
                                    </p:set>
                                    <p:animEffect transition="in" filter="fade">
                                      <p:cBhvr>
                                        <p:cTn id="99" dur="800" decel="100000"/>
                                        <p:tgtEl>
                                          <p:spTgt spid="357388"/>
                                        </p:tgtEl>
                                      </p:cBhvr>
                                    </p:animEffect>
                                    <p:anim calcmode="lin" valueType="num">
                                      <p:cBhvr>
                                        <p:cTn id="100" dur="800" decel="100000" fill="hold"/>
                                        <p:tgtEl>
                                          <p:spTgt spid="357388"/>
                                        </p:tgtEl>
                                        <p:attrNameLst>
                                          <p:attrName>style.rotation</p:attrName>
                                        </p:attrNameLst>
                                      </p:cBhvr>
                                      <p:tavLst>
                                        <p:tav tm="0">
                                          <p:val>
                                            <p:fltVal val="-90"/>
                                          </p:val>
                                        </p:tav>
                                        <p:tav tm="100000">
                                          <p:val>
                                            <p:fltVal val="0"/>
                                          </p:val>
                                        </p:tav>
                                      </p:tavLst>
                                    </p:anim>
                                    <p:anim calcmode="lin" valueType="num">
                                      <p:cBhvr>
                                        <p:cTn id="101" dur="800" decel="100000" fill="hold"/>
                                        <p:tgtEl>
                                          <p:spTgt spid="357388"/>
                                        </p:tgtEl>
                                        <p:attrNameLst>
                                          <p:attrName>ppt_x</p:attrName>
                                        </p:attrNameLst>
                                      </p:cBhvr>
                                      <p:tavLst>
                                        <p:tav tm="0">
                                          <p:val>
                                            <p:strVal val="#ppt_x+0.4"/>
                                          </p:val>
                                        </p:tav>
                                        <p:tav tm="100000">
                                          <p:val>
                                            <p:strVal val="#ppt_x-0.05"/>
                                          </p:val>
                                        </p:tav>
                                      </p:tavLst>
                                    </p:anim>
                                    <p:anim calcmode="lin" valueType="num">
                                      <p:cBhvr>
                                        <p:cTn id="102" dur="800" decel="100000" fill="hold"/>
                                        <p:tgtEl>
                                          <p:spTgt spid="357388"/>
                                        </p:tgtEl>
                                        <p:attrNameLst>
                                          <p:attrName>ppt_y</p:attrName>
                                        </p:attrNameLst>
                                      </p:cBhvr>
                                      <p:tavLst>
                                        <p:tav tm="0">
                                          <p:val>
                                            <p:strVal val="#ppt_y-0.4"/>
                                          </p:val>
                                        </p:tav>
                                        <p:tav tm="100000">
                                          <p:val>
                                            <p:strVal val="#ppt_y+0.1"/>
                                          </p:val>
                                        </p:tav>
                                      </p:tavLst>
                                    </p:anim>
                                    <p:anim calcmode="lin" valueType="num">
                                      <p:cBhvr>
                                        <p:cTn id="103" dur="200" accel="100000" fill="hold">
                                          <p:stCondLst>
                                            <p:cond delay="800"/>
                                          </p:stCondLst>
                                        </p:cTn>
                                        <p:tgtEl>
                                          <p:spTgt spid="357388"/>
                                        </p:tgtEl>
                                        <p:attrNameLst>
                                          <p:attrName>ppt_x</p:attrName>
                                        </p:attrNameLst>
                                      </p:cBhvr>
                                      <p:tavLst>
                                        <p:tav tm="0">
                                          <p:val>
                                            <p:strVal val="#ppt_x-0.05"/>
                                          </p:val>
                                        </p:tav>
                                        <p:tav tm="100000">
                                          <p:val>
                                            <p:strVal val="#ppt_x"/>
                                          </p:val>
                                        </p:tav>
                                      </p:tavLst>
                                    </p:anim>
                                    <p:anim calcmode="lin" valueType="num">
                                      <p:cBhvr>
                                        <p:cTn id="104" dur="200" accel="100000" fill="hold">
                                          <p:stCondLst>
                                            <p:cond delay="800"/>
                                          </p:stCondLst>
                                        </p:cTn>
                                        <p:tgtEl>
                                          <p:spTgt spid="357388"/>
                                        </p:tgtEl>
                                        <p:attrNameLst>
                                          <p:attrName>ppt_y</p:attrName>
                                        </p:attrNameLst>
                                      </p:cBhvr>
                                      <p:tavLst>
                                        <p:tav tm="0">
                                          <p:val>
                                            <p:strVal val="#ppt_y+0.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357390"/>
                                        </p:tgtEl>
                                        <p:attrNameLst>
                                          <p:attrName>style.visibility</p:attrName>
                                        </p:attrNameLst>
                                      </p:cBhvr>
                                      <p:to>
                                        <p:strVal val="visible"/>
                                      </p:to>
                                    </p:set>
                                    <p:anim calcmode="lin" valueType="num">
                                      <p:cBhvr additive="base">
                                        <p:cTn id="109" dur="500" fill="hold"/>
                                        <p:tgtEl>
                                          <p:spTgt spid="357390"/>
                                        </p:tgtEl>
                                        <p:attrNameLst>
                                          <p:attrName>ppt_x</p:attrName>
                                        </p:attrNameLst>
                                      </p:cBhvr>
                                      <p:tavLst>
                                        <p:tav tm="0">
                                          <p:val>
                                            <p:strVal val="0-#ppt_w/2"/>
                                          </p:val>
                                        </p:tav>
                                        <p:tav tm="100000">
                                          <p:val>
                                            <p:strVal val="#ppt_x"/>
                                          </p:val>
                                        </p:tav>
                                      </p:tavLst>
                                    </p:anim>
                                    <p:anim calcmode="lin" valueType="num">
                                      <p:cBhvr additive="base">
                                        <p:cTn id="110" dur="500" fill="hold"/>
                                        <p:tgtEl>
                                          <p:spTgt spid="357390"/>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357391"/>
                                        </p:tgtEl>
                                        <p:attrNameLst>
                                          <p:attrName>style.visibility</p:attrName>
                                        </p:attrNameLst>
                                      </p:cBhvr>
                                      <p:to>
                                        <p:strVal val="visible"/>
                                      </p:to>
                                    </p:set>
                                    <p:anim calcmode="lin" valueType="num">
                                      <p:cBhvr additive="base">
                                        <p:cTn id="115" dur="500" fill="hold"/>
                                        <p:tgtEl>
                                          <p:spTgt spid="357391"/>
                                        </p:tgtEl>
                                        <p:attrNameLst>
                                          <p:attrName>ppt_x</p:attrName>
                                        </p:attrNameLst>
                                      </p:cBhvr>
                                      <p:tavLst>
                                        <p:tav tm="0">
                                          <p:val>
                                            <p:strVal val="0-#ppt_w/2"/>
                                          </p:val>
                                        </p:tav>
                                        <p:tav tm="100000">
                                          <p:val>
                                            <p:strVal val="#ppt_x"/>
                                          </p:val>
                                        </p:tav>
                                      </p:tavLst>
                                    </p:anim>
                                    <p:anim calcmode="lin" valueType="num">
                                      <p:cBhvr additive="base">
                                        <p:cTn id="116" dur="500" fill="hold"/>
                                        <p:tgtEl>
                                          <p:spTgt spid="357391"/>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38" presetClass="entr" presetSubtype="0" accel="50000" fill="hold" grpId="0" nodeType="clickEffect">
                                  <p:stCondLst>
                                    <p:cond delay="0"/>
                                  </p:stCondLst>
                                  <p:iterate type="lt">
                                    <p:tmPct val="50000"/>
                                  </p:iterate>
                                  <p:childTnLst>
                                    <p:set>
                                      <p:cBhvr>
                                        <p:cTn id="120" dur="1" fill="hold">
                                          <p:stCondLst>
                                            <p:cond delay="0"/>
                                          </p:stCondLst>
                                        </p:cTn>
                                        <p:tgtEl>
                                          <p:spTgt spid="357392"/>
                                        </p:tgtEl>
                                        <p:attrNameLst>
                                          <p:attrName>style.visibility</p:attrName>
                                        </p:attrNameLst>
                                      </p:cBhvr>
                                      <p:to>
                                        <p:strVal val="visible"/>
                                      </p:to>
                                    </p:set>
                                    <p:set>
                                      <p:cBhvr>
                                        <p:cTn id="121" dur="228" fill="hold">
                                          <p:stCondLst>
                                            <p:cond delay="0"/>
                                          </p:stCondLst>
                                        </p:cTn>
                                        <p:tgtEl>
                                          <p:spTgt spid="357392"/>
                                        </p:tgtEl>
                                        <p:attrNameLst>
                                          <p:attrName>style.rotation</p:attrName>
                                        </p:attrNameLst>
                                      </p:cBhvr>
                                      <p:to>
                                        <p:strVal val="-45.0"/>
                                      </p:to>
                                    </p:set>
                                    <p:anim calcmode="lin" valueType="num">
                                      <p:cBhvr>
                                        <p:cTn id="122" dur="228" fill="hold">
                                          <p:stCondLst>
                                            <p:cond delay="228"/>
                                          </p:stCondLst>
                                        </p:cTn>
                                        <p:tgtEl>
                                          <p:spTgt spid="357392"/>
                                        </p:tgtEl>
                                        <p:attrNameLst>
                                          <p:attrName>style.rotation</p:attrName>
                                        </p:attrNameLst>
                                      </p:cBhvr>
                                      <p:tavLst>
                                        <p:tav tm="0">
                                          <p:val>
                                            <p:fltVal val="-45"/>
                                          </p:val>
                                        </p:tav>
                                        <p:tav tm="69900">
                                          <p:val>
                                            <p:fltVal val="45"/>
                                          </p:val>
                                        </p:tav>
                                        <p:tav tm="100000">
                                          <p:val>
                                            <p:fltVal val="0"/>
                                          </p:val>
                                        </p:tav>
                                      </p:tavLst>
                                    </p:anim>
                                    <p:anim calcmode="lin" valueType="num">
                                      <p:cBhvr>
                                        <p:cTn id="123" dur="228" fill="hold">
                                          <p:stCondLst>
                                            <p:cond delay="0"/>
                                          </p:stCondLst>
                                        </p:cTn>
                                        <p:tgtEl>
                                          <p:spTgt spid="357392"/>
                                        </p:tgtEl>
                                        <p:attrNameLst>
                                          <p:attrName>ppt_y</p:attrName>
                                        </p:attrNameLst>
                                      </p:cBhvr>
                                      <p:tavLst>
                                        <p:tav tm="0">
                                          <p:val>
                                            <p:strVal val="#ppt_y-1"/>
                                          </p:val>
                                        </p:tav>
                                        <p:tav tm="100000">
                                          <p:val>
                                            <p:strVal val="#ppt_y-(0.354*#ppt_w-0.172*#ppt_h)"/>
                                          </p:val>
                                        </p:tav>
                                      </p:tavLst>
                                    </p:anim>
                                    <p:anim calcmode="lin" valueType="num">
                                      <p:cBhvr>
                                        <p:cTn id="124" dur="78" decel="50000" autoRev="1" fill="hold">
                                          <p:stCondLst>
                                            <p:cond delay="228"/>
                                          </p:stCondLst>
                                        </p:cTn>
                                        <p:tgtEl>
                                          <p:spTgt spid="357392"/>
                                        </p:tgtEl>
                                        <p:attrNameLst>
                                          <p:attrName>ppt_y</p:attrName>
                                        </p:attrNameLst>
                                      </p:cBhvr>
                                      <p:tavLst>
                                        <p:tav tm="0">
                                          <p:val>
                                            <p:strVal val="#ppt_y-(0.354*#ppt_w-0.172*#ppt_h)"/>
                                          </p:val>
                                        </p:tav>
                                        <p:tav tm="100000">
                                          <p:val>
                                            <p:strVal val="#ppt_y-(0.354*#ppt_w-0.172*#ppt_h)-#ppt_h/2"/>
                                          </p:val>
                                        </p:tav>
                                      </p:tavLst>
                                    </p:anim>
                                    <p:anim calcmode="lin" valueType="num">
                                      <p:cBhvr>
                                        <p:cTn id="125" dur="68" fill="hold">
                                          <p:stCondLst>
                                            <p:cond delay="432"/>
                                          </p:stCondLst>
                                        </p:cTn>
                                        <p:tgtEl>
                                          <p:spTgt spid="357392"/>
                                        </p:tgtEl>
                                        <p:attrNameLst>
                                          <p:attrName>ppt_y</p:attrName>
                                        </p:attrNameLst>
                                      </p:cBhvr>
                                      <p:tavLst>
                                        <p:tav tm="0">
                                          <p:val>
                                            <p:strVal val="#ppt_y-(0.354*#ppt_w-0.172*#ppt_h)"/>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2" presetClass="entr" presetSubtype="8" fill="hold" grpId="0" nodeType="clickEffect">
                                  <p:stCondLst>
                                    <p:cond delay="0"/>
                                  </p:stCondLst>
                                  <p:childTnLst>
                                    <p:set>
                                      <p:cBhvr>
                                        <p:cTn id="129" dur="1" fill="hold">
                                          <p:stCondLst>
                                            <p:cond delay="0"/>
                                          </p:stCondLst>
                                        </p:cTn>
                                        <p:tgtEl>
                                          <p:spTgt spid="357393"/>
                                        </p:tgtEl>
                                        <p:attrNameLst>
                                          <p:attrName>style.visibility</p:attrName>
                                        </p:attrNameLst>
                                      </p:cBhvr>
                                      <p:to>
                                        <p:strVal val="visible"/>
                                      </p:to>
                                    </p:set>
                                    <p:anim calcmode="lin" valueType="num">
                                      <p:cBhvr additive="base">
                                        <p:cTn id="130" dur="500" fill="hold"/>
                                        <p:tgtEl>
                                          <p:spTgt spid="357393"/>
                                        </p:tgtEl>
                                        <p:attrNameLst>
                                          <p:attrName>ppt_x</p:attrName>
                                        </p:attrNameLst>
                                      </p:cBhvr>
                                      <p:tavLst>
                                        <p:tav tm="0">
                                          <p:val>
                                            <p:strVal val="0-#ppt_w/2"/>
                                          </p:val>
                                        </p:tav>
                                        <p:tav tm="100000">
                                          <p:val>
                                            <p:strVal val="#ppt_x"/>
                                          </p:val>
                                        </p:tav>
                                      </p:tavLst>
                                    </p:anim>
                                    <p:anim calcmode="lin" valueType="num">
                                      <p:cBhvr additive="base">
                                        <p:cTn id="131" dur="500" fill="hold"/>
                                        <p:tgtEl>
                                          <p:spTgt spid="357393"/>
                                        </p:tgtEl>
                                        <p:attrNameLst>
                                          <p:attrName>ppt_y</p:attrName>
                                        </p:attrNameLst>
                                      </p:cBhvr>
                                      <p:tavLst>
                                        <p:tav tm="0">
                                          <p:val>
                                            <p:strVal val="#ppt_y"/>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 presetClass="entr" presetSubtype="8" fill="hold" grpId="0" nodeType="clickEffect">
                                  <p:stCondLst>
                                    <p:cond delay="0"/>
                                  </p:stCondLst>
                                  <p:childTnLst>
                                    <p:set>
                                      <p:cBhvr>
                                        <p:cTn id="135" dur="1" fill="hold">
                                          <p:stCondLst>
                                            <p:cond delay="0"/>
                                          </p:stCondLst>
                                        </p:cTn>
                                        <p:tgtEl>
                                          <p:spTgt spid="357394"/>
                                        </p:tgtEl>
                                        <p:attrNameLst>
                                          <p:attrName>style.visibility</p:attrName>
                                        </p:attrNameLst>
                                      </p:cBhvr>
                                      <p:to>
                                        <p:strVal val="visible"/>
                                      </p:to>
                                    </p:set>
                                    <p:anim calcmode="lin" valueType="num">
                                      <p:cBhvr additive="base">
                                        <p:cTn id="136" dur="500" fill="hold"/>
                                        <p:tgtEl>
                                          <p:spTgt spid="357394"/>
                                        </p:tgtEl>
                                        <p:attrNameLst>
                                          <p:attrName>ppt_x</p:attrName>
                                        </p:attrNameLst>
                                      </p:cBhvr>
                                      <p:tavLst>
                                        <p:tav tm="0">
                                          <p:val>
                                            <p:strVal val="0-#ppt_w/2"/>
                                          </p:val>
                                        </p:tav>
                                        <p:tav tm="100000">
                                          <p:val>
                                            <p:strVal val="#ppt_x"/>
                                          </p:val>
                                        </p:tav>
                                      </p:tavLst>
                                    </p:anim>
                                    <p:anim calcmode="lin" valueType="num">
                                      <p:cBhvr additive="base">
                                        <p:cTn id="137" dur="500" fill="hold"/>
                                        <p:tgtEl>
                                          <p:spTgt spid="3573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378" grpId="0" animBg="1" autoUpdateAnimBg="0"/>
      <p:bldP spid="357379" grpId="0" animBg="1"/>
      <p:bldP spid="357380" grpId="0" animBg="1" autoUpdateAnimBg="0"/>
      <p:bldP spid="357381" grpId="0" animBg="1" autoUpdateAnimBg="0"/>
      <p:bldP spid="357382" grpId="0" animBg="1" autoUpdateAnimBg="0"/>
      <p:bldP spid="357383" grpId="0" animBg="1" autoUpdateAnimBg="0"/>
      <p:bldP spid="357384" grpId="0" animBg="1" autoUpdateAnimBg="0"/>
      <p:bldP spid="357385" grpId="0" animBg="1" autoUpdateAnimBg="0"/>
      <p:bldP spid="357386" grpId="0" animBg="1" autoUpdateAnimBg="0"/>
      <p:bldP spid="357387" grpId="0" animBg="1"/>
      <p:bldP spid="357388" grpId="0" animBg="1" autoUpdateAnimBg="0"/>
      <p:bldP spid="357389" grpId="0" animBg="1"/>
      <p:bldP spid="357390" grpId="0" animBg="1"/>
      <p:bldP spid="357391" grpId="0" animBg="1"/>
      <p:bldP spid="357392" grpId="0" animBg="1" autoUpdateAnimBg="0"/>
      <p:bldP spid="357393" grpId="0" animBg="1"/>
      <p:bldP spid="357394" grpId="0" animBg="1" autoUpdateAnimBg="0"/>
      <p:bldP spid="357395" grpId="0" animBg="1" autoUpdateAnimBg="0"/>
      <p:bldP spid="357396" grpId="0" animBg="1" autoUpdateAnimBg="0"/>
    </p:bldLst>
  </p:timing>
</p:sld>
</file>

<file path=ppt/slides/slide2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a:xfrm>
            <a:off x="1905000" y="152400"/>
            <a:ext cx="6400800" cy="533400"/>
          </a:xfrm>
          <a:ln w="28575">
            <a:solidFill>
              <a:srgbClr val="0033CC"/>
            </a:solidFill>
          </a:ln>
        </p:spPr>
        <p:txBody>
          <a:bodyPr/>
          <a:lstStyle/>
          <a:p>
            <a:pPr eaLnBrk="1" hangingPunct="1"/>
            <a:r>
              <a:rPr lang="en-US" sz="2800" b="1" smtClean="0">
                <a:latin typeface="Tahoma" pitchFamily="34" charset="0"/>
              </a:rPr>
              <a:t>PEMBETULAN SUATU KEPUTUSAN</a:t>
            </a:r>
          </a:p>
        </p:txBody>
      </p:sp>
      <p:sp>
        <p:nvSpPr>
          <p:cNvPr id="358403" name="Rectangle 3"/>
          <p:cNvSpPr>
            <a:spLocks noChangeArrowheads="1"/>
          </p:cNvSpPr>
          <p:nvPr/>
        </p:nvSpPr>
        <p:spPr bwMode="auto">
          <a:xfrm>
            <a:off x="179388" y="765175"/>
            <a:ext cx="8785225" cy="2682875"/>
          </a:xfrm>
          <a:prstGeom prst="rect">
            <a:avLst/>
          </a:prstGeom>
          <a:noFill/>
          <a:ln w="28575">
            <a:solidFill>
              <a:srgbClr val="FF33CC"/>
            </a:solidFill>
            <a:miter lim="800000"/>
            <a:headEnd/>
            <a:tailEnd/>
          </a:ln>
        </p:spPr>
        <p:txBody>
          <a:bodyPr lIns="91422" tIns="45712" rIns="91422" bIns="45712">
            <a:spAutoFit/>
          </a:bodyPr>
          <a:lstStyle/>
          <a:p>
            <a:r>
              <a:rPr lang="fr-FR" sz="1800" u="none">
                <a:latin typeface="Tahoma" pitchFamily="34" charset="0"/>
              </a:rPr>
              <a:t>Atas permohonan Wajib Pajak atau karena jabatannya, Direktur Jenderal Pajak dapat membetulkan surat ketetapan pajak, Surat Tagihan Pajak, </a:t>
            </a:r>
            <a:r>
              <a:rPr lang="fr-FR" sz="1800" b="1" i="1" u="none">
                <a:latin typeface="Tahoma" pitchFamily="34" charset="0"/>
              </a:rPr>
              <a:t>Surat Keputusan Pembetulan</a:t>
            </a:r>
            <a:r>
              <a:rPr lang="fr-FR" sz="1800" u="none">
                <a:latin typeface="Tahoma" pitchFamily="34" charset="0"/>
              </a:rPr>
              <a:t>, Surat Keputusan Keberatan, Surat Keputusan Pengurangan Sanksi Administrasi, Surat Keputusan Penghapusan Sanksi Administrasi, Surat Keputusan Pengurangan Ketetapan Pajak, Surat Keputusan Pembatalan Ketetapan Pajak, Surat Keputusan Pengembalian Pendahuluan Kelebihan Pajak, atau </a:t>
            </a:r>
            <a:r>
              <a:rPr lang="fr-FR" sz="1800" i="1" u="none">
                <a:latin typeface="Tahoma" pitchFamily="34" charset="0"/>
              </a:rPr>
              <a:t>Surat Keputusan Pemberian Imbalan Bunga</a:t>
            </a:r>
            <a:r>
              <a:rPr lang="fr-FR" sz="1800" u="none">
                <a:latin typeface="Tahoma" pitchFamily="34" charset="0"/>
              </a:rPr>
              <a:t>, yang dalam penerbitannya terdapat </a:t>
            </a:r>
            <a:r>
              <a:rPr lang="fr-FR" sz="2000">
                <a:solidFill>
                  <a:schemeClr val="accent2"/>
                </a:solidFill>
                <a:latin typeface="Tahoma" pitchFamily="34" charset="0"/>
              </a:rPr>
              <a:t>kesalahan tulis</a:t>
            </a:r>
            <a:r>
              <a:rPr lang="fr-FR" sz="1800" u="none">
                <a:latin typeface="Tahoma" pitchFamily="34" charset="0"/>
              </a:rPr>
              <a:t>, </a:t>
            </a:r>
            <a:r>
              <a:rPr lang="fr-FR" sz="2000">
                <a:solidFill>
                  <a:srgbClr val="008000"/>
                </a:solidFill>
                <a:latin typeface="Tahoma" pitchFamily="34" charset="0"/>
              </a:rPr>
              <a:t>kesalahan hitung</a:t>
            </a:r>
            <a:r>
              <a:rPr lang="fr-FR" sz="1800" u="none">
                <a:latin typeface="Tahoma" pitchFamily="34" charset="0"/>
              </a:rPr>
              <a:t>, dan/atau </a:t>
            </a:r>
            <a:r>
              <a:rPr lang="fr-FR" sz="2000">
                <a:solidFill>
                  <a:srgbClr val="990000"/>
                </a:solidFill>
                <a:latin typeface="Tahoma" pitchFamily="34" charset="0"/>
              </a:rPr>
              <a:t>kekeliruan penerapan ketentuan tertentu dalam peraturan perundang-undangan perpajakan</a:t>
            </a:r>
            <a:r>
              <a:rPr lang="fr-FR" sz="1800" u="none">
                <a:latin typeface="Tahoma" pitchFamily="34" charset="0"/>
              </a:rPr>
              <a:t>. </a:t>
            </a:r>
            <a:endParaRPr lang="en-GB" sz="1800" u="none">
              <a:latin typeface="Tahoma" pitchFamily="34" charset="0"/>
            </a:endParaRPr>
          </a:p>
        </p:txBody>
      </p:sp>
      <p:sp>
        <p:nvSpPr>
          <p:cNvPr id="358404" name="Rectangle 4"/>
          <p:cNvSpPr>
            <a:spLocks noChangeArrowheads="1"/>
          </p:cNvSpPr>
          <p:nvPr/>
        </p:nvSpPr>
        <p:spPr bwMode="auto">
          <a:xfrm>
            <a:off x="2195513" y="3573463"/>
            <a:ext cx="4391025" cy="2298700"/>
          </a:xfrm>
          <a:prstGeom prst="rect">
            <a:avLst/>
          </a:prstGeom>
          <a:noFill/>
          <a:ln w="9525">
            <a:solidFill>
              <a:srgbClr val="0033CC"/>
            </a:solidFill>
            <a:miter lim="800000"/>
            <a:headEnd/>
            <a:tailEnd/>
          </a:ln>
        </p:spPr>
        <p:txBody>
          <a:bodyPr lIns="91422" tIns="45712" rIns="91422" bIns="45712">
            <a:spAutoFit/>
          </a:bodyPr>
          <a:lstStyle/>
          <a:p>
            <a:r>
              <a:rPr lang="en-US" sz="1800" u="none">
                <a:latin typeface="Tahoma" pitchFamily="34" charset="0"/>
                <a:cs typeface="Times New Roman" pitchFamily="18" charset="0"/>
              </a:rPr>
              <a:t>yaitu kekeliruan dalam penerapan tarif, kekeliruan penerapan persentase Norma Penghitungan Penghasilan Neto, kekeliruan penerapan sanksi administrasi, kekeliruan Penghasilan Tidak Kena Pajak (PTKP), kekeliruan penghitungan PPh dalam tahun berjalan, kekeliruan pengkreditan pajak.</a:t>
            </a:r>
            <a:r>
              <a:rPr lang="en-GB" sz="1800" u="none">
                <a:latin typeface="Tahoma" pitchFamily="34" charset="0"/>
              </a:rPr>
              <a:t> </a:t>
            </a:r>
          </a:p>
        </p:txBody>
      </p:sp>
      <p:sp>
        <p:nvSpPr>
          <p:cNvPr id="358405" name="Rectangle 5"/>
          <p:cNvSpPr>
            <a:spLocks noChangeArrowheads="1"/>
          </p:cNvSpPr>
          <p:nvPr/>
        </p:nvSpPr>
        <p:spPr bwMode="auto">
          <a:xfrm>
            <a:off x="6588125" y="3573463"/>
            <a:ext cx="2484438" cy="2301875"/>
          </a:xfrm>
          <a:prstGeom prst="rect">
            <a:avLst/>
          </a:prstGeom>
          <a:noFill/>
          <a:ln w="12700">
            <a:solidFill>
              <a:srgbClr val="990000"/>
            </a:solidFill>
            <a:miter lim="800000"/>
            <a:headEnd/>
            <a:tailEnd/>
          </a:ln>
        </p:spPr>
        <p:txBody>
          <a:bodyPr lIns="91422" tIns="45712" rIns="91422" bIns="45712">
            <a:spAutoFit/>
          </a:bodyPr>
          <a:lstStyle/>
          <a:p>
            <a:r>
              <a:rPr lang="en-US" sz="1800" u="none">
                <a:latin typeface="Tahoma" pitchFamily="34" charset="0"/>
                <a:cs typeface="Times New Roman" pitchFamily="18" charset="0"/>
              </a:rPr>
              <a:t>yaitu antara lain kesalahan penulisan nama, alamat, NPWP, nomor ketetapan  pajak, jenis pajak, masa atau tahun pajak dan tanggal jatuh tempo.</a:t>
            </a:r>
            <a:r>
              <a:rPr lang="en-GB" sz="1800" u="none">
                <a:latin typeface="Tahoma" pitchFamily="34" charset="0"/>
              </a:rPr>
              <a:t> </a:t>
            </a:r>
          </a:p>
        </p:txBody>
      </p:sp>
      <p:sp>
        <p:nvSpPr>
          <p:cNvPr id="358406" name="Rectangle 6"/>
          <p:cNvSpPr>
            <a:spLocks noChangeArrowheads="1"/>
          </p:cNvSpPr>
          <p:nvPr/>
        </p:nvSpPr>
        <p:spPr bwMode="auto">
          <a:xfrm>
            <a:off x="34925" y="3573463"/>
            <a:ext cx="2160588" cy="2298700"/>
          </a:xfrm>
          <a:prstGeom prst="rect">
            <a:avLst/>
          </a:prstGeom>
          <a:noFill/>
          <a:ln w="9525">
            <a:solidFill>
              <a:srgbClr val="008000"/>
            </a:solidFill>
            <a:miter lim="800000"/>
            <a:headEnd/>
            <a:tailEnd/>
          </a:ln>
        </p:spPr>
        <p:txBody>
          <a:bodyPr lIns="91422" tIns="45712" rIns="91422" bIns="45712">
            <a:spAutoFit/>
          </a:bodyPr>
          <a:lstStyle/>
          <a:p>
            <a:r>
              <a:rPr lang="en-US" sz="1800" u="none">
                <a:latin typeface="Tahoma" pitchFamily="34" charset="0"/>
                <a:cs typeface="Times New Roman" pitchFamily="18" charset="0"/>
              </a:rPr>
              <a:t>yaitu kesalahan yang berasal dari penjumlahan dan atau pengurangan dan atau perkalian dan atau pembagian suatu bilangan.</a:t>
            </a:r>
            <a:r>
              <a:rPr lang="en-GB" sz="1800" u="none">
                <a:latin typeface="Tahoma" pitchFamily="34" charset="0"/>
              </a:rPr>
              <a:t> </a:t>
            </a:r>
          </a:p>
        </p:txBody>
      </p:sp>
      <p:sp>
        <p:nvSpPr>
          <p:cNvPr id="358407" name="Rectangle 7"/>
          <p:cNvSpPr>
            <a:spLocks noChangeArrowheads="1"/>
          </p:cNvSpPr>
          <p:nvPr/>
        </p:nvSpPr>
        <p:spPr bwMode="auto">
          <a:xfrm>
            <a:off x="76200" y="76200"/>
            <a:ext cx="1676400" cy="650875"/>
          </a:xfrm>
          <a:prstGeom prst="rect">
            <a:avLst/>
          </a:prstGeom>
          <a:noFill/>
          <a:ln w="9525">
            <a:solidFill>
              <a:srgbClr val="FF33CC"/>
            </a:solidFill>
            <a:miter lim="800000"/>
            <a:headEnd/>
            <a:tailEnd/>
          </a:ln>
        </p:spPr>
        <p:txBody>
          <a:bodyPr lIns="91422" tIns="45712" rIns="91422" bIns="45712">
            <a:spAutoFit/>
          </a:bodyPr>
          <a:lstStyle/>
          <a:p>
            <a:pPr algn="l"/>
            <a:r>
              <a:rPr lang="en-US" sz="1800" u="none">
                <a:latin typeface="Tahoma" pitchFamily="34" charset="0"/>
                <a:cs typeface="Times New Roman" pitchFamily="18" charset="0"/>
              </a:rPr>
              <a:t>Pasal 16 UU KUP ayat (1)</a:t>
            </a:r>
            <a:r>
              <a:rPr lang="en-GB" sz="1800" u="none">
                <a:latin typeface="Tahoma" pitchFamily="34" charset="0"/>
              </a:rPr>
              <a:t> </a:t>
            </a:r>
          </a:p>
        </p:txBody>
      </p:sp>
      <p:sp>
        <p:nvSpPr>
          <p:cNvPr id="358408" name="Line 8"/>
          <p:cNvSpPr>
            <a:spLocks noChangeShapeType="1"/>
          </p:cNvSpPr>
          <p:nvPr/>
        </p:nvSpPr>
        <p:spPr bwMode="auto">
          <a:xfrm>
            <a:off x="8388350" y="2781300"/>
            <a:ext cx="0" cy="863600"/>
          </a:xfrm>
          <a:prstGeom prst="line">
            <a:avLst/>
          </a:prstGeom>
          <a:noFill/>
          <a:ln w="38100">
            <a:solidFill>
              <a:schemeClr val="accent2"/>
            </a:solidFill>
            <a:round/>
            <a:headEnd/>
            <a:tailEnd type="triangle" w="med" len="med"/>
          </a:ln>
        </p:spPr>
        <p:txBody>
          <a:bodyPr/>
          <a:lstStyle/>
          <a:p>
            <a:endParaRPr lang="en-US"/>
          </a:p>
        </p:txBody>
      </p:sp>
      <p:sp>
        <p:nvSpPr>
          <p:cNvPr id="358409" name="Line 9"/>
          <p:cNvSpPr>
            <a:spLocks noChangeShapeType="1"/>
          </p:cNvSpPr>
          <p:nvPr/>
        </p:nvSpPr>
        <p:spPr bwMode="auto">
          <a:xfrm flipH="1">
            <a:off x="1116013" y="3068638"/>
            <a:ext cx="360362" cy="576262"/>
          </a:xfrm>
          <a:prstGeom prst="line">
            <a:avLst/>
          </a:prstGeom>
          <a:noFill/>
          <a:ln w="38100">
            <a:solidFill>
              <a:srgbClr val="008000"/>
            </a:solidFill>
            <a:round/>
            <a:headEnd/>
            <a:tailEnd type="triangle" w="med" len="med"/>
          </a:ln>
        </p:spPr>
        <p:txBody>
          <a:bodyPr/>
          <a:lstStyle/>
          <a:p>
            <a:endParaRPr lang="en-US"/>
          </a:p>
        </p:txBody>
      </p:sp>
      <p:sp>
        <p:nvSpPr>
          <p:cNvPr id="358410" name="Line 10"/>
          <p:cNvSpPr>
            <a:spLocks noChangeShapeType="1"/>
          </p:cNvSpPr>
          <p:nvPr/>
        </p:nvSpPr>
        <p:spPr bwMode="auto">
          <a:xfrm flipH="1">
            <a:off x="4716463" y="3068638"/>
            <a:ext cx="287337" cy="576262"/>
          </a:xfrm>
          <a:prstGeom prst="line">
            <a:avLst/>
          </a:prstGeom>
          <a:noFill/>
          <a:ln w="38100">
            <a:solidFill>
              <a:srgbClr val="990000"/>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iterate type="lt">
                                    <p:tmPct val="10000"/>
                                  </p:iterate>
                                  <p:childTnLst>
                                    <p:set>
                                      <p:cBhvr>
                                        <p:cTn id="6" dur="1" fill="hold">
                                          <p:stCondLst>
                                            <p:cond delay="0"/>
                                          </p:stCondLst>
                                        </p:cTn>
                                        <p:tgtEl>
                                          <p:spTgt spid="358402"/>
                                        </p:tgtEl>
                                        <p:attrNameLst>
                                          <p:attrName>style.visibility</p:attrName>
                                        </p:attrNameLst>
                                      </p:cBhvr>
                                      <p:to>
                                        <p:strVal val="visible"/>
                                      </p:to>
                                    </p:set>
                                    <p:animEffect transition="in" filter="wipe(down)">
                                      <p:cBhvr>
                                        <p:cTn id="7" dur="580">
                                          <p:stCondLst>
                                            <p:cond delay="0"/>
                                          </p:stCondLst>
                                        </p:cTn>
                                        <p:tgtEl>
                                          <p:spTgt spid="358402"/>
                                        </p:tgtEl>
                                      </p:cBhvr>
                                    </p:animEffect>
                                    <p:anim calcmode="lin" valueType="num">
                                      <p:cBhvr>
                                        <p:cTn id="8" dur="1822" tmFilter="0,0; 0.14,0.36; 0.43,0.73; 0.71,0.91; 1.0,1.0">
                                          <p:stCondLst>
                                            <p:cond delay="0"/>
                                          </p:stCondLst>
                                        </p:cTn>
                                        <p:tgtEl>
                                          <p:spTgt spid="35840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5840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5840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5840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58402"/>
                                        </p:tgtEl>
                                        <p:attrNameLst>
                                          <p:attrName>ppt_y</p:attrName>
                                        </p:attrNameLst>
                                      </p:cBhvr>
                                      <p:tavLst>
                                        <p:tav tm="0" fmla="#ppt_y-sin(pi*$)/81">
                                          <p:val>
                                            <p:fltVal val="0"/>
                                          </p:val>
                                        </p:tav>
                                        <p:tav tm="100000">
                                          <p:val>
                                            <p:fltVal val="1"/>
                                          </p:val>
                                        </p:tav>
                                      </p:tavLst>
                                    </p:anim>
                                    <p:animScale>
                                      <p:cBhvr>
                                        <p:cTn id="13" dur="26">
                                          <p:stCondLst>
                                            <p:cond delay="650"/>
                                          </p:stCondLst>
                                        </p:cTn>
                                        <p:tgtEl>
                                          <p:spTgt spid="358402"/>
                                        </p:tgtEl>
                                      </p:cBhvr>
                                      <p:to x="100000" y="60000"/>
                                    </p:animScale>
                                    <p:animScale>
                                      <p:cBhvr>
                                        <p:cTn id="14" dur="166" decel="50000">
                                          <p:stCondLst>
                                            <p:cond delay="676"/>
                                          </p:stCondLst>
                                        </p:cTn>
                                        <p:tgtEl>
                                          <p:spTgt spid="358402"/>
                                        </p:tgtEl>
                                      </p:cBhvr>
                                      <p:to x="100000" y="100000"/>
                                    </p:animScale>
                                    <p:animScale>
                                      <p:cBhvr>
                                        <p:cTn id="15" dur="26">
                                          <p:stCondLst>
                                            <p:cond delay="1312"/>
                                          </p:stCondLst>
                                        </p:cTn>
                                        <p:tgtEl>
                                          <p:spTgt spid="358402"/>
                                        </p:tgtEl>
                                      </p:cBhvr>
                                      <p:to x="100000" y="80000"/>
                                    </p:animScale>
                                    <p:animScale>
                                      <p:cBhvr>
                                        <p:cTn id="16" dur="166" decel="50000">
                                          <p:stCondLst>
                                            <p:cond delay="1338"/>
                                          </p:stCondLst>
                                        </p:cTn>
                                        <p:tgtEl>
                                          <p:spTgt spid="358402"/>
                                        </p:tgtEl>
                                      </p:cBhvr>
                                      <p:to x="100000" y="100000"/>
                                    </p:animScale>
                                    <p:animScale>
                                      <p:cBhvr>
                                        <p:cTn id="17" dur="26">
                                          <p:stCondLst>
                                            <p:cond delay="1642"/>
                                          </p:stCondLst>
                                        </p:cTn>
                                        <p:tgtEl>
                                          <p:spTgt spid="358402"/>
                                        </p:tgtEl>
                                      </p:cBhvr>
                                      <p:to x="100000" y="90000"/>
                                    </p:animScale>
                                    <p:animScale>
                                      <p:cBhvr>
                                        <p:cTn id="18" dur="166" decel="50000">
                                          <p:stCondLst>
                                            <p:cond delay="1668"/>
                                          </p:stCondLst>
                                        </p:cTn>
                                        <p:tgtEl>
                                          <p:spTgt spid="358402"/>
                                        </p:tgtEl>
                                      </p:cBhvr>
                                      <p:to x="100000" y="100000"/>
                                    </p:animScale>
                                    <p:animScale>
                                      <p:cBhvr>
                                        <p:cTn id="19" dur="26">
                                          <p:stCondLst>
                                            <p:cond delay="1808"/>
                                          </p:stCondLst>
                                        </p:cTn>
                                        <p:tgtEl>
                                          <p:spTgt spid="358402"/>
                                        </p:tgtEl>
                                      </p:cBhvr>
                                      <p:to x="100000" y="95000"/>
                                    </p:animScale>
                                    <p:animScale>
                                      <p:cBhvr>
                                        <p:cTn id="20" dur="166" decel="50000">
                                          <p:stCondLst>
                                            <p:cond delay="1834"/>
                                          </p:stCondLst>
                                        </p:cTn>
                                        <p:tgtEl>
                                          <p:spTgt spid="35840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58407"/>
                                        </p:tgtEl>
                                        <p:attrNameLst>
                                          <p:attrName>style.visibility</p:attrName>
                                        </p:attrNameLst>
                                      </p:cBhvr>
                                      <p:to>
                                        <p:strVal val="visible"/>
                                      </p:to>
                                    </p:set>
                                    <p:anim calcmode="lin" valueType="num">
                                      <p:cBhvr additive="base">
                                        <p:cTn id="25" dur="500" fill="hold"/>
                                        <p:tgtEl>
                                          <p:spTgt spid="358407"/>
                                        </p:tgtEl>
                                        <p:attrNameLst>
                                          <p:attrName>ppt_x</p:attrName>
                                        </p:attrNameLst>
                                      </p:cBhvr>
                                      <p:tavLst>
                                        <p:tav tm="0">
                                          <p:val>
                                            <p:strVal val="0-#ppt_w/2"/>
                                          </p:val>
                                        </p:tav>
                                        <p:tav tm="100000">
                                          <p:val>
                                            <p:strVal val="#ppt_x"/>
                                          </p:val>
                                        </p:tav>
                                      </p:tavLst>
                                    </p:anim>
                                    <p:anim calcmode="lin" valueType="num">
                                      <p:cBhvr additive="base">
                                        <p:cTn id="26" dur="500" fill="hold"/>
                                        <p:tgtEl>
                                          <p:spTgt spid="35840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58403"/>
                                        </p:tgtEl>
                                        <p:attrNameLst>
                                          <p:attrName>style.visibility</p:attrName>
                                        </p:attrNameLst>
                                      </p:cBhvr>
                                      <p:to>
                                        <p:strVal val="visible"/>
                                      </p:to>
                                    </p:set>
                                    <p:anim calcmode="lin" valueType="num">
                                      <p:cBhvr additive="base">
                                        <p:cTn id="31" dur="500" fill="hold"/>
                                        <p:tgtEl>
                                          <p:spTgt spid="358403"/>
                                        </p:tgtEl>
                                        <p:attrNameLst>
                                          <p:attrName>ppt_x</p:attrName>
                                        </p:attrNameLst>
                                      </p:cBhvr>
                                      <p:tavLst>
                                        <p:tav tm="0">
                                          <p:val>
                                            <p:strVal val="0-#ppt_w/2"/>
                                          </p:val>
                                        </p:tav>
                                        <p:tav tm="100000">
                                          <p:val>
                                            <p:strVal val="#ppt_x"/>
                                          </p:val>
                                        </p:tav>
                                      </p:tavLst>
                                    </p:anim>
                                    <p:anim calcmode="lin" valueType="num">
                                      <p:cBhvr additive="base">
                                        <p:cTn id="32" dur="500" fill="hold"/>
                                        <p:tgtEl>
                                          <p:spTgt spid="35840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58408"/>
                                        </p:tgtEl>
                                        <p:attrNameLst>
                                          <p:attrName>style.visibility</p:attrName>
                                        </p:attrNameLst>
                                      </p:cBhvr>
                                      <p:to>
                                        <p:strVal val="visible"/>
                                      </p:to>
                                    </p:set>
                                    <p:anim calcmode="lin" valueType="num">
                                      <p:cBhvr additive="base">
                                        <p:cTn id="37" dur="500" fill="hold"/>
                                        <p:tgtEl>
                                          <p:spTgt spid="358408"/>
                                        </p:tgtEl>
                                        <p:attrNameLst>
                                          <p:attrName>ppt_x</p:attrName>
                                        </p:attrNameLst>
                                      </p:cBhvr>
                                      <p:tavLst>
                                        <p:tav tm="0">
                                          <p:val>
                                            <p:strVal val="#ppt_x"/>
                                          </p:val>
                                        </p:tav>
                                        <p:tav tm="100000">
                                          <p:val>
                                            <p:strVal val="#ppt_x"/>
                                          </p:val>
                                        </p:tav>
                                      </p:tavLst>
                                    </p:anim>
                                    <p:anim calcmode="lin" valueType="num">
                                      <p:cBhvr additive="base">
                                        <p:cTn id="38" dur="500" fill="hold"/>
                                        <p:tgtEl>
                                          <p:spTgt spid="35840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58405"/>
                                        </p:tgtEl>
                                        <p:attrNameLst>
                                          <p:attrName>style.visibility</p:attrName>
                                        </p:attrNameLst>
                                      </p:cBhvr>
                                      <p:to>
                                        <p:strVal val="visible"/>
                                      </p:to>
                                    </p:set>
                                    <p:anim calcmode="lin" valueType="num">
                                      <p:cBhvr additive="base">
                                        <p:cTn id="43" dur="500" fill="hold"/>
                                        <p:tgtEl>
                                          <p:spTgt spid="358405"/>
                                        </p:tgtEl>
                                        <p:attrNameLst>
                                          <p:attrName>ppt_x</p:attrName>
                                        </p:attrNameLst>
                                      </p:cBhvr>
                                      <p:tavLst>
                                        <p:tav tm="0">
                                          <p:val>
                                            <p:strVal val="0-#ppt_w/2"/>
                                          </p:val>
                                        </p:tav>
                                        <p:tav tm="100000">
                                          <p:val>
                                            <p:strVal val="#ppt_x"/>
                                          </p:val>
                                        </p:tav>
                                      </p:tavLst>
                                    </p:anim>
                                    <p:anim calcmode="lin" valueType="num">
                                      <p:cBhvr additive="base">
                                        <p:cTn id="44" dur="500" fill="hold"/>
                                        <p:tgtEl>
                                          <p:spTgt spid="35840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58409"/>
                                        </p:tgtEl>
                                        <p:attrNameLst>
                                          <p:attrName>style.visibility</p:attrName>
                                        </p:attrNameLst>
                                      </p:cBhvr>
                                      <p:to>
                                        <p:strVal val="visible"/>
                                      </p:to>
                                    </p:set>
                                    <p:anim calcmode="lin" valueType="num">
                                      <p:cBhvr additive="base">
                                        <p:cTn id="49" dur="500" fill="hold"/>
                                        <p:tgtEl>
                                          <p:spTgt spid="358409"/>
                                        </p:tgtEl>
                                        <p:attrNameLst>
                                          <p:attrName>ppt_x</p:attrName>
                                        </p:attrNameLst>
                                      </p:cBhvr>
                                      <p:tavLst>
                                        <p:tav tm="0">
                                          <p:val>
                                            <p:strVal val="#ppt_x"/>
                                          </p:val>
                                        </p:tav>
                                        <p:tav tm="100000">
                                          <p:val>
                                            <p:strVal val="#ppt_x"/>
                                          </p:val>
                                        </p:tav>
                                      </p:tavLst>
                                    </p:anim>
                                    <p:anim calcmode="lin" valueType="num">
                                      <p:cBhvr additive="base">
                                        <p:cTn id="50" dur="500" fill="hold"/>
                                        <p:tgtEl>
                                          <p:spTgt spid="35840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58406"/>
                                        </p:tgtEl>
                                        <p:attrNameLst>
                                          <p:attrName>style.visibility</p:attrName>
                                        </p:attrNameLst>
                                      </p:cBhvr>
                                      <p:to>
                                        <p:strVal val="visible"/>
                                      </p:to>
                                    </p:set>
                                    <p:anim calcmode="lin" valueType="num">
                                      <p:cBhvr additive="base">
                                        <p:cTn id="55" dur="500" fill="hold"/>
                                        <p:tgtEl>
                                          <p:spTgt spid="358406"/>
                                        </p:tgtEl>
                                        <p:attrNameLst>
                                          <p:attrName>ppt_x</p:attrName>
                                        </p:attrNameLst>
                                      </p:cBhvr>
                                      <p:tavLst>
                                        <p:tav tm="0">
                                          <p:val>
                                            <p:strVal val="0-#ppt_w/2"/>
                                          </p:val>
                                        </p:tav>
                                        <p:tav tm="100000">
                                          <p:val>
                                            <p:strVal val="#ppt_x"/>
                                          </p:val>
                                        </p:tav>
                                      </p:tavLst>
                                    </p:anim>
                                    <p:anim calcmode="lin" valueType="num">
                                      <p:cBhvr additive="base">
                                        <p:cTn id="56" dur="500" fill="hold"/>
                                        <p:tgtEl>
                                          <p:spTgt spid="35840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58410"/>
                                        </p:tgtEl>
                                        <p:attrNameLst>
                                          <p:attrName>style.visibility</p:attrName>
                                        </p:attrNameLst>
                                      </p:cBhvr>
                                      <p:to>
                                        <p:strVal val="visible"/>
                                      </p:to>
                                    </p:set>
                                    <p:anim calcmode="lin" valueType="num">
                                      <p:cBhvr additive="base">
                                        <p:cTn id="61" dur="500" fill="hold"/>
                                        <p:tgtEl>
                                          <p:spTgt spid="358410"/>
                                        </p:tgtEl>
                                        <p:attrNameLst>
                                          <p:attrName>ppt_x</p:attrName>
                                        </p:attrNameLst>
                                      </p:cBhvr>
                                      <p:tavLst>
                                        <p:tav tm="0">
                                          <p:val>
                                            <p:strVal val="#ppt_x"/>
                                          </p:val>
                                        </p:tav>
                                        <p:tav tm="100000">
                                          <p:val>
                                            <p:strVal val="#ppt_x"/>
                                          </p:val>
                                        </p:tav>
                                      </p:tavLst>
                                    </p:anim>
                                    <p:anim calcmode="lin" valueType="num">
                                      <p:cBhvr additive="base">
                                        <p:cTn id="62" dur="500" fill="hold"/>
                                        <p:tgtEl>
                                          <p:spTgt spid="35841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58404"/>
                                        </p:tgtEl>
                                        <p:attrNameLst>
                                          <p:attrName>style.visibility</p:attrName>
                                        </p:attrNameLst>
                                      </p:cBhvr>
                                      <p:to>
                                        <p:strVal val="visible"/>
                                      </p:to>
                                    </p:set>
                                    <p:anim calcmode="lin" valueType="num">
                                      <p:cBhvr additive="base">
                                        <p:cTn id="67" dur="500" fill="hold"/>
                                        <p:tgtEl>
                                          <p:spTgt spid="358404"/>
                                        </p:tgtEl>
                                        <p:attrNameLst>
                                          <p:attrName>ppt_x</p:attrName>
                                        </p:attrNameLst>
                                      </p:cBhvr>
                                      <p:tavLst>
                                        <p:tav tm="0">
                                          <p:val>
                                            <p:strVal val="0-#ppt_w/2"/>
                                          </p:val>
                                        </p:tav>
                                        <p:tav tm="100000">
                                          <p:val>
                                            <p:strVal val="#ppt_x"/>
                                          </p:val>
                                        </p:tav>
                                      </p:tavLst>
                                    </p:anim>
                                    <p:anim calcmode="lin" valueType="num">
                                      <p:cBhvr additive="base">
                                        <p:cTn id="68" dur="500" fill="hold"/>
                                        <p:tgtEl>
                                          <p:spTgt spid="3584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02" grpId="0" animBg="1" autoUpdateAnimBg="0"/>
      <p:bldP spid="358403" grpId="0" animBg="1" autoUpdateAnimBg="0"/>
      <p:bldP spid="358404" grpId="0" animBg="1" autoUpdateAnimBg="0"/>
      <p:bldP spid="358405" grpId="0" animBg="1" autoUpdateAnimBg="0"/>
      <p:bldP spid="358406" grpId="0" animBg="1" autoUpdateAnimBg="0"/>
      <p:bldP spid="358407" grpId="0" animBg="1" autoUpdateAnimBg="0"/>
      <p:bldP spid="358408" grpId="0" animBg="1"/>
      <p:bldP spid="358409" grpId="0" animBg="1"/>
      <p:bldP spid="358410" grpId="0" animBg="1"/>
    </p:bldLst>
  </p:timing>
</p:sld>
</file>

<file path=ppt/slides/slide2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a:xfrm>
            <a:off x="1547813" y="115888"/>
            <a:ext cx="5832475" cy="433387"/>
          </a:xfrm>
          <a:ln w="28575">
            <a:solidFill>
              <a:srgbClr val="0033CC"/>
            </a:solidFill>
          </a:ln>
        </p:spPr>
        <p:txBody>
          <a:bodyPr/>
          <a:lstStyle/>
          <a:p>
            <a:pPr eaLnBrk="1" hangingPunct="1"/>
            <a:r>
              <a:rPr lang="en-US" sz="2400" b="1" smtClean="0">
                <a:latin typeface="Tahoma" pitchFamily="34" charset="0"/>
              </a:rPr>
              <a:t>PEMBETULAN SUATU KEPUTUSAN</a:t>
            </a:r>
          </a:p>
        </p:txBody>
      </p:sp>
      <p:sp>
        <p:nvSpPr>
          <p:cNvPr id="359427" name="Rectangle 3"/>
          <p:cNvSpPr>
            <a:spLocks noChangeArrowheads="1"/>
          </p:cNvSpPr>
          <p:nvPr/>
        </p:nvSpPr>
        <p:spPr bwMode="auto">
          <a:xfrm>
            <a:off x="179388" y="765175"/>
            <a:ext cx="8785225" cy="1460500"/>
          </a:xfrm>
          <a:prstGeom prst="rect">
            <a:avLst/>
          </a:prstGeom>
          <a:noFill/>
          <a:ln w="28575">
            <a:solidFill>
              <a:srgbClr val="FF33CC"/>
            </a:solidFill>
            <a:miter lim="800000"/>
            <a:headEnd/>
            <a:tailEnd/>
          </a:ln>
        </p:spPr>
        <p:txBody>
          <a:bodyPr lIns="91422" tIns="45712" rIns="91422" bIns="45712">
            <a:spAutoFit/>
          </a:bodyPr>
          <a:lstStyle/>
          <a:p>
            <a:r>
              <a:rPr lang="fr-FR" sz="2000" u="none">
                <a:latin typeface="Tahoma" pitchFamily="34" charset="0"/>
              </a:rPr>
              <a:t>Direktur Jenderal Pajak dalam jangka waktu paling lama </a:t>
            </a:r>
            <a:r>
              <a:rPr lang="fr-FR" b="1" u="none">
                <a:latin typeface="Tahoma" pitchFamily="34" charset="0"/>
              </a:rPr>
              <a:t>6 (enam) bulan</a:t>
            </a:r>
            <a:r>
              <a:rPr lang="fr-FR" sz="2000" u="none">
                <a:latin typeface="Tahoma" pitchFamily="34" charset="0"/>
              </a:rPr>
              <a:t> sejak tanggal surat permohonan pembetulan diterima, harus memberi keputusan atas permohonan pembetulan yang diajukan Wajib Pajak sebagaimana dimaksud pada ayat (1).</a:t>
            </a:r>
            <a:r>
              <a:rPr lang="en-US" sz="2000" u="none">
                <a:latin typeface="Tahoma" pitchFamily="34" charset="0"/>
              </a:rPr>
              <a:t>  (Pasal 16 ayat 2)</a:t>
            </a:r>
            <a:endParaRPr lang="en-GB" sz="2000" u="none">
              <a:latin typeface="Tahoma" pitchFamily="34" charset="0"/>
            </a:endParaRPr>
          </a:p>
        </p:txBody>
      </p:sp>
      <p:sp>
        <p:nvSpPr>
          <p:cNvPr id="359428" name="Rectangle 4"/>
          <p:cNvSpPr>
            <a:spLocks noChangeArrowheads="1"/>
          </p:cNvSpPr>
          <p:nvPr/>
        </p:nvSpPr>
        <p:spPr bwMode="auto">
          <a:xfrm>
            <a:off x="250825" y="2687638"/>
            <a:ext cx="8713788" cy="1339850"/>
          </a:xfrm>
          <a:prstGeom prst="rect">
            <a:avLst/>
          </a:prstGeom>
          <a:noFill/>
          <a:ln w="28575">
            <a:solidFill>
              <a:srgbClr val="FF33CC"/>
            </a:solidFill>
            <a:miter lim="800000"/>
            <a:headEnd/>
            <a:tailEnd/>
          </a:ln>
        </p:spPr>
        <p:txBody>
          <a:bodyPr lIns="91422" tIns="45712" rIns="91422" bIns="45712" anchor="ctr">
            <a:spAutoFit/>
          </a:bodyPr>
          <a:lstStyle/>
          <a:p>
            <a:r>
              <a:rPr lang="fr-FR" sz="2000" u="none">
                <a:latin typeface="Tahoma" pitchFamily="34" charset="0"/>
              </a:rPr>
              <a:t>Apabila jangka waktu sebagaimana dimaksud pada ayat (2) telah lewat, tetapi Direktur Jenderal Pajak tidak memberi suatu keputusan, permohonan pembetulan yang diajukan tersebut dianggap dikabulkan. (Pasal 16 ayat 3)</a:t>
            </a:r>
          </a:p>
        </p:txBody>
      </p:sp>
      <p:sp>
        <p:nvSpPr>
          <p:cNvPr id="359429" name="Rectangle 5"/>
          <p:cNvSpPr>
            <a:spLocks noChangeArrowheads="1"/>
          </p:cNvSpPr>
          <p:nvPr/>
        </p:nvSpPr>
        <p:spPr bwMode="auto">
          <a:xfrm>
            <a:off x="250825" y="4362450"/>
            <a:ext cx="8713788" cy="1946275"/>
          </a:xfrm>
          <a:prstGeom prst="rect">
            <a:avLst/>
          </a:prstGeom>
          <a:noFill/>
          <a:ln w="28575">
            <a:solidFill>
              <a:srgbClr val="FF33CC"/>
            </a:solidFill>
            <a:miter lim="800000"/>
            <a:headEnd/>
            <a:tailEnd/>
          </a:ln>
        </p:spPr>
        <p:txBody>
          <a:bodyPr lIns="91422" tIns="45712" rIns="91422" bIns="45712" anchor="ctr">
            <a:spAutoFit/>
          </a:bodyPr>
          <a:lstStyle/>
          <a:p>
            <a:r>
              <a:rPr lang="fr-FR" u="none">
                <a:latin typeface="Tahoma" pitchFamily="34" charset="0"/>
              </a:rPr>
              <a:t>Apabila diminta oleh Wajib Pajak, Direktur Jenderal Pajak wajib memberikan keterangan secara tertulis mengenai hal-hal yang menjadi dasar untuk menolak atau mengabulkan sebagian permohonan Wajib Pajak sebagaimana dimaksud pada ayat (1).  (Pasal 16 ayat 4)</a:t>
            </a:r>
          </a:p>
        </p:txBody>
      </p:sp>
      <p:sp>
        <p:nvSpPr>
          <p:cNvPr id="359430" name="AutoShape 6"/>
          <p:cNvSpPr>
            <a:spLocks noChangeArrowheads="1"/>
          </p:cNvSpPr>
          <p:nvPr/>
        </p:nvSpPr>
        <p:spPr bwMode="auto">
          <a:xfrm>
            <a:off x="34925" y="549275"/>
            <a:ext cx="360363"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59431" name="AutoShape 7"/>
          <p:cNvSpPr>
            <a:spLocks noChangeArrowheads="1"/>
          </p:cNvSpPr>
          <p:nvPr/>
        </p:nvSpPr>
        <p:spPr bwMode="auto">
          <a:xfrm>
            <a:off x="107950" y="2492375"/>
            <a:ext cx="360363"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59432" name="AutoShape 8"/>
          <p:cNvSpPr>
            <a:spLocks noChangeArrowheads="1"/>
          </p:cNvSpPr>
          <p:nvPr/>
        </p:nvSpPr>
        <p:spPr bwMode="auto">
          <a:xfrm>
            <a:off x="107950" y="4149725"/>
            <a:ext cx="360363"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59433" name="AutoShape 9"/>
          <p:cNvSpPr>
            <a:spLocks noChangeArrowheads="1"/>
          </p:cNvSpPr>
          <p:nvPr/>
        </p:nvSpPr>
        <p:spPr bwMode="auto">
          <a:xfrm>
            <a:off x="4067175" y="476250"/>
            <a:ext cx="576263" cy="360363"/>
          </a:xfrm>
          <a:prstGeom prst="downArrow">
            <a:avLst>
              <a:gd name="adj1" fmla="val 50000"/>
              <a:gd name="adj2" fmla="val 25000"/>
            </a:avLst>
          </a:prstGeom>
          <a:solidFill>
            <a:srgbClr val="990000"/>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9426"/>
                                        </p:tgtEl>
                                        <p:attrNameLst>
                                          <p:attrName>style.visibility</p:attrName>
                                        </p:attrNameLst>
                                      </p:cBhvr>
                                      <p:to>
                                        <p:strVal val="visible"/>
                                      </p:to>
                                    </p:set>
                                    <p:anim calcmode="lin" valueType="num">
                                      <p:cBhvr additive="base">
                                        <p:cTn id="7" dur="500" fill="hold"/>
                                        <p:tgtEl>
                                          <p:spTgt spid="359426"/>
                                        </p:tgtEl>
                                        <p:attrNameLst>
                                          <p:attrName>ppt_x</p:attrName>
                                        </p:attrNameLst>
                                      </p:cBhvr>
                                      <p:tavLst>
                                        <p:tav tm="0">
                                          <p:val>
                                            <p:strVal val="0-#ppt_w/2"/>
                                          </p:val>
                                        </p:tav>
                                        <p:tav tm="100000">
                                          <p:val>
                                            <p:strVal val="#ppt_x"/>
                                          </p:val>
                                        </p:tav>
                                      </p:tavLst>
                                    </p:anim>
                                    <p:anim calcmode="lin" valueType="num">
                                      <p:cBhvr additive="base">
                                        <p:cTn id="8" dur="500" fill="hold"/>
                                        <p:tgtEl>
                                          <p:spTgt spid="3594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9433"/>
                                        </p:tgtEl>
                                        <p:attrNameLst>
                                          <p:attrName>style.visibility</p:attrName>
                                        </p:attrNameLst>
                                      </p:cBhvr>
                                      <p:to>
                                        <p:strVal val="visible"/>
                                      </p:to>
                                    </p:set>
                                    <p:anim calcmode="lin" valueType="num">
                                      <p:cBhvr additive="base">
                                        <p:cTn id="13" dur="500" fill="hold"/>
                                        <p:tgtEl>
                                          <p:spTgt spid="359433"/>
                                        </p:tgtEl>
                                        <p:attrNameLst>
                                          <p:attrName>ppt_x</p:attrName>
                                        </p:attrNameLst>
                                      </p:cBhvr>
                                      <p:tavLst>
                                        <p:tav tm="0">
                                          <p:val>
                                            <p:strVal val="#ppt_x"/>
                                          </p:val>
                                        </p:tav>
                                        <p:tav tm="100000">
                                          <p:val>
                                            <p:strVal val="#ppt_x"/>
                                          </p:val>
                                        </p:tav>
                                      </p:tavLst>
                                    </p:anim>
                                    <p:anim calcmode="lin" valueType="num">
                                      <p:cBhvr additive="base">
                                        <p:cTn id="14" dur="500" fill="hold"/>
                                        <p:tgtEl>
                                          <p:spTgt spid="3594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59427"/>
                                        </p:tgtEl>
                                        <p:attrNameLst>
                                          <p:attrName>style.visibility</p:attrName>
                                        </p:attrNameLst>
                                      </p:cBhvr>
                                      <p:to>
                                        <p:strVal val="visible"/>
                                      </p:to>
                                    </p:set>
                                    <p:anim calcmode="lin" valueType="num">
                                      <p:cBhvr additive="base">
                                        <p:cTn id="19" dur="500" fill="hold"/>
                                        <p:tgtEl>
                                          <p:spTgt spid="359427"/>
                                        </p:tgtEl>
                                        <p:attrNameLst>
                                          <p:attrName>ppt_x</p:attrName>
                                        </p:attrNameLst>
                                      </p:cBhvr>
                                      <p:tavLst>
                                        <p:tav tm="0">
                                          <p:val>
                                            <p:strVal val="0-#ppt_w/2"/>
                                          </p:val>
                                        </p:tav>
                                        <p:tav tm="100000">
                                          <p:val>
                                            <p:strVal val="#ppt_x"/>
                                          </p:val>
                                        </p:tav>
                                      </p:tavLst>
                                    </p:anim>
                                    <p:anim calcmode="lin" valueType="num">
                                      <p:cBhvr additive="base">
                                        <p:cTn id="20" dur="500" fill="hold"/>
                                        <p:tgtEl>
                                          <p:spTgt spid="35942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59430"/>
                                        </p:tgtEl>
                                        <p:attrNameLst>
                                          <p:attrName>style.visibility</p:attrName>
                                        </p:attrNameLst>
                                      </p:cBhvr>
                                      <p:to>
                                        <p:strVal val="visible"/>
                                      </p:to>
                                    </p:set>
                                    <p:animEffect transition="in" filter="box(in)">
                                      <p:cBhvr>
                                        <p:cTn id="25" dur="500"/>
                                        <p:tgtEl>
                                          <p:spTgt spid="35943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59428"/>
                                        </p:tgtEl>
                                        <p:attrNameLst>
                                          <p:attrName>style.visibility</p:attrName>
                                        </p:attrNameLst>
                                      </p:cBhvr>
                                      <p:to>
                                        <p:strVal val="visible"/>
                                      </p:to>
                                    </p:set>
                                    <p:anim calcmode="lin" valueType="num">
                                      <p:cBhvr additive="base">
                                        <p:cTn id="30" dur="500" fill="hold"/>
                                        <p:tgtEl>
                                          <p:spTgt spid="359428"/>
                                        </p:tgtEl>
                                        <p:attrNameLst>
                                          <p:attrName>ppt_x</p:attrName>
                                        </p:attrNameLst>
                                      </p:cBhvr>
                                      <p:tavLst>
                                        <p:tav tm="0">
                                          <p:val>
                                            <p:strVal val="#ppt_x"/>
                                          </p:val>
                                        </p:tav>
                                        <p:tav tm="100000">
                                          <p:val>
                                            <p:strVal val="#ppt_x"/>
                                          </p:val>
                                        </p:tav>
                                      </p:tavLst>
                                    </p:anim>
                                    <p:anim calcmode="lin" valueType="num">
                                      <p:cBhvr additive="base">
                                        <p:cTn id="31" dur="500" fill="hold"/>
                                        <p:tgtEl>
                                          <p:spTgt spid="35942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359431"/>
                                        </p:tgtEl>
                                        <p:attrNameLst>
                                          <p:attrName>style.visibility</p:attrName>
                                        </p:attrNameLst>
                                      </p:cBhvr>
                                      <p:to>
                                        <p:strVal val="visible"/>
                                      </p:to>
                                    </p:set>
                                    <p:animEffect transition="in" filter="box(in)">
                                      <p:cBhvr>
                                        <p:cTn id="36" dur="500"/>
                                        <p:tgtEl>
                                          <p:spTgt spid="35943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59429"/>
                                        </p:tgtEl>
                                        <p:attrNameLst>
                                          <p:attrName>style.visibility</p:attrName>
                                        </p:attrNameLst>
                                      </p:cBhvr>
                                      <p:to>
                                        <p:strVal val="visible"/>
                                      </p:to>
                                    </p:set>
                                    <p:animEffect transition="in" filter="wipe(down)">
                                      <p:cBhvr>
                                        <p:cTn id="41" dur="500"/>
                                        <p:tgtEl>
                                          <p:spTgt spid="359429"/>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359432"/>
                                        </p:tgtEl>
                                        <p:attrNameLst>
                                          <p:attrName>style.visibility</p:attrName>
                                        </p:attrNameLst>
                                      </p:cBhvr>
                                      <p:to>
                                        <p:strVal val="visible"/>
                                      </p:to>
                                    </p:set>
                                    <p:animEffect transition="in" filter="box(in)">
                                      <p:cBhvr>
                                        <p:cTn id="46" dur="500"/>
                                        <p:tgtEl>
                                          <p:spTgt spid="3594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26" grpId="0" animBg="1" autoUpdateAnimBg="0"/>
      <p:bldP spid="359427" grpId="0" animBg="1" autoUpdateAnimBg="0"/>
      <p:bldP spid="359428" grpId="0" animBg="1"/>
      <p:bldP spid="359429" grpId="0" animBg="1"/>
      <p:bldP spid="359430" grpId="0" animBg="1"/>
      <p:bldP spid="359431" grpId="0" animBg="1"/>
      <p:bldP spid="359432" grpId="0" animBg="1"/>
      <p:bldP spid="3594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3375"/>
            <a:ext cx="7772400" cy="6191250"/>
          </a:xfrm>
        </p:spPr>
        <p:txBody>
          <a:bodyPr/>
          <a:lstStyle/>
          <a:p>
            <a:pPr algn="l">
              <a:defRPr/>
            </a:pPr>
            <a:r>
              <a:rPr lang="en-US" sz="2800" b="1" dirty="0" err="1" smtClean="0">
                <a:latin typeface="+mn-lt"/>
                <a:cs typeface="Times New Roman" pitchFamily="18" charset="0"/>
              </a:rPr>
              <a:t>Tahun</a:t>
            </a:r>
            <a:r>
              <a:rPr lang="en-US" sz="2800" b="1" dirty="0" smtClean="0">
                <a:latin typeface="+mn-lt"/>
                <a:cs typeface="Times New Roman" pitchFamily="18" charset="0"/>
              </a:rPr>
              <a:t> </a:t>
            </a:r>
            <a:r>
              <a:rPr lang="en-US" sz="2800" b="1" dirty="0" err="1" smtClean="0">
                <a:latin typeface="+mn-lt"/>
                <a:cs typeface="Times New Roman" pitchFamily="18" charset="0"/>
              </a:rPr>
              <a:t>Pajak</a:t>
            </a:r>
            <a:r>
              <a:rPr lang="en-US" sz="2800" b="1" dirty="0" smtClean="0">
                <a:latin typeface="+mn-lt"/>
                <a:cs typeface="Times New Roman" pitchFamily="18" charset="0"/>
              </a:rPr>
              <a:t> 2015, </a:t>
            </a:r>
            <a:r>
              <a:rPr lang="en-US" sz="2800" b="1" dirty="0" smtClean="0">
                <a:solidFill>
                  <a:srgbClr val="FF0000"/>
                </a:solidFill>
                <a:latin typeface="+mn-lt"/>
                <a:cs typeface="Times New Roman" pitchFamily="18" charset="0"/>
              </a:rPr>
              <a:t>PMK 122/PMK.010/2015</a:t>
            </a:r>
            <a:r>
              <a:rPr lang="en-US" sz="2800" b="1" dirty="0" smtClean="0">
                <a:latin typeface="+mn-lt"/>
                <a:cs typeface="Times New Roman" pitchFamily="18" charset="0"/>
              </a:rPr>
              <a:t/>
            </a:r>
            <a:br>
              <a:rPr lang="en-US" sz="2800" b="1" dirty="0" smtClean="0">
                <a:latin typeface="+mn-lt"/>
                <a:cs typeface="Times New Roman" pitchFamily="18" charset="0"/>
              </a:rPr>
            </a:br>
            <a:r>
              <a:rPr lang="en-US" sz="2800" dirty="0" smtClean="0">
                <a:latin typeface="+mn-lt"/>
              </a:rPr>
              <a:t/>
            </a:r>
            <a:br>
              <a:rPr lang="en-US" sz="2800" dirty="0" smtClean="0">
                <a:latin typeface="+mn-lt"/>
              </a:rPr>
            </a:br>
            <a:r>
              <a:rPr lang="en-US" sz="2800" dirty="0" smtClean="0">
                <a:latin typeface="+mn-lt"/>
              </a:rPr>
              <a:t>a.  </a:t>
            </a:r>
            <a:r>
              <a:rPr lang="en-US" sz="2800" dirty="0" err="1" smtClean="0">
                <a:latin typeface="+mn-lt"/>
              </a:rPr>
              <a:t>Rp</a:t>
            </a:r>
            <a:r>
              <a:rPr lang="en-US" sz="2800" dirty="0" smtClean="0">
                <a:latin typeface="+mn-lt"/>
              </a:rPr>
              <a:t>. 36.000.000,- </a:t>
            </a:r>
            <a:r>
              <a:rPr lang="en-US" sz="2800" dirty="0" err="1" smtClean="0">
                <a:latin typeface="+mn-lt"/>
              </a:rPr>
              <a:t>untuk</a:t>
            </a:r>
            <a:r>
              <a:rPr lang="en-US" sz="2800" dirty="0" smtClean="0">
                <a:latin typeface="+mn-lt"/>
              </a:rPr>
              <a:t> </a:t>
            </a:r>
            <a:r>
              <a:rPr lang="en-US" sz="2800" dirty="0" err="1" smtClean="0">
                <a:latin typeface="+mn-lt"/>
              </a:rPr>
              <a:t>diri</a:t>
            </a:r>
            <a:r>
              <a:rPr lang="en-US" sz="2800" dirty="0" smtClean="0">
                <a:latin typeface="+mn-lt"/>
              </a:rPr>
              <a:t> WP OP</a:t>
            </a:r>
            <a:br>
              <a:rPr lang="en-US" sz="2800" dirty="0" smtClean="0">
                <a:latin typeface="+mn-lt"/>
              </a:rPr>
            </a:br>
            <a:r>
              <a:rPr lang="en-US" sz="2800" dirty="0" smtClean="0">
                <a:latin typeface="+mn-lt"/>
              </a:rPr>
              <a:t>b.  </a:t>
            </a:r>
            <a:r>
              <a:rPr lang="en-US" sz="2800" dirty="0" err="1" smtClean="0">
                <a:latin typeface="+mn-lt"/>
              </a:rPr>
              <a:t>Rp</a:t>
            </a:r>
            <a:r>
              <a:rPr lang="en-US" sz="2800" dirty="0" smtClean="0">
                <a:latin typeface="+mn-lt"/>
              </a:rPr>
              <a:t>. 3.000.000,-  </a:t>
            </a:r>
            <a:r>
              <a:rPr lang="en-US" sz="2800" dirty="0" err="1" smtClean="0">
                <a:latin typeface="+mn-lt"/>
              </a:rPr>
              <a:t>tambahan</a:t>
            </a:r>
            <a:r>
              <a:rPr lang="en-US" sz="2800" dirty="0" smtClean="0">
                <a:latin typeface="+mn-lt"/>
              </a:rPr>
              <a:t> </a:t>
            </a:r>
            <a:r>
              <a:rPr lang="en-US" sz="2800" dirty="0" err="1" smtClean="0">
                <a:latin typeface="+mn-lt"/>
              </a:rPr>
              <a:t>untuk</a:t>
            </a:r>
            <a:r>
              <a:rPr lang="en-US" sz="2800" dirty="0" smtClean="0">
                <a:latin typeface="+mn-lt"/>
              </a:rPr>
              <a:t> WP yang </a:t>
            </a:r>
            <a:r>
              <a:rPr lang="en-US" sz="2800" dirty="0" err="1" smtClean="0">
                <a:latin typeface="+mn-lt"/>
              </a:rPr>
              <a:t>kawin</a:t>
            </a:r>
            <a:r>
              <a:rPr lang="en-US" sz="2800" dirty="0" smtClean="0">
                <a:latin typeface="+mn-lt"/>
              </a:rPr>
              <a:t/>
            </a:r>
            <a:br>
              <a:rPr lang="en-US" sz="2800" dirty="0" smtClean="0">
                <a:latin typeface="+mn-lt"/>
              </a:rPr>
            </a:br>
            <a:r>
              <a:rPr lang="en-US" sz="2800" dirty="0" smtClean="0">
                <a:latin typeface="+mn-lt"/>
              </a:rPr>
              <a:t>c.  </a:t>
            </a:r>
            <a:r>
              <a:rPr lang="en-US" sz="2800" dirty="0" err="1" smtClean="0">
                <a:latin typeface="+mn-lt"/>
              </a:rPr>
              <a:t>Rp</a:t>
            </a:r>
            <a:r>
              <a:rPr lang="en-US" sz="2800" dirty="0" smtClean="0">
                <a:latin typeface="+mn-lt"/>
              </a:rPr>
              <a:t>. 36.000.000,- </a:t>
            </a:r>
            <a:r>
              <a:rPr lang="en-US" sz="2800" dirty="0" err="1" smtClean="0">
                <a:latin typeface="+mn-lt"/>
              </a:rPr>
              <a:t>tambahan</a:t>
            </a:r>
            <a:r>
              <a:rPr lang="en-US" sz="2800" dirty="0" smtClean="0">
                <a:latin typeface="+mn-lt"/>
              </a:rPr>
              <a:t> </a:t>
            </a:r>
            <a:r>
              <a:rPr lang="en-US" sz="2800" dirty="0" err="1" smtClean="0">
                <a:latin typeface="+mn-lt"/>
              </a:rPr>
              <a:t>untuk</a:t>
            </a:r>
            <a:r>
              <a:rPr lang="en-US" sz="2800" dirty="0" smtClean="0">
                <a:latin typeface="+mn-lt"/>
              </a:rPr>
              <a:t> </a:t>
            </a:r>
            <a:r>
              <a:rPr lang="en-US" sz="2800" dirty="0" err="1" smtClean="0">
                <a:latin typeface="+mn-lt"/>
              </a:rPr>
              <a:t>seorang</a:t>
            </a:r>
            <a:r>
              <a:rPr lang="en-US" sz="2800" dirty="0" smtClean="0">
                <a:latin typeface="+mn-lt"/>
              </a:rPr>
              <a:t> </a:t>
            </a:r>
            <a:r>
              <a:rPr lang="en-US" sz="2800" dirty="0" err="1" smtClean="0">
                <a:latin typeface="+mn-lt"/>
              </a:rPr>
              <a:t>isteri</a:t>
            </a:r>
            <a:r>
              <a:rPr lang="en-US" sz="2800" dirty="0" smtClean="0">
                <a:latin typeface="+mn-lt"/>
              </a:rPr>
              <a:t> 	yang </a:t>
            </a:r>
            <a:r>
              <a:rPr lang="en-US" sz="2800" dirty="0" err="1" smtClean="0">
                <a:latin typeface="+mn-lt"/>
              </a:rPr>
              <a:t>penghasilannya</a:t>
            </a:r>
            <a:r>
              <a:rPr lang="en-US" sz="2800" dirty="0" smtClean="0">
                <a:latin typeface="+mn-lt"/>
              </a:rPr>
              <a:t> </a:t>
            </a:r>
            <a:r>
              <a:rPr lang="en-US" sz="2800" dirty="0" err="1" smtClean="0">
                <a:latin typeface="+mn-lt"/>
              </a:rPr>
              <a:t>digabung</a:t>
            </a:r>
            <a:r>
              <a:rPr lang="en-US" sz="2800" dirty="0" smtClean="0">
                <a:latin typeface="+mn-lt"/>
              </a:rPr>
              <a:t> </a:t>
            </a:r>
            <a:r>
              <a:rPr lang="en-US" sz="2800" dirty="0" err="1" smtClean="0">
                <a:latin typeface="+mn-lt"/>
              </a:rPr>
              <a:t>dengan</a:t>
            </a:r>
            <a:r>
              <a:rPr lang="en-US" sz="2800" dirty="0" smtClean="0">
                <a:latin typeface="+mn-lt"/>
              </a:rPr>
              <a:t> 	</a:t>
            </a:r>
            <a:r>
              <a:rPr lang="en-US" sz="2800" dirty="0" err="1" smtClean="0">
                <a:latin typeface="+mn-lt"/>
              </a:rPr>
              <a:t>penghasilan</a:t>
            </a:r>
            <a:r>
              <a:rPr lang="en-US" sz="2800" dirty="0" smtClean="0">
                <a:latin typeface="+mn-lt"/>
              </a:rPr>
              <a:t> </a:t>
            </a:r>
            <a:r>
              <a:rPr lang="en-US" sz="2800" dirty="0" err="1" smtClean="0">
                <a:latin typeface="+mn-lt"/>
              </a:rPr>
              <a:t>suami</a:t>
            </a:r>
            <a:r>
              <a:rPr lang="en-US" sz="2800" dirty="0" smtClean="0">
                <a:latin typeface="+mn-lt"/>
              </a:rPr>
              <a:t/>
            </a:r>
            <a:br>
              <a:rPr lang="en-US" sz="2800" dirty="0" smtClean="0">
                <a:latin typeface="+mn-lt"/>
              </a:rPr>
            </a:br>
            <a:r>
              <a:rPr lang="en-US" sz="2800" dirty="0" smtClean="0">
                <a:latin typeface="+mn-lt"/>
              </a:rPr>
              <a:t>d.  Rp.3.000.000,- </a:t>
            </a:r>
            <a:r>
              <a:rPr lang="en-US" sz="2800" dirty="0" err="1" smtClean="0">
                <a:latin typeface="+mn-lt"/>
              </a:rPr>
              <a:t>tambahan</a:t>
            </a:r>
            <a:r>
              <a:rPr lang="en-US" sz="2800" dirty="0" smtClean="0">
                <a:latin typeface="+mn-lt"/>
              </a:rPr>
              <a:t> </a:t>
            </a:r>
            <a:r>
              <a:rPr lang="en-US" sz="2800" dirty="0" err="1" smtClean="0">
                <a:latin typeface="+mn-lt"/>
              </a:rPr>
              <a:t>untuk</a:t>
            </a:r>
            <a:r>
              <a:rPr lang="en-US" sz="2800" dirty="0" smtClean="0">
                <a:latin typeface="+mn-lt"/>
              </a:rPr>
              <a:t> </a:t>
            </a:r>
            <a:r>
              <a:rPr lang="en-US" sz="2800" dirty="0" err="1" smtClean="0">
                <a:latin typeface="+mn-lt"/>
              </a:rPr>
              <a:t>setiap</a:t>
            </a:r>
            <a:r>
              <a:rPr lang="en-US" sz="2800" dirty="0" smtClean="0">
                <a:latin typeface="+mn-lt"/>
              </a:rPr>
              <a:t> </a:t>
            </a:r>
            <a:r>
              <a:rPr lang="en-US" sz="2800" dirty="0" err="1" smtClean="0">
                <a:latin typeface="+mn-lt"/>
              </a:rPr>
              <a:t>anggota</a:t>
            </a:r>
            <a:r>
              <a:rPr lang="en-US" sz="2800" dirty="0" smtClean="0">
                <a:latin typeface="+mn-lt"/>
              </a:rPr>
              <a:t> 	</a:t>
            </a:r>
            <a:r>
              <a:rPr lang="en-US" sz="2800" dirty="0" err="1" smtClean="0">
                <a:latin typeface="+mn-lt"/>
              </a:rPr>
              <a:t>keluarga</a:t>
            </a:r>
            <a:r>
              <a:rPr lang="en-US" sz="2800" dirty="0" smtClean="0">
                <a:latin typeface="+mn-lt"/>
              </a:rPr>
              <a:t> </a:t>
            </a:r>
            <a:r>
              <a:rPr lang="en-US" sz="2800" dirty="0" err="1" smtClean="0">
                <a:latin typeface="+mn-lt"/>
              </a:rPr>
              <a:t>sedarah</a:t>
            </a:r>
            <a:r>
              <a:rPr lang="en-US" sz="2800" dirty="0" smtClean="0">
                <a:latin typeface="+mn-lt"/>
              </a:rPr>
              <a:t> </a:t>
            </a:r>
            <a:r>
              <a:rPr lang="en-US" sz="2800" dirty="0" err="1" smtClean="0">
                <a:latin typeface="+mn-lt"/>
              </a:rPr>
              <a:t>dan</a:t>
            </a:r>
            <a:r>
              <a:rPr lang="en-US" sz="2800" dirty="0" smtClean="0">
                <a:latin typeface="+mn-lt"/>
              </a:rPr>
              <a:t> </a:t>
            </a:r>
            <a:r>
              <a:rPr lang="en-US" sz="2800" dirty="0" err="1" smtClean="0">
                <a:latin typeface="+mn-lt"/>
              </a:rPr>
              <a:t>keluarga</a:t>
            </a:r>
            <a:r>
              <a:rPr lang="en-US" sz="2800" dirty="0" smtClean="0">
                <a:latin typeface="+mn-lt"/>
              </a:rPr>
              <a:t> </a:t>
            </a:r>
            <a:r>
              <a:rPr lang="en-US" sz="2800" dirty="0" err="1" smtClean="0">
                <a:latin typeface="+mn-lt"/>
              </a:rPr>
              <a:t>semenda</a:t>
            </a:r>
            <a:r>
              <a:rPr lang="en-US" sz="2800" dirty="0" smtClean="0">
                <a:latin typeface="+mn-lt"/>
              </a:rPr>
              <a:t> </a:t>
            </a:r>
            <a:r>
              <a:rPr lang="en-US" sz="2800" dirty="0" err="1" smtClean="0">
                <a:latin typeface="+mn-lt"/>
              </a:rPr>
              <a:t>dalam</a:t>
            </a:r>
            <a:r>
              <a:rPr lang="en-US" sz="2800" dirty="0" smtClean="0">
                <a:latin typeface="+mn-lt"/>
              </a:rPr>
              <a:t> 	</a:t>
            </a:r>
            <a:r>
              <a:rPr lang="en-US" sz="2800" dirty="0" err="1" smtClean="0">
                <a:latin typeface="+mn-lt"/>
              </a:rPr>
              <a:t>garis</a:t>
            </a:r>
            <a:r>
              <a:rPr lang="en-US" sz="2800" dirty="0" smtClean="0">
                <a:latin typeface="+mn-lt"/>
              </a:rPr>
              <a:t> </a:t>
            </a:r>
            <a:r>
              <a:rPr lang="en-US" sz="2800" dirty="0" err="1" smtClean="0">
                <a:latin typeface="+mn-lt"/>
              </a:rPr>
              <a:t>keturunan</a:t>
            </a:r>
            <a:r>
              <a:rPr lang="en-US" sz="2800" dirty="0" smtClean="0">
                <a:latin typeface="+mn-lt"/>
              </a:rPr>
              <a:t> </a:t>
            </a:r>
            <a:r>
              <a:rPr lang="en-US" sz="2800" dirty="0" err="1" smtClean="0">
                <a:latin typeface="+mn-lt"/>
              </a:rPr>
              <a:t>lurus</a:t>
            </a:r>
            <a:r>
              <a:rPr lang="en-US" sz="2800" dirty="0" smtClean="0">
                <a:latin typeface="+mn-lt"/>
              </a:rPr>
              <a:t> </a:t>
            </a:r>
            <a:r>
              <a:rPr lang="en-US" sz="2800" dirty="0" err="1" smtClean="0">
                <a:latin typeface="+mn-lt"/>
              </a:rPr>
              <a:t>serta</a:t>
            </a:r>
            <a:r>
              <a:rPr lang="en-US" sz="2800" dirty="0" smtClean="0">
                <a:latin typeface="+mn-lt"/>
              </a:rPr>
              <a:t> </a:t>
            </a:r>
            <a:r>
              <a:rPr lang="en-US" sz="2800" dirty="0" err="1" smtClean="0">
                <a:latin typeface="+mn-lt"/>
              </a:rPr>
              <a:t>anak</a:t>
            </a:r>
            <a:r>
              <a:rPr lang="en-US" sz="2800" dirty="0" smtClean="0">
                <a:latin typeface="+mn-lt"/>
              </a:rPr>
              <a:t>  	</a:t>
            </a:r>
            <a:r>
              <a:rPr lang="en-US" sz="2800" dirty="0" err="1" smtClean="0">
                <a:latin typeface="+mn-lt"/>
              </a:rPr>
              <a:t>angkat</a:t>
            </a:r>
            <a:r>
              <a:rPr lang="en-US" sz="2800" dirty="0" smtClean="0">
                <a:latin typeface="+mn-lt"/>
              </a:rPr>
              <a:t>, 	yang </a:t>
            </a:r>
            <a:r>
              <a:rPr lang="en-US" sz="2800" dirty="0" err="1" smtClean="0">
                <a:latin typeface="+mn-lt"/>
              </a:rPr>
              <a:t>menjadi</a:t>
            </a:r>
            <a:r>
              <a:rPr lang="en-US" sz="2800" dirty="0" smtClean="0">
                <a:latin typeface="+mn-lt"/>
              </a:rPr>
              <a:t> </a:t>
            </a:r>
            <a:r>
              <a:rPr lang="en-US" sz="2800" dirty="0" err="1" smtClean="0">
                <a:latin typeface="+mn-lt"/>
              </a:rPr>
              <a:t>tanggungan</a:t>
            </a:r>
            <a:r>
              <a:rPr lang="en-US" sz="2800" dirty="0" smtClean="0">
                <a:latin typeface="+mn-lt"/>
              </a:rPr>
              <a:t>  </a:t>
            </a:r>
            <a:r>
              <a:rPr lang="en-US" sz="2800" dirty="0" err="1" smtClean="0">
                <a:latin typeface="+mn-lt"/>
              </a:rPr>
              <a:t>sepenuhnya</a:t>
            </a:r>
            <a:r>
              <a:rPr lang="en-US" sz="2800" dirty="0" smtClean="0">
                <a:latin typeface="+mn-lt"/>
              </a:rPr>
              <a:t>, paling 	</a:t>
            </a:r>
            <a:r>
              <a:rPr lang="en-US" sz="2800" dirty="0" err="1" smtClean="0">
                <a:latin typeface="+mn-lt"/>
              </a:rPr>
              <a:t>banyak</a:t>
            </a:r>
            <a:r>
              <a:rPr lang="en-US" sz="2800" dirty="0" smtClean="0">
                <a:latin typeface="+mn-lt"/>
              </a:rPr>
              <a:t> 3 	orang </a:t>
            </a:r>
            <a:r>
              <a:rPr lang="en-US" sz="2800" dirty="0" err="1" smtClean="0">
                <a:latin typeface="+mn-lt"/>
              </a:rPr>
              <a:t>untuk</a:t>
            </a:r>
            <a:r>
              <a:rPr lang="en-US" sz="2800" dirty="0" smtClean="0">
                <a:latin typeface="+mn-lt"/>
              </a:rPr>
              <a:t> </a:t>
            </a:r>
            <a:r>
              <a:rPr lang="en-US" sz="2800" dirty="0" err="1" smtClean="0">
                <a:latin typeface="+mn-lt"/>
              </a:rPr>
              <a:t>setiap</a:t>
            </a:r>
            <a:r>
              <a:rPr lang="en-US" sz="2800" dirty="0" smtClean="0">
                <a:latin typeface="+mn-lt"/>
              </a:rPr>
              <a:t> </a:t>
            </a:r>
            <a:r>
              <a:rPr lang="en-US" sz="2800" dirty="0" err="1" smtClean="0">
                <a:latin typeface="+mn-lt"/>
              </a:rPr>
              <a:t>keluarga</a:t>
            </a:r>
            <a:r>
              <a:rPr lang="en-US" sz="2800" dirty="0" smtClean="0">
                <a:latin typeface="+mn-lt"/>
              </a:rPr>
              <a:t>.</a:t>
            </a:r>
            <a:br>
              <a:rPr lang="en-US" sz="2800" dirty="0" smtClean="0">
                <a:latin typeface="+mn-lt"/>
              </a:rPr>
            </a:br>
            <a:endParaRPr lang="en-US" sz="2800" dirty="0">
              <a:latin typeface="+mn-lt"/>
            </a:endParaRPr>
          </a:p>
        </p:txBody>
      </p:sp>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0450" name="Rectangle 2"/>
          <p:cNvSpPr>
            <a:spLocks noGrp="1" noChangeArrowheads="1"/>
          </p:cNvSpPr>
          <p:nvPr>
            <p:ph type="title"/>
          </p:nvPr>
        </p:nvSpPr>
        <p:spPr>
          <a:xfrm>
            <a:off x="323850" y="115888"/>
            <a:ext cx="8569325" cy="433387"/>
          </a:xfrm>
          <a:ln w="28575">
            <a:solidFill>
              <a:srgbClr val="FF33CC"/>
            </a:solidFill>
          </a:ln>
        </p:spPr>
        <p:txBody>
          <a:bodyPr/>
          <a:lstStyle/>
          <a:p>
            <a:pPr eaLnBrk="1" hangingPunct="1"/>
            <a:r>
              <a:rPr lang="id-ID" sz="2000" b="1" smtClean="0">
                <a:latin typeface="Tahoma" pitchFamily="34" charset="0"/>
                <a:cs typeface="Times New Roman" pitchFamily="18" charset="0"/>
              </a:rPr>
              <a:t>PENGURANGAN/PENGHAPUSAN SANKSI</a:t>
            </a:r>
            <a:r>
              <a:rPr lang="en-US" sz="2000" b="1" smtClean="0">
                <a:latin typeface="Tahoma" pitchFamily="34" charset="0"/>
                <a:cs typeface="Times New Roman" pitchFamily="18" charset="0"/>
              </a:rPr>
              <a:t> </a:t>
            </a:r>
            <a:r>
              <a:rPr lang="id-ID" sz="2000" b="1" smtClean="0">
                <a:latin typeface="Tahoma" pitchFamily="34" charset="0"/>
                <a:cs typeface="Times New Roman" pitchFamily="18" charset="0"/>
              </a:rPr>
              <a:t>ADMINISTRASI</a:t>
            </a:r>
            <a:r>
              <a:rPr lang="en-US" sz="2000" b="1" smtClean="0">
                <a:latin typeface="Tahoma" pitchFamily="34" charset="0"/>
              </a:rPr>
              <a:t> </a:t>
            </a:r>
          </a:p>
        </p:txBody>
      </p:sp>
      <p:sp>
        <p:nvSpPr>
          <p:cNvPr id="360451" name="Rectangle 3"/>
          <p:cNvSpPr>
            <a:spLocks noChangeArrowheads="1"/>
          </p:cNvSpPr>
          <p:nvPr/>
        </p:nvSpPr>
        <p:spPr bwMode="auto">
          <a:xfrm>
            <a:off x="304800" y="688975"/>
            <a:ext cx="8610600" cy="1908199"/>
          </a:xfrm>
          <a:prstGeom prst="rect">
            <a:avLst/>
          </a:prstGeom>
          <a:noFill/>
          <a:ln w="9525">
            <a:solidFill>
              <a:srgbClr val="FF33CC"/>
            </a:solidFill>
            <a:miter lim="800000"/>
            <a:headEnd/>
            <a:tailEnd/>
          </a:ln>
        </p:spPr>
        <p:txBody>
          <a:bodyPr lIns="91422" tIns="45712" rIns="91422" bIns="45712">
            <a:spAutoFit/>
          </a:bodyPr>
          <a:lstStyle/>
          <a:p>
            <a:r>
              <a:rPr lang="es-ES" sz="1800" u="none" dirty="0" err="1">
                <a:latin typeface="Tahoma" pitchFamily="34" charset="0"/>
              </a:rPr>
              <a:t>Direktur</a:t>
            </a:r>
            <a:r>
              <a:rPr lang="es-ES" sz="1800" u="none" dirty="0">
                <a:latin typeface="Tahoma" pitchFamily="34" charset="0"/>
              </a:rPr>
              <a:t> </a:t>
            </a:r>
            <a:r>
              <a:rPr lang="es-ES" sz="1800" u="none" dirty="0" err="1">
                <a:latin typeface="Tahoma" pitchFamily="34" charset="0"/>
              </a:rPr>
              <a:t>Jenderal</a:t>
            </a:r>
            <a:r>
              <a:rPr lang="es-ES" sz="1800" u="none" dirty="0">
                <a:latin typeface="Tahoma" pitchFamily="34" charset="0"/>
              </a:rPr>
              <a:t> </a:t>
            </a:r>
            <a:r>
              <a:rPr lang="es-ES" sz="1800" u="none" dirty="0" err="1">
                <a:latin typeface="Tahoma" pitchFamily="34" charset="0"/>
              </a:rPr>
              <a:t>Pajak</a:t>
            </a:r>
            <a:r>
              <a:rPr lang="es-ES" sz="1800" u="none" dirty="0">
                <a:latin typeface="Tahoma" pitchFamily="34" charset="0"/>
              </a:rPr>
              <a:t> </a:t>
            </a:r>
            <a:r>
              <a:rPr lang="es-ES" sz="1800" u="none" dirty="0" err="1">
                <a:latin typeface="Tahoma" pitchFamily="34" charset="0"/>
              </a:rPr>
              <a:t>karena</a:t>
            </a:r>
            <a:r>
              <a:rPr lang="es-ES" sz="1800" u="none" dirty="0">
                <a:latin typeface="Tahoma" pitchFamily="34" charset="0"/>
              </a:rPr>
              <a:t> </a:t>
            </a:r>
            <a:r>
              <a:rPr lang="es-ES" sz="1800" u="none" dirty="0" err="1">
                <a:latin typeface="Tahoma" pitchFamily="34" charset="0"/>
              </a:rPr>
              <a:t>jabatan</a:t>
            </a:r>
            <a:r>
              <a:rPr lang="es-ES" sz="1800" u="none" dirty="0">
                <a:latin typeface="Tahoma" pitchFamily="34" charset="0"/>
              </a:rPr>
              <a:t> </a:t>
            </a:r>
            <a:r>
              <a:rPr lang="es-ES" sz="1800" u="none" dirty="0" err="1">
                <a:latin typeface="Tahoma" pitchFamily="34" charset="0"/>
              </a:rPr>
              <a:t>atau</a:t>
            </a:r>
            <a:r>
              <a:rPr lang="es-ES" sz="1800" u="none" dirty="0">
                <a:latin typeface="Tahoma" pitchFamily="34" charset="0"/>
              </a:rPr>
              <a:t> atas </a:t>
            </a:r>
            <a:r>
              <a:rPr lang="es-ES" sz="1800" dirty="0" err="1">
                <a:latin typeface="Tahoma" pitchFamily="34" charset="0"/>
              </a:rPr>
              <a:t>permohonan</a:t>
            </a:r>
            <a:r>
              <a:rPr lang="es-ES" sz="1800" dirty="0">
                <a:latin typeface="Tahoma" pitchFamily="34" charset="0"/>
              </a:rPr>
              <a:t> </a:t>
            </a:r>
            <a:r>
              <a:rPr lang="es-ES" sz="1800" dirty="0" err="1">
                <a:latin typeface="Tahoma" pitchFamily="34" charset="0"/>
              </a:rPr>
              <a:t>Wajib</a:t>
            </a:r>
            <a:r>
              <a:rPr lang="es-ES" sz="1800" dirty="0">
                <a:latin typeface="Tahoma" pitchFamily="34" charset="0"/>
              </a:rPr>
              <a:t> </a:t>
            </a:r>
            <a:r>
              <a:rPr lang="es-ES" sz="1800" dirty="0" err="1">
                <a:latin typeface="Tahoma" pitchFamily="34" charset="0"/>
              </a:rPr>
              <a:t>Pajak</a:t>
            </a:r>
            <a:r>
              <a:rPr lang="es-ES" sz="1800" u="none" dirty="0">
                <a:latin typeface="Tahoma" pitchFamily="34" charset="0"/>
              </a:rPr>
              <a:t> </a:t>
            </a:r>
            <a:r>
              <a:rPr lang="es-ES" sz="1800" u="none" dirty="0" err="1">
                <a:latin typeface="Tahoma" pitchFamily="34" charset="0"/>
              </a:rPr>
              <a:t>dapat</a:t>
            </a:r>
            <a:r>
              <a:rPr lang="en-GB" sz="1800" u="none" dirty="0">
                <a:solidFill>
                  <a:srgbClr val="0033CC"/>
                </a:solidFill>
                <a:latin typeface="Tahoma" pitchFamily="34" charset="0"/>
              </a:rPr>
              <a:t> </a:t>
            </a:r>
            <a:r>
              <a:rPr lang="id-ID" sz="1800" u="none" dirty="0">
                <a:solidFill>
                  <a:srgbClr val="0033CC"/>
                </a:solidFill>
                <a:latin typeface="Tahoma" pitchFamily="34" charset="0"/>
                <a:cs typeface="Times New Roman" pitchFamily="18" charset="0"/>
              </a:rPr>
              <a:t>mengurangkan atau menghapuskan sanksi administrasi</a:t>
            </a:r>
            <a:r>
              <a:rPr lang="id-ID" sz="1800" u="none" dirty="0">
                <a:latin typeface="Tahoma" pitchFamily="34" charset="0"/>
                <a:cs typeface="Times New Roman" pitchFamily="18" charset="0"/>
              </a:rPr>
              <a:t> berupa bunga, denda, dan kenaikan yang terutang menurut ketentuan peraturan perundang-undangan perpajakan </a:t>
            </a:r>
            <a:r>
              <a:rPr lang="id-ID" sz="1800" u="none" dirty="0">
                <a:solidFill>
                  <a:srgbClr val="0033CC"/>
                </a:solidFill>
                <a:latin typeface="Tahoma" pitchFamily="34" charset="0"/>
                <a:cs typeface="Times New Roman" pitchFamily="18" charset="0"/>
              </a:rPr>
              <a:t>dalam hal sanksi tersebut dikenakan karena kekhilafan Wajib Pajak atau bukan karena kesalahannya</a:t>
            </a:r>
            <a:r>
              <a:rPr lang="id-ID" sz="1800" u="none" dirty="0">
                <a:latin typeface="Tahoma" pitchFamily="34" charset="0"/>
                <a:cs typeface="Times New Roman" pitchFamily="18" charset="0"/>
              </a:rPr>
              <a:t>;</a:t>
            </a:r>
            <a:r>
              <a:rPr lang="en-US" sz="1800" u="none" dirty="0">
                <a:latin typeface="Tahoma" pitchFamily="34" charset="0"/>
              </a:rPr>
              <a:t> </a:t>
            </a:r>
          </a:p>
          <a:p>
            <a:r>
              <a:rPr lang="en-US" sz="1800" u="none" dirty="0">
                <a:latin typeface="Tahoma" pitchFamily="34" charset="0"/>
              </a:rPr>
              <a:t>(</a:t>
            </a:r>
            <a:r>
              <a:rPr lang="en-US" sz="1800" u="none" dirty="0" err="1">
                <a:latin typeface="Tahoma" pitchFamily="34" charset="0"/>
              </a:rPr>
              <a:t>Pasal</a:t>
            </a:r>
            <a:r>
              <a:rPr lang="en-US" sz="1800" u="none" dirty="0">
                <a:latin typeface="Tahoma" pitchFamily="34" charset="0"/>
              </a:rPr>
              <a:t> 36 </a:t>
            </a:r>
            <a:r>
              <a:rPr lang="en-US" sz="1800" u="none" dirty="0" err="1">
                <a:latin typeface="Tahoma" pitchFamily="34" charset="0"/>
              </a:rPr>
              <a:t>ayat</a:t>
            </a:r>
            <a:r>
              <a:rPr lang="en-US" sz="1800" u="none" dirty="0">
                <a:latin typeface="Tahoma" pitchFamily="34" charset="0"/>
              </a:rPr>
              <a:t> (1) </a:t>
            </a:r>
            <a:r>
              <a:rPr lang="en-US" sz="1800" u="none" dirty="0" err="1">
                <a:solidFill>
                  <a:srgbClr val="990000"/>
                </a:solidFill>
                <a:latin typeface="Tahoma" pitchFamily="34" charset="0"/>
              </a:rPr>
              <a:t>huruf</a:t>
            </a:r>
            <a:r>
              <a:rPr lang="en-US" sz="1800" u="none" dirty="0">
                <a:solidFill>
                  <a:srgbClr val="990000"/>
                </a:solidFill>
                <a:latin typeface="Tahoma" pitchFamily="34" charset="0"/>
              </a:rPr>
              <a:t> </a:t>
            </a:r>
            <a:r>
              <a:rPr lang="en-US" sz="2800" u="none" dirty="0">
                <a:solidFill>
                  <a:srgbClr val="990000"/>
                </a:solidFill>
                <a:latin typeface="Tahoma" pitchFamily="34" charset="0"/>
              </a:rPr>
              <a:t>a</a:t>
            </a:r>
            <a:r>
              <a:rPr lang="en-US" sz="1800" u="none" dirty="0">
                <a:latin typeface="Tahoma" pitchFamily="34" charset="0"/>
              </a:rPr>
              <a:t> UU KUP)</a:t>
            </a:r>
            <a:endParaRPr lang="en-GB" sz="1800" u="none" dirty="0">
              <a:latin typeface="Tahoma" pitchFamily="34" charset="0"/>
            </a:endParaRPr>
          </a:p>
        </p:txBody>
      </p:sp>
      <p:sp>
        <p:nvSpPr>
          <p:cNvPr id="360452" name="AutoShape 4"/>
          <p:cNvSpPr>
            <a:spLocks noChangeArrowheads="1"/>
          </p:cNvSpPr>
          <p:nvPr/>
        </p:nvSpPr>
        <p:spPr bwMode="auto">
          <a:xfrm>
            <a:off x="144463" y="549275"/>
            <a:ext cx="323850"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0453" name="Rectangle 5"/>
          <p:cNvSpPr>
            <a:spLocks noChangeArrowheads="1"/>
          </p:cNvSpPr>
          <p:nvPr/>
        </p:nvSpPr>
        <p:spPr bwMode="auto">
          <a:xfrm>
            <a:off x="323850" y="2636838"/>
            <a:ext cx="6048375" cy="711200"/>
          </a:xfrm>
          <a:prstGeom prst="rect">
            <a:avLst/>
          </a:prstGeom>
          <a:noFill/>
          <a:ln w="9525">
            <a:solidFill>
              <a:srgbClr val="FF33CC"/>
            </a:solidFill>
            <a:miter lim="800000"/>
            <a:headEnd/>
            <a:tailEnd/>
          </a:ln>
        </p:spPr>
        <p:txBody>
          <a:bodyPr lIns="91422" tIns="45712" rIns="91422" bIns="45712" anchor="ctr">
            <a:spAutoFit/>
          </a:bodyPr>
          <a:lstStyle/>
          <a:p>
            <a:pPr algn="l"/>
            <a:r>
              <a:rPr lang="id-ID" sz="2000" u="none">
                <a:latin typeface="Tahoma" pitchFamily="34" charset="0"/>
              </a:rPr>
              <a:t>Permohonan hanya dapat diajukan oleh Wajib Pajak paling banyak 2 (dua) kali.</a:t>
            </a:r>
            <a:r>
              <a:rPr lang="en-US" sz="2000" u="none">
                <a:latin typeface="Tahoma" pitchFamily="34" charset="0"/>
              </a:rPr>
              <a:t> (Pasal 36 ayat 1a)</a:t>
            </a:r>
          </a:p>
        </p:txBody>
      </p:sp>
      <p:sp>
        <p:nvSpPr>
          <p:cNvPr id="360454" name="Line 6"/>
          <p:cNvSpPr>
            <a:spLocks noChangeShapeType="1"/>
          </p:cNvSpPr>
          <p:nvPr/>
        </p:nvSpPr>
        <p:spPr bwMode="auto">
          <a:xfrm flipH="1">
            <a:off x="3924300" y="981075"/>
            <a:ext cx="3384550" cy="1800225"/>
          </a:xfrm>
          <a:prstGeom prst="line">
            <a:avLst/>
          </a:prstGeom>
          <a:noFill/>
          <a:ln w="28575">
            <a:solidFill>
              <a:srgbClr val="FF33CC"/>
            </a:solidFill>
            <a:round/>
            <a:headEnd/>
            <a:tailEnd type="triangle" w="med" len="med"/>
          </a:ln>
        </p:spPr>
        <p:txBody>
          <a:bodyPr/>
          <a:lstStyle/>
          <a:p>
            <a:endParaRPr lang="en-US"/>
          </a:p>
        </p:txBody>
      </p:sp>
      <p:sp>
        <p:nvSpPr>
          <p:cNvPr id="360455" name="Rectangle 7"/>
          <p:cNvSpPr>
            <a:spLocks noChangeArrowheads="1"/>
          </p:cNvSpPr>
          <p:nvPr/>
        </p:nvSpPr>
        <p:spPr bwMode="auto">
          <a:xfrm>
            <a:off x="323850" y="3573463"/>
            <a:ext cx="8569325" cy="1016000"/>
          </a:xfrm>
          <a:prstGeom prst="rect">
            <a:avLst/>
          </a:prstGeom>
          <a:noFill/>
          <a:ln w="9525">
            <a:solidFill>
              <a:srgbClr val="FF33CC"/>
            </a:solidFill>
            <a:miter lim="800000"/>
            <a:headEnd/>
            <a:tailEnd/>
          </a:ln>
        </p:spPr>
        <p:txBody>
          <a:bodyPr lIns="91422" tIns="45712" rIns="91422" bIns="45712" anchor="ctr">
            <a:spAutoFit/>
          </a:bodyPr>
          <a:lstStyle/>
          <a:p>
            <a:r>
              <a:rPr lang="id-ID" sz="2000" u="none">
                <a:latin typeface="Tahoma" pitchFamily="34" charset="0"/>
              </a:rPr>
              <a:t>Direktur Jenderal Pajak dalam jangka waktu paling lama 6 (enam) bulan sejak tanggal permohonan diterima, harus memberi keputusan atas permohonan yang diajukan. </a:t>
            </a:r>
            <a:r>
              <a:rPr lang="en-US" sz="2000" u="none">
                <a:latin typeface="Tahoma" pitchFamily="34" charset="0"/>
              </a:rPr>
              <a:t>(Pasal 36 ayat 1c)</a:t>
            </a:r>
            <a:endParaRPr lang="id-ID" sz="2000" u="none">
              <a:latin typeface="Tahoma" pitchFamily="34" charset="0"/>
            </a:endParaRPr>
          </a:p>
        </p:txBody>
      </p:sp>
      <p:sp>
        <p:nvSpPr>
          <p:cNvPr id="360456" name="AutoShape 8"/>
          <p:cNvSpPr>
            <a:spLocks noChangeArrowheads="1"/>
          </p:cNvSpPr>
          <p:nvPr/>
        </p:nvSpPr>
        <p:spPr bwMode="auto">
          <a:xfrm>
            <a:off x="144463" y="2492375"/>
            <a:ext cx="323850"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0457" name="AutoShape 9"/>
          <p:cNvSpPr>
            <a:spLocks noChangeArrowheads="1"/>
          </p:cNvSpPr>
          <p:nvPr/>
        </p:nvSpPr>
        <p:spPr bwMode="auto">
          <a:xfrm>
            <a:off x="144463" y="3427413"/>
            <a:ext cx="323850"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0458" name="Rectangle 10"/>
          <p:cNvSpPr>
            <a:spLocks noChangeArrowheads="1"/>
          </p:cNvSpPr>
          <p:nvPr/>
        </p:nvSpPr>
        <p:spPr bwMode="auto">
          <a:xfrm>
            <a:off x="323850" y="5743575"/>
            <a:ext cx="8569325" cy="925513"/>
          </a:xfrm>
          <a:prstGeom prst="rect">
            <a:avLst/>
          </a:prstGeom>
          <a:noFill/>
          <a:ln w="9525">
            <a:solidFill>
              <a:srgbClr val="FF33CC"/>
            </a:solidFill>
            <a:miter lim="800000"/>
            <a:headEnd/>
            <a:tailEnd/>
          </a:ln>
        </p:spPr>
        <p:txBody>
          <a:bodyPr lIns="91422" tIns="45712" rIns="91422" bIns="45712" anchor="ctr">
            <a:spAutoFit/>
          </a:bodyPr>
          <a:lstStyle/>
          <a:p>
            <a:r>
              <a:rPr lang="id-ID" sz="1800" u="none">
                <a:latin typeface="Tahoma" pitchFamily="34" charset="0"/>
              </a:rPr>
              <a:t>Apabila diminta oleh W</a:t>
            </a:r>
            <a:r>
              <a:rPr lang="en-US" sz="1800" u="none">
                <a:latin typeface="Tahoma" pitchFamily="34" charset="0"/>
              </a:rPr>
              <a:t>P</a:t>
            </a:r>
            <a:r>
              <a:rPr lang="id-ID" sz="1800" u="none">
                <a:latin typeface="Tahoma" pitchFamily="34" charset="0"/>
              </a:rPr>
              <a:t>, Dir</a:t>
            </a:r>
            <a:r>
              <a:rPr lang="en-US" sz="1800" u="none">
                <a:latin typeface="Tahoma" pitchFamily="34" charset="0"/>
              </a:rPr>
              <a:t>jen</a:t>
            </a:r>
            <a:r>
              <a:rPr lang="id-ID" sz="1800" u="none">
                <a:latin typeface="Tahoma" pitchFamily="34" charset="0"/>
              </a:rPr>
              <a:t> Pajak </a:t>
            </a:r>
            <a:r>
              <a:rPr lang="id-ID" sz="1800" b="1" u="none">
                <a:solidFill>
                  <a:schemeClr val="accent2"/>
                </a:solidFill>
                <a:latin typeface="Tahoma" pitchFamily="34" charset="0"/>
              </a:rPr>
              <a:t>wajib memberikan keterangan secara tertulis</a:t>
            </a:r>
            <a:r>
              <a:rPr lang="id-ID" sz="1800" u="none">
                <a:latin typeface="Tahoma" pitchFamily="34" charset="0"/>
              </a:rPr>
              <a:t> hal-hal yang menjadi dasar untuk menolak atau mengabulkan sebagian permohonan W</a:t>
            </a:r>
            <a:r>
              <a:rPr lang="en-US" sz="1800" u="none">
                <a:latin typeface="Tahoma" pitchFamily="34" charset="0"/>
              </a:rPr>
              <a:t>P</a:t>
            </a:r>
            <a:r>
              <a:rPr lang="id-ID" sz="1800" u="none">
                <a:latin typeface="Tahoma" pitchFamily="34" charset="0"/>
              </a:rPr>
              <a:t> sebagaimana dimaksud pada ayat (1c). </a:t>
            </a:r>
            <a:r>
              <a:rPr lang="en-US" sz="1800" u="none">
                <a:latin typeface="Tahoma" pitchFamily="34" charset="0"/>
              </a:rPr>
              <a:t> (Pasal 36 ayat 1e)</a:t>
            </a:r>
            <a:endParaRPr lang="id-ID" sz="1800" u="none">
              <a:latin typeface="Tahoma" pitchFamily="34" charset="0"/>
            </a:endParaRPr>
          </a:p>
        </p:txBody>
      </p:sp>
      <p:sp>
        <p:nvSpPr>
          <p:cNvPr id="360459" name="AutoShape 11"/>
          <p:cNvSpPr>
            <a:spLocks noChangeArrowheads="1"/>
          </p:cNvSpPr>
          <p:nvPr/>
        </p:nvSpPr>
        <p:spPr bwMode="auto">
          <a:xfrm>
            <a:off x="179388" y="5588000"/>
            <a:ext cx="323850"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0460" name="Rectangle 12"/>
          <p:cNvSpPr>
            <a:spLocks noChangeArrowheads="1"/>
          </p:cNvSpPr>
          <p:nvPr/>
        </p:nvSpPr>
        <p:spPr bwMode="auto">
          <a:xfrm>
            <a:off x="323850" y="4797425"/>
            <a:ext cx="8569325" cy="711200"/>
          </a:xfrm>
          <a:prstGeom prst="rect">
            <a:avLst/>
          </a:prstGeom>
          <a:noFill/>
          <a:ln w="9525">
            <a:solidFill>
              <a:srgbClr val="FF33CC"/>
            </a:solidFill>
            <a:miter lim="800000"/>
            <a:headEnd/>
            <a:tailEnd/>
          </a:ln>
        </p:spPr>
        <p:txBody>
          <a:bodyPr lIns="91422" tIns="45712" rIns="91422" bIns="45712" anchor="ctr">
            <a:spAutoFit/>
          </a:bodyPr>
          <a:lstStyle/>
          <a:p>
            <a:pPr algn="l"/>
            <a:r>
              <a:rPr lang="id-ID" sz="2000" u="none">
                <a:latin typeface="Tahoma" pitchFamily="34" charset="0"/>
              </a:rPr>
              <a:t>Apabila jangka waktu </a:t>
            </a:r>
            <a:r>
              <a:rPr lang="en-US" sz="2000" u="none">
                <a:latin typeface="Tahoma" pitchFamily="34" charset="0"/>
              </a:rPr>
              <a:t>tersebut </a:t>
            </a:r>
            <a:r>
              <a:rPr lang="id-ID" sz="2000" u="none">
                <a:latin typeface="Tahoma" pitchFamily="34" charset="0"/>
              </a:rPr>
              <a:t>telah lewat tetapi Direktur Jenderal Pajak tidak memberi suatu keputusan, permohonan W</a:t>
            </a:r>
            <a:r>
              <a:rPr lang="en-US" sz="2000" u="none">
                <a:latin typeface="Tahoma" pitchFamily="34" charset="0"/>
              </a:rPr>
              <a:t>P</a:t>
            </a:r>
            <a:r>
              <a:rPr lang="id-ID" sz="2000" u="none">
                <a:latin typeface="Tahoma" pitchFamily="34" charset="0"/>
              </a:rPr>
              <a:t> dianggap dikabulkan.</a:t>
            </a:r>
            <a:r>
              <a:rPr lang="en-US" sz="2000" u="none">
                <a:latin typeface="Tahoma" pitchFamily="34" charset="0"/>
              </a:rPr>
              <a:t> </a:t>
            </a:r>
          </a:p>
        </p:txBody>
      </p:sp>
      <p:sp>
        <p:nvSpPr>
          <p:cNvPr id="360461" name="AutoShape 13"/>
          <p:cNvSpPr>
            <a:spLocks noChangeArrowheads="1"/>
          </p:cNvSpPr>
          <p:nvPr/>
        </p:nvSpPr>
        <p:spPr bwMode="auto">
          <a:xfrm>
            <a:off x="179388" y="4652963"/>
            <a:ext cx="323850"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iterate type="lt">
                                    <p:tmPct val="10000"/>
                                  </p:iterate>
                                  <p:childTnLst>
                                    <p:set>
                                      <p:cBhvr>
                                        <p:cTn id="6" dur="1" fill="hold">
                                          <p:stCondLst>
                                            <p:cond delay="0"/>
                                          </p:stCondLst>
                                        </p:cTn>
                                        <p:tgtEl>
                                          <p:spTgt spid="360450"/>
                                        </p:tgtEl>
                                        <p:attrNameLst>
                                          <p:attrName>style.visibility</p:attrName>
                                        </p:attrNameLst>
                                      </p:cBhvr>
                                      <p:to>
                                        <p:strVal val="visible"/>
                                      </p:to>
                                    </p:set>
                                    <p:animEffect transition="in" filter="fade">
                                      <p:cBhvr>
                                        <p:cTn id="7" dur="2000"/>
                                        <p:tgtEl>
                                          <p:spTgt spid="360450"/>
                                        </p:tgtEl>
                                      </p:cBhvr>
                                    </p:animEffect>
                                    <p:anim calcmode="lin" valueType="num">
                                      <p:cBhvr>
                                        <p:cTn id="8" dur="2000" fill="hold"/>
                                        <p:tgtEl>
                                          <p:spTgt spid="360450"/>
                                        </p:tgtEl>
                                        <p:attrNameLst>
                                          <p:attrName>style.rotation</p:attrName>
                                        </p:attrNameLst>
                                      </p:cBhvr>
                                      <p:tavLst>
                                        <p:tav tm="0">
                                          <p:val>
                                            <p:fltVal val="720"/>
                                          </p:val>
                                        </p:tav>
                                        <p:tav tm="100000">
                                          <p:val>
                                            <p:fltVal val="0"/>
                                          </p:val>
                                        </p:tav>
                                      </p:tavLst>
                                    </p:anim>
                                    <p:anim calcmode="lin" valueType="num">
                                      <p:cBhvr>
                                        <p:cTn id="9" dur="2000" fill="hold"/>
                                        <p:tgtEl>
                                          <p:spTgt spid="360450"/>
                                        </p:tgtEl>
                                        <p:attrNameLst>
                                          <p:attrName>ppt_h</p:attrName>
                                        </p:attrNameLst>
                                      </p:cBhvr>
                                      <p:tavLst>
                                        <p:tav tm="0">
                                          <p:val>
                                            <p:fltVal val="0"/>
                                          </p:val>
                                        </p:tav>
                                        <p:tav tm="100000">
                                          <p:val>
                                            <p:strVal val="#ppt_h"/>
                                          </p:val>
                                        </p:tav>
                                      </p:tavLst>
                                    </p:anim>
                                    <p:anim calcmode="lin" valueType="num">
                                      <p:cBhvr>
                                        <p:cTn id="10" dur="2000" fill="hold"/>
                                        <p:tgtEl>
                                          <p:spTgt spid="36045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360451"/>
                                        </p:tgtEl>
                                        <p:attrNameLst>
                                          <p:attrName>style.visibility</p:attrName>
                                        </p:attrNameLst>
                                      </p:cBhvr>
                                      <p:to>
                                        <p:strVal val="visible"/>
                                      </p:to>
                                    </p:set>
                                    <p:anim calcmode="lin" valueType="num">
                                      <p:cBhvr additive="base">
                                        <p:cTn id="15" dur="500" fill="hold"/>
                                        <p:tgtEl>
                                          <p:spTgt spid="360451"/>
                                        </p:tgtEl>
                                        <p:attrNameLst>
                                          <p:attrName>ppt_x</p:attrName>
                                        </p:attrNameLst>
                                      </p:cBhvr>
                                      <p:tavLst>
                                        <p:tav tm="0">
                                          <p:val>
                                            <p:strVal val="0-#ppt_w/2"/>
                                          </p:val>
                                        </p:tav>
                                        <p:tav tm="100000">
                                          <p:val>
                                            <p:strVal val="#ppt_x"/>
                                          </p:val>
                                        </p:tav>
                                      </p:tavLst>
                                    </p:anim>
                                    <p:anim calcmode="lin" valueType="num">
                                      <p:cBhvr additive="base">
                                        <p:cTn id="16" dur="500" fill="hold"/>
                                        <p:tgtEl>
                                          <p:spTgt spid="36045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360452"/>
                                        </p:tgtEl>
                                        <p:attrNameLst>
                                          <p:attrName>style.visibility</p:attrName>
                                        </p:attrNameLst>
                                      </p:cBhvr>
                                      <p:to>
                                        <p:strVal val="visible"/>
                                      </p:to>
                                    </p:set>
                                    <p:animEffect transition="in" filter="box(in)">
                                      <p:cBhvr>
                                        <p:cTn id="21" dur="500"/>
                                        <p:tgtEl>
                                          <p:spTgt spid="360452"/>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360454"/>
                                        </p:tgtEl>
                                        <p:attrNameLst>
                                          <p:attrName>style.visibility</p:attrName>
                                        </p:attrNameLst>
                                      </p:cBhvr>
                                      <p:to>
                                        <p:strVal val="visible"/>
                                      </p:to>
                                    </p:set>
                                    <p:animEffect transition="in" filter="diamond(in)">
                                      <p:cBhvr>
                                        <p:cTn id="26" dur="2000"/>
                                        <p:tgtEl>
                                          <p:spTgt spid="360454"/>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360453"/>
                                        </p:tgtEl>
                                        <p:attrNameLst>
                                          <p:attrName>style.visibility</p:attrName>
                                        </p:attrNameLst>
                                      </p:cBhvr>
                                      <p:to>
                                        <p:strVal val="visible"/>
                                      </p:to>
                                    </p:set>
                                    <p:animEffect transition="in" filter="checkerboard(across)">
                                      <p:cBhvr>
                                        <p:cTn id="31" dur="500"/>
                                        <p:tgtEl>
                                          <p:spTgt spid="360453"/>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360456"/>
                                        </p:tgtEl>
                                        <p:attrNameLst>
                                          <p:attrName>style.visibility</p:attrName>
                                        </p:attrNameLst>
                                      </p:cBhvr>
                                      <p:to>
                                        <p:strVal val="visible"/>
                                      </p:to>
                                    </p:set>
                                    <p:animEffect transition="in" filter="checkerboard(across)">
                                      <p:cBhvr>
                                        <p:cTn id="36" dur="500"/>
                                        <p:tgtEl>
                                          <p:spTgt spid="360456"/>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ntr" presetSubtype="16" fill="hold" grpId="0" nodeType="clickEffect">
                                  <p:stCondLst>
                                    <p:cond delay="0"/>
                                  </p:stCondLst>
                                  <p:childTnLst>
                                    <p:set>
                                      <p:cBhvr>
                                        <p:cTn id="40" dur="1" fill="hold">
                                          <p:stCondLst>
                                            <p:cond delay="0"/>
                                          </p:stCondLst>
                                        </p:cTn>
                                        <p:tgtEl>
                                          <p:spTgt spid="360455"/>
                                        </p:tgtEl>
                                        <p:attrNameLst>
                                          <p:attrName>style.visibility</p:attrName>
                                        </p:attrNameLst>
                                      </p:cBhvr>
                                      <p:to>
                                        <p:strVal val="visible"/>
                                      </p:to>
                                    </p:set>
                                    <p:animEffect transition="in" filter="diamond(in)">
                                      <p:cBhvr>
                                        <p:cTn id="41" dur="2000"/>
                                        <p:tgtEl>
                                          <p:spTgt spid="360455"/>
                                        </p:tgtEl>
                                      </p:cBhvr>
                                    </p:animEffect>
                                  </p:childTnLst>
                                </p:cTn>
                              </p:par>
                            </p:childTnLst>
                          </p:cTn>
                        </p:par>
                      </p:childTnLst>
                    </p:cTn>
                  </p:par>
                  <p:par>
                    <p:cTn id="42" fill="hold">
                      <p:stCondLst>
                        <p:cond delay="indefinite"/>
                      </p:stCondLst>
                      <p:childTnLst>
                        <p:par>
                          <p:cTn id="43" fill="hold">
                            <p:stCondLst>
                              <p:cond delay="0"/>
                            </p:stCondLst>
                            <p:childTnLst>
                              <p:par>
                                <p:cTn id="44" presetID="8" presetClass="entr" presetSubtype="16" fill="hold" grpId="0" nodeType="clickEffect">
                                  <p:stCondLst>
                                    <p:cond delay="0"/>
                                  </p:stCondLst>
                                  <p:childTnLst>
                                    <p:set>
                                      <p:cBhvr>
                                        <p:cTn id="45" dur="1" fill="hold">
                                          <p:stCondLst>
                                            <p:cond delay="0"/>
                                          </p:stCondLst>
                                        </p:cTn>
                                        <p:tgtEl>
                                          <p:spTgt spid="360457"/>
                                        </p:tgtEl>
                                        <p:attrNameLst>
                                          <p:attrName>style.visibility</p:attrName>
                                        </p:attrNameLst>
                                      </p:cBhvr>
                                      <p:to>
                                        <p:strVal val="visible"/>
                                      </p:to>
                                    </p:set>
                                    <p:animEffect transition="in" filter="diamond(in)">
                                      <p:cBhvr>
                                        <p:cTn id="46" dur="2000"/>
                                        <p:tgtEl>
                                          <p:spTgt spid="360457"/>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360460"/>
                                        </p:tgtEl>
                                        <p:attrNameLst>
                                          <p:attrName>style.visibility</p:attrName>
                                        </p:attrNameLst>
                                      </p:cBhvr>
                                      <p:to>
                                        <p:strVal val="visible"/>
                                      </p:to>
                                    </p:set>
                                    <p:animEffect transition="in" filter="blinds(horizontal)">
                                      <p:cBhvr>
                                        <p:cTn id="51" dur="500"/>
                                        <p:tgtEl>
                                          <p:spTgt spid="360460"/>
                                        </p:tgtEl>
                                      </p:cBhvr>
                                    </p:animEffect>
                                  </p:childTnLst>
                                </p:cTn>
                              </p:par>
                            </p:childTnLst>
                          </p:cTn>
                        </p:par>
                      </p:childTnLst>
                    </p:cTn>
                  </p:par>
                  <p:par>
                    <p:cTn id="52" fill="hold">
                      <p:stCondLst>
                        <p:cond delay="indefinite"/>
                      </p:stCondLst>
                      <p:childTnLst>
                        <p:par>
                          <p:cTn id="53" fill="hold">
                            <p:stCondLst>
                              <p:cond delay="0"/>
                            </p:stCondLst>
                            <p:childTnLst>
                              <p:par>
                                <p:cTn id="54" presetID="4" presetClass="entr" presetSubtype="16" fill="hold" grpId="0" nodeType="clickEffect">
                                  <p:stCondLst>
                                    <p:cond delay="0"/>
                                  </p:stCondLst>
                                  <p:childTnLst>
                                    <p:set>
                                      <p:cBhvr>
                                        <p:cTn id="55" dur="1" fill="hold">
                                          <p:stCondLst>
                                            <p:cond delay="0"/>
                                          </p:stCondLst>
                                        </p:cTn>
                                        <p:tgtEl>
                                          <p:spTgt spid="360461"/>
                                        </p:tgtEl>
                                        <p:attrNameLst>
                                          <p:attrName>style.visibility</p:attrName>
                                        </p:attrNameLst>
                                      </p:cBhvr>
                                      <p:to>
                                        <p:strVal val="visible"/>
                                      </p:to>
                                    </p:set>
                                    <p:animEffect transition="in" filter="box(in)">
                                      <p:cBhvr>
                                        <p:cTn id="56" dur="500"/>
                                        <p:tgtEl>
                                          <p:spTgt spid="360461"/>
                                        </p:tgtEl>
                                      </p:cBhvr>
                                    </p:animEffect>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360458"/>
                                        </p:tgtEl>
                                        <p:attrNameLst>
                                          <p:attrName>style.visibility</p:attrName>
                                        </p:attrNameLst>
                                      </p:cBhvr>
                                      <p:to>
                                        <p:strVal val="visible"/>
                                      </p:to>
                                    </p:set>
                                    <p:anim calcmode="lin" valueType="num">
                                      <p:cBhvr>
                                        <p:cTn id="61" dur="500" fill="hold"/>
                                        <p:tgtEl>
                                          <p:spTgt spid="360458"/>
                                        </p:tgtEl>
                                        <p:attrNameLst>
                                          <p:attrName>ppt_w</p:attrName>
                                        </p:attrNameLst>
                                      </p:cBhvr>
                                      <p:tavLst>
                                        <p:tav tm="0">
                                          <p:val>
                                            <p:fltVal val="0"/>
                                          </p:val>
                                        </p:tav>
                                        <p:tav tm="100000">
                                          <p:val>
                                            <p:strVal val="#ppt_w"/>
                                          </p:val>
                                        </p:tav>
                                      </p:tavLst>
                                    </p:anim>
                                    <p:anim calcmode="lin" valueType="num">
                                      <p:cBhvr>
                                        <p:cTn id="62" dur="500" fill="hold"/>
                                        <p:tgtEl>
                                          <p:spTgt spid="360458"/>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360459"/>
                                        </p:tgtEl>
                                        <p:attrNameLst>
                                          <p:attrName>style.visibility</p:attrName>
                                        </p:attrNameLst>
                                      </p:cBhvr>
                                      <p:to>
                                        <p:strVal val="visible"/>
                                      </p:to>
                                    </p:set>
                                    <p:animEffect transition="in" filter="box(in)">
                                      <p:cBhvr>
                                        <p:cTn id="67" dur="500"/>
                                        <p:tgtEl>
                                          <p:spTgt spid="360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50" grpId="0" animBg="1" autoUpdateAnimBg="0"/>
      <p:bldP spid="360451" grpId="0" animBg="1" autoUpdateAnimBg="0"/>
      <p:bldP spid="360452" grpId="0" animBg="1"/>
      <p:bldP spid="360453" grpId="0" animBg="1"/>
      <p:bldP spid="360454" grpId="0" animBg="1"/>
      <p:bldP spid="360455" grpId="0" animBg="1"/>
      <p:bldP spid="360456" grpId="0" animBg="1"/>
      <p:bldP spid="360457" grpId="0" animBg="1"/>
      <p:bldP spid="360458" grpId="0" animBg="1"/>
      <p:bldP spid="360459" grpId="0" animBg="1"/>
      <p:bldP spid="360460" grpId="0" animBg="1"/>
      <p:bldP spid="360461" grpId="0" animBg="1"/>
    </p:bldLst>
  </p:timing>
</p:sld>
</file>

<file path=ppt/slides/slide2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xfrm>
            <a:off x="323850" y="115888"/>
            <a:ext cx="8569325" cy="433387"/>
          </a:xfrm>
          <a:ln w="28575">
            <a:solidFill>
              <a:srgbClr val="FF33CC"/>
            </a:solidFill>
          </a:ln>
        </p:spPr>
        <p:txBody>
          <a:bodyPr/>
          <a:lstStyle/>
          <a:p>
            <a:pPr eaLnBrk="1" hangingPunct="1"/>
            <a:r>
              <a:rPr lang="id-ID" sz="2000" b="1" smtClean="0">
                <a:latin typeface="Tahoma" pitchFamily="34" charset="0"/>
                <a:cs typeface="Times New Roman" pitchFamily="18" charset="0"/>
              </a:rPr>
              <a:t>PENGURANGAN/PENGHAPUSAN SANKSI</a:t>
            </a:r>
            <a:r>
              <a:rPr lang="en-US" sz="2000" b="1" smtClean="0">
                <a:latin typeface="Tahoma" pitchFamily="34" charset="0"/>
                <a:cs typeface="Times New Roman" pitchFamily="18" charset="0"/>
              </a:rPr>
              <a:t> </a:t>
            </a:r>
            <a:r>
              <a:rPr lang="id-ID" sz="2000" b="1" smtClean="0">
                <a:latin typeface="Tahoma" pitchFamily="34" charset="0"/>
                <a:cs typeface="Times New Roman" pitchFamily="18" charset="0"/>
              </a:rPr>
              <a:t>ADMINISTRASI</a:t>
            </a:r>
            <a:r>
              <a:rPr lang="en-US" sz="2000" b="1" smtClean="0">
                <a:latin typeface="Tahoma" pitchFamily="34" charset="0"/>
              </a:rPr>
              <a:t> </a:t>
            </a:r>
          </a:p>
        </p:txBody>
      </p:sp>
      <p:sp>
        <p:nvSpPr>
          <p:cNvPr id="361475" name="Rectangle 3"/>
          <p:cNvSpPr>
            <a:spLocks noChangeArrowheads="1"/>
          </p:cNvSpPr>
          <p:nvPr/>
        </p:nvSpPr>
        <p:spPr bwMode="auto">
          <a:xfrm>
            <a:off x="125413" y="817563"/>
            <a:ext cx="8839200" cy="2540000"/>
          </a:xfrm>
          <a:prstGeom prst="rect">
            <a:avLst/>
          </a:prstGeom>
          <a:noFill/>
          <a:ln w="9525">
            <a:solidFill>
              <a:srgbClr val="FF33CC"/>
            </a:solidFill>
            <a:miter lim="800000"/>
            <a:headEnd/>
            <a:tailEnd/>
          </a:ln>
        </p:spPr>
        <p:txBody>
          <a:bodyPr lIns="91422" tIns="45712" rIns="91422" bIns="45712">
            <a:spAutoFit/>
          </a:bodyPr>
          <a:lstStyle/>
          <a:p>
            <a:pPr marL="457200" indent="-457200" algn="l"/>
            <a:r>
              <a:rPr lang="en-US" sz="2000" b="1" u="none"/>
              <a:t>	</a:t>
            </a:r>
            <a:r>
              <a:rPr lang="id-ID" sz="2000" b="1" u="none"/>
              <a:t>Sanksi administrasi yang dapat dikurangkan atau dihapuskan yang dikenakan karena kekhilafan Wajib Pajak atau bukan karena kesalahannya meliputi sanksi administrasi berupa bunga, denda, dan/atau kenaikan, yang tercantum dalam:</a:t>
            </a:r>
            <a:endParaRPr lang="en-US" sz="2000" b="1" u="none"/>
          </a:p>
          <a:p>
            <a:pPr marL="457200" indent="-457200" algn="l">
              <a:buFont typeface="Wingdings" pitchFamily="2" charset="2"/>
              <a:buChar char="Ø"/>
            </a:pPr>
            <a:r>
              <a:rPr lang="id-ID" sz="2000" b="1" u="none"/>
              <a:t>Surat Tagihan Pajak</a:t>
            </a:r>
            <a:r>
              <a:rPr lang="en-US" sz="2000" b="1" u="none"/>
              <a:t>;</a:t>
            </a:r>
          </a:p>
          <a:p>
            <a:pPr marL="457200" indent="-457200" algn="l">
              <a:buFont typeface="Wingdings" pitchFamily="2" charset="2"/>
              <a:buChar char="Ø"/>
            </a:pPr>
            <a:r>
              <a:rPr lang="id-ID" sz="2000" b="1" u="none"/>
              <a:t>Surat Ketetapan Pajak Kurang Bayar (SKPKB); atau</a:t>
            </a:r>
            <a:endParaRPr lang="en-US" sz="2000" b="1" u="none"/>
          </a:p>
          <a:p>
            <a:pPr marL="457200" indent="-457200" algn="l">
              <a:buFont typeface="Wingdings" pitchFamily="2" charset="2"/>
              <a:buChar char="Ø"/>
            </a:pPr>
            <a:r>
              <a:rPr lang="id-ID" sz="2000" b="1" u="none"/>
              <a:t>Surat Ketetapan Pajak Kurang Bayar Tambahan (SKPKBT).</a:t>
            </a:r>
            <a:endParaRPr lang="en-GB" sz="2000" b="1" u="none"/>
          </a:p>
        </p:txBody>
      </p:sp>
      <p:sp>
        <p:nvSpPr>
          <p:cNvPr id="361476" name="Rectangle 4"/>
          <p:cNvSpPr>
            <a:spLocks noChangeArrowheads="1"/>
          </p:cNvSpPr>
          <p:nvPr/>
        </p:nvSpPr>
        <p:spPr bwMode="auto">
          <a:xfrm>
            <a:off x="107950" y="3498850"/>
            <a:ext cx="8856663" cy="2235200"/>
          </a:xfrm>
          <a:prstGeom prst="rect">
            <a:avLst/>
          </a:prstGeom>
          <a:noFill/>
          <a:ln w="9525">
            <a:solidFill>
              <a:srgbClr val="FF33CC"/>
            </a:solidFill>
            <a:miter lim="800000"/>
            <a:headEnd/>
            <a:tailEnd/>
          </a:ln>
        </p:spPr>
        <p:txBody>
          <a:bodyPr lIns="91422" tIns="45712" rIns="91422" bIns="45712" anchor="ctr">
            <a:spAutoFit/>
          </a:bodyPr>
          <a:lstStyle/>
          <a:p>
            <a:pPr marL="457200" indent="-457200"/>
            <a:r>
              <a:rPr lang="id-ID" sz="2000" b="1" u="none" dirty="0"/>
              <a:t>Pengurangan atau penghapusan sanksi administrasi yang tercantum dalam SKPKB atau SKPKBT, hanya dapat dilakukan dalam hal surat ketetapan pajak tersebut:</a:t>
            </a:r>
            <a:endParaRPr lang="en-US" sz="2000" b="1" u="none" dirty="0"/>
          </a:p>
          <a:p>
            <a:pPr marL="457200" indent="-457200" algn="l"/>
            <a:r>
              <a:rPr lang="en-US" sz="2000" b="1" u="none" dirty="0"/>
              <a:t>A&gt; </a:t>
            </a:r>
            <a:r>
              <a:rPr lang="id-ID" sz="2000" b="1" u="none" dirty="0"/>
              <a:t>tidak diajukan keberatan;</a:t>
            </a:r>
            <a:endParaRPr lang="en-US" sz="2000" b="1" u="none" dirty="0"/>
          </a:p>
          <a:p>
            <a:pPr marL="457200" indent="-457200" algn="l"/>
            <a:r>
              <a:rPr lang="en-US" sz="2000" b="1" u="none" dirty="0"/>
              <a:t>B&gt; </a:t>
            </a:r>
            <a:r>
              <a:rPr lang="id-ID" sz="2000" b="1" u="none" dirty="0"/>
              <a:t>diajukan keberatan tetapi telah dicabut oleh W</a:t>
            </a:r>
            <a:r>
              <a:rPr lang="en-US" sz="2000" b="1" u="none" dirty="0" err="1"/>
              <a:t>ajib</a:t>
            </a:r>
            <a:r>
              <a:rPr lang="id-ID" sz="2000" b="1" u="none" dirty="0"/>
              <a:t> Pajak; atau</a:t>
            </a:r>
            <a:endParaRPr lang="en-US" sz="2000" b="1" u="none" dirty="0"/>
          </a:p>
          <a:p>
            <a:pPr marL="457200" indent="-457200" algn="l"/>
            <a:r>
              <a:rPr lang="en-US" sz="2000" b="1" u="none" dirty="0"/>
              <a:t>C&gt; </a:t>
            </a:r>
            <a:r>
              <a:rPr lang="id-ID" sz="2000" b="1" u="none" dirty="0"/>
              <a:t>diajukan keberatan, tetapi tidak dipertimbangkan.</a:t>
            </a:r>
            <a:r>
              <a:rPr lang="en-US" sz="2000" b="1" u="none" dirty="0"/>
              <a:t> </a:t>
            </a:r>
          </a:p>
        </p:txBody>
      </p:sp>
      <p:sp>
        <p:nvSpPr>
          <p:cNvPr id="217093" name="Rectangle 5"/>
          <p:cNvSpPr>
            <a:spLocks noChangeArrowheads="1"/>
          </p:cNvSpPr>
          <p:nvPr/>
        </p:nvSpPr>
        <p:spPr bwMode="auto">
          <a:xfrm>
            <a:off x="817563" y="6270603"/>
            <a:ext cx="7417379" cy="400093"/>
          </a:xfrm>
          <a:prstGeom prst="rect">
            <a:avLst/>
          </a:prstGeom>
          <a:noFill/>
          <a:ln w="9525">
            <a:solidFill>
              <a:srgbClr val="FF33CC"/>
            </a:solidFill>
            <a:miter lim="800000"/>
            <a:headEnd/>
            <a:tailEnd/>
          </a:ln>
        </p:spPr>
        <p:txBody>
          <a:bodyPr wrap="none" lIns="91422" tIns="45712" rIns="91422" bIns="45712" anchor="ctr">
            <a:spAutoFit/>
          </a:bodyPr>
          <a:lstStyle/>
          <a:p>
            <a:pPr algn="l"/>
            <a:r>
              <a:rPr lang="id-ID" sz="2000" b="1" u="none" dirty="0"/>
              <a:t>Peraturan Menteri Keuangan </a:t>
            </a:r>
            <a:r>
              <a:rPr lang="id-ID" sz="2000" b="1" u="none" dirty="0">
                <a:solidFill>
                  <a:srgbClr val="C00000"/>
                </a:solidFill>
              </a:rPr>
              <a:t>Nomor </a:t>
            </a:r>
            <a:r>
              <a:rPr lang="id-ID" sz="2000" b="1" u="none" dirty="0" smtClean="0">
                <a:solidFill>
                  <a:srgbClr val="C00000"/>
                </a:solidFill>
              </a:rPr>
              <a:t>8/PMK.03/2013</a:t>
            </a:r>
            <a:r>
              <a:rPr lang="en-US" sz="2000" b="1" u="none" dirty="0" smtClean="0"/>
              <a:t> </a:t>
            </a:r>
            <a:endParaRPr lang="en-US" sz="2000" b="1" u="none" dirty="0"/>
          </a:p>
        </p:txBody>
      </p:sp>
      <p:sp>
        <p:nvSpPr>
          <p:cNvPr id="361478" name="AutoShape 6"/>
          <p:cNvSpPr>
            <a:spLocks noChangeArrowheads="1"/>
          </p:cNvSpPr>
          <p:nvPr/>
        </p:nvSpPr>
        <p:spPr bwMode="auto">
          <a:xfrm>
            <a:off x="3708400" y="549275"/>
            <a:ext cx="576263" cy="35877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1474"/>
                                        </p:tgtEl>
                                        <p:attrNameLst>
                                          <p:attrName>style.visibility</p:attrName>
                                        </p:attrNameLst>
                                      </p:cBhvr>
                                      <p:to>
                                        <p:strVal val="visible"/>
                                      </p:to>
                                    </p:set>
                                    <p:anim calcmode="lin" valueType="num">
                                      <p:cBhvr additive="base">
                                        <p:cTn id="7" dur="500" fill="hold"/>
                                        <p:tgtEl>
                                          <p:spTgt spid="361474"/>
                                        </p:tgtEl>
                                        <p:attrNameLst>
                                          <p:attrName>ppt_x</p:attrName>
                                        </p:attrNameLst>
                                      </p:cBhvr>
                                      <p:tavLst>
                                        <p:tav tm="0">
                                          <p:val>
                                            <p:strVal val="0-#ppt_w/2"/>
                                          </p:val>
                                        </p:tav>
                                        <p:tav tm="100000">
                                          <p:val>
                                            <p:strVal val="#ppt_x"/>
                                          </p:val>
                                        </p:tav>
                                      </p:tavLst>
                                    </p:anim>
                                    <p:anim calcmode="lin" valueType="num">
                                      <p:cBhvr additive="base">
                                        <p:cTn id="8" dur="500" fill="hold"/>
                                        <p:tgtEl>
                                          <p:spTgt spid="3614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61478"/>
                                        </p:tgtEl>
                                        <p:attrNameLst>
                                          <p:attrName>style.visibility</p:attrName>
                                        </p:attrNameLst>
                                      </p:cBhvr>
                                      <p:to>
                                        <p:strVal val="visible"/>
                                      </p:to>
                                    </p:set>
                                    <p:animEffect transition="in" filter="blinds(horizontal)">
                                      <p:cBhvr>
                                        <p:cTn id="13" dur="500"/>
                                        <p:tgtEl>
                                          <p:spTgt spid="36147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61475"/>
                                        </p:tgtEl>
                                        <p:attrNameLst>
                                          <p:attrName>style.visibility</p:attrName>
                                        </p:attrNameLst>
                                      </p:cBhvr>
                                      <p:to>
                                        <p:strVal val="visible"/>
                                      </p:to>
                                    </p:set>
                                    <p:anim calcmode="lin" valueType="num">
                                      <p:cBhvr additive="base">
                                        <p:cTn id="18" dur="500" fill="hold"/>
                                        <p:tgtEl>
                                          <p:spTgt spid="361475"/>
                                        </p:tgtEl>
                                        <p:attrNameLst>
                                          <p:attrName>ppt_x</p:attrName>
                                        </p:attrNameLst>
                                      </p:cBhvr>
                                      <p:tavLst>
                                        <p:tav tm="0">
                                          <p:val>
                                            <p:strVal val="0-#ppt_w/2"/>
                                          </p:val>
                                        </p:tav>
                                        <p:tav tm="100000">
                                          <p:val>
                                            <p:strVal val="#ppt_x"/>
                                          </p:val>
                                        </p:tav>
                                      </p:tavLst>
                                    </p:anim>
                                    <p:anim calcmode="lin" valueType="num">
                                      <p:cBhvr additive="base">
                                        <p:cTn id="19" dur="500" fill="hold"/>
                                        <p:tgtEl>
                                          <p:spTgt spid="36147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61476"/>
                                        </p:tgtEl>
                                        <p:attrNameLst>
                                          <p:attrName>style.visibility</p:attrName>
                                        </p:attrNameLst>
                                      </p:cBhvr>
                                      <p:to>
                                        <p:strVal val="visible"/>
                                      </p:to>
                                    </p:set>
                                    <p:animEffect transition="in" filter="wipe(down)">
                                      <p:cBhvr>
                                        <p:cTn id="24" dur="500"/>
                                        <p:tgtEl>
                                          <p:spTgt spid="3614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474" grpId="0" animBg="1" autoUpdateAnimBg="0"/>
      <p:bldP spid="361475" grpId="0" animBg="1" autoUpdateAnimBg="0"/>
      <p:bldP spid="361476" grpId="0" animBg="1"/>
      <p:bldP spid="361478" grpId="0" animBg="1"/>
    </p:bldLst>
  </p:timing>
</p:sld>
</file>

<file path=ppt/slides/slide2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a:xfrm>
            <a:off x="323850" y="115888"/>
            <a:ext cx="8569325" cy="433387"/>
          </a:xfrm>
          <a:ln w="28575">
            <a:solidFill>
              <a:srgbClr val="FF33CC"/>
            </a:solidFill>
          </a:ln>
        </p:spPr>
        <p:txBody>
          <a:bodyPr/>
          <a:lstStyle/>
          <a:p>
            <a:pPr eaLnBrk="1" hangingPunct="1"/>
            <a:r>
              <a:rPr lang="id-ID" sz="2000" b="1" smtClean="0">
                <a:latin typeface="Tahoma" pitchFamily="34" charset="0"/>
                <a:cs typeface="Times New Roman" pitchFamily="18" charset="0"/>
              </a:rPr>
              <a:t>PENGURANGAN/PENGHAPUSAN SANKSI</a:t>
            </a:r>
            <a:r>
              <a:rPr lang="en-US" sz="2000" b="1" smtClean="0">
                <a:latin typeface="Tahoma" pitchFamily="34" charset="0"/>
                <a:cs typeface="Times New Roman" pitchFamily="18" charset="0"/>
              </a:rPr>
              <a:t> </a:t>
            </a:r>
            <a:r>
              <a:rPr lang="id-ID" sz="2000" b="1" smtClean="0">
                <a:latin typeface="Tahoma" pitchFamily="34" charset="0"/>
                <a:cs typeface="Times New Roman" pitchFamily="18" charset="0"/>
              </a:rPr>
              <a:t>ADMINISTRASI</a:t>
            </a:r>
            <a:r>
              <a:rPr lang="en-US" sz="2000" b="1" smtClean="0">
                <a:latin typeface="Tahoma" pitchFamily="34" charset="0"/>
              </a:rPr>
              <a:t> </a:t>
            </a:r>
          </a:p>
        </p:txBody>
      </p:sp>
      <p:sp>
        <p:nvSpPr>
          <p:cNvPr id="218115" name="Rectangle 3"/>
          <p:cNvSpPr>
            <a:spLocks noChangeArrowheads="1"/>
          </p:cNvSpPr>
          <p:nvPr/>
        </p:nvSpPr>
        <p:spPr bwMode="auto">
          <a:xfrm>
            <a:off x="817563" y="6338866"/>
            <a:ext cx="7417379" cy="400093"/>
          </a:xfrm>
          <a:prstGeom prst="rect">
            <a:avLst/>
          </a:prstGeom>
          <a:noFill/>
          <a:ln w="9525">
            <a:solidFill>
              <a:srgbClr val="FF33CC"/>
            </a:solidFill>
            <a:miter lim="800000"/>
            <a:headEnd/>
            <a:tailEnd/>
          </a:ln>
        </p:spPr>
        <p:txBody>
          <a:bodyPr wrap="none" lIns="91422" tIns="45712" rIns="91422" bIns="45712" anchor="ctr">
            <a:spAutoFit/>
          </a:bodyPr>
          <a:lstStyle/>
          <a:p>
            <a:pPr algn="l"/>
            <a:r>
              <a:rPr lang="id-ID" sz="2000" b="1" u="none" dirty="0"/>
              <a:t>Peraturan Menteri Keuangan Nomor </a:t>
            </a:r>
            <a:r>
              <a:rPr lang="id-ID" sz="2000" b="1" u="none" dirty="0" smtClean="0">
                <a:solidFill>
                  <a:srgbClr val="C00000"/>
                </a:solidFill>
              </a:rPr>
              <a:t>8/PMK.03/2013</a:t>
            </a:r>
            <a:r>
              <a:rPr lang="en-US" sz="2000" b="1" u="none" dirty="0" smtClean="0"/>
              <a:t> </a:t>
            </a:r>
            <a:endParaRPr lang="en-US" sz="2000" b="1" u="none" dirty="0"/>
          </a:p>
        </p:txBody>
      </p:sp>
      <p:sp>
        <p:nvSpPr>
          <p:cNvPr id="362500" name="AutoShape 4"/>
          <p:cNvSpPr>
            <a:spLocks noChangeArrowheads="1"/>
          </p:cNvSpPr>
          <p:nvPr/>
        </p:nvSpPr>
        <p:spPr bwMode="auto">
          <a:xfrm>
            <a:off x="3708400" y="549275"/>
            <a:ext cx="576263" cy="35877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62501" name="Rectangle 5"/>
          <p:cNvSpPr>
            <a:spLocks noChangeArrowheads="1"/>
          </p:cNvSpPr>
          <p:nvPr/>
        </p:nvSpPr>
        <p:spPr bwMode="auto">
          <a:xfrm>
            <a:off x="250825" y="836613"/>
            <a:ext cx="7200900" cy="396875"/>
          </a:xfrm>
          <a:prstGeom prst="rect">
            <a:avLst/>
          </a:prstGeom>
          <a:noFill/>
          <a:ln w="9525">
            <a:noFill/>
            <a:miter lim="800000"/>
            <a:headEnd/>
            <a:tailEnd/>
          </a:ln>
        </p:spPr>
        <p:txBody>
          <a:bodyPr lIns="91422" tIns="45712" rIns="91422" bIns="45712">
            <a:spAutoFit/>
          </a:bodyPr>
          <a:lstStyle/>
          <a:p>
            <a:pPr algn="l"/>
            <a:r>
              <a:rPr lang="id-ID" sz="2000" b="1" u="none"/>
              <a:t>Permohonan harus memenuhi persyaratan sbb:</a:t>
            </a:r>
            <a:endParaRPr lang="en-US" sz="2000" b="1" u="none"/>
          </a:p>
        </p:txBody>
      </p:sp>
      <p:sp>
        <p:nvSpPr>
          <p:cNvPr id="362502" name="Rectangle 6"/>
          <p:cNvSpPr>
            <a:spLocks noChangeArrowheads="1"/>
          </p:cNvSpPr>
          <p:nvPr/>
        </p:nvSpPr>
        <p:spPr bwMode="auto">
          <a:xfrm>
            <a:off x="250825" y="4797425"/>
            <a:ext cx="8551863" cy="406400"/>
          </a:xfrm>
          <a:prstGeom prst="rect">
            <a:avLst/>
          </a:prstGeom>
          <a:noFill/>
          <a:ln w="9525">
            <a:solidFill>
              <a:srgbClr val="FF33CC"/>
            </a:solidFill>
            <a:miter lim="800000"/>
            <a:headEnd/>
            <a:tailEnd/>
          </a:ln>
        </p:spPr>
        <p:txBody>
          <a:bodyPr wrap="none" lIns="91422" tIns="45712" rIns="91422" bIns="45712" anchor="ctr">
            <a:spAutoFit/>
          </a:bodyPr>
          <a:lstStyle/>
          <a:p>
            <a:pPr algn="l"/>
            <a:r>
              <a:rPr lang="id-ID" sz="2000" b="1" u="none">
                <a:latin typeface="Arial Narrow" pitchFamily="34" charset="0"/>
              </a:rPr>
              <a:t>Permohonan yang tidak memenuhi persyaratan di atas tidak dapat dipertimbangkan</a:t>
            </a:r>
            <a:r>
              <a:rPr lang="en-US" sz="2000" b="1" u="none">
                <a:latin typeface="Arial Narrow" pitchFamily="34" charset="0"/>
              </a:rPr>
              <a:t> </a:t>
            </a:r>
          </a:p>
        </p:txBody>
      </p:sp>
      <p:sp>
        <p:nvSpPr>
          <p:cNvPr id="362503" name="Rectangle 7"/>
          <p:cNvSpPr>
            <a:spLocks noChangeArrowheads="1"/>
          </p:cNvSpPr>
          <p:nvPr/>
        </p:nvSpPr>
        <p:spPr bwMode="auto">
          <a:xfrm>
            <a:off x="250825" y="5295900"/>
            <a:ext cx="8566150" cy="925513"/>
          </a:xfrm>
          <a:prstGeom prst="rect">
            <a:avLst/>
          </a:prstGeom>
          <a:noFill/>
          <a:ln w="9525">
            <a:solidFill>
              <a:srgbClr val="FF33CC"/>
            </a:solidFill>
            <a:miter lim="800000"/>
            <a:headEnd/>
            <a:tailEnd/>
          </a:ln>
        </p:spPr>
        <p:txBody>
          <a:bodyPr lIns="91422" tIns="45712" rIns="91422" bIns="45712" anchor="ctr">
            <a:spAutoFit/>
          </a:bodyPr>
          <a:lstStyle/>
          <a:p>
            <a:pPr algn="l"/>
            <a:r>
              <a:rPr lang="id-ID" sz="1800" b="1" u="none">
                <a:latin typeface="Arial Narrow" pitchFamily="34" charset="0"/>
              </a:rPr>
              <a:t>Dalam hal W</a:t>
            </a:r>
            <a:r>
              <a:rPr lang="en-US" sz="1800" b="1" u="none">
                <a:latin typeface="Arial Narrow" pitchFamily="34" charset="0"/>
              </a:rPr>
              <a:t>P</a:t>
            </a:r>
            <a:r>
              <a:rPr lang="id-ID" sz="1800" b="1" u="none">
                <a:latin typeface="Arial Narrow" pitchFamily="34" charset="0"/>
              </a:rPr>
              <a:t> mengajukan permohonan kedua, permohonan tsb harus diajukan dalam jangka waktu paling lama 3 (tiga) bulan sejak tgl keputusan Dirjen Pajak atas permohonan yang pertama dikirim;</a:t>
            </a:r>
            <a:r>
              <a:rPr lang="en-US" sz="1800" b="1" u="none">
                <a:latin typeface="Arial Narrow" pitchFamily="34" charset="0"/>
              </a:rPr>
              <a:t> </a:t>
            </a:r>
          </a:p>
        </p:txBody>
      </p:sp>
      <p:sp>
        <p:nvSpPr>
          <p:cNvPr id="362504" name="Rectangle 8"/>
          <p:cNvSpPr>
            <a:spLocks noChangeArrowheads="1"/>
          </p:cNvSpPr>
          <p:nvPr/>
        </p:nvSpPr>
        <p:spPr bwMode="auto">
          <a:xfrm>
            <a:off x="250825" y="1268413"/>
            <a:ext cx="8569325" cy="3397250"/>
          </a:xfrm>
          <a:prstGeom prst="rect">
            <a:avLst/>
          </a:prstGeom>
          <a:noFill/>
          <a:ln w="9525">
            <a:solidFill>
              <a:srgbClr val="FF33CC"/>
            </a:solidFill>
            <a:miter lim="800000"/>
            <a:headEnd/>
            <a:tailEnd/>
          </a:ln>
        </p:spPr>
        <p:txBody>
          <a:bodyPr lIns="91422" tIns="45712" rIns="91422" bIns="45712">
            <a:spAutoFit/>
          </a:bodyPr>
          <a:lstStyle/>
          <a:p>
            <a:pPr marL="1371600" lvl="2" indent="-457200" algn="l">
              <a:buFontTx/>
              <a:buAutoNum type="alphaLcParenR"/>
            </a:pPr>
            <a:r>
              <a:rPr lang="id-ID" sz="1800" b="1" u="none"/>
              <a:t>1 (satu) permohonan untuk 1 (satu) S</a:t>
            </a:r>
            <a:r>
              <a:rPr lang="en-US" sz="1800" b="1" u="none"/>
              <a:t>TP</a:t>
            </a:r>
            <a:r>
              <a:rPr lang="id-ID" sz="1800" b="1" u="none"/>
              <a:t>, S</a:t>
            </a:r>
            <a:r>
              <a:rPr lang="en-US" sz="1800" b="1" u="none"/>
              <a:t>KPKB</a:t>
            </a:r>
            <a:r>
              <a:rPr lang="id-ID" sz="1800" b="1" u="none"/>
              <a:t> atau</a:t>
            </a:r>
            <a:r>
              <a:rPr lang="en-US" sz="1800" b="1" u="none"/>
              <a:t> SKPKBT</a:t>
            </a:r>
            <a:r>
              <a:rPr lang="id-ID" sz="1800" b="1" u="none"/>
              <a:t>;</a:t>
            </a:r>
            <a:endParaRPr lang="en-US" sz="1800" b="1" u="none"/>
          </a:p>
          <a:p>
            <a:pPr marL="1371600" lvl="2" indent="-457200" algn="l">
              <a:buFontTx/>
              <a:buAutoNum type="alphaLcParenR"/>
            </a:pPr>
            <a:r>
              <a:rPr lang="en-US" sz="1800" b="1" u="none"/>
              <a:t> </a:t>
            </a:r>
            <a:r>
              <a:rPr lang="id-ID" sz="1800" b="1" u="none"/>
              <a:t>Permohonan harus diajukan secara tertulis dalam bahasa Indonesia dengan memberikan alasan yang mendukung permohonannya;</a:t>
            </a:r>
            <a:endParaRPr lang="en-US" sz="1800" b="1" u="none"/>
          </a:p>
          <a:p>
            <a:pPr marL="1371600" lvl="2" indent="-457200" algn="l">
              <a:buFontTx/>
              <a:buAutoNum type="alphaLcParenR"/>
            </a:pPr>
            <a:r>
              <a:rPr lang="en-US" sz="1800" b="1" u="none"/>
              <a:t> </a:t>
            </a:r>
            <a:r>
              <a:rPr lang="id-ID" sz="1800" b="1" u="none"/>
              <a:t>Permohonan harus disampaikan ke Kantor Pelayanan Pajak tempat WP terdaftar;</a:t>
            </a:r>
            <a:endParaRPr lang="en-US" sz="1800" b="1" u="none"/>
          </a:p>
          <a:p>
            <a:pPr marL="1371600" lvl="2" indent="-457200" algn="l">
              <a:buFontTx/>
              <a:buAutoNum type="alphaLcParenR"/>
            </a:pPr>
            <a:r>
              <a:rPr lang="en-US" sz="1800" b="1" u="none"/>
              <a:t> </a:t>
            </a:r>
            <a:r>
              <a:rPr lang="id-ID" sz="1800" b="1" u="none"/>
              <a:t>W</a:t>
            </a:r>
            <a:r>
              <a:rPr lang="en-US" sz="1800" b="1" u="none"/>
              <a:t>P</a:t>
            </a:r>
            <a:r>
              <a:rPr lang="id-ID" sz="1800" b="1" u="none"/>
              <a:t> telah melunasi pajak yang terutang; dan</a:t>
            </a:r>
            <a:endParaRPr lang="en-US" sz="1800" b="1" u="none"/>
          </a:p>
          <a:p>
            <a:pPr marL="1371600" lvl="2" indent="-457200" algn="l">
              <a:buFontTx/>
              <a:buAutoNum type="alphaLcParenR"/>
            </a:pPr>
            <a:r>
              <a:rPr lang="en-US" sz="1800" b="1" u="none"/>
              <a:t> </a:t>
            </a:r>
            <a:r>
              <a:rPr lang="id-ID" sz="1800" b="1" u="none"/>
              <a:t>Surat permohonan ditandatangani oleh W</a:t>
            </a:r>
            <a:r>
              <a:rPr lang="en-US" sz="1800" b="1" u="none"/>
              <a:t>P</a:t>
            </a:r>
            <a:r>
              <a:rPr lang="id-ID" sz="1800" b="1" u="none"/>
              <a:t>, dan dalam hal surat permohonan ditandatangani oleh bukan W</a:t>
            </a:r>
            <a:r>
              <a:rPr lang="en-US" sz="1800" b="1" u="none"/>
              <a:t>P</a:t>
            </a:r>
            <a:r>
              <a:rPr lang="id-ID" sz="1800" b="1" u="none"/>
              <a:t>, surat permohonan tsb harus dilampiri dgn surat kuasa khusus.</a:t>
            </a:r>
            <a:endParaRPr lang="en-US" sz="1800" b="1" u="non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2498"/>
                                        </p:tgtEl>
                                        <p:attrNameLst>
                                          <p:attrName>style.visibility</p:attrName>
                                        </p:attrNameLst>
                                      </p:cBhvr>
                                      <p:to>
                                        <p:strVal val="visible"/>
                                      </p:to>
                                    </p:set>
                                    <p:anim calcmode="lin" valueType="num">
                                      <p:cBhvr additive="base">
                                        <p:cTn id="7" dur="500" fill="hold"/>
                                        <p:tgtEl>
                                          <p:spTgt spid="362498"/>
                                        </p:tgtEl>
                                        <p:attrNameLst>
                                          <p:attrName>ppt_x</p:attrName>
                                        </p:attrNameLst>
                                      </p:cBhvr>
                                      <p:tavLst>
                                        <p:tav tm="0">
                                          <p:val>
                                            <p:strVal val="0-#ppt_w/2"/>
                                          </p:val>
                                        </p:tav>
                                        <p:tav tm="100000">
                                          <p:val>
                                            <p:strVal val="#ppt_x"/>
                                          </p:val>
                                        </p:tav>
                                      </p:tavLst>
                                    </p:anim>
                                    <p:anim calcmode="lin" valueType="num">
                                      <p:cBhvr additive="base">
                                        <p:cTn id="8" dur="500" fill="hold"/>
                                        <p:tgtEl>
                                          <p:spTgt spid="3624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62500"/>
                                        </p:tgtEl>
                                        <p:attrNameLst>
                                          <p:attrName>style.visibility</p:attrName>
                                        </p:attrNameLst>
                                      </p:cBhvr>
                                      <p:to>
                                        <p:strVal val="visible"/>
                                      </p:to>
                                    </p:set>
                                    <p:animEffect transition="in" filter="blinds(horizontal)">
                                      <p:cBhvr>
                                        <p:cTn id="13" dur="500"/>
                                        <p:tgtEl>
                                          <p:spTgt spid="362500"/>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62501"/>
                                        </p:tgtEl>
                                        <p:attrNameLst>
                                          <p:attrName>style.visibility</p:attrName>
                                        </p:attrNameLst>
                                      </p:cBhvr>
                                      <p:to>
                                        <p:strVal val="visible"/>
                                      </p:to>
                                    </p:set>
                                    <p:animEffect transition="in" filter="blinds(horizontal)">
                                      <p:cBhvr>
                                        <p:cTn id="18" dur="500"/>
                                        <p:tgtEl>
                                          <p:spTgt spid="36250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62504"/>
                                        </p:tgtEl>
                                        <p:attrNameLst>
                                          <p:attrName>style.visibility</p:attrName>
                                        </p:attrNameLst>
                                      </p:cBhvr>
                                      <p:to>
                                        <p:strVal val="visible"/>
                                      </p:to>
                                    </p:set>
                                    <p:anim calcmode="lin" valueType="num">
                                      <p:cBhvr additive="base">
                                        <p:cTn id="23" dur="500" fill="hold"/>
                                        <p:tgtEl>
                                          <p:spTgt spid="362504"/>
                                        </p:tgtEl>
                                        <p:attrNameLst>
                                          <p:attrName>ppt_x</p:attrName>
                                        </p:attrNameLst>
                                      </p:cBhvr>
                                      <p:tavLst>
                                        <p:tav tm="0">
                                          <p:val>
                                            <p:strVal val="#ppt_x"/>
                                          </p:val>
                                        </p:tav>
                                        <p:tav tm="100000">
                                          <p:val>
                                            <p:strVal val="#ppt_x"/>
                                          </p:val>
                                        </p:tav>
                                      </p:tavLst>
                                    </p:anim>
                                    <p:anim calcmode="lin" valueType="num">
                                      <p:cBhvr additive="base">
                                        <p:cTn id="24" dur="500" fill="hold"/>
                                        <p:tgtEl>
                                          <p:spTgt spid="36250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62502"/>
                                        </p:tgtEl>
                                        <p:attrNameLst>
                                          <p:attrName>style.visibility</p:attrName>
                                        </p:attrNameLst>
                                      </p:cBhvr>
                                      <p:to>
                                        <p:strVal val="visible"/>
                                      </p:to>
                                    </p:set>
                                    <p:anim calcmode="lin" valueType="num">
                                      <p:cBhvr additive="base">
                                        <p:cTn id="29" dur="500" fill="hold"/>
                                        <p:tgtEl>
                                          <p:spTgt spid="362502"/>
                                        </p:tgtEl>
                                        <p:attrNameLst>
                                          <p:attrName>ppt_x</p:attrName>
                                        </p:attrNameLst>
                                      </p:cBhvr>
                                      <p:tavLst>
                                        <p:tav tm="0">
                                          <p:val>
                                            <p:strVal val="#ppt_x"/>
                                          </p:val>
                                        </p:tav>
                                        <p:tav tm="100000">
                                          <p:val>
                                            <p:strVal val="#ppt_x"/>
                                          </p:val>
                                        </p:tav>
                                      </p:tavLst>
                                    </p:anim>
                                    <p:anim calcmode="lin" valueType="num">
                                      <p:cBhvr additive="base">
                                        <p:cTn id="30" dur="500" fill="hold"/>
                                        <p:tgtEl>
                                          <p:spTgt spid="36250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62503"/>
                                        </p:tgtEl>
                                        <p:attrNameLst>
                                          <p:attrName>style.visibility</p:attrName>
                                        </p:attrNameLst>
                                      </p:cBhvr>
                                      <p:to>
                                        <p:strVal val="visible"/>
                                      </p:to>
                                    </p:set>
                                    <p:anim calcmode="lin" valueType="num">
                                      <p:cBhvr additive="base">
                                        <p:cTn id="35" dur="500" fill="hold"/>
                                        <p:tgtEl>
                                          <p:spTgt spid="362503"/>
                                        </p:tgtEl>
                                        <p:attrNameLst>
                                          <p:attrName>ppt_x</p:attrName>
                                        </p:attrNameLst>
                                      </p:cBhvr>
                                      <p:tavLst>
                                        <p:tav tm="0">
                                          <p:val>
                                            <p:strVal val="#ppt_x"/>
                                          </p:val>
                                        </p:tav>
                                        <p:tav tm="100000">
                                          <p:val>
                                            <p:strVal val="#ppt_x"/>
                                          </p:val>
                                        </p:tav>
                                      </p:tavLst>
                                    </p:anim>
                                    <p:anim calcmode="lin" valueType="num">
                                      <p:cBhvr additive="base">
                                        <p:cTn id="36" dur="500" fill="hold"/>
                                        <p:tgtEl>
                                          <p:spTgt spid="3625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2498" grpId="0" animBg="1" autoUpdateAnimBg="0"/>
      <p:bldP spid="362500" grpId="0" animBg="1"/>
      <p:bldP spid="362501" grpId="0"/>
      <p:bldP spid="362502" grpId="0" animBg="1"/>
      <p:bldP spid="362503" grpId="0" animBg="1"/>
      <p:bldP spid="362504" grpId="0" animBg="1"/>
    </p:bldLst>
  </p:timing>
</p:sld>
</file>

<file path=ppt/slides/slide2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323850" y="115888"/>
            <a:ext cx="8569325" cy="433387"/>
          </a:xfrm>
          <a:ln w="28575">
            <a:solidFill>
              <a:srgbClr val="FF33CC"/>
            </a:solidFill>
          </a:ln>
        </p:spPr>
        <p:txBody>
          <a:bodyPr/>
          <a:lstStyle/>
          <a:p>
            <a:pPr eaLnBrk="1" hangingPunct="1"/>
            <a:r>
              <a:rPr lang="id-ID" sz="2000" b="1" smtClean="0">
                <a:latin typeface="Tahoma" pitchFamily="34" charset="0"/>
                <a:cs typeface="Times New Roman" pitchFamily="18" charset="0"/>
              </a:rPr>
              <a:t>PENGURANGAN/PENGHAPUSAN SANKSI</a:t>
            </a:r>
            <a:r>
              <a:rPr lang="en-US" sz="2000" b="1" smtClean="0">
                <a:latin typeface="Tahoma" pitchFamily="34" charset="0"/>
                <a:cs typeface="Times New Roman" pitchFamily="18" charset="0"/>
              </a:rPr>
              <a:t> </a:t>
            </a:r>
            <a:r>
              <a:rPr lang="id-ID" sz="2000" b="1" smtClean="0">
                <a:latin typeface="Tahoma" pitchFamily="34" charset="0"/>
                <a:cs typeface="Times New Roman" pitchFamily="18" charset="0"/>
              </a:rPr>
              <a:t>ADMINISTRASI</a:t>
            </a:r>
            <a:r>
              <a:rPr lang="en-US" sz="2000" b="1" smtClean="0">
                <a:latin typeface="Tahoma" pitchFamily="34" charset="0"/>
              </a:rPr>
              <a:t> </a:t>
            </a:r>
          </a:p>
        </p:txBody>
      </p:sp>
      <p:sp>
        <p:nvSpPr>
          <p:cNvPr id="219139" name="Rectangle 3"/>
          <p:cNvSpPr>
            <a:spLocks noChangeArrowheads="1"/>
          </p:cNvSpPr>
          <p:nvPr/>
        </p:nvSpPr>
        <p:spPr bwMode="auto">
          <a:xfrm>
            <a:off x="817563" y="6184978"/>
            <a:ext cx="7263491" cy="707870"/>
          </a:xfrm>
          <a:prstGeom prst="rect">
            <a:avLst/>
          </a:prstGeom>
          <a:noFill/>
          <a:ln w="9525">
            <a:solidFill>
              <a:srgbClr val="FF33CC"/>
            </a:solidFill>
            <a:miter lim="800000"/>
            <a:headEnd/>
            <a:tailEnd/>
          </a:ln>
        </p:spPr>
        <p:txBody>
          <a:bodyPr wrap="none" lIns="91422" tIns="45712" rIns="91422" bIns="45712" anchor="ctr">
            <a:spAutoFit/>
          </a:bodyPr>
          <a:lstStyle/>
          <a:p>
            <a:pPr algn="l"/>
            <a:r>
              <a:rPr lang="id-ID" sz="2000" b="1" u="none" dirty="0">
                <a:solidFill>
                  <a:srgbClr val="FF0000"/>
                </a:solidFill>
              </a:rPr>
              <a:t>Peraturan Menteri Keuangan Nomor </a:t>
            </a:r>
            <a:r>
              <a:rPr lang="id-ID" sz="2000" b="1" u="none" dirty="0" smtClean="0">
                <a:solidFill>
                  <a:srgbClr val="FF0000"/>
                </a:solidFill>
              </a:rPr>
              <a:t>8/PMK.03/2013</a:t>
            </a:r>
          </a:p>
          <a:p>
            <a:pPr algn="l"/>
            <a:r>
              <a:rPr lang="en-US" sz="2000" b="1" u="none" dirty="0" smtClean="0">
                <a:solidFill>
                  <a:srgbClr val="FF0000"/>
                </a:solidFill>
              </a:rPr>
              <a:t> </a:t>
            </a:r>
            <a:endParaRPr lang="en-US" sz="2000" b="1" u="none" dirty="0">
              <a:solidFill>
                <a:srgbClr val="FF0000"/>
              </a:solidFill>
            </a:endParaRPr>
          </a:p>
        </p:txBody>
      </p:sp>
      <p:sp>
        <p:nvSpPr>
          <p:cNvPr id="363524" name="AutoShape 4"/>
          <p:cNvSpPr>
            <a:spLocks noChangeArrowheads="1"/>
          </p:cNvSpPr>
          <p:nvPr/>
        </p:nvSpPr>
        <p:spPr bwMode="auto">
          <a:xfrm>
            <a:off x="3708400" y="549275"/>
            <a:ext cx="576263" cy="35877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63525" name="Rectangle 5"/>
          <p:cNvSpPr>
            <a:spLocks noChangeArrowheads="1"/>
          </p:cNvSpPr>
          <p:nvPr/>
        </p:nvSpPr>
        <p:spPr bwMode="auto">
          <a:xfrm>
            <a:off x="179388" y="765175"/>
            <a:ext cx="8602662" cy="1006475"/>
          </a:xfrm>
          <a:prstGeom prst="rect">
            <a:avLst/>
          </a:prstGeom>
          <a:noFill/>
          <a:ln w="9525">
            <a:noFill/>
            <a:miter lim="800000"/>
            <a:headEnd/>
            <a:tailEnd/>
          </a:ln>
        </p:spPr>
        <p:txBody>
          <a:bodyPr lIns="91422" tIns="45712" rIns="91422" bIns="45712" anchor="ctr">
            <a:spAutoFit/>
          </a:bodyPr>
          <a:lstStyle/>
          <a:p>
            <a:r>
              <a:rPr lang="id-ID" sz="2000" b="1" u="none"/>
              <a:t>Dir</a:t>
            </a:r>
            <a:r>
              <a:rPr lang="en-US" sz="2000" b="1" u="none"/>
              <a:t>jen</a:t>
            </a:r>
            <a:r>
              <a:rPr lang="id-ID" sz="2000" b="1" u="none"/>
              <a:t> Pajak secara jabatan dapat mengurangkan atau menghapuskan sanksi administrasi dalam Surat Tagihan Pajak yang diterbitkan sebagai akibat dari:</a:t>
            </a:r>
            <a:r>
              <a:rPr lang="en-US" sz="2000" b="1" u="none"/>
              <a:t> </a:t>
            </a:r>
          </a:p>
        </p:txBody>
      </p:sp>
      <p:sp>
        <p:nvSpPr>
          <p:cNvPr id="363526" name="Rectangle 6"/>
          <p:cNvSpPr>
            <a:spLocks noChangeArrowheads="1"/>
          </p:cNvSpPr>
          <p:nvPr/>
        </p:nvSpPr>
        <p:spPr bwMode="auto">
          <a:xfrm>
            <a:off x="252413" y="4292600"/>
            <a:ext cx="8567737" cy="1930400"/>
          </a:xfrm>
          <a:prstGeom prst="rect">
            <a:avLst/>
          </a:prstGeom>
          <a:noFill/>
          <a:ln w="9525">
            <a:solidFill>
              <a:srgbClr val="FF33CC"/>
            </a:solidFill>
            <a:miter lim="800000"/>
            <a:headEnd/>
            <a:tailEnd/>
          </a:ln>
        </p:spPr>
        <p:txBody>
          <a:bodyPr lIns="91422" tIns="45712" rIns="91422" bIns="45712">
            <a:spAutoFit/>
          </a:bodyPr>
          <a:lstStyle/>
          <a:p>
            <a:r>
              <a:rPr lang="id-ID" sz="2000" b="1" u="none"/>
              <a:t>Pengurangan atau penghapusan sanksi administrasi tersebut dilakukan apabila diterbitkan SK Pembetulan, SK Pengurangan/Pembatalan Ketetapan Pajak yang tidak benar, atau SK Keberatan, Putusan Banding, atau Putusan Peninjauan Kembali, yang mengakibatkan pajak yang masih harus dibayar berkurang atau dibatalkan.</a:t>
            </a:r>
            <a:endParaRPr lang="en-US" sz="2000" b="1" u="none"/>
          </a:p>
        </p:txBody>
      </p:sp>
      <p:sp>
        <p:nvSpPr>
          <p:cNvPr id="363527" name="AutoShape 7"/>
          <p:cNvSpPr>
            <a:spLocks noChangeArrowheads="1"/>
          </p:cNvSpPr>
          <p:nvPr/>
        </p:nvSpPr>
        <p:spPr bwMode="auto">
          <a:xfrm>
            <a:off x="7667625" y="1628775"/>
            <a:ext cx="576263"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63528" name="Rectangle 8"/>
          <p:cNvSpPr>
            <a:spLocks noChangeArrowheads="1"/>
          </p:cNvSpPr>
          <p:nvPr/>
        </p:nvSpPr>
        <p:spPr bwMode="auto">
          <a:xfrm>
            <a:off x="684213" y="1916113"/>
            <a:ext cx="7920037" cy="2024062"/>
          </a:xfrm>
          <a:prstGeom prst="rect">
            <a:avLst/>
          </a:prstGeom>
          <a:noFill/>
          <a:ln w="9525">
            <a:solidFill>
              <a:srgbClr val="FF33CC"/>
            </a:solidFill>
            <a:miter lim="800000"/>
            <a:headEnd/>
            <a:tailEnd/>
          </a:ln>
        </p:spPr>
        <p:txBody>
          <a:bodyPr lIns="91422" tIns="45712" rIns="91422" bIns="45712">
            <a:spAutoFit/>
          </a:bodyPr>
          <a:lstStyle/>
          <a:p>
            <a:pPr marL="1371600" lvl="2" indent="-457200" algn="l">
              <a:buFont typeface="Wingdings" pitchFamily="2" charset="2"/>
              <a:buChar char="Ø"/>
            </a:pPr>
            <a:r>
              <a:rPr lang="id-ID" sz="1800" b="1" u="none"/>
              <a:t>diterbitkannya surat ketetapan pajak karena Pengusaha Kena Pajak tidak membuat faktur pajak; dan</a:t>
            </a:r>
            <a:endParaRPr lang="en-US" sz="1800" b="1" u="none"/>
          </a:p>
          <a:p>
            <a:pPr marL="1371600" lvl="2" indent="-457200" algn="l">
              <a:buFont typeface="Wingdings" pitchFamily="2" charset="2"/>
              <a:buChar char="Ø"/>
            </a:pPr>
            <a:endParaRPr lang="en-US" sz="1800" b="1" u="none"/>
          </a:p>
          <a:p>
            <a:pPr marL="1371600" lvl="2" indent="-457200" algn="l">
              <a:buFont typeface="Wingdings" pitchFamily="2" charset="2"/>
              <a:buChar char="Ø"/>
            </a:pPr>
            <a:r>
              <a:rPr lang="id-ID" sz="1800" b="1" u="none"/>
              <a:t>penerapan ketentuan Pasal 19 ayat 1 UU KUP (bunga penagihan terlambat melunasi utang pajak)</a:t>
            </a:r>
            <a:endParaRPr lang="en-US" sz="1800" b="1" u="non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3522"/>
                                        </p:tgtEl>
                                        <p:attrNameLst>
                                          <p:attrName>style.visibility</p:attrName>
                                        </p:attrNameLst>
                                      </p:cBhvr>
                                      <p:to>
                                        <p:strVal val="visible"/>
                                      </p:to>
                                    </p:set>
                                    <p:anim calcmode="lin" valueType="num">
                                      <p:cBhvr additive="base">
                                        <p:cTn id="7" dur="500" fill="hold"/>
                                        <p:tgtEl>
                                          <p:spTgt spid="363522"/>
                                        </p:tgtEl>
                                        <p:attrNameLst>
                                          <p:attrName>ppt_x</p:attrName>
                                        </p:attrNameLst>
                                      </p:cBhvr>
                                      <p:tavLst>
                                        <p:tav tm="0">
                                          <p:val>
                                            <p:strVal val="0-#ppt_w/2"/>
                                          </p:val>
                                        </p:tav>
                                        <p:tav tm="100000">
                                          <p:val>
                                            <p:strVal val="#ppt_x"/>
                                          </p:val>
                                        </p:tav>
                                      </p:tavLst>
                                    </p:anim>
                                    <p:anim calcmode="lin" valueType="num">
                                      <p:cBhvr additive="base">
                                        <p:cTn id="8" dur="500" fill="hold"/>
                                        <p:tgtEl>
                                          <p:spTgt spid="3635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63524"/>
                                        </p:tgtEl>
                                        <p:attrNameLst>
                                          <p:attrName>style.visibility</p:attrName>
                                        </p:attrNameLst>
                                      </p:cBhvr>
                                      <p:to>
                                        <p:strVal val="visible"/>
                                      </p:to>
                                    </p:set>
                                    <p:animEffect transition="in" filter="blinds(horizontal)">
                                      <p:cBhvr>
                                        <p:cTn id="13" dur="500"/>
                                        <p:tgtEl>
                                          <p:spTgt spid="36352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63525"/>
                                        </p:tgtEl>
                                        <p:attrNameLst>
                                          <p:attrName>style.visibility</p:attrName>
                                        </p:attrNameLst>
                                      </p:cBhvr>
                                      <p:to>
                                        <p:strVal val="visible"/>
                                      </p:to>
                                    </p:set>
                                    <p:animEffect transition="in" filter="blinds(horizontal)">
                                      <p:cBhvr>
                                        <p:cTn id="18" dur="500"/>
                                        <p:tgtEl>
                                          <p:spTgt spid="36352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63527"/>
                                        </p:tgtEl>
                                        <p:attrNameLst>
                                          <p:attrName>style.visibility</p:attrName>
                                        </p:attrNameLst>
                                      </p:cBhvr>
                                      <p:to>
                                        <p:strVal val="visible"/>
                                      </p:to>
                                    </p:set>
                                    <p:anim calcmode="lin" valueType="num">
                                      <p:cBhvr additive="base">
                                        <p:cTn id="23" dur="500" fill="hold"/>
                                        <p:tgtEl>
                                          <p:spTgt spid="363527"/>
                                        </p:tgtEl>
                                        <p:attrNameLst>
                                          <p:attrName>ppt_x</p:attrName>
                                        </p:attrNameLst>
                                      </p:cBhvr>
                                      <p:tavLst>
                                        <p:tav tm="0">
                                          <p:val>
                                            <p:strVal val="#ppt_x"/>
                                          </p:val>
                                        </p:tav>
                                        <p:tav tm="100000">
                                          <p:val>
                                            <p:strVal val="#ppt_x"/>
                                          </p:val>
                                        </p:tav>
                                      </p:tavLst>
                                    </p:anim>
                                    <p:anim calcmode="lin" valueType="num">
                                      <p:cBhvr additive="base">
                                        <p:cTn id="24" dur="500" fill="hold"/>
                                        <p:tgtEl>
                                          <p:spTgt spid="36352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63528"/>
                                        </p:tgtEl>
                                        <p:attrNameLst>
                                          <p:attrName>style.visibility</p:attrName>
                                        </p:attrNameLst>
                                      </p:cBhvr>
                                      <p:to>
                                        <p:strVal val="visible"/>
                                      </p:to>
                                    </p:set>
                                    <p:animEffect transition="in" filter="wipe(down)">
                                      <p:cBhvr>
                                        <p:cTn id="29" dur="500"/>
                                        <p:tgtEl>
                                          <p:spTgt spid="36352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363526"/>
                                        </p:tgtEl>
                                        <p:attrNameLst>
                                          <p:attrName>style.visibility</p:attrName>
                                        </p:attrNameLst>
                                      </p:cBhvr>
                                      <p:to>
                                        <p:strVal val="visible"/>
                                      </p:to>
                                    </p:set>
                                    <p:animEffect transition="in" filter="wipe(down)">
                                      <p:cBhvr>
                                        <p:cTn id="34" dur="500"/>
                                        <p:tgtEl>
                                          <p:spTgt spid="3635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2" grpId="0" animBg="1" autoUpdateAnimBg="0"/>
      <p:bldP spid="363524" grpId="0" animBg="1"/>
      <p:bldP spid="363525" grpId="0"/>
      <p:bldP spid="363526" grpId="0" animBg="1"/>
      <p:bldP spid="363527" grpId="0" animBg="1"/>
      <p:bldP spid="363528" grpId="0" animBg="1"/>
    </p:bld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a:xfrm>
            <a:off x="757238" y="115888"/>
            <a:ext cx="7702550" cy="755650"/>
          </a:xfrm>
          <a:ln w="28575">
            <a:solidFill>
              <a:srgbClr val="FF33CC"/>
            </a:solidFill>
          </a:ln>
        </p:spPr>
        <p:txBody>
          <a:bodyPr/>
          <a:lstStyle/>
          <a:p>
            <a:pPr eaLnBrk="1" hangingPunct="1"/>
            <a:r>
              <a:rPr lang="id-ID" sz="2400" b="1" smtClean="0">
                <a:latin typeface="Tahoma" pitchFamily="34" charset="0"/>
                <a:cs typeface="Times New Roman" pitchFamily="18" charset="0"/>
              </a:rPr>
              <a:t>PENGURANGAN / PEMBATALAN KETETAPAN PAJAK YANG TIDAK BENAR</a:t>
            </a:r>
            <a:r>
              <a:rPr lang="en-US" sz="2400" b="1" smtClean="0">
                <a:latin typeface="Tahoma" pitchFamily="34" charset="0"/>
              </a:rPr>
              <a:t> </a:t>
            </a:r>
          </a:p>
        </p:txBody>
      </p:sp>
      <p:sp>
        <p:nvSpPr>
          <p:cNvPr id="364547" name="Rectangle 3"/>
          <p:cNvSpPr>
            <a:spLocks noChangeArrowheads="1"/>
          </p:cNvSpPr>
          <p:nvPr/>
        </p:nvSpPr>
        <p:spPr bwMode="auto">
          <a:xfrm>
            <a:off x="152400" y="981075"/>
            <a:ext cx="8915400" cy="1446534"/>
          </a:xfrm>
          <a:prstGeom prst="rect">
            <a:avLst/>
          </a:prstGeom>
          <a:noFill/>
          <a:ln w="9525">
            <a:solidFill>
              <a:srgbClr val="0033CC"/>
            </a:solidFill>
            <a:miter lim="800000"/>
            <a:headEnd/>
            <a:tailEnd/>
          </a:ln>
        </p:spPr>
        <p:txBody>
          <a:bodyPr lIns="91422" tIns="45712" rIns="91422" bIns="45712">
            <a:spAutoFit/>
          </a:bodyPr>
          <a:lstStyle/>
          <a:p>
            <a:r>
              <a:rPr lang="es-ES" sz="2000" b="1" u="none" dirty="0" err="1"/>
              <a:t>Direktur</a:t>
            </a:r>
            <a:r>
              <a:rPr lang="es-ES" sz="2000" b="1" u="none" dirty="0"/>
              <a:t> </a:t>
            </a:r>
            <a:r>
              <a:rPr lang="es-ES" sz="2000" b="1" u="none" dirty="0" err="1"/>
              <a:t>Jenderal</a:t>
            </a:r>
            <a:r>
              <a:rPr lang="es-ES" sz="2000" b="1" u="none" dirty="0"/>
              <a:t> </a:t>
            </a:r>
            <a:r>
              <a:rPr lang="es-ES" sz="2000" b="1" u="none" dirty="0" err="1"/>
              <a:t>Pajak</a:t>
            </a:r>
            <a:r>
              <a:rPr lang="es-ES" sz="2000" b="1" u="none" dirty="0"/>
              <a:t> </a:t>
            </a:r>
            <a:r>
              <a:rPr lang="es-ES" sz="2000" b="1" u="none" dirty="0" err="1"/>
              <a:t>karena</a:t>
            </a:r>
            <a:r>
              <a:rPr lang="es-ES" sz="2000" b="1" u="none" dirty="0"/>
              <a:t> </a:t>
            </a:r>
            <a:r>
              <a:rPr lang="es-ES" sz="2000" b="1" u="none" dirty="0" err="1"/>
              <a:t>jabatan</a:t>
            </a:r>
            <a:r>
              <a:rPr lang="es-ES" sz="2000" b="1" u="none" dirty="0"/>
              <a:t> </a:t>
            </a:r>
            <a:r>
              <a:rPr lang="es-ES" sz="2000" b="1" u="none" dirty="0" err="1"/>
              <a:t>atau</a:t>
            </a:r>
            <a:r>
              <a:rPr lang="es-ES" sz="2000" b="1" u="none" dirty="0"/>
              <a:t> atas </a:t>
            </a:r>
            <a:r>
              <a:rPr lang="es-ES" sz="2000" b="1" dirty="0" err="1"/>
              <a:t>permohonan</a:t>
            </a:r>
            <a:r>
              <a:rPr lang="es-ES" sz="2000" b="1" dirty="0"/>
              <a:t> </a:t>
            </a:r>
            <a:r>
              <a:rPr lang="es-ES" sz="2000" b="1" dirty="0" err="1"/>
              <a:t>Wajib</a:t>
            </a:r>
            <a:r>
              <a:rPr lang="es-ES" sz="2000" b="1" dirty="0"/>
              <a:t> </a:t>
            </a:r>
            <a:r>
              <a:rPr lang="es-ES" sz="2000" b="1" dirty="0" err="1"/>
              <a:t>Pajak</a:t>
            </a:r>
            <a:r>
              <a:rPr lang="es-ES" sz="2000" b="1" u="none" dirty="0"/>
              <a:t> </a:t>
            </a:r>
            <a:r>
              <a:rPr lang="es-ES" sz="2000" b="1" u="none" dirty="0" err="1"/>
              <a:t>dapat</a:t>
            </a:r>
            <a:r>
              <a:rPr lang="en-US" sz="2000" b="1" u="none" dirty="0"/>
              <a:t> </a:t>
            </a:r>
            <a:r>
              <a:rPr lang="id-ID" sz="2000" b="1" u="none" dirty="0"/>
              <a:t>mengurangkan atau membatalkan surat ketetapan pajak yang tidak benar</a:t>
            </a:r>
            <a:r>
              <a:rPr lang="en-US" sz="2000" b="1" u="none" dirty="0"/>
              <a:t>.</a:t>
            </a:r>
          </a:p>
          <a:p>
            <a:r>
              <a:rPr lang="en-US" sz="2000" b="1" u="none" dirty="0"/>
              <a:t>(</a:t>
            </a:r>
            <a:r>
              <a:rPr lang="en-US" sz="2000" b="1" u="none" dirty="0" err="1"/>
              <a:t>Pasal</a:t>
            </a:r>
            <a:r>
              <a:rPr lang="en-US" sz="2000" b="1" u="none" dirty="0"/>
              <a:t> 36 </a:t>
            </a:r>
            <a:r>
              <a:rPr lang="en-US" sz="2000" b="1" u="none" dirty="0" err="1"/>
              <a:t>ayat</a:t>
            </a:r>
            <a:r>
              <a:rPr lang="en-US" sz="2000" b="1" u="none" dirty="0"/>
              <a:t> 1 </a:t>
            </a:r>
            <a:r>
              <a:rPr lang="en-US" sz="2000" b="1" u="none" dirty="0" err="1">
                <a:solidFill>
                  <a:srgbClr val="990000"/>
                </a:solidFill>
              </a:rPr>
              <a:t>huruf</a:t>
            </a:r>
            <a:r>
              <a:rPr lang="en-US" sz="2000" b="1" u="none" dirty="0">
                <a:solidFill>
                  <a:srgbClr val="990000"/>
                </a:solidFill>
              </a:rPr>
              <a:t> </a:t>
            </a:r>
            <a:r>
              <a:rPr lang="en-US" sz="2800" b="1" u="none" dirty="0">
                <a:solidFill>
                  <a:srgbClr val="990000"/>
                </a:solidFill>
              </a:rPr>
              <a:t>b</a:t>
            </a:r>
            <a:r>
              <a:rPr lang="en-US" sz="2000" b="1" u="none" dirty="0"/>
              <a:t>)</a:t>
            </a:r>
            <a:endParaRPr lang="en-GB" sz="2000" b="1" u="none" dirty="0"/>
          </a:p>
        </p:txBody>
      </p:sp>
      <p:sp>
        <p:nvSpPr>
          <p:cNvPr id="364548" name="AutoShape 4"/>
          <p:cNvSpPr>
            <a:spLocks noChangeArrowheads="1"/>
          </p:cNvSpPr>
          <p:nvPr/>
        </p:nvSpPr>
        <p:spPr bwMode="auto">
          <a:xfrm>
            <a:off x="34925" y="836613"/>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4549" name="Rectangle 5"/>
          <p:cNvSpPr>
            <a:spLocks noChangeArrowheads="1"/>
          </p:cNvSpPr>
          <p:nvPr/>
        </p:nvSpPr>
        <p:spPr bwMode="auto">
          <a:xfrm>
            <a:off x="179388" y="2420938"/>
            <a:ext cx="4248150" cy="1016000"/>
          </a:xfrm>
          <a:prstGeom prst="rect">
            <a:avLst/>
          </a:prstGeom>
          <a:noFill/>
          <a:ln w="9525">
            <a:solidFill>
              <a:srgbClr val="FF33CC"/>
            </a:solidFill>
            <a:miter lim="800000"/>
            <a:headEnd/>
            <a:tailEnd/>
          </a:ln>
        </p:spPr>
        <p:txBody>
          <a:bodyPr lIns="91422" tIns="45712" rIns="91422" bIns="45712" anchor="ctr">
            <a:spAutoFit/>
          </a:bodyPr>
          <a:lstStyle/>
          <a:p>
            <a:pPr algn="l"/>
            <a:r>
              <a:rPr lang="id-ID" sz="2000" u="none">
                <a:latin typeface="Tahoma" pitchFamily="34" charset="0"/>
              </a:rPr>
              <a:t>Permohonan hanya dapat diajukan oleh Wajib Pajak paling banyak 2 (dua) kali.</a:t>
            </a:r>
            <a:r>
              <a:rPr lang="en-US" sz="2000" u="none">
                <a:latin typeface="Tahoma" pitchFamily="34" charset="0"/>
              </a:rPr>
              <a:t> (Pasal 36 ayat 1a)</a:t>
            </a:r>
          </a:p>
        </p:txBody>
      </p:sp>
      <p:sp>
        <p:nvSpPr>
          <p:cNvPr id="364550" name="Line 6"/>
          <p:cNvSpPr>
            <a:spLocks noChangeShapeType="1"/>
          </p:cNvSpPr>
          <p:nvPr/>
        </p:nvSpPr>
        <p:spPr bwMode="auto">
          <a:xfrm flipH="1">
            <a:off x="1042988" y="1628775"/>
            <a:ext cx="1584325" cy="863600"/>
          </a:xfrm>
          <a:prstGeom prst="line">
            <a:avLst/>
          </a:prstGeom>
          <a:noFill/>
          <a:ln w="28575">
            <a:solidFill>
              <a:schemeClr val="accent2"/>
            </a:solidFill>
            <a:round/>
            <a:headEnd/>
            <a:tailEnd type="triangle" w="med" len="med"/>
          </a:ln>
        </p:spPr>
        <p:txBody>
          <a:bodyPr/>
          <a:lstStyle/>
          <a:p>
            <a:endParaRPr lang="en-US"/>
          </a:p>
        </p:txBody>
      </p:sp>
      <p:sp>
        <p:nvSpPr>
          <p:cNvPr id="364551" name="Rectangle 7"/>
          <p:cNvSpPr>
            <a:spLocks noChangeArrowheads="1"/>
          </p:cNvSpPr>
          <p:nvPr/>
        </p:nvSpPr>
        <p:spPr bwMode="auto">
          <a:xfrm>
            <a:off x="179388" y="3605213"/>
            <a:ext cx="8785225" cy="1016000"/>
          </a:xfrm>
          <a:prstGeom prst="rect">
            <a:avLst/>
          </a:prstGeom>
          <a:noFill/>
          <a:ln w="9525">
            <a:solidFill>
              <a:srgbClr val="FF33CC"/>
            </a:solidFill>
            <a:miter lim="800000"/>
            <a:headEnd/>
            <a:tailEnd/>
          </a:ln>
        </p:spPr>
        <p:txBody>
          <a:bodyPr lIns="91422" tIns="45712" rIns="91422" bIns="45712" anchor="ctr">
            <a:spAutoFit/>
          </a:bodyPr>
          <a:lstStyle/>
          <a:p>
            <a:r>
              <a:rPr lang="id-ID" sz="2000" u="none">
                <a:latin typeface="Tahoma" pitchFamily="34" charset="0"/>
              </a:rPr>
              <a:t>Direktur Jenderal Pajak dalam jangka waktu paling lama 6 (enam) bulan sejak tanggal permohonan diterima, harus memberi keputusan atas permohonan yang diajukan. </a:t>
            </a:r>
            <a:r>
              <a:rPr lang="en-US" sz="2000" u="none">
                <a:latin typeface="Tahoma" pitchFamily="34" charset="0"/>
              </a:rPr>
              <a:t>(Pasal 36 ayat 1c)</a:t>
            </a:r>
            <a:endParaRPr lang="id-ID" sz="2000" u="none">
              <a:latin typeface="Tahoma" pitchFamily="34" charset="0"/>
            </a:endParaRPr>
          </a:p>
        </p:txBody>
      </p:sp>
      <p:sp>
        <p:nvSpPr>
          <p:cNvPr id="364552" name="AutoShape 8"/>
          <p:cNvSpPr>
            <a:spLocks noChangeArrowheads="1"/>
          </p:cNvSpPr>
          <p:nvPr/>
        </p:nvSpPr>
        <p:spPr bwMode="auto">
          <a:xfrm>
            <a:off x="34925" y="2349500"/>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4553" name="AutoShape 9"/>
          <p:cNvSpPr>
            <a:spLocks noChangeArrowheads="1"/>
          </p:cNvSpPr>
          <p:nvPr/>
        </p:nvSpPr>
        <p:spPr bwMode="auto">
          <a:xfrm>
            <a:off x="34925" y="3571875"/>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4554" name="Rectangle 10"/>
          <p:cNvSpPr>
            <a:spLocks noChangeArrowheads="1"/>
          </p:cNvSpPr>
          <p:nvPr/>
        </p:nvSpPr>
        <p:spPr bwMode="auto">
          <a:xfrm>
            <a:off x="179388" y="5672138"/>
            <a:ext cx="8713787" cy="925512"/>
          </a:xfrm>
          <a:prstGeom prst="rect">
            <a:avLst/>
          </a:prstGeom>
          <a:noFill/>
          <a:ln w="9525">
            <a:solidFill>
              <a:srgbClr val="FF33CC"/>
            </a:solidFill>
            <a:miter lim="800000"/>
            <a:headEnd/>
            <a:tailEnd/>
          </a:ln>
        </p:spPr>
        <p:txBody>
          <a:bodyPr lIns="91422" tIns="45712" rIns="91422" bIns="45712" anchor="ctr">
            <a:spAutoFit/>
          </a:bodyPr>
          <a:lstStyle/>
          <a:p>
            <a:r>
              <a:rPr lang="id-ID" sz="1800" u="none">
                <a:latin typeface="Tahoma" pitchFamily="34" charset="0"/>
              </a:rPr>
              <a:t>Apabila diminta oleh W</a:t>
            </a:r>
            <a:r>
              <a:rPr lang="en-US" sz="1800" u="none">
                <a:latin typeface="Tahoma" pitchFamily="34" charset="0"/>
              </a:rPr>
              <a:t>P</a:t>
            </a:r>
            <a:r>
              <a:rPr lang="id-ID" sz="1800" u="none">
                <a:latin typeface="Tahoma" pitchFamily="34" charset="0"/>
              </a:rPr>
              <a:t>, Dir</a:t>
            </a:r>
            <a:r>
              <a:rPr lang="en-US" sz="1800" u="none">
                <a:latin typeface="Tahoma" pitchFamily="34" charset="0"/>
              </a:rPr>
              <a:t>jen</a:t>
            </a:r>
            <a:r>
              <a:rPr lang="id-ID" sz="1800" u="none">
                <a:latin typeface="Tahoma" pitchFamily="34" charset="0"/>
              </a:rPr>
              <a:t> Pajak </a:t>
            </a:r>
            <a:r>
              <a:rPr lang="id-ID" sz="1800" b="1" u="none">
                <a:solidFill>
                  <a:schemeClr val="accent2"/>
                </a:solidFill>
                <a:latin typeface="Tahoma" pitchFamily="34" charset="0"/>
              </a:rPr>
              <a:t>wajib memberikan keterangan secara tertulis</a:t>
            </a:r>
            <a:r>
              <a:rPr lang="id-ID" sz="1800" u="none">
                <a:latin typeface="Tahoma" pitchFamily="34" charset="0"/>
              </a:rPr>
              <a:t> hal-hal yang menjadi dasar untuk menolak atau mengabulkan sebagian permohonan W</a:t>
            </a:r>
            <a:r>
              <a:rPr lang="en-US" sz="1800" u="none">
                <a:latin typeface="Tahoma" pitchFamily="34" charset="0"/>
              </a:rPr>
              <a:t>P</a:t>
            </a:r>
            <a:r>
              <a:rPr lang="id-ID" sz="1800" u="none">
                <a:latin typeface="Tahoma" pitchFamily="34" charset="0"/>
              </a:rPr>
              <a:t> sebagaimana dimaksud pada ayat (1c). </a:t>
            </a:r>
            <a:r>
              <a:rPr lang="en-US" sz="1800" u="none">
                <a:latin typeface="Tahoma" pitchFamily="34" charset="0"/>
              </a:rPr>
              <a:t> (Pasal 36 ayat 1e)</a:t>
            </a:r>
            <a:endParaRPr lang="id-ID" sz="1800" u="none">
              <a:latin typeface="Tahoma" pitchFamily="34" charset="0"/>
            </a:endParaRPr>
          </a:p>
        </p:txBody>
      </p:sp>
      <p:sp>
        <p:nvSpPr>
          <p:cNvPr id="364555" name="AutoShape 11"/>
          <p:cNvSpPr>
            <a:spLocks noChangeArrowheads="1"/>
          </p:cNvSpPr>
          <p:nvPr/>
        </p:nvSpPr>
        <p:spPr bwMode="auto">
          <a:xfrm>
            <a:off x="34925" y="5588000"/>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4556" name="Rectangle 12"/>
          <p:cNvSpPr>
            <a:spLocks noChangeArrowheads="1"/>
          </p:cNvSpPr>
          <p:nvPr/>
        </p:nvSpPr>
        <p:spPr bwMode="auto">
          <a:xfrm>
            <a:off x="323850" y="4797425"/>
            <a:ext cx="8569325" cy="711200"/>
          </a:xfrm>
          <a:prstGeom prst="rect">
            <a:avLst/>
          </a:prstGeom>
          <a:noFill/>
          <a:ln w="9525">
            <a:solidFill>
              <a:srgbClr val="FF33CC"/>
            </a:solidFill>
            <a:miter lim="800000"/>
            <a:headEnd/>
            <a:tailEnd/>
          </a:ln>
        </p:spPr>
        <p:txBody>
          <a:bodyPr lIns="91422" tIns="45712" rIns="91422" bIns="45712" anchor="ctr">
            <a:spAutoFit/>
          </a:bodyPr>
          <a:lstStyle/>
          <a:p>
            <a:pPr algn="l"/>
            <a:r>
              <a:rPr lang="id-ID" sz="2000" u="none">
                <a:latin typeface="Tahoma" pitchFamily="34" charset="0"/>
              </a:rPr>
              <a:t>Apabila jangka waktu </a:t>
            </a:r>
            <a:r>
              <a:rPr lang="en-US" sz="2000" u="none">
                <a:latin typeface="Tahoma" pitchFamily="34" charset="0"/>
              </a:rPr>
              <a:t>tersebut </a:t>
            </a:r>
            <a:r>
              <a:rPr lang="id-ID" sz="2000" u="none">
                <a:latin typeface="Tahoma" pitchFamily="34" charset="0"/>
              </a:rPr>
              <a:t>telah lewat tetapi Direktur Jenderal Pajak tidak memberi suatu keputusan, permohonan W</a:t>
            </a:r>
            <a:r>
              <a:rPr lang="en-US" sz="2000" u="none">
                <a:latin typeface="Tahoma" pitchFamily="34" charset="0"/>
              </a:rPr>
              <a:t>P</a:t>
            </a:r>
            <a:r>
              <a:rPr lang="id-ID" sz="2000" u="none">
                <a:latin typeface="Tahoma" pitchFamily="34" charset="0"/>
              </a:rPr>
              <a:t> dianggap dikabulkan.</a:t>
            </a:r>
            <a:r>
              <a:rPr lang="en-US" sz="2000" u="none">
                <a:latin typeface="Tahoma" pitchFamily="34" charset="0"/>
              </a:rPr>
              <a:t> </a:t>
            </a:r>
          </a:p>
        </p:txBody>
      </p:sp>
      <p:sp>
        <p:nvSpPr>
          <p:cNvPr id="364557" name="AutoShape 13"/>
          <p:cNvSpPr>
            <a:spLocks noChangeArrowheads="1"/>
          </p:cNvSpPr>
          <p:nvPr/>
        </p:nvSpPr>
        <p:spPr bwMode="auto">
          <a:xfrm>
            <a:off x="179388" y="4652963"/>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64546"/>
                                        </p:tgtEl>
                                        <p:attrNameLst>
                                          <p:attrName>style.visibility</p:attrName>
                                        </p:attrNameLst>
                                      </p:cBhvr>
                                      <p:to>
                                        <p:strVal val="visible"/>
                                      </p:to>
                                    </p:set>
                                    <p:anim calcmode="lin" valueType="num">
                                      <p:cBhvr>
                                        <p:cTn id="7" dur="500" fill="hold"/>
                                        <p:tgtEl>
                                          <p:spTgt spid="364546"/>
                                        </p:tgtEl>
                                        <p:attrNameLst>
                                          <p:attrName>ppt_w</p:attrName>
                                        </p:attrNameLst>
                                      </p:cBhvr>
                                      <p:tavLst>
                                        <p:tav tm="0">
                                          <p:val>
                                            <p:fltVal val="0"/>
                                          </p:val>
                                        </p:tav>
                                        <p:tav tm="100000">
                                          <p:val>
                                            <p:strVal val="#ppt_w"/>
                                          </p:val>
                                        </p:tav>
                                      </p:tavLst>
                                    </p:anim>
                                    <p:anim calcmode="lin" valueType="num">
                                      <p:cBhvr>
                                        <p:cTn id="8" dur="500" fill="hold"/>
                                        <p:tgtEl>
                                          <p:spTgt spid="36454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64547"/>
                                        </p:tgtEl>
                                        <p:attrNameLst>
                                          <p:attrName>style.visibility</p:attrName>
                                        </p:attrNameLst>
                                      </p:cBhvr>
                                      <p:to>
                                        <p:strVal val="visible"/>
                                      </p:to>
                                    </p:set>
                                    <p:anim calcmode="lin" valueType="num">
                                      <p:cBhvr>
                                        <p:cTn id="13" dur="500" fill="hold"/>
                                        <p:tgtEl>
                                          <p:spTgt spid="364547"/>
                                        </p:tgtEl>
                                        <p:attrNameLst>
                                          <p:attrName>ppt_w</p:attrName>
                                        </p:attrNameLst>
                                      </p:cBhvr>
                                      <p:tavLst>
                                        <p:tav tm="0">
                                          <p:val>
                                            <p:fltVal val="0"/>
                                          </p:val>
                                        </p:tav>
                                        <p:tav tm="100000">
                                          <p:val>
                                            <p:strVal val="#ppt_w"/>
                                          </p:val>
                                        </p:tav>
                                      </p:tavLst>
                                    </p:anim>
                                    <p:anim calcmode="lin" valueType="num">
                                      <p:cBhvr>
                                        <p:cTn id="14" dur="500" fill="hold"/>
                                        <p:tgtEl>
                                          <p:spTgt spid="36454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364548"/>
                                        </p:tgtEl>
                                        <p:attrNameLst>
                                          <p:attrName>style.visibility</p:attrName>
                                        </p:attrNameLst>
                                      </p:cBhvr>
                                      <p:to>
                                        <p:strVal val="visible"/>
                                      </p:to>
                                    </p:set>
                                    <p:animEffect transition="in" filter="box(in)">
                                      <p:cBhvr>
                                        <p:cTn id="19" dur="500"/>
                                        <p:tgtEl>
                                          <p:spTgt spid="36454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64550"/>
                                        </p:tgtEl>
                                        <p:attrNameLst>
                                          <p:attrName>style.visibility</p:attrName>
                                        </p:attrNameLst>
                                      </p:cBhvr>
                                      <p:to>
                                        <p:strVal val="visible"/>
                                      </p:to>
                                    </p:set>
                                    <p:anim calcmode="lin" valueType="num">
                                      <p:cBhvr additive="base">
                                        <p:cTn id="24" dur="500" fill="hold"/>
                                        <p:tgtEl>
                                          <p:spTgt spid="364550"/>
                                        </p:tgtEl>
                                        <p:attrNameLst>
                                          <p:attrName>ppt_x</p:attrName>
                                        </p:attrNameLst>
                                      </p:cBhvr>
                                      <p:tavLst>
                                        <p:tav tm="0">
                                          <p:val>
                                            <p:strVal val="#ppt_x"/>
                                          </p:val>
                                        </p:tav>
                                        <p:tav tm="100000">
                                          <p:val>
                                            <p:strVal val="#ppt_x"/>
                                          </p:val>
                                        </p:tav>
                                      </p:tavLst>
                                    </p:anim>
                                    <p:anim calcmode="lin" valueType="num">
                                      <p:cBhvr additive="base">
                                        <p:cTn id="25" dur="500" fill="hold"/>
                                        <p:tgtEl>
                                          <p:spTgt spid="36455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364549"/>
                                        </p:tgtEl>
                                        <p:attrNameLst>
                                          <p:attrName>style.visibility</p:attrName>
                                        </p:attrNameLst>
                                      </p:cBhvr>
                                      <p:to>
                                        <p:strVal val="visible"/>
                                      </p:to>
                                    </p:set>
                                    <p:anim calcmode="lin" valueType="num">
                                      <p:cBhvr>
                                        <p:cTn id="30" dur="500" fill="hold"/>
                                        <p:tgtEl>
                                          <p:spTgt spid="364549"/>
                                        </p:tgtEl>
                                        <p:attrNameLst>
                                          <p:attrName>ppt_w</p:attrName>
                                        </p:attrNameLst>
                                      </p:cBhvr>
                                      <p:tavLst>
                                        <p:tav tm="0">
                                          <p:val>
                                            <p:fltVal val="0"/>
                                          </p:val>
                                        </p:tav>
                                        <p:tav tm="100000">
                                          <p:val>
                                            <p:strVal val="#ppt_w"/>
                                          </p:val>
                                        </p:tav>
                                      </p:tavLst>
                                    </p:anim>
                                    <p:anim calcmode="lin" valueType="num">
                                      <p:cBhvr>
                                        <p:cTn id="31" dur="500" fill="hold"/>
                                        <p:tgtEl>
                                          <p:spTgt spid="364549"/>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8" presetClass="entr" presetSubtype="16" fill="hold" grpId="0" nodeType="clickEffect">
                                  <p:stCondLst>
                                    <p:cond delay="0"/>
                                  </p:stCondLst>
                                  <p:childTnLst>
                                    <p:set>
                                      <p:cBhvr>
                                        <p:cTn id="35" dur="1" fill="hold">
                                          <p:stCondLst>
                                            <p:cond delay="0"/>
                                          </p:stCondLst>
                                        </p:cTn>
                                        <p:tgtEl>
                                          <p:spTgt spid="364552"/>
                                        </p:tgtEl>
                                        <p:attrNameLst>
                                          <p:attrName>style.visibility</p:attrName>
                                        </p:attrNameLst>
                                      </p:cBhvr>
                                      <p:to>
                                        <p:strVal val="visible"/>
                                      </p:to>
                                    </p:set>
                                    <p:animEffect transition="in" filter="diamond(in)">
                                      <p:cBhvr>
                                        <p:cTn id="36" dur="2000"/>
                                        <p:tgtEl>
                                          <p:spTgt spid="364552"/>
                                        </p:tgtEl>
                                      </p:cBhvr>
                                    </p:animEffect>
                                  </p:childTnLst>
                                </p:cTn>
                              </p:par>
                            </p:childTnLst>
                          </p:cTn>
                        </p:par>
                      </p:childTnLst>
                    </p:cTn>
                  </p:par>
                  <p:par>
                    <p:cTn id="37" fill="hold">
                      <p:stCondLst>
                        <p:cond delay="indefinite"/>
                      </p:stCondLst>
                      <p:childTnLst>
                        <p:par>
                          <p:cTn id="38" fill="hold">
                            <p:stCondLst>
                              <p:cond delay="0"/>
                            </p:stCondLst>
                            <p:childTnLst>
                              <p:par>
                                <p:cTn id="39" presetID="23" presetClass="entr" presetSubtype="16" fill="hold" grpId="0" nodeType="clickEffect">
                                  <p:stCondLst>
                                    <p:cond delay="0"/>
                                  </p:stCondLst>
                                  <p:childTnLst>
                                    <p:set>
                                      <p:cBhvr>
                                        <p:cTn id="40" dur="1" fill="hold">
                                          <p:stCondLst>
                                            <p:cond delay="0"/>
                                          </p:stCondLst>
                                        </p:cTn>
                                        <p:tgtEl>
                                          <p:spTgt spid="364551"/>
                                        </p:tgtEl>
                                        <p:attrNameLst>
                                          <p:attrName>style.visibility</p:attrName>
                                        </p:attrNameLst>
                                      </p:cBhvr>
                                      <p:to>
                                        <p:strVal val="visible"/>
                                      </p:to>
                                    </p:set>
                                    <p:anim calcmode="lin" valueType="num">
                                      <p:cBhvr>
                                        <p:cTn id="41" dur="500" fill="hold"/>
                                        <p:tgtEl>
                                          <p:spTgt spid="364551"/>
                                        </p:tgtEl>
                                        <p:attrNameLst>
                                          <p:attrName>ppt_w</p:attrName>
                                        </p:attrNameLst>
                                      </p:cBhvr>
                                      <p:tavLst>
                                        <p:tav tm="0">
                                          <p:val>
                                            <p:fltVal val="0"/>
                                          </p:val>
                                        </p:tav>
                                        <p:tav tm="100000">
                                          <p:val>
                                            <p:strVal val="#ppt_w"/>
                                          </p:val>
                                        </p:tav>
                                      </p:tavLst>
                                    </p:anim>
                                    <p:anim calcmode="lin" valueType="num">
                                      <p:cBhvr>
                                        <p:cTn id="42" dur="500" fill="hold"/>
                                        <p:tgtEl>
                                          <p:spTgt spid="364551"/>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364553"/>
                                        </p:tgtEl>
                                        <p:attrNameLst>
                                          <p:attrName>style.visibility</p:attrName>
                                        </p:attrNameLst>
                                      </p:cBhvr>
                                      <p:to>
                                        <p:strVal val="visible"/>
                                      </p:to>
                                    </p:set>
                                    <p:animEffect transition="in" filter="diamond(in)">
                                      <p:cBhvr>
                                        <p:cTn id="47" dur="2000"/>
                                        <p:tgtEl>
                                          <p:spTgt spid="364553"/>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64556"/>
                                        </p:tgtEl>
                                        <p:attrNameLst>
                                          <p:attrName>style.visibility</p:attrName>
                                        </p:attrNameLst>
                                      </p:cBhvr>
                                      <p:to>
                                        <p:strVal val="visible"/>
                                      </p:to>
                                    </p:set>
                                    <p:animEffect transition="in" filter="blinds(horizontal)">
                                      <p:cBhvr>
                                        <p:cTn id="52" dur="500"/>
                                        <p:tgtEl>
                                          <p:spTgt spid="364556"/>
                                        </p:tgtEl>
                                      </p:cBhvr>
                                    </p:animEffect>
                                  </p:childTnLst>
                                </p:cTn>
                              </p:par>
                            </p:childTnLst>
                          </p:cTn>
                        </p:par>
                      </p:childTnLst>
                    </p:cTn>
                  </p:par>
                  <p:par>
                    <p:cTn id="53" fill="hold">
                      <p:stCondLst>
                        <p:cond delay="indefinite"/>
                      </p:stCondLst>
                      <p:childTnLst>
                        <p:par>
                          <p:cTn id="54" fill="hold">
                            <p:stCondLst>
                              <p:cond delay="0"/>
                            </p:stCondLst>
                            <p:childTnLst>
                              <p:par>
                                <p:cTn id="55" presetID="8" presetClass="entr" presetSubtype="16" fill="hold" grpId="0" nodeType="clickEffect">
                                  <p:stCondLst>
                                    <p:cond delay="0"/>
                                  </p:stCondLst>
                                  <p:childTnLst>
                                    <p:set>
                                      <p:cBhvr>
                                        <p:cTn id="56" dur="1" fill="hold">
                                          <p:stCondLst>
                                            <p:cond delay="0"/>
                                          </p:stCondLst>
                                        </p:cTn>
                                        <p:tgtEl>
                                          <p:spTgt spid="364557"/>
                                        </p:tgtEl>
                                        <p:attrNameLst>
                                          <p:attrName>style.visibility</p:attrName>
                                        </p:attrNameLst>
                                      </p:cBhvr>
                                      <p:to>
                                        <p:strVal val="visible"/>
                                      </p:to>
                                    </p:set>
                                    <p:animEffect transition="in" filter="diamond(in)">
                                      <p:cBhvr>
                                        <p:cTn id="57" dur="2000"/>
                                        <p:tgtEl>
                                          <p:spTgt spid="364557"/>
                                        </p:tgtEl>
                                      </p:cBhvr>
                                    </p:animEffect>
                                  </p:childTnLst>
                                </p:cTn>
                              </p:par>
                            </p:childTnLst>
                          </p:cTn>
                        </p:par>
                      </p:childTnLst>
                    </p:cTn>
                  </p:par>
                  <p:par>
                    <p:cTn id="58" fill="hold">
                      <p:stCondLst>
                        <p:cond delay="indefinite"/>
                      </p:stCondLst>
                      <p:childTnLst>
                        <p:par>
                          <p:cTn id="59" fill="hold">
                            <p:stCondLst>
                              <p:cond delay="0"/>
                            </p:stCondLst>
                            <p:childTnLst>
                              <p:par>
                                <p:cTn id="60" presetID="23" presetClass="entr" presetSubtype="16" fill="hold" grpId="0" nodeType="clickEffect">
                                  <p:stCondLst>
                                    <p:cond delay="0"/>
                                  </p:stCondLst>
                                  <p:childTnLst>
                                    <p:set>
                                      <p:cBhvr>
                                        <p:cTn id="61" dur="1" fill="hold">
                                          <p:stCondLst>
                                            <p:cond delay="0"/>
                                          </p:stCondLst>
                                        </p:cTn>
                                        <p:tgtEl>
                                          <p:spTgt spid="364554"/>
                                        </p:tgtEl>
                                        <p:attrNameLst>
                                          <p:attrName>style.visibility</p:attrName>
                                        </p:attrNameLst>
                                      </p:cBhvr>
                                      <p:to>
                                        <p:strVal val="visible"/>
                                      </p:to>
                                    </p:set>
                                    <p:anim calcmode="lin" valueType="num">
                                      <p:cBhvr>
                                        <p:cTn id="62" dur="500" fill="hold"/>
                                        <p:tgtEl>
                                          <p:spTgt spid="364554"/>
                                        </p:tgtEl>
                                        <p:attrNameLst>
                                          <p:attrName>ppt_w</p:attrName>
                                        </p:attrNameLst>
                                      </p:cBhvr>
                                      <p:tavLst>
                                        <p:tav tm="0">
                                          <p:val>
                                            <p:fltVal val="0"/>
                                          </p:val>
                                        </p:tav>
                                        <p:tav tm="100000">
                                          <p:val>
                                            <p:strVal val="#ppt_w"/>
                                          </p:val>
                                        </p:tav>
                                      </p:tavLst>
                                    </p:anim>
                                    <p:anim calcmode="lin" valueType="num">
                                      <p:cBhvr>
                                        <p:cTn id="63" dur="500" fill="hold"/>
                                        <p:tgtEl>
                                          <p:spTgt spid="364554"/>
                                        </p:tgtEl>
                                        <p:attrNameLst>
                                          <p:attrName>ppt_h</p:attrName>
                                        </p:attrNameLst>
                                      </p:cBhvr>
                                      <p:tavLst>
                                        <p:tav tm="0">
                                          <p:val>
                                            <p:flt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55" presetClass="entr" presetSubtype="0" fill="hold" grpId="0" nodeType="clickEffect">
                                  <p:stCondLst>
                                    <p:cond delay="0"/>
                                  </p:stCondLst>
                                  <p:childTnLst>
                                    <p:set>
                                      <p:cBhvr>
                                        <p:cTn id="67" dur="1" fill="hold">
                                          <p:stCondLst>
                                            <p:cond delay="0"/>
                                          </p:stCondLst>
                                        </p:cTn>
                                        <p:tgtEl>
                                          <p:spTgt spid="364555"/>
                                        </p:tgtEl>
                                        <p:attrNameLst>
                                          <p:attrName>style.visibility</p:attrName>
                                        </p:attrNameLst>
                                      </p:cBhvr>
                                      <p:to>
                                        <p:strVal val="visible"/>
                                      </p:to>
                                    </p:set>
                                    <p:anim calcmode="lin" valueType="num">
                                      <p:cBhvr>
                                        <p:cTn id="68" dur="1000" fill="hold"/>
                                        <p:tgtEl>
                                          <p:spTgt spid="364555"/>
                                        </p:tgtEl>
                                        <p:attrNameLst>
                                          <p:attrName>ppt_w</p:attrName>
                                        </p:attrNameLst>
                                      </p:cBhvr>
                                      <p:tavLst>
                                        <p:tav tm="0">
                                          <p:val>
                                            <p:strVal val="#ppt_w*0.70"/>
                                          </p:val>
                                        </p:tav>
                                        <p:tav tm="100000">
                                          <p:val>
                                            <p:strVal val="#ppt_w"/>
                                          </p:val>
                                        </p:tav>
                                      </p:tavLst>
                                    </p:anim>
                                    <p:anim calcmode="lin" valueType="num">
                                      <p:cBhvr>
                                        <p:cTn id="69" dur="1000" fill="hold"/>
                                        <p:tgtEl>
                                          <p:spTgt spid="364555"/>
                                        </p:tgtEl>
                                        <p:attrNameLst>
                                          <p:attrName>ppt_h</p:attrName>
                                        </p:attrNameLst>
                                      </p:cBhvr>
                                      <p:tavLst>
                                        <p:tav tm="0">
                                          <p:val>
                                            <p:strVal val="#ppt_h"/>
                                          </p:val>
                                        </p:tav>
                                        <p:tav tm="100000">
                                          <p:val>
                                            <p:strVal val="#ppt_h"/>
                                          </p:val>
                                        </p:tav>
                                      </p:tavLst>
                                    </p:anim>
                                    <p:animEffect transition="in" filter="fade">
                                      <p:cBhvr>
                                        <p:cTn id="70" dur="1000"/>
                                        <p:tgtEl>
                                          <p:spTgt spid="364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46" grpId="0" animBg="1"/>
      <p:bldP spid="364547" grpId="0" animBg="1"/>
      <p:bldP spid="364548" grpId="0" animBg="1"/>
      <p:bldP spid="364549" grpId="0" animBg="1"/>
      <p:bldP spid="364550" grpId="0" animBg="1"/>
      <p:bldP spid="364551" grpId="0" animBg="1"/>
      <p:bldP spid="364552" grpId="0" animBg="1"/>
      <p:bldP spid="364553" grpId="0" animBg="1"/>
      <p:bldP spid="364554" grpId="0" animBg="1"/>
      <p:bldP spid="364555" grpId="0" animBg="1"/>
      <p:bldP spid="364556" grpId="0" animBg="1"/>
      <p:bldP spid="364557" grpId="0" animBg="1"/>
    </p:bld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ChangeArrowheads="1"/>
          </p:cNvSpPr>
          <p:nvPr>
            <p:ph type="title"/>
          </p:nvPr>
        </p:nvSpPr>
        <p:spPr>
          <a:xfrm>
            <a:off x="757238" y="44450"/>
            <a:ext cx="7702550" cy="755650"/>
          </a:xfrm>
          <a:ln w="28575">
            <a:solidFill>
              <a:srgbClr val="FF33CC"/>
            </a:solidFill>
          </a:ln>
        </p:spPr>
        <p:txBody>
          <a:bodyPr/>
          <a:lstStyle/>
          <a:p>
            <a:pPr eaLnBrk="1" hangingPunct="1"/>
            <a:r>
              <a:rPr lang="id-ID" sz="2400" b="1" smtClean="0">
                <a:latin typeface="Tahoma" pitchFamily="34" charset="0"/>
                <a:cs typeface="Times New Roman" pitchFamily="18" charset="0"/>
              </a:rPr>
              <a:t>PENGURANGAN / PEMBATALAN KETETAPAN PAJAK YANG TIDAK BENAR</a:t>
            </a:r>
            <a:r>
              <a:rPr lang="en-US" sz="2400" b="1" smtClean="0">
                <a:latin typeface="Tahoma" pitchFamily="34" charset="0"/>
              </a:rPr>
              <a:t> </a:t>
            </a:r>
          </a:p>
        </p:txBody>
      </p:sp>
      <p:sp>
        <p:nvSpPr>
          <p:cNvPr id="365571" name="Rectangle 3"/>
          <p:cNvSpPr>
            <a:spLocks noChangeArrowheads="1"/>
          </p:cNvSpPr>
          <p:nvPr/>
        </p:nvSpPr>
        <p:spPr bwMode="auto">
          <a:xfrm>
            <a:off x="152400" y="836613"/>
            <a:ext cx="8915400" cy="406400"/>
          </a:xfrm>
          <a:prstGeom prst="rect">
            <a:avLst/>
          </a:prstGeom>
          <a:noFill/>
          <a:ln w="9525">
            <a:solidFill>
              <a:srgbClr val="0033CC"/>
            </a:solidFill>
            <a:miter lim="800000"/>
            <a:headEnd/>
            <a:tailEnd/>
          </a:ln>
        </p:spPr>
        <p:txBody>
          <a:bodyPr lIns="91422" tIns="45712" rIns="91422" bIns="45712">
            <a:spAutoFit/>
          </a:bodyPr>
          <a:lstStyle/>
          <a:p>
            <a:r>
              <a:rPr lang="id-ID" sz="2000" b="1" u="none"/>
              <a:t>Permohonan dapat diajukan oleh Wajib Pajak dalam hal:</a:t>
            </a:r>
            <a:r>
              <a:rPr lang="en-US" sz="2000" u="none"/>
              <a:t> </a:t>
            </a:r>
            <a:endParaRPr lang="en-GB" sz="2000" u="none"/>
          </a:p>
        </p:txBody>
      </p:sp>
      <p:sp>
        <p:nvSpPr>
          <p:cNvPr id="365572" name="Rectangle 4"/>
          <p:cNvSpPr>
            <a:spLocks noChangeArrowheads="1"/>
          </p:cNvSpPr>
          <p:nvPr/>
        </p:nvSpPr>
        <p:spPr bwMode="auto">
          <a:xfrm>
            <a:off x="1147763" y="2924175"/>
            <a:ext cx="6746875" cy="406400"/>
          </a:xfrm>
          <a:prstGeom prst="rect">
            <a:avLst/>
          </a:prstGeom>
          <a:noFill/>
          <a:ln w="9525">
            <a:solidFill>
              <a:schemeClr val="accent2"/>
            </a:solidFill>
            <a:miter lim="800000"/>
            <a:headEnd/>
            <a:tailEnd/>
          </a:ln>
        </p:spPr>
        <p:txBody>
          <a:bodyPr wrap="none" lIns="91422" tIns="45712" rIns="91422" bIns="45712" anchor="ctr">
            <a:spAutoFit/>
          </a:bodyPr>
          <a:lstStyle/>
          <a:p>
            <a:pPr algn="l"/>
            <a:r>
              <a:rPr lang="id-ID" sz="2000" b="1" u="none"/>
              <a:t>Permohonan harus memenuhi persyaratan sbb:</a:t>
            </a:r>
            <a:r>
              <a:rPr lang="en-US" sz="2000" b="1" u="none"/>
              <a:t> </a:t>
            </a:r>
          </a:p>
        </p:txBody>
      </p:sp>
      <p:sp>
        <p:nvSpPr>
          <p:cNvPr id="365573" name="Rectangle 5"/>
          <p:cNvSpPr>
            <a:spLocks noChangeArrowheads="1"/>
          </p:cNvSpPr>
          <p:nvPr/>
        </p:nvSpPr>
        <p:spPr bwMode="auto">
          <a:xfrm>
            <a:off x="179388" y="3357563"/>
            <a:ext cx="8785225" cy="2298700"/>
          </a:xfrm>
          <a:prstGeom prst="rect">
            <a:avLst/>
          </a:prstGeom>
          <a:noFill/>
          <a:ln w="9525">
            <a:solidFill>
              <a:srgbClr val="FF33CC"/>
            </a:solidFill>
            <a:miter lim="800000"/>
            <a:headEnd/>
            <a:tailEnd/>
          </a:ln>
        </p:spPr>
        <p:txBody>
          <a:bodyPr lIns="91422" tIns="45712" rIns="91422" bIns="45712" anchor="ctr">
            <a:spAutoFit/>
          </a:bodyPr>
          <a:lstStyle/>
          <a:p>
            <a:pPr marL="457200" indent="-457200" algn="l">
              <a:buFontTx/>
              <a:buAutoNum type="alphaLcParenR"/>
            </a:pPr>
            <a:r>
              <a:rPr lang="id-ID" sz="1800" b="1" u="none"/>
              <a:t>1 (satu) permohonan untuk 1 (satu) surat ketetapan pajak;</a:t>
            </a:r>
            <a:endParaRPr lang="en-US" sz="1800" b="1" u="none"/>
          </a:p>
          <a:p>
            <a:pPr marL="457200" indent="-457200" algn="l">
              <a:buFontTx/>
              <a:buAutoNum type="alphaLcParenR"/>
            </a:pPr>
            <a:r>
              <a:rPr lang="id-ID" sz="1800" b="1" u="none"/>
              <a:t>Diajukan secara tertulis dalam bahasa Indonesia;</a:t>
            </a:r>
            <a:endParaRPr lang="en-US" sz="1800" b="1" u="none"/>
          </a:p>
          <a:p>
            <a:pPr marL="457200" indent="-457200" algn="l">
              <a:buFontTx/>
              <a:buAutoNum type="alphaLcParenR"/>
            </a:pPr>
            <a:r>
              <a:rPr lang="id-ID" sz="1800" b="1" u="none"/>
              <a:t>Mencantumkan j</a:t>
            </a:r>
            <a:r>
              <a:rPr lang="en-US" sz="1800" b="1" u="none"/>
              <a:t>u</a:t>
            </a:r>
            <a:r>
              <a:rPr lang="id-ID" sz="1800" b="1" u="none"/>
              <a:t>m</a:t>
            </a:r>
            <a:r>
              <a:rPr lang="en-US" sz="1800" b="1" u="none"/>
              <a:t>la</a:t>
            </a:r>
            <a:r>
              <a:rPr lang="id-ID" sz="1800" b="1" u="none"/>
              <a:t>h pajak yang seharusnya terutang menurut penghitungan W</a:t>
            </a:r>
            <a:r>
              <a:rPr lang="en-US" sz="1800" b="1" u="none"/>
              <a:t>P</a:t>
            </a:r>
            <a:r>
              <a:rPr lang="id-ID" sz="1800" b="1" u="none"/>
              <a:t> disertai dgn alasan yg mendukung permohonannya;</a:t>
            </a:r>
            <a:endParaRPr lang="en-US" sz="1800" b="1" u="none"/>
          </a:p>
          <a:p>
            <a:pPr marL="457200" indent="-457200" algn="l">
              <a:buFontTx/>
              <a:buAutoNum type="alphaLcParenR"/>
            </a:pPr>
            <a:r>
              <a:rPr lang="id-ID" sz="1800" b="1" u="none"/>
              <a:t>Disampaikan ke KPP tempat WP terdaftar; dan</a:t>
            </a:r>
            <a:endParaRPr lang="en-US" sz="1800" b="1" u="none"/>
          </a:p>
          <a:p>
            <a:pPr marL="457200" indent="-457200" algn="l">
              <a:buFontTx/>
              <a:buAutoNum type="alphaLcParenR"/>
            </a:pPr>
            <a:r>
              <a:rPr lang="id-ID" sz="1800" b="1" u="none"/>
              <a:t>Dalam hal surat permohonan ditandatangani oleh bukan W</a:t>
            </a:r>
            <a:r>
              <a:rPr lang="en-US" sz="1800" b="1" u="none"/>
              <a:t>P</a:t>
            </a:r>
            <a:r>
              <a:rPr lang="id-ID" sz="1800" b="1" u="none"/>
              <a:t> surat permohonan harus dilampiri dengan surat kuasa khusus.</a:t>
            </a:r>
            <a:r>
              <a:rPr lang="en-US" sz="1800" b="1" u="none"/>
              <a:t> </a:t>
            </a:r>
          </a:p>
        </p:txBody>
      </p:sp>
      <p:sp>
        <p:nvSpPr>
          <p:cNvPr id="365574" name="Rectangle 6"/>
          <p:cNvSpPr>
            <a:spLocks noChangeArrowheads="1"/>
          </p:cNvSpPr>
          <p:nvPr/>
        </p:nvSpPr>
        <p:spPr bwMode="auto">
          <a:xfrm>
            <a:off x="815975" y="5734050"/>
            <a:ext cx="7797800" cy="376238"/>
          </a:xfrm>
          <a:prstGeom prst="rect">
            <a:avLst/>
          </a:prstGeom>
          <a:noFill/>
          <a:ln w="9525">
            <a:solidFill>
              <a:srgbClr val="FF33CC"/>
            </a:solidFill>
            <a:miter lim="800000"/>
            <a:headEnd/>
            <a:tailEnd/>
          </a:ln>
        </p:spPr>
        <p:txBody>
          <a:bodyPr wrap="none" lIns="91422" tIns="45712" rIns="91422" bIns="45712" anchor="ctr">
            <a:spAutoFit/>
          </a:bodyPr>
          <a:lstStyle/>
          <a:p>
            <a:pPr algn="l"/>
            <a:r>
              <a:rPr lang="id-ID" sz="1800" b="1" u="none">
                <a:latin typeface="Arial Narrow" pitchFamily="34" charset="0"/>
              </a:rPr>
              <a:t>Permohonan yang tidak memenuhi persyaratan di atas tidak dapat dipertimbangkan;</a:t>
            </a:r>
            <a:r>
              <a:rPr lang="en-US" sz="1800" b="1" u="none">
                <a:latin typeface="Arial Narrow" pitchFamily="34" charset="0"/>
              </a:rPr>
              <a:t> </a:t>
            </a:r>
          </a:p>
        </p:txBody>
      </p:sp>
      <p:sp>
        <p:nvSpPr>
          <p:cNvPr id="365575" name="Rectangle 7"/>
          <p:cNvSpPr>
            <a:spLocks noChangeArrowheads="1"/>
          </p:cNvSpPr>
          <p:nvPr/>
        </p:nvSpPr>
        <p:spPr bwMode="auto">
          <a:xfrm>
            <a:off x="34925" y="6162675"/>
            <a:ext cx="9036050" cy="650875"/>
          </a:xfrm>
          <a:prstGeom prst="rect">
            <a:avLst/>
          </a:prstGeom>
          <a:noFill/>
          <a:ln w="9525">
            <a:solidFill>
              <a:srgbClr val="FF33CC"/>
            </a:solidFill>
            <a:miter lim="800000"/>
            <a:headEnd/>
            <a:tailEnd/>
          </a:ln>
        </p:spPr>
        <p:txBody>
          <a:bodyPr lIns="91422" tIns="45712" rIns="91422" bIns="45712" anchor="ctr">
            <a:spAutoFit/>
          </a:bodyPr>
          <a:lstStyle/>
          <a:p>
            <a:pPr algn="l"/>
            <a:r>
              <a:rPr lang="id-ID" sz="1800" b="1" u="none">
                <a:latin typeface="Arial Narrow" pitchFamily="34" charset="0"/>
              </a:rPr>
              <a:t>Dalam hal W</a:t>
            </a:r>
            <a:r>
              <a:rPr lang="en-US" sz="1800" b="1" u="none">
                <a:latin typeface="Arial Narrow" pitchFamily="34" charset="0"/>
              </a:rPr>
              <a:t>P</a:t>
            </a:r>
            <a:r>
              <a:rPr lang="id-ID" sz="1800" b="1" u="none">
                <a:latin typeface="Arial Narrow" pitchFamily="34" charset="0"/>
              </a:rPr>
              <a:t> mengajukan permohonan kedua, permohonan tsb harus diajukan dlm jangka waktu paling lama 3 (tiga) bulan sejak tgl keputusan Dirjen Pajak atas permohonan yg pertama dikirim;</a:t>
            </a:r>
            <a:r>
              <a:rPr lang="en-US" sz="1800" b="1" u="none">
                <a:latin typeface="Arial Narrow" pitchFamily="34" charset="0"/>
              </a:rPr>
              <a:t> </a:t>
            </a:r>
          </a:p>
        </p:txBody>
      </p:sp>
      <p:sp>
        <p:nvSpPr>
          <p:cNvPr id="365576" name="Rectangle 8"/>
          <p:cNvSpPr>
            <a:spLocks noChangeArrowheads="1"/>
          </p:cNvSpPr>
          <p:nvPr/>
        </p:nvSpPr>
        <p:spPr bwMode="auto">
          <a:xfrm>
            <a:off x="323850" y="1341438"/>
            <a:ext cx="8569325" cy="1446212"/>
          </a:xfrm>
          <a:prstGeom prst="rect">
            <a:avLst/>
          </a:prstGeom>
          <a:noFill/>
          <a:ln w="9525">
            <a:solidFill>
              <a:srgbClr val="FF33CC"/>
            </a:solidFill>
            <a:miter lim="800000"/>
            <a:headEnd/>
            <a:tailEnd/>
          </a:ln>
        </p:spPr>
        <p:txBody>
          <a:bodyPr lIns="91422" tIns="45712" rIns="91422" bIns="45712">
            <a:spAutoFit/>
          </a:bodyPr>
          <a:lstStyle/>
          <a:p>
            <a:pPr marL="1371600" lvl="2" indent="-457200" algn="l">
              <a:lnSpc>
                <a:spcPct val="70000"/>
              </a:lnSpc>
            </a:pPr>
            <a:r>
              <a:rPr lang="en-US" sz="1800" b="1" u="none"/>
              <a:t>- </a:t>
            </a:r>
            <a:r>
              <a:rPr lang="id-ID" sz="1800" b="1" u="none"/>
              <a:t>Wajib Pajak tidak mengajukan keberatan;</a:t>
            </a:r>
            <a:endParaRPr lang="en-US" sz="1800" b="1" u="none"/>
          </a:p>
          <a:p>
            <a:pPr marL="1371600" lvl="2" indent="-457200" algn="l">
              <a:lnSpc>
                <a:spcPct val="70000"/>
              </a:lnSpc>
            </a:pPr>
            <a:endParaRPr lang="en-US" sz="1800" b="1" u="none"/>
          </a:p>
          <a:p>
            <a:pPr marL="1371600" lvl="2" indent="-457200" algn="l">
              <a:lnSpc>
                <a:spcPct val="70000"/>
              </a:lnSpc>
            </a:pPr>
            <a:r>
              <a:rPr lang="en-US" sz="1800" b="1" u="none"/>
              <a:t>- </a:t>
            </a:r>
            <a:r>
              <a:rPr lang="id-ID" sz="1800" b="1" u="none"/>
              <a:t>Wajib Pajak mengajukan keberatan tetapi kemudian mencabut pengajuan keberatan tersebut; atau</a:t>
            </a:r>
            <a:endParaRPr lang="en-US" sz="1800" b="1" u="none"/>
          </a:p>
          <a:p>
            <a:pPr marL="1371600" lvl="2" indent="-457200" algn="l">
              <a:lnSpc>
                <a:spcPct val="70000"/>
              </a:lnSpc>
            </a:pPr>
            <a:endParaRPr lang="en-US" sz="1800" b="1" u="none"/>
          </a:p>
          <a:p>
            <a:pPr marL="1371600" lvl="2" indent="-457200" algn="l">
              <a:lnSpc>
                <a:spcPct val="70000"/>
              </a:lnSpc>
            </a:pPr>
            <a:r>
              <a:rPr lang="en-US" sz="1800" b="1" u="none"/>
              <a:t>- </a:t>
            </a:r>
            <a:r>
              <a:rPr lang="id-ID" sz="1800" b="1" u="none"/>
              <a:t>W</a:t>
            </a:r>
            <a:r>
              <a:rPr lang="en-US" sz="1800" b="1" u="none"/>
              <a:t>P</a:t>
            </a:r>
            <a:r>
              <a:rPr lang="id-ID" sz="1800" b="1" u="none"/>
              <a:t> mengajukan keberatan, tetapi tidak dipertimbangkan.</a:t>
            </a:r>
            <a:endParaRPr lang="en-US" sz="1800" b="1" u="non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65570"/>
                                        </p:tgtEl>
                                        <p:attrNameLst>
                                          <p:attrName>style.visibility</p:attrName>
                                        </p:attrNameLst>
                                      </p:cBhvr>
                                      <p:to>
                                        <p:strVal val="visible"/>
                                      </p:to>
                                    </p:set>
                                    <p:anim calcmode="lin" valueType="num">
                                      <p:cBhvr>
                                        <p:cTn id="7" dur="500" fill="hold"/>
                                        <p:tgtEl>
                                          <p:spTgt spid="365570"/>
                                        </p:tgtEl>
                                        <p:attrNameLst>
                                          <p:attrName>ppt_w</p:attrName>
                                        </p:attrNameLst>
                                      </p:cBhvr>
                                      <p:tavLst>
                                        <p:tav tm="0">
                                          <p:val>
                                            <p:fltVal val="0"/>
                                          </p:val>
                                        </p:tav>
                                        <p:tav tm="100000">
                                          <p:val>
                                            <p:strVal val="#ppt_w"/>
                                          </p:val>
                                        </p:tav>
                                      </p:tavLst>
                                    </p:anim>
                                    <p:anim calcmode="lin" valueType="num">
                                      <p:cBhvr>
                                        <p:cTn id="8" dur="500" fill="hold"/>
                                        <p:tgtEl>
                                          <p:spTgt spid="36557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65571"/>
                                        </p:tgtEl>
                                        <p:attrNameLst>
                                          <p:attrName>style.visibility</p:attrName>
                                        </p:attrNameLst>
                                      </p:cBhvr>
                                      <p:to>
                                        <p:strVal val="visible"/>
                                      </p:to>
                                    </p:set>
                                    <p:anim calcmode="lin" valueType="num">
                                      <p:cBhvr>
                                        <p:cTn id="13" dur="500" fill="hold"/>
                                        <p:tgtEl>
                                          <p:spTgt spid="365571"/>
                                        </p:tgtEl>
                                        <p:attrNameLst>
                                          <p:attrName>ppt_w</p:attrName>
                                        </p:attrNameLst>
                                      </p:cBhvr>
                                      <p:tavLst>
                                        <p:tav tm="0">
                                          <p:val>
                                            <p:fltVal val="0"/>
                                          </p:val>
                                        </p:tav>
                                        <p:tav tm="100000">
                                          <p:val>
                                            <p:strVal val="#ppt_w"/>
                                          </p:val>
                                        </p:tav>
                                      </p:tavLst>
                                    </p:anim>
                                    <p:anim calcmode="lin" valueType="num">
                                      <p:cBhvr>
                                        <p:cTn id="14" dur="500" fill="hold"/>
                                        <p:tgtEl>
                                          <p:spTgt spid="36557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365576"/>
                                        </p:tgtEl>
                                        <p:attrNameLst>
                                          <p:attrName>style.visibility</p:attrName>
                                        </p:attrNameLst>
                                      </p:cBhvr>
                                      <p:to>
                                        <p:strVal val="visible"/>
                                      </p:to>
                                    </p:set>
                                    <p:animEffect transition="in" filter="box(in)">
                                      <p:cBhvr>
                                        <p:cTn id="19" dur="500"/>
                                        <p:tgtEl>
                                          <p:spTgt spid="365576"/>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365572"/>
                                        </p:tgtEl>
                                        <p:attrNameLst>
                                          <p:attrName>style.visibility</p:attrName>
                                        </p:attrNameLst>
                                      </p:cBhvr>
                                      <p:to>
                                        <p:strVal val="visible"/>
                                      </p:to>
                                    </p:set>
                                    <p:animEffect transition="in" filter="box(in)">
                                      <p:cBhvr>
                                        <p:cTn id="24" dur="500"/>
                                        <p:tgtEl>
                                          <p:spTgt spid="36557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65573"/>
                                        </p:tgtEl>
                                        <p:attrNameLst>
                                          <p:attrName>style.visibility</p:attrName>
                                        </p:attrNameLst>
                                      </p:cBhvr>
                                      <p:to>
                                        <p:strVal val="visible"/>
                                      </p:to>
                                    </p:set>
                                    <p:animEffect transition="in" filter="wipe(down)">
                                      <p:cBhvr>
                                        <p:cTn id="29" dur="500"/>
                                        <p:tgtEl>
                                          <p:spTgt spid="365573"/>
                                        </p:tgtEl>
                                      </p:cBhvr>
                                    </p:animEffect>
                                  </p:childTnLst>
                                </p:cTn>
                              </p:par>
                            </p:childTnLst>
                          </p:cTn>
                        </p:par>
                      </p:childTnLst>
                    </p:cTn>
                  </p:par>
                  <p:par>
                    <p:cTn id="30" fill="hold">
                      <p:stCondLst>
                        <p:cond delay="indefinite"/>
                      </p:stCondLst>
                      <p:childTnLst>
                        <p:par>
                          <p:cTn id="31" fill="hold">
                            <p:stCondLst>
                              <p:cond delay="0"/>
                            </p:stCondLst>
                            <p:childTnLst>
                              <p:par>
                                <p:cTn id="32" presetID="23" presetClass="entr" presetSubtype="16" fill="hold" grpId="0" nodeType="clickEffect">
                                  <p:stCondLst>
                                    <p:cond delay="0"/>
                                  </p:stCondLst>
                                  <p:childTnLst>
                                    <p:set>
                                      <p:cBhvr>
                                        <p:cTn id="33" dur="1" fill="hold">
                                          <p:stCondLst>
                                            <p:cond delay="0"/>
                                          </p:stCondLst>
                                        </p:cTn>
                                        <p:tgtEl>
                                          <p:spTgt spid="365574"/>
                                        </p:tgtEl>
                                        <p:attrNameLst>
                                          <p:attrName>style.visibility</p:attrName>
                                        </p:attrNameLst>
                                      </p:cBhvr>
                                      <p:to>
                                        <p:strVal val="visible"/>
                                      </p:to>
                                    </p:set>
                                    <p:anim calcmode="lin" valueType="num">
                                      <p:cBhvr>
                                        <p:cTn id="34" dur="500" fill="hold"/>
                                        <p:tgtEl>
                                          <p:spTgt spid="365574"/>
                                        </p:tgtEl>
                                        <p:attrNameLst>
                                          <p:attrName>ppt_w</p:attrName>
                                        </p:attrNameLst>
                                      </p:cBhvr>
                                      <p:tavLst>
                                        <p:tav tm="0">
                                          <p:val>
                                            <p:fltVal val="0"/>
                                          </p:val>
                                        </p:tav>
                                        <p:tav tm="100000">
                                          <p:val>
                                            <p:strVal val="#ppt_w"/>
                                          </p:val>
                                        </p:tav>
                                      </p:tavLst>
                                    </p:anim>
                                    <p:anim calcmode="lin" valueType="num">
                                      <p:cBhvr>
                                        <p:cTn id="35" dur="500" fill="hold"/>
                                        <p:tgtEl>
                                          <p:spTgt spid="365574"/>
                                        </p:tgtEl>
                                        <p:attrNameLst>
                                          <p:attrName>ppt_h</p:attrName>
                                        </p:attrNameLst>
                                      </p:cBhvr>
                                      <p:tavLst>
                                        <p:tav tm="0">
                                          <p:val>
                                            <p:fltVal val="0"/>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23" presetClass="entr" presetSubtype="16" fill="hold" grpId="0" nodeType="clickEffect">
                                  <p:stCondLst>
                                    <p:cond delay="0"/>
                                  </p:stCondLst>
                                  <p:childTnLst>
                                    <p:set>
                                      <p:cBhvr>
                                        <p:cTn id="39" dur="1" fill="hold">
                                          <p:stCondLst>
                                            <p:cond delay="0"/>
                                          </p:stCondLst>
                                        </p:cTn>
                                        <p:tgtEl>
                                          <p:spTgt spid="365575"/>
                                        </p:tgtEl>
                                        <p:attrNameLst>
                                          <p:attrName>style.visibility</p:attrName>
                                        </p:attrNameLst>
                                      </p:cBhvr>
                                      <p:to>
                                        <p:strVal val="visible"/>
                                      </p:to>
                                    </p:set>
                                    <p:anim calcmode="lin" valueType="num">
                                      <p:cBhvr>
                                        <p:cTn id="40" dur="500" fill="hold"/>
                                        <p:tgtEl>
                                          <p:spTgt spid="365575"/>
                                        </p:tgtEl>
                                        <p:attrNameLst>
                                          <p:attrName>ppt_w</p:attrName>
                                        </p:attrNameLst>
                                      </p:cBhvr>
                                      <p:tavLst>
                                        <p:tav tm="0">
                                          <p:val>
                                            <p:fltVal val="0"/>
                                          </p:val>
                                        </p:tav>
                                        <p:tav tm="100000">
                                          <p:val>
                                            <p:strVal val="#ppt_w"/>
                                          </p:val>
                                        </p:tav>
                                      </p:tavLst>
                                    </p:anim>
                                    <p:anim calcmode="lin" valueType="num">
                                      <p:cBhvr>
                                        <p:cTn id="41" dur="500" fill="hold"/>
                                        <p:tgtEl>
                                          <p:spTgt spid="36557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570" grpId="0" animBg="1"/>
      <p:bldP spid="365571" grpId="0" animBg="1"/>
      <p:bldP spid="365572" grpId="0" animBg="1"/>
      <p:bldP spid="365573" grpId="0" animBg="1"/>
      <p:bldP spid="365574" grpId="0" animBg="1"/>
      <p:bldP spid="365575" grpId="0" animBg="1"/>
      <p:bldP spid="365576" grpId="0" animBg="1"/>
    </p:bld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Rectangle 2"/>
          <p:cNvSpPr>
            <a:spLocks noGrp="1" noChangeArrowheads="1"/>
          </p:cNvSpPr>
          <p:nvPr>
            <p:ph type="title"/>
          </p:nvPr>
        </p:nvSpPr>
        <p:spPr>
          <a:xfrm>
            <a:off x="395288" y="44450"/>
            <a:ext cx="8134350" cy="539750"/>
          </a:xfrm>
          <a:solidFill>
            <a:srgbClr val="FFFF99"/>
          </a:solidFill>
          <a:ln w="28575">
            <a:solidFill>
              <a:srgbClr val="FF33CC"/>
            </a:solidFill>
          </a:ln>
        </p:spPr>
        <p:txBody>
          <a:bodyPr/>
          <a:lstStyle/>
          <a:p>
            <a:pPr eaLnBrk="1" hangingPunct="1"/>
            <a:r>
              <a:rPr lang="id-ID" sz="2400" smtClean="0">
                <a:latin typeface="Tahoma" pitchFamily="34" charset="0"/>
                <a:cs typeface="Times New Roman" pitchFamily="18" charset="0"/>
              </a:rPr>
              <a:t>PENGURANGAN / PEMBATALAN</a:t>
            </a:r>
            <a:r>
              <a:rPr lang="en-US" sz="2400" smtClean="0">
                <a:latin typeface="Tahoma" pitchFamily="34" charset="0"/>
                <a:cs typeface="Times New Roman" pitchFamily="18" charset="0"/>
              </a:rPr>
              <a:t> SURAT TAGIHAN PAJAK</a:t>
            </a:r>
            <a:endParaRPr lang="en-US" sz="2400" smtClean="0">
              <a:latin typeface="Tahoma" pitchFamily="34" charset="0"/>
            </a:endParaRPr>
          </a:p>
        </p:txBody>
      </p:sp>
      <p:sp>
        <p:nvSpPr>
          <p:cNvPr id="366595" name="Rectangle 3"/>
          <p:cNvSpPr>
            <a:spLocks noChangeArrowheads="1"/>
          </p:cNvSpPr>
          <p:nvPr/>
        </p:nvSpPr>
        <p:spPr bwMode="auto">
          <a:xfrm>
            <a:off x="152400" y="692150"/>
            <a:ext cx="8915400" cy="1625600"/>
          </a:xfrm>
          <a:prstGeom prst="rect">
            <a:avLst/>
          </a:prstGeom>
          <a:noFill/>
          <a:ln w="9525">
            <a:solidFill>
              <a:schemeClr val="accent2"/>
            </a:solidFill>
            <a:miter lim="800000"/>
            <a:headEnd/>
            <a:tailEnd/>
          </a:ln>
        </p:spPr>
        <p:txBody>
          <a:bodyPr lIns="91422" tIns="45712" rIns="91422" bIns="45712">
            <a:spAutoFit/>
          </a:bodyPr>
          <a:lstStyle/>
          <a:p>
            <a:r>
              <a:rPr lang="es-ES" sz="2000" b="1" u="none"/>
              <a:t>Direktur Jenderal Pajak karena jabatan atau atas </a:t>
            </a:r>
            <a:r>
              <a:rPr lang="es-ES" sz="2000" b="1"/>
              <a:t>permohonan Wajib Pajak</a:t>
            </a:r>
            <a:r>
              <a:rPr lang="es-ES" sz="2000" b="1" u="none"/>
              <a:t> dapat</a:t>
            </a:r>
            <a:r>
              <a:rPr lang="en-US" sz="2000" b="1" u="none"/>
              <a:t> </a:t>
            </a:r>
            <a:r>
              <a:rPr lang="id-ID" sz="2000" b="1" u="none"/>
              <a:t>mengurangkan atau membatalkan Surat Tagihan Pajak sebagaimana dimaksud dalam Pasal 14 yang tidak benar</a:t>
            </a:r>
            <a:r>
              <a:rPr lang="en-US" sz="2000" b="1" u="none"/>
              <a:t>.</a:t>
            </a:r>
          </a:p>
          <a:p>
            <a:r>
              <a:rPr lang="en-US" sz="2000" b="1" u="none"/>
              <a:t>(Pasal 36 ayat 1 huruf c)</a:t>
            </a:r>
            <a:endParaRPr lang="en-GB" sz="2000" b="1" u="none"/>
          </a:p>
        </p:txBody>
      </p:sp>
      <p:sp>
        <p:nvSpPr>
          <p:cNvPr id="366596" name="Rectangle 4"/>
          <p:cNvSpPr>
            <a:spLocks noChangeArrowheads="1"/>
          </p:cNvSpPr>
          <p:nvPr/>
        </p:nvSpPr>
        <p:spPr bwMode="auto">
          <a:xfrm>
            <a:off x="179388" y="2420938"/>
            <a:ext cx="8856662" cy="647700"/>
          </a:xfrm>
          <a:prstGeom prst="rect">
            <a:avLst/>
          </a:prstGeom>
          <a:noFill/>
          <a:ln w="9525">
            <a:solidFill>
              <a:srgbClr val="0033CC"/>
            </a:solidFill>
            <a:miter lim="800000"/>
            <a:headEnd/>
            <a:tailEnd/>
          </a:ln>
        </p:spPr>
        <p:txBody>
          <a:bodyPr lIns="91422" tIns="45712" rIns="91422" bIns="45712" anchor="ctr">
            <a:spAutoFit/>
          </a:bodyPr>
          <a:lstStyle/>
          <a:p>
            <a:r>
              <a:rPr lang="id-ID" sz="1800" b="1" u="none"/>
              <a:t>Permohonan hanya dapat diajukan oleh Wajib Pajak paling banyak 2 (dua) kali.</a:t>
            </a:r>
            <a:r>
              <a:rPr lang="en-US" sz="1800" b="1" u="none"/>
              <a:t> (Pasal 36 ayat 1a)</a:t>
            </a:r>
          </a:p>
        </p:txBody>
      </p:sp>
      <p:sp>
        <p:nvSpPr>
          <p:cNvPr id="366597" name="Line 5"/>
          <p:cNvSpPr>
            <a:spLocks noChangeShapeType="1"/>
          </p:cNvSpPr>
          <p:nvPr/>
        </p:nvSpPr>
        <p:spPr bwMode="auto">
          <a:xfrm flipH="1">
            <a:off x="1403350" y="1341438"/>
            <a:ext cx="936625" cy="1223962"/>
          </a:xfrm>
          <a:prstGeom prst="line">
            <a:avLst/>
          </a:prstGeom>
          <a:noFill/>
          <a:ln w="28575">
            <a:solidFill>
              <a:schemeClr val="accent2"/>
            </a:solidFill>
            <a:round/>
            <a:headEnd/>
            <a:tailEnd type="triangle" w="med" len="med"/>
          </a:ln>
        </p:spPr>
        <p:txBody>
          <a:bodyPr/>
          <a:lstStyle/>
          <a:p>
            <a:endParaRPr lang="en-US"/>
          </a:p>
        </p:txBody>
      </p:sp>
      <p:sp>
        <p:nvSpPr>
          <p:cNvPr id="366598" name="AutoShape 6"/>
          <p:cNvSpPr>
            <a:spLocks noChangeArrowheads="1"/>
          </p:cNvSpPr>
          <p:nvPr/>
        </p:nvSpPr>
        <p:spPr bwMode="auto">
          <a:xfrm>
            <a:off x="34925" y="620713"/>
            <a:ext cx="215900"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6599" name="AutoShape 7"/>
          <p:cNvSpPr>
            <a:spLocks noChangeArrowheads="1"/>
          </p:cNvSpPr>
          <p:nvPr/>
        </p:nvSpPr>
        <p:spPr bwMode="auto">
          <a:xfrm>
            <a:off x="107950" y="2349500"/>
            <a:ext cx="215900"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6600" name="Rectangle 8"/>
          <p:cNvSpPr>
            <a:spLocks noChangeArrowheads="1"/>
          </p:cNvSpPr>
          <p:nvPr/>
        </p:nvSpPr>
        <p:spPr bwMode="auto">
          <a:xfrm>
            <a:off x="179388" y="3127375"/>
            <a:ext cx="8785225" cy="1320800"/>
          </a:xfrm>
          <a:prstGeom prst="rect">
            <a:avLst/>
          </a:prstGeom>
          <a:noFill/>
          <a:ln w="9525">
            <a:solidFill>
              <a:schemeClr val="accent2"/>
            </a:solidFill>
            <a:miter lim="800000"/>
            <a:headEnd/>
            <a:tailEnd/>
          </a:ln>
        </p:spPr>
        <p:txBody>
          <a:bodyPr lIns="91422" tIns="45712" rIns="91422" bIns="45712" anchor="ctr">
            <a:spAutoFit/>
          </a:bodyPr>
          <a:lstStyle/>
          <a:p>
            <a:r>
              <a:rPr lang="id-ID" sz="2000" u="none">
                <a:latin typeface="Tahoma" pitchFamily="34" charset="0"/>
              </a:rPr>
              <a:t>Direktur Jenderal Pajak dalam jangka waktu paling lama 6 (enam) bulan sejak tanggal permohonan sebagaimana dimaksud pada ayat (1) diterima, harus memberi keputusan atas permohonan yang diajukan. </a:t>
            </a:r>
            <a:endParaRPr lang="en-US" sz="2000" u="none">
              <a:latin typeface="Tahoma" pitchFamily="34" charset="0"/>
            </a:endParaRPr>
          </a:p>
          <a:p>
            <a:r>
              <a:rPr lang="en-US" sz="2000" u="none">
                <a:latin typeface="Tahoma" pitchFamily="34" charset="0"/>
              </a:rPr>
              <a:t>(Pasal 36 ayat 1c)</a:t>
            </a:r>
            <a:endParaRPr lang="id-ID" sz="2000" u="none">
              <a:latin typeface="Tahoma" pitchFamily="34" charset="0"/>
            </a:endParaRPr>
          </a:p>
        </p:txBody>
      </p:sp>
      <p:sp>
        <p:nvSpPr>
          <p:cNvPr id="366601" name="Rectangle 9"/>
          <p:cNvSpPr>
            <a:spLocks noChangeArrowheads="1"/>
          </p:cNvSpPr>
          <p:nvPr/>
        </p:nvSpPr>
        <p:spPr bwMode="auto">
          <a:xfrm>
            <a:off x="179388" y="5743575"/>
            <a:ext cx="8713787" cy="925513"/>
          </a:xfrm>
          <a:prstGeom prst="rect">
            <a:avLst/>
          </a:prstGeom>
          <a:noFill/>
          <a:ln w="9525">
            <a:solidFill>
              <a:srgbClr val="FF33CC"/>
            </a:solidFill>
            <a:miter lim="800000"/>
            <a:headEnd/>
            <a:tailEnd/>
          </a:ln>
        </p:spPr>
        <p:txBody>
          <a:bodyPr lIns="91422" tIns="45712" rIns="91422" bIns="45712" anchor="ctr">
            <a:spAutoFit/>
          </a:bodyPr>
          <a:lstStyle/>
          <a:p>
            <a:r>
              <a:rPr lang="id-ID" sz="1800" u="none">
                <a:latin typeface="Tahoma" pitchFamily="34" charset="0"/>
              </a:rPr>
              <a:t>Apabila diminta oleh W</a:t>
            </a:r>
            <a:r>
              <a:rPr lang="en-US" sz="1800" u="none">
                <a:latin typeface="Tahoma" pitchFamily="34" charset="0"/>
              </a:rPr>
              <a:t>P</a:t>
            </a:r>
            <a:r>
              <a:rPr lang="id-ID" sz="1800" u="none">
                <a:latin typeface="Tahoma" pitchFamily="34" charset="0"/>
              </a:rPr>
              <a:t>, Dir</a:t>
            </a:r>
            <a:r>
              <a:rPr lang="en-US" sz="1800" u="none">
                <a:latin typeface="Tahoma" pitchFamily="34" charset="0"/>
              </a:rPr>
              <a:t>jen</a:t>
            </a:r>
            <a:r>
              <a:rPr lang="id-ID" sz="1800" u="none">
                <a:latin typeface="Tahoma" pitchFamily="34" charset="0"/>
              </a:rPr>
              <a:t> Pajak </a:t>
            </a:r>
            <a:r>
              <a:rPr lang="id-ID" sz="1800" b="1" u="none">
                <a:solidFill>
                  <a:schemeClr val="accent2"/>
                </a:solidFill>
                <a:latin typeface="Tahoma" pitchFamily="34" charset="0"/>
              </a:rPr>
              <a:t>wajib memberikan keterangan secara tertulis</a:t>
            </a:r>
            <a:r>
              <a:rPr lang="id-ID" sz="1800" u="none">
                <a:latin typeface="Tahoma" pitchFamily="34" charset="0"/>
              </a:rPr>
              <a:t> hal-hal yang menjadi dasar untuk menolak atau mengabulkan sebagian permohonan W</a:t>
            </a:r>
            <a:r>
              <a:rPr lang="en-US" sz="1800" u="none">
                <a:latin typeface="Tahoma" pitchFamily="34" charset="0"/>
              </a:rPr>
              <a:t>P</a:t>
            </a:r>
            <a:r>
              <a:rPr lang="id-ID" sz="1800" u="none">
                <a:latin typeface="Tahoma" pitchFamily="34" charset="0"/>
              </a:rPr>
              <a:t> sebagaimana dimaksud pada ayat (1c). </a:t>
            </a:r>
            <a:r>
              <a:rPr lang="en-US" sz="1800" u="none">
                <a:latin typeface="Tahoma" pitchFamily="34" charset="0"/>
              </a:rPr>
              <a:t> (Pasal 36 ayat 1e)</a:t>
            </a:r>
            <a:endParaRPr lang="id-ID" sz="1800" u="none">
              <a:latin typeface="Tahoma" pitchFamily="34" charset="0"/>
            </a:endParaRPr>
          </a:p>
        </p:txBody>
      </p:sp>
      <p:sp>
        <p:nvSpPr>
          <p:cNvPr id="366602" name="AutoShape 10"/>
          <p:cNvSpPr>
            <a:spLocks noChangeArrowheads="1"/>
          </p:cNvSpPr>
          <p:nvPr/>
        </p:nvSpPr>
        <p:spPr bwMode="auto">
          <a:xfrm>
            <a:off x="107950" y="3068638"/>
            <a:ext cx="215900"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6603" name="AutoShape 11"/>
          <p:cNvSpPr>
            <a:spLocks noChangeArrowheads="1"/>
          </p:cNvSpPr>
          <p:nvPr/>
        </p:nvSpPr>
        <p:spPr bwMode="auto">
          <a:xfrm>
            <a:off x="107950" y="5661025"/>
            <a:ext cx="215900"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6604" name="Rectangle 12"/>
          <p:cNvSpPr>
            <a:spLocks noChangeArrowheads="1"/>
          </p:cNvSpPr>
          <p:nvPr/>
        </p:nvSpPr>
        <p:spPr bwMode="auto">
          <a:xfrm>
            <a:off x="323850" y="4652963"/>
            <a:ext cx="8569325" cy="711200"/>
          </a:xfrm>
          <a:prstGeom prst="rect">
            <a:avLst/>
          </a:prstGeom>
          <a:noFill/>
          <a:ln w="9525">
            <a:solidFill>
              <a:srgbClr val="FF33CC"/>
            </a:solidFill>
            <a:miter lim="800000"/>
            <a:headEnd/>
            <a:tailEnd/>
          </a:ln>
        </p:spPr>
        <p:txBody>
          <a:bodyPr lIns="91422" tIns="45712" rIns="91422" bIns="45712" anchor="ctr">
            <a:spAutoFit/>
          </a:bodyPr>
          <a:lstStyle/>
          <a:p>
            <a:pPr algn="l"/>
            <a:r>
              <a:rPr lang="id-ID" sz="2000" u="none">
                <a:latin typeface="Tahoma" pitchFamily="34" charset="0"/>
              </a:rPr>
              <a:t>Apabila jangka waktu </a:t>
            </a:r>
            <a:r>
              <a:rPr lang="en-US" sz="2000" u="none">
                <a:latin typeface="Tahoma" pitchFamily="34" charset="0"/>
              </a:rPr>
              <a:t>tersebut </a:t>
            </a:r>
            <a:r>
              <a:rPr lang="id-ID" sz="2000" u="none">
                <a:latin typeface="Tahoma" pitchFamily="34" charset="0"/>
              </a:rPr>
              <a:t>telah lewat tetapi Direktur Jenderal Pajak tidak memberi suatu keputusan, permohonan W</a:t>
            </a:r>
            <a:r>
              <a:rPr lang="en-US" sz="2000" u="none">
                <a:latin typeface="Tahoma" pitchFamily="34" charset="0"/>
              </a:rPr>
              <a:t>P</a:t>
            </a:r>
            <a:r>
              <a:rPr lang="id-ID" sz="2000" u="none">
                <a:latin typeface="Tahoma" pitchFamily="34" charset="0"/>
              </a:rPr>
              <a:t> dianggap dikabulkan.</a:t>
            </a:r>
            <a:r>
              <a:rPr lang="en-US" sz="2000" u="none">
                <a:latin typeface="Tahoma" pitchFamily="34" charset="0"/>
              </a:rPr>
              <a:t> </a:t>
            </a:r>
          </a:p>
        </p:txBody>
      </p:sp>
      <p:sp>
        <p:nvSpPr>
          <p:cNvPr id="366605" name="AutoShape 13"/>
          <p:cNvSpPr>
            <a:spLocks noChangeArrowheads="1"/>
          </p:cNvSpPr>
          <p:nvPr/>
        </p:nvSpPr>
        <p:spPr bwMode="auto">
          <a:xfrm>
            <a:off x="252413" y="4581525"/>
            <a:ext cx="215900"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66594"/>
                                        </p:tgtEl>
                                        <p:attrNameLst>
                                          <p:attrName>style.visibility</p:attrName>
                                        </p:attrNameLst>
                                      </p:cBhvr>
                                      <p:to>
                                        <p:strVal val="visible"/>
                                      </p:to>
                                    </p:set>
                                    <p:animEffect transition="in" filter="checkerboard(across)">
                                      <p:cBhvr>
                                        <p:cTn id="7" dur="500"/>
                                        <p:tgtEl>
                                          <p:spTgt spid="36659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366595"/>
                                        </p:tgtEl>
                                        <p:attrNameLst>
                                          <p:attrName>style.visibility</p:attrName>
                                        </p:attrNameLst>
                                      </p:cBhvr>
                                      <p:to>
                                        <p:strVal val="visible"/>
                                      </p:to>
                                    </p:set>
                                    <p:anim calcmode="lin" valueType="num">
                                      <p:cBhvr>
                                        <p:cTn id="12" dur="500" fill="hold"/>
                                        <p:tgtEl>
                                          <p:spTgt spid="366595"/>
                                        </p:tgtEl>
                                        <p:attrNameLst>
                                          <p:attrName>ppt_w</p:attrName>
                                        </p:attrNameLst>
                                      </p:cBhvr>
                                      <p:tavLst>
                                        <p:tav tm="0">
                                          <p:val>
                                            <p:fltVal val="0"/>
                                          </p:val>
                                        </p:tav>
                                        <p:tav tm="100000">
                                          <p:val>
                                            <p:strVal val="#ppt_w"/>
                                          </p:val>
                                        </p:tav>
                                      </p:tavLst>
                                    </p:anim>
                                    <p:anim calcmode="lin" valueType="num">
                                      <p:cBhvr>
                                        <p:cTn id="13" dur="500" fill="hold"/>
                                        <p:tgtEl>
                                          <p:spTgt spid="366595"/>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366598"/>
                                        </p:tgtEl>
                                        <p:attrNameLst>
                                          <p:attrName>style.visibility</p:attrName>
                                        </p:attrNameLst>
                                      </p:cBhvr>
                                      <p:to>
                                        <p:strVal val="visible"/>
                                      </p:to>
                                    </p:set>
                                    <p:animEffect transition="in" filter="box(in)">
                                      <p:cBhvr>
                                        <p:cTn id="18" dur="500"/>
                                        <p:tgtEl>
                                          <p:spTgt spid="366598"/>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366597"/>
                                        </p:tgtEl>
                                        <p:attrNameLst>
                                          <p:attrName>style.visibility</p:attrName>
                                        </p:attrNameLst>
                                      </p:cBhvr>
                                      <p:to>
                                        <p:strVal val="visible"/>
                                      </p:to>
                                    </p:set>
                                    <p:animEffect transition="in" filter="diamond(in)">
                                      <p:cBhvr>
                                        <p:cTn id="23" dur="2000"/>
                                        <p:tgtEl>
                                          <p:spTgt spid="366597"/>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66596"/>
                                        </p:tgtEl>
                                        <p:attrNameLst>
                                          <p:attrName>style.visibility</p:attrName>
                                        </p:attrNameLst>
                                      </p:cBhvr>
                                      <p:to>
                                        <p:strVal val="visible"/>
                                      </p:to>
                                    </p:set>
                                    <p:animEffect transition="in" filter="box(in)">
                                      <p:cBhvr>
                                        <p:cTn id="28" dur="500"/>
                                        <p:tgtEl>
                                          <p:spTgt spid="366596"/>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66599"/>
                                        </p:tgtEl>
                                        <p:attrNameLst>
                                          <p:attrName>style.visibility</p:attrName>
                                        </p:attrNameLst>
                                      </p:cBhvr>
                                      <p:to>
                                        <p:strVal val="visible"/>
                                      </p:to>
                                    </p:set>
                                    <p:animEffect transition="in" filter="blinds(horizontal)">
                                      <p:cBhvr>
                                        <p:cTn id="33" dur="500"/>
                                        <p:tgtEl>
                                          <p:spTgt spid="366599"/>
                                        </p:tgtEl>
                                      </p:cBhvr>
                                    </p:animEffect>
                                  </p:childTnLst>
                                </p:cTn>
                              </p:par>
                            </p:childTnLst>
                          </p:cTn>
                        </p:par>
                      </p:childTnLst>
                    </p:cTn>
                  </p:par>
                  <p:par>
                    <p:cTn id="34" fill="hold">
                      <p:stCondLst>
                        <p:cond delay="indefinite"/>
                      </p:stCondLst>
                      <p:childTnLst>
                        <p:par>
                          <p:cTn id="35" fill="hold">
                            <p:stCondLst>
                              <p:cond delay="0"/>
                            </p:stCondLst>
                            <p:childTnLst>
                              <p:par>
                                <p:cTn id="36" presetID="23" presetClass="entr" presetSubtype="16" fill="hold" grpId="0" nodeType="clickEffect">
                                  <p:stCondLst>
                                    <p:cond delay="0"/>
                                  </p:stCondLst>
                                  <p:childTnLst>
                                    <p:set>
                                      <p:cBhvr>
                                        <p:cTn id="37" dur="1" fill="hold">
                                          <p:stCondLst>
                                            <p:cond delay="0"/>
                                          </p:stCondLst>
                                        </p:cTn>
                                        <p:tgtEl>
                                          <p:spTgt spid="366600"/>
                                        </p:tgtEl>
                                        <p:attrNameLst>
                                          <p:attrName>style.visibility</p:attrName>
                                        </p:attrNameLst>
                                      </p:cBhvr>
                                      <p:to>
                                        <p:strVal val="visible"/>
                                      </p:to>
                                    </p:set>
                                    <p:anim calcmode="lin" valueType="num">
                                      <p:cBhvr>
                                        <p:cTn id="38" dur="500" fill="hold"/>
                                        <p:tgtEl>
                                          <p:spTgt spid="366600"/>
                                        </p:tgtEl>
                                        <p:attrNameLst>
                                          <p:attrName>ppt_w</p:attrName>
                                        </p:attrNameLst>
                                      </p:cBhvr>
                                      <p:tavLst>
                                        <p:tav tm="0">
                                          <p:val>
                                            <p:fltVal val="0"/>
                                          </p:val>
                                        </p:tav>
                                        <p:tav tm="100000">
                                          <p:val>
                                            <p:strVal val="#ppt_w"/>
                                          </p:val>
                                        </p:tav>
                                      </p:tavLst>
                                    </p:anim>
                                    <p:anim calcmode="lin" valueType="num">
                                      <p:cBhvr>
                                        <p:cTn id="39" dur="500" fill="hold"/>
                                        <p:tgtEl>
                                          <p:spTgt spid="366600"/>
                                        </p:tgtEl>
                                        <p:attrNameLst>
                                          <p:attrName>ppt_h</p:attrName>
                                        </p:attrNameLst>
                                      </p:cBhvr>
                                      <p:tavLst>
                                        <p:tav tm="0">
                                          <p:val>
                                            <p:fltVal val="0"/>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366602"/>
                                        </p:tgtEl>
                                        <p:attrNameLst>
                                          <p:attrName>style.visibility</p:attrName>
                                        </p:attrNameLst>
                                      </p:cBhvr>
                                      <p:to>
                                        <p:strVal val="visible"/>
                                      </p:to>
                                    </p:set>
                                    <p:animEffect transition="in" filter="box(in)">
                                      <p:cBhvr>
                                        <p:cTn id="44" dur="500"/>
                                        <p:tgtEl>
                                          <p:spTgt spid="36660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366604"/>
                                        </p:tgtEl>
                                        <p:attrNameLst>
                                          <p:attrName>style.visibility</p:attrName>
                                        </p:attrNameLst>
                                      </p:cBhvr>
                                      <p:to>
                                        <p:strVal val="visible"/>
                                      </p:to>
                                    </p:set>
                                    <p:animEffect transition="in" filter="wipe(down)">
                                      <p:cBhvr>
                                        <p:cTn id="49" dur="500"/>
                                        <p:tgtEl>
                                          <p:spTgt spid="366604"/>
                                        </p:tgtEl>
                                      </p:cBhvr>
                                    </p:animEffect>
                                  </p:childTnLst>
                                </p:cTn>
                              </p:par>
                            </p:childTnLst>
                          </p:cTn>
                        </p:par>
                      </p:childTnLst>
                    </p:cTn>
                  </p:par>
                  <p:par>
                    <p:cTn id="50" fill="hold">
                      <p:stCondLst>
                        <p:cond delay="indefinite"/>
                      </p:stCondLst>
                      <p:childTnLst>
                        <p:par>
                          <p:cTn id="51" fill="hold">
                            <p:stCondLst>
                              <p:cond delay="0"/>
                            </p:stCondLst>
                            <p:childTnLst>
                              <p:par>
                                <p:cTn id="52" presetID="8" presetClass="entr" presetSubtype="16" fill="hold" grpId="0" nodeType="clickEffect">
                                  <p:stCondLst>
                                    <p:cond delay="0"/>
                                  </p:stCondLst>
                                  <p:childTnLst>
                                    <p:set>
                                      <p:cBhvr>
                                        <p:cTn id="53" dur="1" fill="hold">
                                          <p:stCondLst>
                                            <p:cond delay="0"/>
                                          </p:stCondLst>
                                        </p:cTn>
                                        <p:tgtEl>
                                          <p:spTgt spid="366605"/>
                                        </p:tgtEl>
                                        <p:attrNameLst>
                                          <p:attrName>style.visibility</p:attrName>
                                        </p:attrNameLst>
                                      </p:cBhvr>
                                      <p:to>
                                        <p:strVal val="visible"/>
                                      </p:to>
                                    </p:set>
                                    <p:animEffect transition="in" filter="diamond(in)">
                                      <p:cBhvr>
                                        <p:cTn id="54" dur="2000"/>
                                        <p:tgtEl>
                                          <p:spTgt spid="366605"/>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66601"/>
                                        </p:tgtEl>
                                        <p:attrNameLst>
                                          <p:attrName>style.visibility</p:attrName>
                                        </p:attrNameLst>
                                      </p:cBhvr>
                                      <p:to>
                                        <p:strVal val="visible"/>
                                      </p:to>
                                    </p:set>
                                    <p:anim calcmode="lin" valueType="num">
                                      <p:cBhvr additive="base">
                                        <p:cTn id="59" dur="500" fill="hold"/>
                                        <p:tgtEl>
                                          <p:spTgt spid="366601"/>
                                        </p:tgtEl>
                                        <p:attrNameLst>
                                          <p:attrName>ppt_x</p:attrName>
                                        </p:attrNameLst>
                                      </p:cBhvr>
                                      <p:tavLst>
                                        <p:tav tm="0">
                                          <p:val>
                                            <p:strVal val="#ppt_x"/>
                                          </p:val>
                                        </p:tav>
                                        <p:tav tm="100000">
                                          <p:val>
                                            <p:strVal val="#ppt_x"/>
                                          </p:val>
                                        </p:tav>
                                      </p:tavLst>
                                    </p:anim>
                                    <p:anim calcmode="lin" valueType="num">
                                      <p:cBhvr additive="base">
                                        <p:cTn id="60" dur="500" fill="hold"/>
                                        <p:tgtEl>
                                          <p:spTgt spid="366601"/>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8" presetClass="entr" presetSubtype="16" fill="hold" grpId="0" nodeType="clickEffect">
                                  <p:stCondLst>
                                    <p:cond delay="0"/>
                                  </p:stCondLst>
                                  <p:childTnLst>
                                    <p:set>
                                      <p:cBhvr>
                                        <p:cTn id="64" dur="1" fill="hold">
                                          <p:stCondLst>
                                            <p:cond delay="0"/>
                                          </p:stCondLst>
                                        </p:cTn>
                                        <p:tgtEl>
                                          <p:spTgt spid="366603"/>
                                        </p:tgtEl>
                                        <p:attrNameLst>
                                          <p:attrName>style.visibility</p:attrName>
                                        </p:attrNameLst>
                                      </p:cBhvr>
                                      <p:to>
                                        <p:strVal val="visible"/>
                                      </p:to>
                                    </p:set>
                                    <p:animEffect transition="in" filter="diamond(in)">
                                      <p:cBhvr>
                                        <p:cTn id="65" dur="2000"/>
                                        <p:tgtEl>
                                          <p:spTgt spid="366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594" grpId="0" animBg="1"/>
      <p:bldP spid="366595" grpId="0" animBg="1"/>
      <p:bldP spid="366596" grpId="0" animBg="1"/>
      <p:bldP spid="366597" grpId="0" animBg="1"/>
      <p:bldP spid="366598" grpId="0" animBg="1"/>
      <p:bldP spid="366599" grpId="0" animBg="1"/>
      <p:bldP spid="366600" grpId="0" animBg="1"/>
      <p:bldP spid="366601" grpId="0" animBg="1"/>
      <p:bldP spid="366602" grpId="0" animBg="1"/>
      <p:bldP spid="366603" grpId="0" animBg="1"/>
      <p:bldP spid="366604" grpId="0" animBg="1"/>
      <p:bldP spid="366605" grpId="0" animBg="1"/>
    </p:bld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395288" y="44450"/>
            <a:ext cx="8134350" cy="539750"/>
          </a:xfrm>
          <a:solidFill>
            <a:srgbClr val="FFFF99"/>
          </a:solidFill>
          <a:ln w="28575">
            <a:solidFill>
              <a:srgbClr val="FF33CC"/>
            </a:solidFill>
          </a:ln>
        </p:spPr>
        <p:txBody>
          <a:bodyPr/>
          <a:lstStyle/>
          <a:p>
            <a:pPr eaLnBrk="1" hangingPunct="1"/>
            <a:r>
              <a:rPr lang="id-ID" sz="2400" smtClean="0">
                <a:latin typeface="Tahoma" pitchFamily="34" charset="0"/>
                <a:cs typeface="Times New Roman" pitchFamily="18" charset="0"/>
              </a:rPr>
              <a:t>PENGURANGAN / PEMBATALAN</a:t>
            </a:r>
            <a:r>
              <a:rPr lang="en-US" sz="2400" smtClean="0">
                <a:latin typeface="Tahoma" pitchFamily="34" charset="0"/>
                <a:cs typeface="Times New Roman" pitchFamily="18" charset="0"/>
              </a:rPr>
              <a:t> SURAT TAGIHAN PAJAK</a:t>
            </a:r>
            <a:endParaRPr lang="en-US" sz="2400" smtClean="0">
              <a:latin typeface="Tahoma" pitchFamily="34" charset="0"/>
            </a:endParaRPr>
          </a:p>
        </p:txBody>
      </p:sp>
      <p:sp>
        <p:nvSpPr>
          <p:cNvPr id="367619" name="Rectangle 3"/>
          <p:cNvSpPr>
            <a:spLocks noChangeArrowheads="1"/>
          </p:cNvSpPr>
          <p:nvPr/>
        </p:nvSpPr>
        <p:spPr bwMode="auto">
          <a:xfrm>
            <a:off x="152400" y="692150"/>
            <a:ext cx="8915400" cy="406400"/>
          </a:xfrm>
          <a:prstGeom prst="rect">
            <a:avLst/>
          </a:prstGeom>
          <a:noFill/>
          <a:ln w="9525">
            <a:solidFill>
              <a:schemeClr val="accent2"/>
            </a:solidFill>
            <a:miter lim="800000"/>
            <a:headEnd/>
            <a:tailEnd/>
          </a:ln>
        </p:spPr>
        <p:txBody>
          <a:bodyPr lIns="91422" tIns="45712" rIns="91422" bIns="45712">
            <a:spAutoFit/>
          </a:bodyPr>
          <a:lstStyle/>
          <a:p>
            <a:r>
              <a:rPr lang="id-ID" sz="2000" b="1" u="none"/>
              <a:t>Permohonan harus memenuhi persyaratan sbb:</a:t>
            </a:r>
            <a:r>
              <a:rPr lang="en-US" sz="2000" u="none"/>
              <a:t> </a:t>
            </a:r>
            <a:endParaRPr lang="en-GB" sz="2000" u="none"/>
          </a:p>
        </p:txBody>
      </p:sp>
      <p:sp>
        <p:nvSpPr>
          <p:cNvPr id="367620" name="Rectangle 4"/>
          <p:cNvSpPr>
            <a:spLocks noChangeArrowheads="1"/>
          </p:cNvSpPr>
          <p:nvPr/>
        </p:nvSpPr>
        <p:spPr bwMode="auto">
          <a:xfrm>
            <a:off x="219075" y="4076700"/>
            <a:ext cx="8745538" cy="711200"/>
          </a:xfrm>
          <a:prstGeom prst="rect">
            <a:avLst/>
          </a:prstGeom>
          <a:noFill/>
          <a:ln w="9525">
            <a:solidFill>
              <a:schemeClr val="accent2"/>
            </a:solidFill>
            <a:miter lim="800000"/>
            <a:headEnd/>
            <a:tailEnd/>
          </a:ln>
        </p:spPr>
        <p:txBody>
          <a:bodyPr lIns="91422" tIns="45712" rIns="91422" bIns="45712" anchor="ctr">
            <a:spAutoFit/>
          </a:bodyPr>
          <a:lstStyle/>
          <a:p>
            <a:r>
              <a:rPr lang="id-ID" sz="2000" b="1" u="none"/>
              <a:t>Permohonan yang tidak memenuhi persyaratan di atas tidak dapat dipertimbangkan;</a:t>
            </a:r>
            <a:r>
              <a:rPr lang="en-US" sz="2000" b="1" u="none"/>
              <a:t> </a:t>
            </a:r>
          </a:p>
        </p:txBody>
      </p:sp>
      <p:sp>
        <p:nvSpPr>
          <p:cNvPr id="367621" name="Rectangle 5"/>
          <p:cNvSpPr>
            <a:spLocks noChangeArrowheads="1"/>
          </p:cNvSpPr>
          <p:nvPr/>
        </p:nvSpPr>
        <p:spPr bwMode="auto">
          <a:xfrm>
            <a:off x="34925" y="4868863"/>
            <a:ext cx="9036050" cy="1320800"/>
          </a:xfrm>
          <a:prstGeom prst="rect">
            <a:avLst/>
          </a:prstGeom>
          <a:noFill/>
          <a:ln w="9525">
            <a:solidFill>
              <a:srgbClr val="FF33CC"/>
            </a:solidFill>
            <a:miter lim="800000"/>
            <a:headEnd/>
            <a:tailEnd/>
          </a:ln>
        </p:spPr>
        <p:txBody>
          <a:bodyPr lIns="91422" tIns="45712" rIns="91422" bIns="45712" anchor="ctr">
            <a:spAutoFit/>
          </a:bodyPr>
          <a:lstStyle/>
          <a:p>
            <a:r>
              <a:rPr lang="id-ID" sz="2000" b="1" u="none"/>
              <a:t>Dalam hal W</a:t>
            </a:r>
            <a:r>
              <a:rPr lang="en-US" sz="2000" b="1" u="none"/>
              <a:t>P</a:t>
            </a:r>
            <a:r>
              <a:rPr lang="id-ID" sz="2000" b="1" u="none"/>
              <a:t> mengajukan permohonan kedua, permohonan tsb harus diajukan dlm jangka waktu paling lama 3 (tiga) bulan sejak tgl keputusan Dirjen Pajak atas permohonan yg pertama dikirim;</a:t>
            </a:r>
            <a:r>
              <a:rPr lang="en-US" sz="2000" b="1" u="none"/>
              <a:t> </a:t>
            </a:r>
          </a:p>
        </p:txBody>
      </p:sp>
      <p:sp>
        <p:nvSpPr>
          <p:cNvPr id="223238" name="Rectangle 7"/>
          <p:cNvSpPr>
            <a:spLocks noChangeArrowheads="1"/>
          </p:cNvSpPr>
          <p:nvPr/>
        </p:nvSpPr>
        <p:spPr bwMode="auto">
          <a:xfrm>
            <a:off x="817563" y="6338866"/>
            <a:ext cx="7417379" cy="400093"/>
          </a:xfrm>
          <a:prstGeom prst="rect">
            <a:avLst/>
          </a:prstGeom>
          <a:noFill/>
          <a:ln w="9525">
            <a:solidFill>
              <a:srgbClr val="FF33CC"/>
            </a:solidFill>
            <a:miter lim="800000"/>
            <a:headEnd/>
            <a:tailEnd/>
          </a:ln>
        </p:spPr>
        <p:txBody>
          <a:bodyPr wrap="none" lIns="91422" tIns="45712" rIns="91422" bIns="45712" anchor="ctr">
            <a:spAutoFit/>
          </a:bodyPr>
          <a:lstStyle/>
          <a:p>
            <a:pPr algn="l"/>
            <a:r>
              <a:rPr lang="id-ID" sz="2000" b="1" u="none" dirty="0">
                <a:solidFill>
                  <a:srgbClr val="FF0000"/>
                </a:solidFill>
              </a:rPr>
              <a:t>Peraturan Menteri Keuangan Nomor </a:t>
            </a:r>
            <a:r>
              <a:rPr lang="id-ID" sz="2000" b="1" u="none" dirty="0" smtClean="0">
                <a:solidFill>
                  <a:srgbClr val="FF0000"/>
                </a:solidFill>
              </a:rPr>
              <a:t>8/PMK.03/2013</a:t>
            </a:r>
            <a:r>
              <a:rPr lang="en-US" sz="2000" b="1" u="none" dirty="0" smtClean="0">
                <a:solidFill>
                  <a:srgbClr val="FF0000"/>
                </a:solidFill>
              </a:rPr>
              <a:t> </a:t>
            </a:r>
            <a:endParaRPr lang="en-US" sz="2000" b="1" u="none" dirty="0">
              <a:solidFill>
                <a:srgbClr val="FF0000"/>
              </a:solidFill>
            </a:endParaRPr>
          </a:p>
        </p:txBody>
      </p:sp>
      <p:sp>
        <p:nvSpPr>
          <p:cNvPr id="367626" name="Rectangle 10"/>
          <p:cNvSpPr>
            <a:spLocks noChangeArrowheads="1"/>
          </p:cNvSpPr>
          <p:nvPr/>
        </p:nvSpPr>
        <p:spPr bwMode="auto">
          <a:xfrm>
            <a:off x="323850" y="1268413"/>
            <a:ext cx="8496300" cy="2592387"/>
          </a:xfrm>
          <a:prstGeom prst="rect">
            <a:avLst/>
          </a:prstGeom>
          <a:solidFill>
            <a:schemeClr val="bg1"/>
          </a:solidFill>
          <a:ln w="12700">
            <a:solidFill>
              <a:srgbClr val="FF33CC"/>
            </a:solidFill>
            <a:miter lim="800000"/>
            <a:headEnd/>
            <a:tailEnd/>
          </a:ln>
        </p:spPr>
        <p:txBody>
          <a:bodyPr lIns="91422" tIns="45712" rIns="91422" bIns="45712" anchor="ctr"/>
          <a:lstStyle/>
          <a:p>
            <a:pPr algn="l">
              <a:buFont typeface="Wingdings" pitchFamily="2" charset="2"/>
              <a:buNone/>
            </a:pPr>
            <a:r>
              <a:rPr lang="en-US" sz="1800" b="1" u="none"/>
              <a:t>&gt; </a:t>
            </a:r>
            <a:r>
              <a:rPr lang="id-ID" sz="1800" b="1" u="none"/>
              <a:t>1 (satu) permohonan untuk 1 (satu) surat ketetapan pajak;</a:t>
            </a:r>
            <a:r>
              <a:rPr lang="en-US" sz="1800" b="1" u="none"/>
              <a:t/>
            </a:r>
            <a:br>
              <a:rPr lang="en-US" sz="1800" b="1" u="none"/>
            </a:br>
            <a:r>
              <a:rPr lang="en-US" sz="1800" b="1" u="none"/>
              <a:t>&gt; </a:t>
            </a:r>
            <a:r>
              <a:rPr lang="id-ID" sz="1800" b="1" u="none"/>
              <a:t>Diajukan secara tertulis dalam bahasa Indonesia;</a:t>
            </a:r>
            <a:r>
              <a:rPr lang="en-US" sz="1800" b="1" u="none"/>
              <a:t/>
            </a:r>
            <a:br>
              <a:rPr lang="en-US" sz="1800" b="1" u="none"/>
            </a:br>
            <a:r>
              <a:rPr lang="en-US" sz="1800" b="1" u="none"/>
              <a:t>&gt; </a:t>
            </a:r>
            <a:r>
              <a:rPr lang="id-ID" sz="1800" b="1" u="none"/>
              <a:t>Mencantumkan jumlah pajak yang seharusnya terutang menurut penghitungan W</a:t>
            </a:r>
            <a:r>
              <a:rPr lang="en-US" sz="1800" b="1" u="none"/>
              <a:t>P</a:t>
            </a:r>
            <a:r>
              <a:rPr lang="id-ID" sz="1800" b="1" u="none"/>
              <a:t> disertai dgn alasan yg mendukung permohonannya;</a:t>
            </a:r>
            <a:r>
              <a:rPr lang="en-US" sz="1800" b="1" u="none"/>
              <a:t> </a:t>
            </a:r>
            <a:br>
              <a:rPr lang="en-US" sz="1800" b="1" u="none"/>
            </a:br>
            <a:r>
              <a:rPr lang="en-US" sz="1800" b="1" u="none"/>
              <a:t>&gt; </a:t>
            </a:r>
            <a:r>
              <a:rPr lang="id-ID" sz="1800" b="1" u="none"/>
              <a:t>Disampaikan ke KPP tempat WP terdaftar; dan</a:t>
            </a:r>
            <a:r>
              <a:rPr lang="en-US" sz="1800" b="1" u="none"/>
              <a:t/>
            </a:r>
            <a:br>
              <a:rPr lang="en-US" sz="1800" b="1" u="none"/>
            </a:br>
            <a:r>
              <a:rPr lang="en-US" sz="1800" b="1" u="none"/>
              <a:t>&gt; </a:t>
            </a:r>
            <a:r>
              <a:rPr lang="id-ID" sz="1800" b="1" u="none"/>
              <a:t>Dalam hal surat permohonan ditandatangani oleh bukan W</a:t>
            </a:r>
            <a:r>
              <a:rPr lang="en-US" sz="1800" b="1" u="none"/>
              <a:t>P </a:t>
            </a:r>
            <a:r>
              <a:rPr lang="id-ID" sz="1800" b="1" u="none"/>
              <a:t>surat permohonan harus dilampiri dengan surat kuasa khusus.</a:t>
            </a:r>
            <a:endParaRPr lang="en-US" sz="1800" b="1" u="none"/>
          </a:p>
        </p:txBody>
      </p:sp>
      <p:sp>
        <p:nvSpPr>
          <p:cNvPr id="367627" name="AutoShape 11"/>
          <p:cNvSpPr>
            <a:spLocks noChangeArrowheads="1"/>
          </p:cNvSpPr>
          <p:nvPr/>
        </p:nvSpPr>
        <p:spPr bwMode="auto">
          <a:xfrm>
            <a:off x="8172450" y="908050"/>
            <a:ext cx="431800" cy="504825"/>
          </a:xfrm>
          <a:prstGeom prst="downArrow">
            <a:avLst>
              <a:gd name="adj1" fmla="val 50000"/>
              <a:gd name="adj2" fmla="val 29228"/>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67618"/>
                                        </p:tgtEl>
                                        <p:attrNameLst>
                                          <p:attrName>style.visibility</p:attrName>
                                        </p:attrNameLst>
                                      </p:cBhvr>
                                      <p:to>
                                        <p:strVal val="visible"/>
                                      </p:to>
                                    </p:set>
                                    <p:animEffect transition="in" filter="checkerboard(across)">
                                      <p:cBhvr>
                                        <p:cTn id="7" dur="500"/>
                                        <p:tgtEl>
                                          <p:spTgt spid="367618"/>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367619"/>
                                        </p:tgtEl>
                                        <p:attrNameLst>
                                          <p:attrName>style.visibility</p:attrName>
                                        </p:attrNameLst>
                                      </p:cBhvr>
                                      <p:to>
                                        <p:strVal val="visible"/>
                                      </p:to>
                                    </p:set>
                                    <p:anim calcmode="lin" valueType="num">
                                      <p:cBhvr>
                                        <p:cTn id="12" dur="500" fill="hold"/>
                                        <p:tgtEl>
                                          <p:spTgt spid="367619"/>
                                        </p:tgtEl>
                                        <p:attrNameLst>
                                          <p:attrName>ppt_w</p:attrName>
                                        </p:attrNameLst>
                                      </p:cBhvr>
                                      <p:tavLst>
                                        <p:tav tm="0">
                                          <p:val>
                                            <p:fltVal val="0"/>
                                          </p:val>
                                        </p:tav>
                                        <p:tav tm="100000">
                                          <p:val>
                                            <p:strVal val="#ppt_w"/>
                                          </p:val>
                                        </p:tav>
                                      </p:tavLst>
                                    </p:anim>
                                    <p:anim calcmode="lin" valueType="num">
                                      <p:cBhvr>
                                        <p:cTn id="13" dur="500" fill="hold"/>
                                        <p:tgtEl>
                                          <p:spTgt spid="367619"/>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67620"/>
                                        </p:tgtEl>
                                        <p:attrNameLst>
                                          <p:attrName>style.visibility</p:attrName>
                                        </p:attrNameLst>
                                      </p:cBhvr>
                                      <p:to>
                                        <p:strVal val="visible"/>
                                      </p:to>
                                    </p:set>
                                    <p:animEffect transition="in" filter="wipe(down)">
                                      <p:cBhvr>
                                        <p:cTn id="18" dur="500"/>
                                        <p:tgtEl>
                                          <p:spTgt spid="36762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67621"/>
                                        </p:tgtEl>
                                        <p:attrNameLst>
                                          <p:attrName>style.visibility</p:attrName>
                                        </p:attrNameLst>
                                      </p:cBhvr>
                                      <p:to>
                                        <p:strVal val="visible"/>
                                      </p:to>
                                    </p:set>
                                    <p:anim calcmode="lin" valueType="num">
                                      <p:cBhvr additive="base">
                                        <p:cTn id="23" dur="500" fill="hold"/>
                                        <p:tgtEl>
                                          <p:spTgt spid="367621"/>
                                        </p:tgtEl>
                                        <p:attrNameLst>
                                          <p:attrName>ppt_x</p:attrName>
                                        </p:attrNameLst>
                                      </p:cBhvr>
                                      <p:tavLst>
                                        <p:tav tm="0">
                                          <p:val>
                                            <p:strVal val="#ppt_x"/>
                                          </p:val>
                                        </p:tav>
                                        <p:tav tm="100000">
                                          <p:val>
                                            <p:strVal val="#ppt_x"/>
                                          </p:val>
                                        </p:tav>
                                      </p:tavLst>
                                    </p:anim>
                                    <p:anim calcmode="lin" valueType="num">
                                      <p:cBhvr additive="base">
                                        <p:cTn id="24" dur="500" fill="hold"/>
                                        <p:tgtEl>
                                          <p:spTgt spid="36762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367626"/>
                                        </p:tgtEl>
                                        <p:attrNameLst>
                                          <p:attrName>style.visibility</p:attrName>
                                        </p:attrNameLst>
                                      </p:cBhvr>
                                      <p:to>
                                        <p:strVal val="visible"/>
                                      </p:to>
                                    </p:set>
                                    <p:animEffect transition="in" filter="checkerboard(across)">
                                      <p:cBhvr>
                                        <p:cTn id="29" dur="500"/>
                                        <p:tgtEl>
                                          <p:spTgt spid="367626"/>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367627"/>
                                        </p:tgtEl>
                                        <p:attrNameLst>
                                          <p:attrName>style.visibility</p:attrName>
                                        </p:attrNameLst>
                                      </p:cBhvr>
                                      <p:to>
                                        <p:strVal val="visible"/>
                                      </p:to>
                                    </p:set>
                                    <p:animEffect transition="in" filter="blinds(horizontal)">
                                      <p:cBhvr>
                                        <p:cTn id="34" dur="500"/>
                                        <p:tgtEl>
                                          <p:spTgt spid="367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18" grpId="0" animBg="1"/>
      <p:bldP spid="367619" grpId="0" animBg="1"/>
      <p:bldP spid="367620" grpId="0" animBg="1"/>
      <p:bldP spid="367621" grpId="0" animBg="1"/>
      <p:bldP spid="367626" grpId="0" animBg="1"/>
      <p:bldP spid="367627" grpId="0" animBg="1"/>
    </p:bld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ChangeArrowheads="1"/>
          </p:cNvSpPr>
          <p:nvPr/>
        </p:nvSpPr>
        <p:spPr bwMode="auto">
          <a:xfrm>
            <a:off x="468313" y="115888"/>
            <a:ext cx="8134350" cy="539750"/>
          </a:xfrm>
          <a:prstGeom prst="rect">
            <a:avLst/>
          </a:prstGeom>
          <a:solidFill>
            <a:srgbClr val="FFFF99"/>
          </a:solidFill>
          <a:ln w="28575">
            <a:solidFill>
              <a:srgbClr val="FF33CC"/>
            </a:solidFill>
            <a:miter lim="800000"/>
            <a:headEnd/>
            <a:tailEnd/>
          </a:ln>
        </p:spPr>
        <p:txBody>
          <a:bodyPr lIns="91422" tIns="45712" rIns="91422" bIns="45712" anchor="ctr"/>
          <a:lstStyle/>
          <a:p>
            <a:r>
              <a:rPr lang="id-ID" u="none">
                <a:solidFill>
                  <a:schemeClr val="tx2"/>
                </a:solidFill>
                <a:latin typeface="Tahoma" pitchFamily="34" charset="0"/>
                <a:cs typeface="Times New Roman" pitchFamily="18" charset="0"/>
              </a:rPr>
              <a:t>PE</a:t>
            </a:r>
            <a:r>
              <a:rPr lang="en-US" u="none">
                <a:solidFill>
                  <a:schemeClr val="tx2"/>
                </a:solidFill>
                <a:latin typeface="Tahoma" pitchFamily="34" charset="0"/>
                <a:cs typeface="Times New Roman" pitchFamily="18" charset="0"/>
              </a:rPr>
              <a:t>MBATALAN HASIL PEMERIKSAAN DAN SKP</a:t>
            </a:r>
            <a:endParaRPr lang="en-US" u="none">
              <a:solidFill>
                <a:schemeClr val="tx2"/>
              </a:solidFill>
              <a:latin typeface="Tahoma" pitchFamily="34" charset="0"/>
            </a:endParaRPr>
          </a:p>
        </p:txBody>
      </p:sp>
      <p:sp>
        <p:nvSpPr>
          <p:cNvPr id="368643" name="Rectangle 3"/>
          <p:cNvSpPr>
            <a:spLocks noChangeArrowheads="1"/>
          </p:cNvSpPr>
          <p:nvPr/>
        </p:nvSpPr>
        <p:spPr bwMode="auto">
          <a:xfrm>
            <a:off x="120650" y="836613"/>
            <a:ext cx="8915400" cy="2235200"/>
          </a:xfrm>
          <a:prstGeom prst="rect">
            <a:avLst/>
          </a:prstGeom>
          <a:noFill/>
          <a:ln w="9525">
            <a:solidFill>
              <a:srgbClr val="0033CC"/>
            </a:solidFill>
            <a:miter lim="800000"/>
            <a:headEnd/>
            <a:tailEnd/>
          </a:ln>
        </p:spPr>
        <p:txBody>
          <a:bodyPr lIns="91422" tIns="45712" rIns="91422" bIns="45712">
            <a:spAutoFit/>
          </a:bodyPr>
          <a:lstStyle/>
          <a:p>
            <a:r>
              <a:rPr lang="es-ES" sz="2000" b="1" u="none"/>
              <a:t>Direktur Jenderal Pajak karena jabatan atau atas </a:t>
            </a:r>
            <a:r>
              <a:rPr lang="es-ES" sz="2000" b="1"/>
              <a:t>permohonan Wajib Pajak</a:t>
            </a:r>
            <a:r>
              <a:rPr lang="es-ES" sz="2000" b="1" u="none"/>
              <a:t> dapat </a:t>
            </a:r>
            <a:r>
              <a:rPr lang="id-ID" sz="2000" b="1" u="none"/>
              <a:t>membatalkan hasil pemeriksaan pajak atau surat ketetapan pajak dari hasil pemeriksaan yang dilaksanakan tanpa: </a:t>
            </a:r>
            <a:r>
              <a:rPr lang="fi-FI" sz="2000" b="1" u="none">
                <a:solidFill>
                  <a:srgbClr val="990000"/>
                </a:solidFill>
              </a:rPr>
              <a:t>1. </a:t>
            </a:r>
            <a:r>
              <a:rPr lang="id-ID" sz="2000" b="1" u="none">
                <a:solidFill>
                  <a:srgbClr val="990000"/>
                </a:solidFill>
              </a:rPr>
              <a:t>penyampaian surat pemberitahuan hasil pemeriksaan</a:t>
            </a:r>
            <a:r>
              <a:rPr lang="id-ID" sz="2000" b="1" u="none"/>
              <a:t>; atau </a:t>
            </a:r>
            <a:r>
              <a:rPr lang="id-ID" sz="2000" b="1" u="none">
                <a:solidFill>
                  <a:schemeClr val="accent2"/>
                </a:solidFill>
              </a:rPr>
              <a:t>2.</a:t>
            </a:r>
            <a:r>
              <a:rPr lang="en-US" sz="2000" b="1" u="none">
                <a:solidFill>
                  <a:schemeClr val="accent2"/>
                </a:solidFill>
              </a:rPr>
              <a:t> </a:t>
            </a:r>
            <a:r>
              <a:rPr lang="id-ID" sz="2000" b="1" u="none">
                <a:solidFill>
                  <a:schemeClr val="accent2"/>
                </a:solidFill>
              </a:rPr>
              <a:t>pembahasan akhir hasil pemeriksaan dengan Wajib Pajak.</a:t>
            </a:r>
            <a:r>
              <a:rPr lang="en-US" sz="2000" u="none"/>
              <a:t> </a:t>
            </a:r>
          </a:p>
          <a:p>
            <a:r>
              <a:rPr lang="en-US" sz="2000" b="1" u="none"/>
              <a:t>(Pasal 36 ayat 1 huruf d)</a:t>
            </a:r>
            <a:endParaRPr lang="en-GB" sz="2000" b="1" u="none"/>
          </a:p>
        </p:txBody>
      </p:sp>
      <p:sp>
        <p:nvSpPr>
          <p:cNvPr id="368644" name="Rectangle 4"/>
          <p:cNvSpPr>
            <a:spLocks noChangeArrowheads="1"/>
          </p:cNvSpPr>
          <p:nvPr/>
        </p:nvSpPr>
        <p:spPr bwMode="auto">
          <a:xfrm>
            <a:off x="179388" y="3213100"/>
            <a:ext cx="8785225" cy="650875"/>
          </a:xfrm>
          <a:prstGeom prst="rect">
            <a:avLst/>
          </a:prstGeom>
          <a:noFill/>
          <a:ln w="9525">
            <a:solidFill>
              <a:srgbClr val="0033CC"/>
            </a:solidFill>
            <a:miter lim="800000"/>
            <a:headEnd/>
            <a:tailEnd/>
          </a:ln>
        </p:spPr>
        <p:txBody>
          <a:bodyPr lIns="91422" tIns="45712" rIns="91422" bIns="45712" anchor="ctr">
            <a:spAutoFit/>
          </a:bodyPr>
          <a:lstStyle/>
          <a:p>
            <a:r>
              <a:rPr lang="id-ID" sz="1800" b="1" u="none"/>
              <a:t>Permohonan hanya dapat diajukan oleh Wajib Pajak paling banyak </a:t>
            </a:r>
            <a:r>
              <a:rPr lang="en-US" sz="1800" b="1" u="none"/>
              <a:t>1</a:t>
            </a:r>
            <a:r>
              <a:rPr lang="id-ID" sz="1800" b="1" u="none"/>
              <a:t> (</a:t>
            </a:r>
            <a:r>
              <a:rPr lang="en-US" sz="1800" b="1" u="none"/>
              <a:t>satu</a:t>
            </a:r>
            <a:r>
              <a:rPr lang="id-ID" sz="1800" b="1" u="none"/>
              <a:t>) kali.</a:t>
            </a:r>
            <a:r>
              <a:rPr lang="en-US" sz="1800" b="1" u="none"/>
              <a:t> (Pasal 36 ayat 1b)</a:t>
            </a:r>
          </a:p>
        </p:txBody>
      </p:sp>
      <p:sp>
        <p:nvSpPr>
          <p:cNvPr id="368645" name="Line 5"/>
          <p:cNvSpPr>
            <a:spLocks noChangeShapeType="1"/>
          </p:cNvSpPr>
          <p:nvPr/>
        </p:nvSpPr>
        <p:spPr bwMode="auto">
          <a:xfrm flipH="1">
            <a:off x="1258888" y="1484313"/>
            <a:ext cx="1296987" cy="1873250"/>
          </a:xfrm>
          <a:prstGeom prst="line">
            <a:avLst/>
          </a:prstGeom>
          <a:noFill/>
          <a:ln w="28575">
            <a:solidFill>
              <a:schemeClr val="accent2"/>
            </a:solidFill>
            <a:round/>
            <a:headEnd/>
            <a:tailEnd type="triangle" w="med" len="med"/>
          </a:ln>
        </p:spPr>
        <p:txBody>
          <a:bodyPr/>
          <a:lstStyle/>
          <a:p>
            <a:endParaRPr lang="en-US"/>
          </a:p>
        </p:txBody>
      </p:sp>
      <p:sp>
        <p:nvSpPr>
          <p:cNvPr id="368646" name="AutoShape 6"/>
          <p:cNvSpPr>
            <a:spLocks noChangeArrowheads="1"/>
          </p:cNvSpPr>
          <p:nvPr/>
        </p:nvSpPr>
        <p:spPr bwMode="auto">
          <a:xfrm>
            <a:off x="71438" y="765175"/>
            <a:ext cx="323850" cy="14287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8647" name="AutoShape 7"/>
          <p:cNvSpPr>
            <a:spLocks noChangeArrowheads="1"/>
          </p:cNvSpPr>
          <p:nvPr/>
        </p:nvSpPr>
        <p:spPr bwMode="auto">
          <a:xfrm>
            <a:off x="71438" y="3141663"/>
            <a:ext cx="323850" cy="14287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8648" name="Rectangle 8"/>
          <p:cNvSpPr>
            <a:spLocks noChangeArrowheads="1"/>
          </p:cNvSpPr>
          <p:nvPr/>
        </p:nvSpPr>
        <p:spPr bwMode="auto">
          <a:xfrm>
            <a:off x="179388" y="4005263"/>
            <a:ext cx="8785225" cy="925512"/>
          </a:xfrm>
          <a:prstGeom prst="rect">
            <a:avLst/>
          </a:prstGeom>
          <a:noFill/>
          <a:ln w="9525">
            <a:solidFill>
              <a:schemeClr val="accent2"/>
            </a:solidFill>
            <a:miter lim="800000"/>
            <a:headEnd/>
            <a:tailEnd/>
          </a:ln>
        </p:spPr>
        <p:txBody>
          <a:bodyPr lIns="91422" tIns="45712" rIns="91422" bIns="45712" anchor="ctr">
            <a:spAutoFit/>
          </a:bodyPr>
          <a:lstStyle/>
          <a:p>
            <a:r>
              <a:rPr lang="id-ID" sz="1800" u="none">
                <a:latin typeface="Tahoma" pitchFamily="34" charset="0"/>
              </a:rPr>
              <a:t>Direktur Jenderal Pajak dalam jangka waktu paling lama 6 (enam) bulan sejak tanggal permohonan sebagaimana dimaksud pada ayat (1) diterima, harus memberi keputusan atas permohonan yang diajukan. </a:t>
            </a:r>
            <a:r>
              <a:rPr lang="en-US" sz="1800" u="none">
                <a:latin typeface="Tahoma" pitchFamily="34" charset="0"/>
              </a:rPr>
              <a:t>(Pasal 36 ayat 1c)</a:t>
            </a:r>
            <a:endParaRPr lang="id-ID" sz="1800" u="none">
              <a:latin typeface="Tahoma" pitchFamily="34" charset="0"/>
            </a:endParaRPr>
          </a:p>
        </p:txBody>
      </p:sp>
      <p:sp>
        <p:nvSpPr>
          <p:cNvPr id="368649" name="AutoShape 9"/>
          <p:cNvSpPr>
            <a:spLocks noChangeArrowheads="1"/>
          </p:cNvSpPr>
          <p:nvPr/>
        </p:nvSpPr>
        <p:spPr bwMode="auto">
          <a:xfrm>
            <a:off x="34925" y="3933825"/>
            <a:ext cx="323850" cy="14287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8650" name="Rectangle 10"/>
          <p:cNvSpPr>
            <a:spLocks noChangeArrowheads="1"/>
          </p:cNvSpPr>
          <p:nvPr/>
        </p:nvSpPr>
        <p:spPr bwMode="auto">
          <a:xfrm>
            <a:off x="179388" y="5888038"/>
            <a:ext cx="8713787" cy="925512"/>
          </a:xfrm>
          <a:prstGeom prst="rect">
            <a:avLst/>
          </a:prstGeom>
          <a:noFill/>
          <a:ln w="9525">
            <a:solidFill>
              <a:srgbClr val="FF33CC"/>
            </a:solidFill>
            <a:miter lim="800000"/>
            <a:headEnd/>
            <a:tailEnd/>
          </a:ln>
        </p:spPr>
        <p:txBody>
          <a:bodyPr lIns="91422" tIns="45712" rIns="91422" bIns="45712" anchor="ctr">
            <a:spAutoFit/>
          </a:bodyPr>
          <a:lstStyle/>
          <a:p>
            <a:r>
              <a:rPr lang="id-ID" sz="1800" u="none">
                <a:latin typeface="Tahoma" pitchFamily="34" charset="0"/>
              </a:rPr>
              <a:t>Apabila diminta oleh W</a:t>
            </a:r>
            <a:r>
              <a:rPr lang="en-US" sz="1800" u="none">
                <a:latin typeface="Tahoma" pitchFamily="34" charset="0"/>
              </a:rPr>
              <a:t>P</a:t>
            </a:r>
            <a:r>
              <a:rPr lang="id-ID" sz="1800" u="none">
                <a:latin typeface="Tahoma" pitchFamily="34" charset="0"/>
              </a:rPr>
              <a:t>, Dir</a:t>
            </a:r>
            <a:r>
              <a:rPr lang="en-US" sz="1800" u="none">
                <a:latin typeface="Tahoma" pitchFamily="34" charset="0"/>
              </a:rPr>
              <a:t>jen</a:t>
            </a:r>
            <a:r>
              <a:rPr lang="id-ID" sz="1800" u="none">
                <a:latin typeface="Tahoma" pitchFamily="34" charset="0"/>
              </a:rPr>
              <a:t> Pajak </a:t>
            </a:r>
            <a:r>
              <a:rPr lang="id-ID" sz="1800" b="1" u="none">
                <a:solidFill>
                  <a:schemeClr val="accent2"/>
                </a:solidFill>
                <a:latin typeface="Tahoma" pitchFamily="34" charset="0"/>
              </a:rPr>
              <a:t>wajib memberikan keterangan secara tertulis</a:t>
            </a:r>
            <a:r>
              <a:rPr lang="id-ID" sz="1800" u="none">
                <a:latin typeface="Tahoma" pitchFamily="34" charset="0"/>
              </a:rPr>
              <a:t> hal-hal yang menjadi dasar untuk menolak atau mengabulkan sebagian permohonan W</a:t>
            </a:r>
            <a:r>
              <a:rPr lang="en-US" sz="1800" u="none">
                <a:latin typeface="Tahoma" pitchFamily="34" charset="0"/>
              </a:rPr>
              <a:t>P</a:t>
            </a:r>
            <a:r>
              <a:rPr lang="id-ID" sz="1800" u="none">
                <a:latin typeface="Tahoma" pitchFamily="34" charset="0"/>
              </a:rPr>
              <a:t> sebagaimana dimaksud pada ayat (1c). </a:t>
            </a:r>
            <a:r>
              <a:rPr lang="en-US" sz="1800" u="none">
                <a:latin typeface="Tahoma" pitchFamily="34" charset="0"/>
              </a:rPr>
              <a:t> (Pasal 36 ayat 1e)</a:t>
            </a:r>
            <a:endParaRPr lang="id-ID" sz="1800" u="none">
              <a:latin typeface="Tahoma" pitchFamily="34" charset="0"/>
            </a:endParaRPr>
          </a:p>
        </p:txBody>
      </p:sp>
      <p:sp>
        <p:nvSpPr>
          <p:cNvPr id="368651" name="AutoShape 11"/>
          <p:cNvSpPr>
            <a:spLocks noChangeArrowheads="1"/>
          </p:cNvSpPr>
          <p:nvPr/>
        </p:nvSpPr>
        <p:spPr bwMode="auto">
          <a:xfrm>
            <a:off x="34925" y="5876925"/>
            <a:ext cx="323850" cy="14287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68652" name="Rectangle 12"/>
          <p:cNvSpPr>
            <a:spLocks noChangeArrowheads="1"/>
          </p:cNvSpPr>
          <p:nvPr/>
        </p:nvSpPr>
        <p:spPr bwMode="auto">
          <a:xfrm>
            <a:off x="323850" y="5013325"/>
            <a:ext cx="8569325" cy="711200"/>
          </a:xfrm>
          <a:prstGeom prst="rect">
            <a:avLst/>
          </a:prstGeom>
          <a:noFill/>
          <a:ln w="9525">
            <a:solidFill>
              <a:srgbClr val="FF33CC"/>
            </a:solidFill>
            <a:miter lim="800000"/>
            <a:headEnd/>
            <a:tailEnd/>
          </a:ln>
        </p:spPr>
        <p:txBody>
          <a:bodyPr lIns="91422" tIns="45712" rIns="91422" bIns="45712" anchor="ctr">
            <a:spAutoFit/>
          </a:bodyPr>
          <a:lstStyle/>
          <a:p>
            <a:pPr algn="l"/>
            <a:r>
              <a:rPr lang="id-ID" sz="2000" u="none">
                <a:latin typeface="Tahoma" pitchFamily="34" charset="0"/>
              </a:rPr>
              <a:t>Apabila jangka waktu </a:t>
            </a:r>
            <a:r>
              <a:rPr lang="en-US" sz="2000" u="none">
                <a:latin typeface="Tahoma" pitchFamily="34" charset="0"/>
              </a:rPr>
              <a:t>tersebut </a:t>
            </a:r>
            <a:r>
              <a:rPr lang="id-ID" sz="2000" u="none">
                <a:latin typeface="Tahoma" pitchFamily="34" charset="0"/>
              </a:rPr>
              <a:t>telah lewat tetapi Direktur Jenderal Pajak tidak memberi suatu keputusan, permohonan W</a:t>
            </a:r>
            <a:r>
              <a:rPr lang="en-US" sz="2000" u="none">
                <a:latin typeface="Tahoma" pitchFamily="34" charset="0"/>
              </a:rPr>
              <a:t>P</a:t>
            </a:r>
            <a:r>
              <a:rPr lang="id-ID" sz="2000" u="none">
                <a:latin typeface="Tahoma" pitchFamily="34" charset="0"/>
              </a:rPr>
              <a:t> dianggap dikabulkan.</a:t>
            </a:r>
            <a:r>
              <a:rPr lang="en-US" sz="2000" u="none">
                <a:latin typeface="Tahoma" pitchFamily="34" charset="0"/>
              </a:rPr>
              <a:t> </a:t>
            </a:r>
          </a:p>
        </p:txBody>
      </p:sp>
      <p:sp>
        <p:nvSpPr>
          <p:cNvPr id="368653" name="AutoShape 13"/>
          <p:cNvSpPr>
            <a:spLocks noChangeArrowheads="1"/>
          </p:cNvSpPr>
          <p:nvPr/>
        </p:nvSpPr>
        <p:spPr bwMode="auto">
          <a:xfrm>
            <a:off x="144463" y="5014913"/>
            <a:ext cx="323850" cy="14287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68642"/>
                                        </p:tgtEl>
                                        <p:attrNameLst>
                                          <p:attrName>style.visibility</p:attrName>
                                        </p:attrNameLst>
                                      </p:cBhvr>
                                      <p:to>
                                        <p:strVal val="visible"/>
                                      </p:to>
                                    </p:set>
                                    <p:anim calcmode="lin" valueType="num">
                                      <p:cBhvr>
                                        <p:cTn id="7" dur="500" fill="hold"/>
                                        <p:tgtEl>
                                          <p:spTgt spid="368642"/>
                                        </p:tgtEl>
                                        <p:attrNameLst>
                                          <p:attrName>ppt_w</p:attrName>
                                        </p:attrNameLst>
                                      </p:cBhvr>
                                      <p:tavLst>
                                        <p:tav tm="0">
                                          <p:val>
                                            <p:fltVal val="0"/>
                                          </p:val>
                                        </p:tav>
                                        <p:tav tm="100000">
                                          <p:val>
                                            <p:strVal val="#ppt_w"/>
                                          </p:val>
                                        </p:tav>
                                      </p:tavLst>
                                    </p:anim>
                                    <p:anim calcmode="lin" valueType="num">
                                      <p:cBhvr>
                                        <p:cTn id="8" dur="500" fill="hold"/>
                                        <p:tgtEl>
                                          <p:spTgt spid="36864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68643"/>
                                        </p:tgtEl>
                                        <p:attrNameLst>
                                          <p:attrName>style.visibility</p:attrName>
                                        </p:attrNameLst>
                                      </p:cBhvr>
                                      <p:to>
                                        <p:strVal val="visible"/>
                                      </p:to>
                                    </p:set>
                                    <p:anim calcmode="lin" valueType="num">
                                      <p:cBhvr>
                                        <p:cTn id="13" dur="500" fill="hold"/>
                                        <p:tgtEl>
                                          <p:spTgt spid="368643"/>
                                        </p:tgtEl>
                                        <p:attrNameLst>
                                          <p:attrName>ppt_w</p:attrName>
                                        </p:attrNameLst>
                                      </p:cBhvr>
                                      <p:tavLst>
                                        <p:tav tm="0">
                                          <p:val>
                                            <p:fltVal val="0"/>
                                          </p:val>
                                        </p:tav>
                                        <p:tav tm="100000">
                                          <p:val>
                                            <p:strVal val="#ppt_w"/>
                                          </p:val>
                                        </p:tav>
                                      </p:tavLst>
                                    </p:anim>
                                    <p:anim calcmode="lin" valueType="num">
                                      <p:cBhvr>
                                        <p:cTn id="14" dur="500" fill="hold"/>
                                        <p:tgtEl>
                                          <p:spTgt spid="36864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368646"/>
                                        </p:tgtEl>
                                        <p:attrNameLst>
                                          <p:attrName>style.visibility</p:attrName>
                                        </p:attrNameLst>
                                      </p:cBhvr>
                                      <p:to>
                                        <p:strVal val="visible"/>
                                      </p:to>
                                    </p:set>
                                    <p:animEffect transition="in" filter="box(in)">
                                      <p:cBhvr>
                                        <p:cTn id="19" dur="500"/>
                                        <p:tgtEl>
                                          <p:spTgt spid="36864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68645"/>
                                        </p:tgtEl>
                                        <p:attrNameLst>
                                          <p:attrName>style.visibility</p:attrName>
                                        </p:attrNameLst>
                                      </p:cBhvr>
                                      <p:to>
                                        <p:strVal val="visible"/>
                                      </p:to>
                                    </p:set>
                                    <p:anim calcmode="lin" valueType="num">
                                      <p:cBhvr additive="base">
                                        <p:cTn id="24" dur="500" fill="hold"/>
                                        <p:tgtEl>
                                          <p:spTgt spid="368645"/>
                                        </p:tgtEl>
                                        <p:attrNameLst>
                                          <p:attrName>ppt_x</p:attrName>
                                        </p:attrNameLst>
                                      </p:cBhvr>
                                      <p:tavLst>
                                        <p:tav tm="0">
                                          <p:val>
                                            <p:strVal val="#ppt_x"/>
                                          </p:val>
                                        </p:tav>
                                        <p:tav tm="100000">
                                          <p:val>
                                            <p:strVal val="#ppt_x"/>
                                          </p:val>
                                        </p:tav>
                                      </p:tavLst>
                                    </p:anim>
                                    <p:anim calcmode="lin" valueType="num">
                                      <p:cBhvr additive="base">
                                        <p:cTn id="25" dur="500" fill="hold"/>
                                        <p:tgtEl>
                                          <p:spTgt spid="36864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grpId="0" nodeType="clickEffect">
                                  <p:stCondLst>
                                    <p:cond delay="0"/>
                                  </p:stCondLst>
                                  <p:childTnLst>
                                    <p:set>
                                      <p:cBhvr>
                                        <p:cTn id="29" dur="1" fill="hold">
                                          <p:stCondLst>
                                            <p:cond delay="0"/>
                                          </p:stCondLst>
                                        </p:cTn>
                                        <p:tgtEl>
                                          <p:spTgt spid="368644"/>
                                        </p:tgtEl>
                                        <p:attrNameLst>
                                          <p:attrName>style.visibility</p:attrName>
                                        </p:attrNameLst>
                                      </p:cBhvr>
                                      <p:to>
                                        <p:strVal val="visible"/>
                                      </p:to>
                                    </p:set>
                                    <p:animEffect transition="in" filter="diamond(in)">
                                      <p:cBhvr>
                                        <p:cTn id="30" dur="2000"/>
                                        <p:tgtEl>
                                          <p:spTgt spid="368644"/>
                                        </p:tgtEl>
                                      </p:cBhvr>
                                    </p:animEffect>
                                  </p:childTnLst>
                                </p:cTn>
                              </p:par>
                            </p:childTnLst>
                          </p:cTn>
                        </p:par>
                      </p:childTnLst>
                    </p:cTn>
                  </p:par>
                  <p:par>
                    <p:cTn id="31" fill="hold">
                      <p:stCondLst>
                        <p:cond delay="indefinite"/>
                      </p:stCondLst>
                      <p:childTnLst>
                        <p:par>
                          <p:cTn id="32" fill="hold">
                            <p:stCondLst>
                              <p:cond delay="0"/>
                            </p:stCondLst>
                            <p:childTnLst>
                              <p:par>
                                <p:cTn id="33" presetID="4" presetClass="entr" presetSubtype="16" fill="hold" grpId="0" nodeType="clickEffect">
                                  <p:stCondLst>
                                    <p:cond delay="0"/>
                                  </p:stCondLst>
                                  <p:childTnLst>
                                    <p:set>
                                      <p:cBhvr>
                                        <p:cTn id="34" dur="1" fill="hold">
                                          <p:stCondLst>
                                            <p:cond delay="0"/>
                                          </p:stCondLst>
                                        </p:cTn>
                                        <p:tgtEl>
                                          <p:spTgt spid="368647"/>
                                        </p:tgtEl>
                                        <p:attrNameLst>
                                          <p:attrName>style.visibility</p:attrName>
                                        </p:attrNameLst>
                                      </p:cBhvr>
                                      <p:to>
                                        <p:strVal val="visible"/>
                                      </p:to>
                                    </p:set>
                                    <p:animEffect transition="in" filter="box(in)">
                                      <p:cBhvr>
                                        <p:cTn id="35" dur="500"/>
                                        <p:tgtEl>
                                          <p:spTgt spid="368647"/>
                                        </p:tgtEl>
                                      </p:cBhvr>
                                    </p:animEffect>
                                  </p:childTnLst>
                                </p:cTn>
                              </p:par>
                            </p:childTnLst>
                          </p:cTn>
                        </p:par>
                      </p:childTnLst>
                    </p:cTn>
                  </p:par>
                  <p:par>
                    <p:cTn id="36" fill="hold">
                      <p:stCondLst>
                        <p:cond delay="indefinite"/>
                      </p:stCondLst>
                      <p:childTnLst>
                        <p:par>
                          <p:cTn id="37" fill="hold">
                            <p:stCondLst>
                              <p:cond delay="0"/>
                            </p:stCondLst>
                            <p:childTnLst>
                              <p:par>
                                <p:cTn id="38" presetID="23" presetClass="entr" presetSubtype="16" fill="hold" grpId="0" nodeType="clickEffect">
                                  <p:stCondLst>
                                    <p:cond delay="0"/>
                                  </p:stCondLst>
                                  <p:childTnLst>
                                    <p:set>
                                      <p:cBhvr>
                                        <p:cTn id="39" dur="1" fill="hold">
                                          <p:stCondLst>
                                            <p:cond delay="0"/>
                                          </p:stCondLst>
                                        </p:cTn>
                                        <p:tgtEl>
                                          <p:spTgt spid="368648"/>
                                        </p:tgtEl>
                                        <p:attrNameLst>
                                          <p:attrName>style.visibility</p:attrName>
                                        </p:attrNameLst>
                                      </p:cBhvr>
                                      <p:to>
                                        <p:strVal val="visible"/>
                                      </p:to>
                                    </p:set>
                                    <p:anim calcmode="lin" valueType="num">
                                      <p:cBhvr>
                                        <p:cTn id="40" dur="500" fill="hold"/>
                                        <p:tgtEl>
                                          <p:spTgt spid="368648"/>
                                        </p:tgtEl>
                                        <p:attrNameLst>
                                          <p:attrName>ppt_w</p:attrName>
                                        </p:attrNameLst>
                                      </p:cBhvr>
                                      <p:tavLst>
                                        <p:tav tm="0">
                                          <p:val>
                                            <p:fltVal val="0"/>
                                          </p:val>
                                        </p:tav>
                                        <p:tav tm="100000">
                                          <p:val>
                                            <p:strVal val="#ppt_w"/>
                                          </p:val>
                                        </p:tav>
                                      </p:tavLst>
                                    </p:anim>
                                    <p:anim calcmode="lin" valueType="num">
                                      <p:cBhvr>
                                        <p:cTn id="41" dur="500" fill="hold"/>
                                        <p:tgtEl>
                                          <p:spTgt spid="368648"/>
                                        </p:tgtEl>
                                        <p:attrNameLst>
                                          <p:attrName>ppt_h</p:attrName>
                                        </p:attrNameLst>
                                      </p:cBhvr>
                                      <p:tavLst>
                                        <p:tav tm="0">
                                          <p:val>
                                            <p:fltVal val="0"/>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368649"/>
                                        </p:tgtEl>
                                        <p:attrNameLst>
                                          <p:attrName>style.visibility</p:attrName>
                                        </p:attrNameLst>
                                      </p:cBhvr>
                                      <p:to>
                                        <p:strVal val="visible"/>
                                      </p:to>
                                    </p:set>
                                    <p:animEffect transition="in" filter="box(in)">
                                      <p:cBhvr>
                                        <p:cTn id="46" dur="500"/>
                                        <p:tgtEl>
                                          <p:spTgt spid="368649"/>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368652"/>
                                        </p:tgtEl>
                                        <p:attrNameLst>
                                          <p:attrName>style.visibility</p:attrName>
                                        </p:attrNameLst>
                                      </p:cBhvr>
                                      <p:to>
                                        <p:strVal val="visible"/>
                                      </p:to>
                                    </p:set>
                                    <p:animEffect transition="in" filter="blinds(horizontal)">
                                      <p:cBhvr>
                                        <p:cTn id="51" dur="500"/>
                                        <p:tgtEl>
                                          <p:spTgt spid="368652"/>
                                        </p:tgtEl>
                                      </p:cBhvr>
                                    </p:animEffect>
                                  </p:childTnLst>
                                </p:cTn>
                              </p:par>
                            </p:childTnLst>
                          </p:cTn>
                        </p:par>
                      </p:childTnLst>
                    </p:cTn>
                  </p:par>
                  <p:par>
                    <p:cTn id="52" fill="hold">
                      <p:stCondLst>
                        <p:cond delay="indefinite"/>
                      </p:stCondLst>
                      <p:childTnLst>
                        <p:par>
                          <p:cTn id="53" fill="hold">
                            <p:stCondLst>
                              <p:cond delay="0"/>
                            </p:stCondLst>
                            <p:childTnLst>
                              <p:par>
                                <p:cTn id="54" presetID="4" presetClass="entr" presetSubtype="16" fill="hold" grpId="0" nodeType="clickEffect">
                                  <p:stCondLst>
                                    <p:cond delay="0"/>
                                  </p:stCondLst>
                                  <p:childTnLst>
                                    <p:set>
                                      <p:cBhvr>
                                        <p:cTn id="55" dur="1" fill="hold">
                                          <p:stCondLst>
                                            <p:cond delay="0"/>
                                          </p:stCondLst>
                                        </p:cTn>
                                        <p:tgtEl>
                                          <p:spTgt spid="368653"/>
                                        </p:tgtEl>
                                        <p:attrNameLst>
                                          <p:attrName>style.visibility</p:attrName>
                                        </p:attrNameLst>
                                      </p:cBhvr>
                                      <p:to>
                                        <p:strVal val="visible"/>
                                      </p:to>
                                    </p:set>
                                    <p:animEffect transition="in" filter="box(in)">
                                      <p:cBhvr>
                                        <p:cTn id="56" dur="500"/>
                                        <p:tgtEl>
                                          <p:spTgt spid="368653"/>
                                        </p:tgtEl>
                                      </p:cBhvr>
                                    </p:animEffect>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368650"/>
                                        </p:tgtEl>
                                        <p:attrNameLst>
                                          <p:attrName>style.visibility</p:attrName>
                                        </p:attrNameLst>
                                      </p:cBhvr>
                                      <p:to>
                                        <p:strVal val="visible"/>
                                      </p:to>
                                    </p:set>
                                    <p:anim calcmode="lin" valueType="num">
                                      <p:cBhvr>
                                        <p:cTn id="61" dur="500" fill="hold"/>
                                        <p:tgtEl>
                                          <p:spTgt spid="368650"/>
                                        </p:tgtEl>
                                        <p:attrNameLst>
                                          <p:attrName>ppt_w</p:attrName>
                                        </p:attrNameLst>
                                      </p:cBhvr>
                                      <p:tavLst>
                                        <p:tav tm="0">
                                          <p:val>
                                            <p:fltVal val="0"/>
                                          </p:val>
                                        </p:tav>
                                        <p:tav tm="100000">
                                          <p:val>
                                            <p:strVal val="#ppt_w"/>
                                          </p:val>
                                        </p:tav>
                                      </p:tavLst>
                                    </p:anim>
                                    <p:anim calcmode="lin" valueType="num">
                                      <p:cBhvr>
                                        <p:cTn id="62" dur="500" fill="hold"/>
                                        <p:tgtEl>
                                          <p:spTgt spid="368650"/>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8" presetClass="entr" presetSubtype="16" fill="hold" grpId="0" nodeType="clickEffect">
                                  <p:stCondLst>
                                    <p:cond delay="0"/>
                                  </p:stCondLst>
                                  <p:childTnLst>
                                    <p:set>
                                      <p:cBhvr>
                                        <p:cTn id="66" dur="1" fill="hold">
                                          <p:stCondLst>
                                            <p:cond delay="0"/>
                                          </p:stCondLst>
                                        </p:cTn>
                                        <p:tgtEl>
                                          <p:spTgt spid="368651"/>
                                        </p:tgtEl>
                                        <p:attrNameLst>
                                          <p:attrName>style.visibility</p:attrName>
                                        </p:attrNameLst>
                                      </p:cBhvr>
                                      <p:to>
                                        <p:strVal val="visible"/>
                                      </p:to>
                                    </p:set>
                                    <p:animEffect transition="in" filter="diamond(in)">
                                      <p:cBhvr>
                                        <p:cTn id="67" dur="2000"/>
                                        <p:tgtEl>
                                          <p:spTgt spid="368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2" grpId="0" animBg="1"/>
      <p:bldP spid="368643" grpId="0" animBg="1"/>
      <p:bldP spid="368644" grpId="0" animBg="1"/>
      <p:bldP spid="368645" grpId="0" animBg="1"/>
      <p:bldP spid="368646" grpId="0" animBg="1"/>
      <p:bldP spid="368647" grpId="0" animBg="1"/>
      <p:bldP spid="368648" grpId="0" animBg="1"/>
      <p:bldP spid="368649" grpId="0" animBg="1"/>
      <p:bldP spid="368650" grpId="0" animBg="1"/>
      <p:bldP spid="368651" grpId="0" animBg="1"/>
      <p:bldP spid="368652" grpId="0" animBg="1"/>
      <p:bldP spid="368653" grpId="0" animBg="1"/>
    </p:bld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2"/>
          <p:cNvSpPr>
            <a:spLocks noChangeArrowheads="1"/>
          </p:cNvSpPr>
          <p:nvPr/>
        </p:nvSpPr>
        <p:spPr bwMode="auto">
          <a:xfrm>
            <a:off x="900113" y="44450"/>
            <a:ext cx="7127875" cy="431800"/>
          </a:xfrm>
          <a:prstGeom prst="rect">
            <a:avLst/>
          </a:prstGeom>
          <a:solidFill>
            <a:srgbClr val="FFFF99"/>
          </a:solidFill>
          <a:ln w="28575">
            <a:solidFill>
              <a:srgbClr val="FF33CC"/>
            </a:solidFill>
            <a:miter lim="800000"/>
            <a:headEnd/>
            <a:tailEnd/>
          </a:ln>
        </p:spPr>
        <p:txBody>
          <a:bodyPr lIns="91422" tIns="45712" rIns="91422" bIns="45712" anchor="ctr"/>
          <a:lstStyle/>
          <a:p>
            <a:r>
              <a:rPr lang="id-ID" u="none">
                <a:solidFill>
                  <a:schemeClr val="tx2"/>
                </a:solidFill>
                <a:latin typeface="Tahoma" pitchFamily="34" charset="0"/>
                <a:cs typeface="Times New Roman" pitchFamily="18" charset="0"/>
              </a:rPr>
              <a:t>PE</a:t>
            </a:r>
            <a:r>
              <a:rPr lang="en-US" u="none">
                <a:solidFill>
                  <a:schemeClr val="tx2"/>
                </a:solidFill>
                <a:latin typeface="Tahoma" pitchFamily="34" charset="0"/>
                <a:cs typeface="Times New Roman" pitchFamily="18" charset="0"/>
              </a:rPr>
              <a:t>MBATALAN HASIL PEMERIKSAAN DAN SKP</a:t>
            </a:r>
            <a:endParaRPr lang="en-US" u="none">
              <a:solidFill>
                <a:schemeClr val="tx2"/>
              </a:solidFill>
              <a:latin typeface="Tahoma" pitchFamily="34" charset="0"/>
            </a:endParaRPr>
          </a:p>
        </p:txBody>
      </p:sp>
      <p:sp>
        <p:nvSpPr>
          <p:cNvPr id="369667" name="Rectangle 3"/>
          <p:cNvSpPr>
            <a:spLocks noChangeArrowheads="1"/>
          </p:cNvSpPr>
          <p:nvPr/>
        </p:nvSpPr>
        <p:spPr bwMode="auto">
          <a:xfrm>
            <a:off x="1460500" y="1828800"/>
            <a:ext cx="6064250" cy="376238"/>
          </a:xfrm>
          <a:prstGeom prst="rect">
            <a:avLst/>
          </a:prstGeom>
          <a:noFill/>
          <a:ln w="9525">
            <a:solidFill>
              <a:schemeClr val="accent2"/>
            </a:solidFill>
            <a:miter lim="800000"/>
            <a:headEnd/>
            <a:tailEnd/>
          </a:ln>
        </p:spPr>
        <p:txBody>
          <a:bodyPr wrap="none" lIns="91422" tIns="45712" rIns="91422" bIns="45712" anchor="ctr">
            <a:spAutoFit/>
          </a:bodyPr>
          <a:lstStyle/>
          <a:p>
            <a:pPr algn="l"/>
            <a:r>
              <a:rPr lang="id-ID" sz="1800" b="1" u="none"/>
              <a:t>Permohonan harus memenuhi persyaratan sbb:</a:t>
            </a:r>
            <a:r>
              <a:rPr lang="en-US" sz="1800" b="1" u="none"/>
              <a:t> </a:t>
            </a:r>
          </a:p>
        </p:txBody>
      </p:sp>
      <p:sp>
        <p:nvSpPr>
          <p:cNvPr id="369669" name="Rectangle 5"/>
          <p:cNvSpPr>
            <a:spLocks noChangeArrowheads="1"/>
          </p:cNvSpPr>
          <p:nvPr/>
        </p:nvSpPr>
        <p:spPr bwMode="auto">
          <a:xfrm>
            <a:off x="107950" y="4857750"/>
            <a:ext cx="8856663" cy="1092200"/>
          </a:xfrm>
          <a:prstGeom prst="rect">
            <a:avLst/>
          </a:prstGeom>
          <a:noFill/>
          <a:ln w="9525">
            <a:solidFill>
              <a:schemeClr val="accent2"/>
            </a:solidFill>
            <a:miter lim="800000"/>
            <a:headEnd/>
            <a:tailEnd/>
          </a:ln>
        </p:spPr>
        <p:txBody>
          <a:bodyPr lIns="91422" tIns="45712" rIns="91422" bIns="45712" anchor="ctr">
            <a:spAutoFit/>
          </a:bodyPr>
          <a:lstStyle/>
          <a:p>
            <a:pPr>
              <a:lnSpc>
                <a:spcPct val="90000"/>
              </a:lnSpc>
            </a:pPr>
            <a:r>
              <a:rPr lang="id-ID" sz="1800" b="1" u="none"/>
              <a:t>Pembahasan akhir hasil pemeriksaan dianggap telah dilaksanakan apabila pemeriksa pajak telah memberikan kesempatan untuk hadir kepada W</a:t>
            </a:r>
            <a:r>
              <a:rPr lang="en-US" sz="1800" b="1" u="none"/>
              <a:t>P</a:t>
            </a:r>
            <a:r>
              <a:rPr lang="id-ID" sz="1800" b="1" u="none"/>
              <a:t> dlm rangka pembahasan akhir dan W</a:t>
            </a:r>
            <a:r>
              <a:rPr lang="en-US" sz="1800" b="1" u="none"/>
              <a:t>P</a:t>
            </a:r>
            <a:r>
              <a:rPr lang="id-ID" sz="1800" b="1" u="none"/>
              <a:t> tidak menggunakan hak tersebut sesuai dengan batas waktu yang ditentukan;</a:t>
            </a:r>
            <a:r>
              <a:rPr lang="en-US" sz="1800" b="1" u="none"/>
              <a:t> </a:t>
            </a:r>
          </a:p>
        </p:txBody>
      </p:sp>
      <p:sp>
        <p:nvSpPr>
          <p:cNvPr id="369670" name="Rectangle 6"/>
          <p:cNvSpPr>
            <a:spLocks noChangeArrowheads="1"/>
          </p:cNvSpPr>
          <p:nvPr/>
        </p:nvSpPr>
        <p:spPr bwMode="auto">
          <a:xfrm>
            <a:off x="466725" y="6005513"/>
            <a:ext cx="8137525" cy="376237"/>
          </a:xfrm>
          <a:prstGeom prst="rect">
            <a:avLst/>
          </a:prstGeom>
          <a:noFill/>
          <a:ln w="9525">
            <a:solidFill>
              <a:srgbClr val="FF33CC"/>
            </a:solidFill>
            <a:miter lim="800000"/>
            <a:headEnd/>
            <a:tailEnd/>
          </a:ln>
        </p:spPr>
        <p:txBody>
          <a:bodyPr lIns="91422" tIns="45712" rIns="91422" bIns="45712" anchor="ctr">
            <a:spAutoFit/>
          </a:bodyPr>
          <a:lstStyle/>
          <a:p>
            <a:pPr algn="l"/>
            <a:r>
              <a:rPr lang="id-ID" sz="1800" b="1" u="none">
                <a:latin typeface="Arial Narrow" pitchFamily="34" charset="0"/>
              </a:rPr>
              <a:t>Permohonan yang tidak memenuhi persyaratan di atas tidak dapat dipertimbangkan;</a:t>
            </a:r>
            <a:r>
              <a:rPr lang="en-US" sz="1800" b="1" u="none">
                <a:latin typeface="Arial Narrow" pitchFamily="34" charset="0"/>
              </a:rPr>
              <a:t> </a:t>
            </a:r>
          </a:p>
        </p:txBody>
      </p:sp>
      <p:sp>
        <p:nvSpPr>
          <p:cNvPr id="225286" name="Rectangle 7"/>
          <p:cNvSpPr>
            <a:spLocks noChangeArrowheads="1"/>
          </p:cNvSpPr>
          <p:nvPr/>
        </p:nvSpPr>
        <p:spPr bwMode="auto">
          <a:xfrm>
            <a:off x="817563" y="6410303"/>
            <a:ext cx="3570172" cy="400093"/>
          </a:xfrm>
          <a:prstGeom prst="rect">
            <a:avLst/>
          </a:prstGeom>
          <a:solidFill>
            <a:srgbClr val="FFFFCC"/>
          </a:solidFill>
          <a:ln w="9525">
            <a:solidFill>
              <a:srgbClr val="FF33CC"/>
            </a:solidFill>
            <a:miter lim="800000"/>
            <a:headEnd/>
            <a:tailEnd/>
          </a:ln>
        </p:spPr>
        <p:txBody>
          <a:bodyPr wrap="none" lIns="91422" tIns="45712" rIns="91422" bIns="45712" anchor="ctr">
            <a:spAutoFit/>
          </a:bodyPr>
          <a:lstStyle/>
          <a:p>
            <a:pPr algn="l"/>
            <a:r>
              <a:rPr lang="en-US" sz="2000" b="1" u="none" dirty="0" smtClean="0">
                <a:solidFill>
                  <a:srgbClr val="FF0000"/>
                </a:solidFill>
              </a:rPr>
              <a:t>PMK No. </a:t>
            </a:r>
            <a:r>
              <a:rPr lang="id-ID" sz="2000" b="1" u="none" dirty="0" smtClean="0">
                <a:solidFill>
                  <a:srgbClr val="FF0000"/>
                </a:solidFill>
              </a:rPr>
              <a:t>8/PMK.03/2013</a:t>
            </a:r>
            <a:r>
              <a:rPr lang="en-US" sz="2000" b="1" u="none" dirty="0" smtClean="0">
                <a:solidFill>
                  <a:srgbClr val="FF0000"/>
                </a:solidFill>
              </a:rPr>
              <a:t> </a:t>
            </a:r>
            <a:endParaRPr lang="en-US" sz="2000" b="1" u="none" dirty="0">
              <a:solidFill>
                <a:srgbClr val="FF0000"/>
              </a:solidFill>
            </a:endParaRPr>
          </a:p>
        </p:txBody>
      </p:sp>
      <p:sp>
        <p:nvSpPr>
          <p:cNvPr id="369673" name="Rectangle 9"/>
          <p:cNvSpPr>
            <a:spLocks noChangeArrowheads="1"/>
          </p:cNvSpPr>
          <p:nvPr/>
        </p:nvSpPr>
        <p:spPr bwMode="auto">
          <a:xfrm>
            <a:off x="250825" y="549275"/>
            <a:ext cx="8785225" cy="1200150"/>
          </a:xfrm>
          <a:prstGeom prst="rect">
            <a:avLst/>
          </a:prstGeom>
          <a:noFill/>
          <a:ln w="9525">
            <a:solidFill>
              <a:srgbClr val="FF33CC"/>
            </a:solidFill>
            <a:miter lim="800000"/>
            <a:headEnd/>
            <a:tailEnd/>
          </a:ln>
        </p:spPr>
        <p:txBody>
          <a:bodyPr lIns="91422" tIns="45712" rIns="91422" bIns="45712">
            <a:spAutoFit/>
          </a:bodyPr>
          <a:lstStyle/>
          <a:p>
            <a:pPr marL="457200" indent="-457200" algn="l"/>
            <a:r>
              <a:rPr lang="id-ID" sz="1800" b="1" u="none"/>
              <a:t>Permohonan dapat diajukan oleh Wajib Pajak dalam hal:</a:t>
            </a:r>
            <a:r>
              <a:rPr lang="en-US" sz="1800" u="none"/>
              <a:t> </a:t>
            </a:r>
          </a:p>
          <a:p>
            <a:pPr marL="1371600" lvl="2" indent="-457200" algn="l"/>
            <a:r>
              <a:rPr lang="en-US" sz="1800" b="1" u="none"/>
              <a:t> - </a:t>
            </a:r>
            <a:r>
              <a:rPr lang="id-ID" sz="1800" b="1" u="none"/>
              <a:t>tidak diajukan keberatan;</a:t>
            </a:r>
            <a:endParaRPr lang="en-US" sz="1800" b="1" u="none"/>
          </a:p>
          <a:p>
            <a:pPr marL="1371600" lvl="2" indent="-457200" algn="l"/>
            <a:r>
              <a:rPr lang="en-US" sz="1800" b="1" u="none"/>
              <a:t> - </a:t>
            </a:r>
            <a:r>
              <a:rPr lang="id-ID" sz="1800" b="1" u="none"/>
              <a:t>diajukan keberatan tetapi telah dicabut oleh W</a:t>
            </a:r>
            <a:r>
              <a:rPr lang="en-US" sz="1800" b="1" u="none"/>
              <a:t>P</a:t>
            </a:r>
            <a:r>
              <a:rPr lang="id-ID" sz="1800" b="1" u="none"/>
              <a:t>; atau</a:t>
            </a:r>
            <a:endParaRPr lang="en-US" sz="1800" b="1" u="none"/>
          </a:p>
          <a:p>
            <a:pPr marL="1371600" lvl="2" indent="-457200" algn="l"/>
            <a:r>
              <a:rPr lang="en-US" sz="1800" b="1" u="none"/>
              <a:t> - </a:t>
            </a:r>
            <a:r>
              <a:rPr lang="id-ID" sz="1800" b="1" u="none"/>
              <a:t>diajukan keberatan, tetapi tidak dipertimbangkan.</a:t>
            </a:r>
            <a:endParaRPr lang="en-US" sz="1800" b="1" u="none"/>
          </a:p>
        </p:txBody>
      </p:sp>
      <p:sp>
        <p:nvSpPr>
          <p:cNvPr id="369675" name="Rectangle 11"/>
          <p:cNvSpPr>
            <a:spLocks noChangeArrowheads="1"/>
          </p:cNvSpPr>
          <p:nvPr/>
        </p:nvSpPr>
        <p:spPr bwMode="auto">
          <a:xfrm>
            <a:off x="250825" y="2349500"/>
            <a:ext cx="8642350" cy="2447925"/>
          </a:xfrm>
          <a:prstGeom prst="rect">
            <a:avLst/>
          </a:prstGeom>
          <a:solidFill>
            <a:schemeClr val="bg1"/>
          </a:solidFill>
          <a:ln w="12700">
            <a:solidFill>
              <a:srgbClr val="FF33CC"/>
            </a:solidFill>
            <a:miter lim="800000"/>
            <a:headEnd/>
            <a:tailEnd/>
          </a:ln>
        </p:spPr>
        <p:txBody>
          <a:bodyPr lIns="91422" tIns="45712" rIns="91422" bIns="45712" anchor="ctr"/>
          <a:lstStyle/>
          <a:p>
            <a:pPr algn="l">
              <a:buFont typeface="Wingdings" pitchFamily="2" charset="2"/>
              <a:buNone/>
            </a:pPr>
            <a:r>
              <a:rPr lang="en-US" sz="1800" b="1" u="none" dirty="0"/>
              <a:t>&gt; </a:t>
            </a:r>
            <a:r>
              <a:rPr lang="id-ID" sz="1800" b="1" u="none" dirty="0"/>
              <a:t>1 (satu) permohonan untuk 1 (satu) surat ketetapan pajak;</a:t>
            </a:r>
            <a:r>
              <a:rPr lang="en-US" sz="1800" b="1" u="none" dirty="0"/>
              <a:t/>
            </a:r>
            <a:br>
              <a:rPr lang="en-US" sz="1800" b="1" u="none" dirty="0"/>
            </a:br>
            <a:r>
              <a:rPr lang="en-US" sz="1800" b="1" u="none" dirty="0"/>
              <a:t>&gt; d</a:t>
            </a:r>
            <a:r>
              <a:rPr lang="id-ID" sz="1800" b="1" u="none" dirty="0"/>
              <a:t>iajukan secara tertulis dalam bahasa Indonesia;</a:t>
            </a:r>
            <a:r>
              <a:rPr lang="en-US" sz="1800" b="1" u="none" dirty="0"/>
              <a:t/>
            </a:r>
            <a:br>
              <a:rPr lang="en-US" sz="1800" b="1" u="none" dirty="0"/>
            </a:br>
            <a:r>
              <a:rPr lang="en-US" sz="1800" b="1" u="none" dirty="0"/>
              <a:t>&gt; m</a:t>
            </a:r>
            <a:r>
              <a:rPr lang="id-ID" sz="1800" b="1" u="none" dirty="0"/>
              <a:t>encantumkan jumlah pajak yang seharusnya terutang menurut penghitungan W</a:t>
            </a:r>
            <a:r>
              <a:rPr lang="en-US" sz="1800" b="1" u="none" dirty="0"/>
              <a:t>P</a:t>
            </a:r>
            <a:r>
              <a:rPr lang="id-ID" sz="1800" b="1" u="none" dirty="0"/>
              <a:t> disertai dgn alasan yg mendukung </a:t>
            </a:r>
            <a:r>
              <a:rPr lang="en-US" sz="1800" b="1" u="none" dirty="0"/>
              <a:t>p</a:t>
            </a:r>
            <a:r>
              <a:rPr lang="id-ID" sz="1800" b="1" u="none" dirty="0"/>
              <a:t>ermohonannya;</a:t>
            </a:r>
            <a:r>
              <a:rPr lang="en-US" sz="1800" b="1" u="none" dirty="0"/>
              <a:t/>
            </a:r>
            <a:br>
              <a:rPr lang="en-US" sz="1800" b="1" u="none" dirty="0"/>
            </a:br>
            <a:r>
              <a:rPr lang="en-US" sz="1800" b="1" u="none" dirty="0"/>
              <a:t>&gt; </a:t>
            </a:r>
            <a:r>
              <a:rPr lang="id-ID" sz="1800" b="1" u="none" dirty="0"/>
              <a:t>Disampaikan ke KPP tempat WP terdaftar; dan</a:t>
            </a:r>
            <a:r>
              <a:rPr lang="en-US" sz="1800" b="1" u="none" dirty="0"/>
              <a:t/>
            </a:r>
            <a:br>
              <a:rPr lang="en-US" sz="1800" b="1" u="none" dirty="0"/>
            </a:br>
            <a:r>
              <a:rPr lang="en-US" sz="1800" b="1" u="none" dirty="0"/>
              <a:t>&gt; </a:t>
            </a:r>
            <a:r>
              <a:rPr lang="id-ID" sz="1800" b="1" u="none" dirty="0"/>
              <a:t>Dalam hal surat permohonan ditandatangani oleh bukan W</a:t>
            </a:r>
            <a:r>
              <a:rPr lang="en-US" sz="1800" b="1" u="none" dirty="0"/>
              <a:t>P</a:t>
            </a:r>
            <a:r>
              <a:rPr lang="id-ID" sz="1800" b="1" u="none" dirty="0"/>
              <a:t> surat permohonan harus dilampiri dengan surat kuasa khusus.</a:t>
            </a:r>
            <a:endParaRPr lang="en-US" sz="1800" b="1" u="none" dirty="0"/>
          </a:p>
        </p:txBody>
      </p:sp>
      <p:sp>
        <p:nvSpPr>
          <p:cNvPr id="369676" name="AutoShape 12"/>
          <p:cNvSpPr>
            <a:spLocks noChangeArrowheads="1"/>
          </p:cNvSpPr>
          <p:nvPr/>
        </p:nvSpPr>
        <p:spPr bwMode="auto">
          <a:xfrm>
            <a:off x="7308850" y="2060575"/>
            <a:ext cx="431800"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69666"/>
                                        </p:tgtEl>
                                        <p:attrNameLst>
                                          <p:attrName>style.visibility</p:attrName>
                                        </p:attrNameLst>
                                      </p:cBhvr>
                                      <p:to>
                                        <p:strVal val="visible"/>
                                      </p:to>
                                    </p:set>
                                    <p:anim calcmode="lin" valueType="num">
                                      <p:cBhvr>
                                        <p:cTn id="7" dur="500" fill="hold"/>
                                        <p:tgtEl>
                                          <p:spTgt spid="369666"/>
                                        </p:tgtEl>
                                        <p:attrNameLst>
                                          <p:attrName>ppt_w</p:attrName>
                                        </p:attrNameLst>
                                      </p:cBhvr>
                                      <p:tavLst>
                                        <p:tav tm="0">
                                          <p:val>
                                            <p:fltVal val="0"/>
                                          </p:val>
                                        </p:tav>
                                        <p:tav tm="100000">
                                          <p:val>
                                            <p:strVal val="#ppt_w"/>
                                          </p:val>
                                        </p:tav>
                                      </p:tavLst>
                                    </p:anim>
                                    <p:anim calcmode="lin" valueType="num">
                                      <p:cBhvr>
                                        <p:cTn id="8" dur="500" fill="hold"/>
                                        <p:tgtEl>
                                          <p:spTgt spid="36966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69673"/>
                                        </p:tgtEl>
                                        <p:attrNameLst>
                                          <p:attrName>style.visibility</p:attrName>
                                        </p:attrNameLst>
                                      </p:cBhvr>
                                      <p:to>
                                        <p:strVal val="visible"/>
                                      </p:to>
                                    </p:set>
                                    <p:animEffect transition="in" filter="blinds(horizontal)">
                                      <p:cBhvr>
                                        <p:cTn id="13" dur="500"/>
                                        <p:tgtEl>
                                          <p:spTgt spid="36967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69667"/>
                                        </p:tgtEl>
                                        <p:attrNameLst>
                                          <p:attrName>style.visibility</p:attrName>
                                        </p:attrNameLst>
                                      </p:cBhvr>
                                      <p:to>
                                        <p:strVal val="visible"/>
                                      </p:to>
                                    </p:set>
                                    <p:anim calcmode="lin" valueType="num">
                                      <p:cBhvr additive="base">
                                        <p:cTn id="18" dur="500" fill="hold"/>
                                        <p:tgtEl>
                                          <p:spTgt spid="369667"/>
                                        </p:tgtEl>
                                        <p:attrNameLst>
                                          <p:attrName>ppt_x</p:attrName>
                                        </p:attrNameLst>
                                      </p:cBhvr>
                                      <p:tavLst>
                                        <p:tav tm="0">
                                          <p:val>
                                            <p:strVal val="#ppt_x"/>
                                          </p:val>
                                        </p:tav>
                                        <p:tav tm="100000">
                                          <p:val>
                                            <p:strVal val="#ppt_x"/>
                                          </p:val>
                                        </p:tav>
                                      </p:tavLst>
                                    </p:anim>
                                    <p:anim calcmode="lin" valueType="num">
                                      <p:cBhvr additive="base">
                                        <p:cTn id="19" dur="500" fill="hold"/>
                                        <p:tgtEl>
                                          <p:spTgt spid="36966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69669"/>
                                        </p:tgtEl>
                                        <p:attrNameLst>
                                          <p:attrName>style.visibility</p:attrName>
                                        </p:attrNameLst>
                                      </p:cBhvr>
                                      <p:to>
                                        <p:strVal val="visible"/>
                                      </p:to>
                                    </p:set>
                                    <p:animEffect transition="in" filter="wipe(down)">
                                      <p:cBhvr>
                                        <p:cTn id="24" dur="500"/>
                                        <p:tgtEl>
                                          <p:spTgt spid="369669"/>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369670"/>
                                        </p:tgtEl>
                                        <p:attrNameLst>
                                          <p:attrName>style.visibility</p:attrName>
                                        </p:attrNameLst>
                                      </p:cBhvr>
                                      <p:to>
                                        <p:strVal val="visible"/>
                                      </p:to>
                                    </p:set>
                                    <p:animEffect transition="in" filter="checkerboard(across)">
                                      <p:cBhvr>
                                        <p:cTn id="29" dur="500"/>
                                        <p:tgtEl>
                                          <p:spTgt spid="369670"/>
                                        </p:tgtEl>
                                      </p:cBhvr>
                                    </p:animEffect>
                                  </p:childTnLst>
                                </p:cTn>
                              </p:par>
                            </p:childTnLst>
                          </p:cTn>
                        </p:par>
                      </p:childTnLst>
                    </p:cTn>
                  </p:par>
                  <p:par>
                    <p:cTn id="30" fill="hold">
                      <p:stCondLst>
                        <p:cond delay="indefinite"/>
                      </p:stCondLst>
                      <p:childTnLst>
                        <p:par>
                          <p:cTn id="31" fill="hold">
                            <p:stCondLst>
                              <p:cond delay="0"/>
                            </p:stCondLst>
                            <p:childTnLst>
                              <p:par>
                                <p:cTn id="32" presetID="23" presetClass="entr" presetSubtype="16" fill="hold" grpId="0" nodeType="clickEffect">
                                  <p:stCondLst>
                                    <p:cond delay="0"/>
                                  </p:stCondLst>
                                  <p:childTnLst>
                                    <p:set>
                                      <p:cBhvr>
                                        <p:cTn id="33" dur="1" fill="hold">
                                          <p:stCondLst>
                                            <p:cond delay="0"/>
                                          </p:stCondLst>
                                        </p:cTn>
                                        <p:tgtEl>
                                          <p:spTgt spid="369675"/>
                                        </p:tgtEl>
                                        <p:attrNameLst>
                                          <p:attrName>style.visibility</p:attrName>
                                        </p:attrNameLst>
                                      </p:cBhvr>
                                      <p:to>
                                        <p:strVal val="visible"/>
                                      </p:to>
                                    </p:set>
                                    <p:anim calcmode="lin" valueType="num">
                                      <p:cBhvr>
                                        <p:cTn id="34" dur="500" fill="hold"/>
                                        <p:tgtEl>
                                          <p:spTgt spid="369675"/>
                                        </p:tgtEl>
                                        <p:attrNameLst>
                                          <p:attrName>ppt_w</p:attrName>
                                        </p:attrNameLst>
                                      </p:cBhvr>
                                      <p:tavLst>
                                        <p:tav tm="0">
                                          <p:val>
                                            <p:fltVal val="0"/>
                                          </p:val>
                                        </p:tav>
                                        <p:tav tm="100000">
                                          <p:val>
                                            <p:strVal val="#ppt_w"/>
                                          </p:val>
                                        </p:tav>
                                      </p:tavLst>
                                    </p:anim>
                                    <p:anim calcmode="lin" valueType="num">
                                      <p:cBhvr>
                                        <p:cTn id="35" dur="500" fill="hold"/>
                                        <p:tgtEl>
                                          <p:spTgt spid="369675"/>
                                        </p:tgtEl>
                                        <p:attrNameLst>
                                          <p:attrName>ppt_h</p:attrName>
                                        </p:attrNameLst>
                                      </p:cBhvr>
                                      <p:tavLst>
                                        <p:tav tm="0">
                                          <p:val>
                                            <p:fltVal val="0"/>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69676"/>
                                        </p:tgtEl>
                                        <p:attrNameLst>
                                          <p:attrName>style.visibility</p:attrName>
                                        </p:attrNameLst>
                                      </p:cBhvr>
                                      <p:to>
                                        <p:strVal val="visible"/>
                                      </p:to>
                                    </p:set>
                                    <p:anim calcmode="lin" valueType="num">
                                      <p:cBhvr additive="base">
                                        <p:cTn id="40" dur="500" fill="hold"/>
                                        <p:tgtEl>
                                          <p:spTgt spid="369676"/>
                                        </p:tgtEl>
                                        <p:attrNameLst>
                                          <p:attrName>ppt_x</p:attrName>
                                        </p:attrNameLst>
                                      </p:cBhvr>
                                      <p:tavLst>
                                        <p:tav tm="0">
                                          <p:val>
                                            <p:strVal val="#ppt_x"/>
                                          </p:val>
                                        </p:tav>
                                        <p:tav tm="100000">
                                          <p:val>
                                            <p:strVal val="#ppt_x"/>
                                          </p:val>
                                        </p:tav>
                                      </p:tavLst>
                                    </p:anim>
                                    <p:anim calcmode="lin" valueType="num">
                                      <p:cBhvr additive="base">
                                        <p:cTn id="41" dur="500" fill="hold"/>
                                        <p:tgtEl>
                                          <p:spTgt spid="3696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6" grpId="0" animBg="1"/>
      <p:bldP spid="369667" grpId="0" animBg="1"/>
      <p:bldP spid="369669" grpId="0" animBg="1"/>
      <p:bldP spid="369670" grpId="0" animBg="1"/>
      <p:bldP spid="369673" grpId="0" animBg="1"/>
      <p:bldP spid="369675" grpId="0" animBg="1"/>
      <p:bldP spid="36967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endParaRPr lang="en-US" smtClean="0"/>
          </a:p>
        </p:txBody>
      </p:sp>
      <p:pic>
        <p:nvPicPr>
          <p:cNvPr id="28675" name="Picture 2"/>
          <p:cNvPicPr>
            <a:picLocks noChangeAspect="1" noChangeArrowheads="1"/>
          </p:cNvPicPr>
          <p:nvPr/>
        </p:nvPicPr>
        <p:blipFill>
          <a:blip r:embed="rId2" cstate="print"/>
          <a:srcRect/>
          <a:stretch>
            <a:fillRect/>
          </a:stretch>
        </p:blipFill>
        <p:spPr bwMode="auto">
          <a:xfrm>
            <a:off x="912813" y="0"/>
            <a:ext cx="714851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3429000" y="76200"/>
            <a:ext cx="4038600" cy="533400"/>
          </a:xfrm>
          <a:ln w="28575">
            <a:solidFill>
              <a:srgbClr val="990000"/>
            </a:solidFill>
          </a:ln>
        </p:spPr>
        <p:txBody>
          <a:bodyPr/>
          <a:lstStyle/>
          <a:p>
            <a:pPr eaLnBrk="1" hangingPunct="1"/>
            <a:r>
              <a:rPr lang="en-US" smtClean="0">
                <a:latin typeface="Lucida Console" pitchFamily="49" charset="0"/>
              </a:rPr>
              <a:t>KEBERATAN</a:t>
            </a:r>
          </a:p>
        </p:txBody>
      </p:sp>
      <p:sp>
        <p:nvSpPr>
          <p:cNvPr id="370691" name="Rectangle 3"/>
          <p:cNvSpPr>
            <a:spLocks noChangeArrowheads="1"/>
          </p:cNvSpPr>
          <p:nvPr/>
        </p:nvSpPr>
        <p:spPr bwMode="auto">
          <a:xfrm>
            <a:off x="228600" y="765175"/>
            <a:ext cx="8686800" cy="2592388"/>
          </a:xfrm>
          <a:prstGeom prst="rect">
            <a:avLst/>
          </a:prstGeom>
          <a:noFill/>
          <a:ln w="28575">
            <a:solidFill>
              <a:srgbClr val="0033CC"/>
            </a:solidFill>
            <a:miter lim="800000"/>
            <a:headEnd/>
            <a:tailEnd/>
          </a:ln>
        </p:spPr>
        <p:txBody>
          <a:bodyPr lIns="91422" tIns="45712" rIns="91422" bIns="45712">
            <a:spAutoFit/>
          </a:bodyPr>
          <a:lstStyle/>
          <a:p>
            <a:pPr marL="457200" indent="-457200" algn="l">
              <a:lnSpc>
                <a:spcPct val="90000"/>
              </a:lnSpc>
            </a:pPr>
            <a:r>
              <a:rPr lang="en-US" sz="2000" b="1" u="none">
                <a:cs typeface="Times New Roman" pitchFamily="18" charset="0"/>
              </a:rPr>
              <a:t>	Wajib Pajak </a:t>
            </a:r>
            <a:r>
              <a:rPr lang="en-US" sz="2000" b="1">
                <a:solidFill>
                  <a:schemeClr val="accent2"/>
                </a:solidFill>
                <a:cs typeface="Times New Roman" pitchFamily="18" charset="0"/>
              </a:rPr>
              <a:t>dapat mengajukan keberatan</a:t>
            </a:r>
            <a:r>
              <a:rPr lang="en-US" sz="2000" b="1" u="none">
                <a:cs typeface="Times New Roman" pitchFamily="18" charset="0"/>
              </a:rPr>
              <a:t> hanya kepada Direktur Jenderal Pajak atas </a:t>
            </a:r>
            <a:r>
              <a:rPr lang="en-US" sz="2000" b="1">
                <a:solidFill>
                  <a:schemeClr val="accent2"/>
                </a:solidFill>
                <a:cs typeface="Times New Roman" pitchFamily="18" charset="0"/>
              </a:rPr>
              <a:t>suatu</a:t>
            </a:r>
            <a:r>
              <a:rPr lang="en-US" sz="2000" b="1" u="none">
                <a:cs typeface="Times New Roman" pitchFamily="18" charset="0"/>
              </a:rPr>
              <a:t>:</a:t>
            </a:r>
            <a:r>
              <a:rPr lang="en-GB" sz="2000" b="1" u="none"/>
              <a:t> </a:t>
            </a:r>
          </a:p>
          <a:p>
            <a:pPr marL="457200" indent="-457200" algn="l">
              <a:lnSpc>
                <a:spcPct val="90000"/>
              </a:lnSpc>
              <a:buFontTx/>
              <a:buAutoNum type="alphaLcPeriod"/>
            </a:pPr>
            <a:r>
              <a:rPr lang="en-US" sz="2000" b="1" u="none">
                <a:cs typeface="Times New Roman" pitchFamily="18" charset="0"/>
              </a:rPr>
              <a:t>Surat Ketetapan Pajak Kurang Bayar;</a:t>
            </a:r>
          </a:p>
          <a:p>
            <a:pPr marL="457200" indent="-457200" algn="l">
              <a:lnSpc>
                <a:spcPct val="90000"/>
              </a:lnSpc>
              <a:buFontTx/>
              <a:buAutoNum type="alphaLcPeriod"/>
            </a:pPr>
            <a:r>
              <a:rPr lang="en-US" sz="2000" b="1" u="none">
                <a:cs typeface="Times New Roman" pitchFamily="18" charset="0"/>
              </a:rPr>
              <a:t>Surat Ketetapan Pajak Kurang Bayar Tambahan;</a:t>
            </a:r>
          </a:p>
          <a:p>
            <a:pPr marL="457200" indent="-457200" algn="l">
              <a:lnSpc>
                <a:spcPct val="90000"/>
              </a:lnSpc>
              <a:buFontTx/>
              <a:buAutoNum type="alphaLcPeriod"/>
            </a:pPr>
            <a:r>
              <a:rPr lang="en-US" sz="2000" b="1" u="none">
                <a:cs typeface="Times New Roman" pitchFamily="18" charset="0"/>
              </a:rPr>
              <a:t>Surat Ketetapan Pajak Lebih Bayar;</a:t>
            </a:r>
          </a:p>
          <a:p>
            <a:pPr marL="457200" indent="-457200" algn="l">
              <a:lnSpc>
                <a:spcPct val="90000"/>
              </a:lnSpc>
              <a:buFontTx/>
              <a:buAutoNum type="alphaLcPeriod"/>
            </a:pPr>
            <a:r>
              <a:rPr lang="en-US" sz="2000" b="1" u="none">
                <a:cs typeface="Times New Roman" pitchFamily="18" charset="0"/>
              </a:rPr>
              <a:t>Surat Ketetapan Pajak Nihil;</a:t>
            </a:r>
          </a:p>
          <a:p>
            <a:pPr marL="457200" indent="-457200" algn="l">
              <a:lnSpc>
                <a:spcPct val="90000"/>
              </a:lnSpc>
              <a:buFontTx/>
              <a:buAutoNum type="alphaLcPeriod"/>
            </a:pPr>
            <a:r>
              <a:rPr lang="en-US" sz="2000" b="1" u="none">
                <a:cs typeface="Times New Roman" pitchFamily="18" charset="0"/>
              </a:rPr>
              <a:t>Pemotongan atau pemungutan oleh pihak ketiga berdasarkan ketentuan peraturan perundangan-undangan perpajakan.</a:t>
            </a:r>
            <a:r>
              <a:rPr lang="en-US" sz="2000" b="1" u="none"/>
              <a:t> </a:t>
            </a:r>
            <a:endParaRPr lang="en-GB" sz="2000" b="1" u="none"/>
          </a:p>
        </p:txBody>
      </p:sp>
      <p:sp>
        <p:nvSpPr>
          <p:cNvPr id="370692" name="Rectangle 4"/>
          <p:cNvSpPr>
            <a:spLocks noChangeArrowheads="1"/>
          </p:cNvSpPr>
          <p:nvPr/>
        </p:nvSpPr>
        <p:spPr bwMode="auto">
          <a:xfrm>
            <a:off x="76200" y="76200"/>
            <a:ext cx="3200400" cy="533400"/>
          </a:xfrm>
          <a:prstGeom prst="rect">
            <a:avLst/>
          </a:prstGeom>
          <a:solidFill>
            <a:srgbClr val="FFFFCC"/>
          </a:solidFill>
          <a:ln w="28575">
            <a:solidFill>
              <a:srgbClr val="0033CC"/>
            </a:solidFill>
            <a:miter lim="800000"/>
            <a:headEnd/>
            <a:tailEnd/>
          </a:ln>
        </p:spPr>
        <p:txBody>
          <a:bodyPr lIns="91422" tIns="45712" rIns="91422" bIns="45712" anchor="ctr"/>
          <a:lstStyle/>
          <a:p>
            <a:r>
              <a:rPr lang="en-US" sz="2000" u="none">
                <a:solidFill>
                  <a:schemeClr val="tx2"/>
                </a:solidFill>
                <a:latin typeface="Tahoma" pitchFamily="34" charset="0"/>
              </a:rPr>
              <a:t>Pasal 25 ayat 1 UU KUP</a:t>
            </a:r>
          </a:p>
        </p:txBody>
      </p:sp>
      <p:sp>
        <p:nvSpPr>
          <p:cNvPr id="370693" name="AutoShape 5"/>
          <p:cNvSpPr>
            <a:spLocks noChangeArrowheads="1"/>
          </p:cNvSpPr>
          <p:nvPr/>
        </p:nvSpPr>
        <p:spPr bwMode="auto">
          <a:xfrm>
            <a:off x="7235825" y="476250"/>
            <a:ext cx="503238" cy="35877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0695" name="Line 7"/>
          <p:cNvSpPr>
            <a:spLocks noChangeShapeType="1"/>
          </p:cNvSpPr>
          <p:nvPr/>
        </p:nvSpPr>
        <p:spPr bwMode="auto">
          <a:xfrm>
            <a:off x="4067175" y="1052513"/>
            <a:ext cx="0" cy="2520950"/>
          </a:xfrm>
          <a:prstGeom prst="line">
            <a:avLst/>
          </a:prstGeom>
          <a:noFill/>
          <a:ln w="9525">
            <a:solidFill>
              <a:srgbClr val="008000"/>
            </a:solidFill>
            <a:round/>
            <a:headEnd/>
            <a:tailEnd type="triangle" w="med" len="med"/>
          </a:ln>
        </p:spPr>
        <p:txBody>
          <a:bodyPr/>
          <a:lstStyle/>
          <a:p>
            <a:endParaRPr lang="en-US"/>
          </a:p>
        </p:txBody>
      </p:sp>
      <p:sp>
        <p:nvSpPr>
          <p:cNvPr id="370696" name="Rectangle 8"/>
          <p:cNvSpPr>
            <a:spLocks noChangeArrowheads="1"/>
          </p:cNvSpPr>
          <p:nvPr/>
        </p:nvSpPr>
        <p:spPr bwMode="auto">
          <a:xfrm>
            <a:off x="2555875" y="3429000"/>
            <a:ext cx="1905000" cy="395288"/>
          </a:xfrm>
          <a:prstGeom prst="rect">
            <a:avLst/>
          </a:prstGeom>
          <a:noFill/>
          <a:ln w="28575">
            <a:solidFill>
              <a:srgbClr val="FF33CC"/>
            </a:solidFill>
            <a:miter lim="800000"/>
            <a:headEnd/>
            <a:tailEnd/>
          </a:ln>
        </p:spPr>
        <p:txBody>
          <a:bodyPr lIns="91426" tIns="45714" rIns="91426" bIns="45714">
            <a:spAutoFit/>
          </a:bodyPr>
          <a:lstStyle/>
          <a:p>
            <a:pPr>
              <a:spcBef>
                <a:spcPct val="50000"/>
              </a:spcBef>
            </a:pPr>
            <a:r>
              <a:rPr lang="en-US" sz="1800" u="none">
                <a:latin typeface="Tahoma" pitchFamily="34" charset="0"/>
              </a:rPr>
              <a:t>DALAM HAL</a:t>
            </a:r>
          </a:p>
        </p:txBody>
      </p:sp>
      <p:sp>
        <p:nvSpPr>
          <p:cNvPr id="370697" name="Rectangle 9"/>
          <p:cNvSpPr>
            <a:spLocks noChangeArrowheads="1"/>
          </p:cNvSpPr>
          <p:nvPr/>
        </p:nvSpPr>
        <p:spPr bwMode="auto">
          <a:xfrm>
            <a:off x="2555875" y="3860800"/>
            <a:ext cx="6337300" cy="758825"/>
          </a:xfrm>
          <a:prstGeom prst="rect">
            <a:avLst/>
          </a:prstGeom>
          <a:noFill/>
          <a:ln w="9525">
            <a:solidFill>
              <a:srgbClr val="FF33CC"/>
            </a:solidFill>
            <a:miter lim="800000"/>
            <a:headEnd/>
            <a:tailEnd/>
          </a:ln>
        </p:spPr>
        <p:txBody>
          <a:bodyPr lIns="91426" tIns="45714" rIns="91426" bIns="45714">
            <a:spAutoFit/>
          </a:bodyPr>
          <a:lstStyle/>
          <a:p>
            <a:pPr>
              <a:lnSpc>
                <a:spcPct val="80000"/>
              </a:lnSpc>
              <a:spcBef>
                <a:spcPct val="50000"/>
              </a:spcBef>
            </a:pPr>
            <a:r>
              <a:rPr lang="id-ID" sz="1800" b="1" u="none"/>
              <a:t>Apabila Wajib Pajak berpendapat bahwa jumlah rugi, jumlah pajak, dan pemotongan atau pemungutan pajak tidak sebagaimana mestinya.</a:t>
            </a:r>
            <a:r>
              <a:rPr lang="en-US" sz="1800" b="1"/>
              <a:t> </a:t>
            </a:r>
          </a:p>
        </p:txBody>
      </p:sp>
      <p:sp>
        <p:nvSpPr>
          <p:cNvPr id="370698" name="Rectangle 10"/>
          <p:cNvSpPr>
            <a:spLocks noChangeArrowheads="1"/>
          </p:cNvSpPr>
          <p:nvPr/>
        </p:nvSpPr>
        <p:spPr bwMode="auto">
          <a:xfrm>
            <a:off x="2555875" y="4652963"/>
            <a:ext cx="6337300" cy="1416050"/>
          </a:xfrm>
          <a:prstGeom prst="rect">
            <a:avLst/>
          </a:prstGeom>
          <a:noFill/>
          <a:ln w="9525">
            <a:solidFill>
              <a:srgbClr val="FF33CC"/>
            </a:solidFill>
            <a:miter lim="800000"/>
            <a:headEnd/>
            <a:tailEnd/>
          </a:ln>
        </p:spPr>
        <p:txBody>
          <a:bodyPr lIns="91426" tIns="45714" rIns="91426" bIns="45714">
            <a:spAutoFit/>
          </a:bodyPr>
          <a:lstStyle/>
          <a:p>
            <a:pPr>
              <a:lnSpc>
                <a:spcPct val="80000"/>
              </a:lnSpc>
              <a:spcBef>
                <a:spcPct val="50000"/>
              </a:spcBef>
            </a:pPr>
            <a:r>
              <a:rPr lang="id-ID" sz="1800" b="1" u="none"/>
              <a:t>Keberatan yang diajukan adalah mengenai materi atau isi dari ketetapan pajak, yaitu jumlah rugi berdasarkan ketentuan peraturan perundang-undangan perpajakan, jumlah besarnya pajak, atau pemotongan atau pemungutan pajak.</a:t>
            </a:r>
            <a:r>
              <a:rPr lang="en-US" sz="1800" u="none"/>
              <a:t> </a:t>
            </a:r>
          </a:p>
        </p:txBody>
      </p:sp>
      <p:sp>
        <p:nvSpPr>
          <p:cNvPr id="370699" name="AutoShape 11"/>
          <p:cNvSpPr>
            <a:spLocks noChangeArrowheads="1"/>
          </p:cNvSpPr>
          <p:nvPr/>
        </p:nvSpPr>
        <p:spPr bwMode="auto">
          <a:xfrm>
            <a:off x="8820150" y="3644900"/>
            <a:ext cx="144463"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70700" name="AutoShape 12"/>
          <p:cNvSpPr>
            <a:spLocks noChangeArrowheads="1"/>
          </p:cNvSpPr>
          <p:nvPr/>
        </p:nvSpPr>
        <p:spPr bwMode="auto">
          <a:xfrm>
            <a:off x="8820150" y="4437063"/>
            <a:ext cx="144463"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70701" name="Rectangle 13"/>
          <p:cNvSpPr>
            <a:spLocks noChangeArrowheads="1"/>
          </p:cNvSpPr>
          <p:nvPr/>
        </p:nvSpPr>
        <p:spPr bwMode="auto">
          <a:xfrm>
            <a:off x="6302375" y="3413125"/>
            <a:ext cx="2590800" cy="376238"/>
          </a:xfrm>
          <a:prstGeom prst="rect">
            <a:avLst/>
          </a:prstGeom>
          <a:noFill/>
          <a:ln w="9525">
            <a:solidFill>
              <a:srgbClr val="FF33CC"/>
            </a:solidFill>
            <a:miter lim="800000"/>
            <a:headEnd/>
            <a:tailEnd/>
          </a:ln>
        </p:spPr>
        <p:txBody>
          <a:bodyPr lIns="91426" tIns="45714" rIns="91426" bIns="45714">
            <a:spAutoFit/>
          </a:bodyPr>
          <a:lstStyle/>
          <a:p>
            <a:pPr>
              <a:spcBef>
                <a:spcPct val="50000"/>
              </a:spcBef>
            </a:pPr>
            <a:r>
              <a:rPr lang="en-US" sz="1800" u="none">
                <a:latin typeface="Tahoma" pitchFamily="34" charset="0"/>
              </a:rPr>
              <a:t>Penjelasan UU KUP</a:t>
            </a:r>
          </a:p>
        </p:txBody>
      </p:sp>
      <p:sp>
        <p:nvSpPr>
          <p:cNvPr id="370702" name="Rectangle 14"/>
          <p:cNvSpPr>
            <a:spLocks noChangeArrowheads="1"/>
          </p:cNvSpPr>
          <p:nvPr/>
        </p:nvSpPr>
        <p:spPr bwMode="auto">
          <a:xfrm>
            <a:off x="2411760" y="6126163"/>
            <a:ext cx="6732240" cy="597844"/>
          </a:xfrm>
          <a:prstGeom prst="rect">
            <a:avLst/>
          </a:prstGeom>
          <a:noFill/>
          <a:ln w="28575">
            <a:solidFill>
              <a:srgbClr val="FF33CC"/>
            </a:solidFill>
            <a:miter lim="800000"/>
            <a:headEnd/>
            <a:tailEnd/>
          </a:ln>
        </p:spPr>
        <p:txBody>
          <a:bodyPr wrap="square" lIns="91426" tIns="45714" rIns="91426" bIns="45714">
            <a:spAutoFit/>
          </a:bodyPr>
          <a:lstStyle/>
          <a:p>
            <a:pPr>
              <a:lnSpc>
                <a:spcPct val="90000"/>
              </a:lnSpc>
              <a:spcBef>
                <a:spcPct val="50000"/>
              </a:spcBef>
            </a:pPr>
            <a:r>
              <a:rPr lang="en-US" sz="1800" b="1" u="none" dirty="0" err="1"/>
              <a:t>Keberatan</a:t>
            </a:r>
            <a:r>
              <a:rPr lang="en-US" sz="1800" b="1" u="none" dirty="0"/>
              <a:t> </a:t>
            </a:r>
            <a:r>
              <a:rPr lang="en-US" sz="1800" b="1" u="none" dirty="0" err="1"/>
              <a:t>diajukan</a:t>
            </a:r>
            <a:r>
              <a:rPr lang="en-US" sz="1800" b="1" u="none" dirty="0"/>
              <a:t> </a:t>
            </a:r>
            <a:r>
              <a:rPr lang="en-US" sz="1800" b="1" u="none" dirty="0" err="1"/>
              <a:t>oleh</a:t>
            </a:r>
            <a:r>
              <a:rPr lang="en-US" sz="1800" b="1" u="none" dirty="0"/>
              <a:t> </a:t>
            </a:r>
            <a:r>
              <a:rPr lang="en-US" sz="1800" b="1" u="none" dirty="0" err="1"/>
              <a:t>Wajib</a:t>
            </a:r>
            <a:r>
              <a:rPr lang="en-US" sz="1800" b="1" u="none" dirty="0"/>
              <a:t> </a:t>
            </a:r>
            <a:r>
              <a:rPr lang="en-US" sz="1800" b="1" u="none" dirty="0" err="1"/>
              <a:t>Pajak</a:t>
            </a:r>
            <a:r>
              <a:rPr lang="en-US" sz="1800" b="1" u="none" dirty="0"/>
              <a:t> </a:t>
            </a:r>
            <a:r>
              <a:rPr lang="en-US" sz="1800" b="1" u="none" dirty="0" err="1"/>
              <a:t>dengan</a:t>
            </a:r>
            <a:r>
              <a:rPr lang="en-US" sz="1800" b="1" u="none" dirty="0"/>
              <a:t> </a:t>
            </a:r>
            <a:r>
              <a:rPr lang="en-US" sz="1800" b="1" u="none" dirty="0" err="1"/>
              <a:t>menyampaikan</a:t>
            </a:r>
            <a:r>
              <a:rPr lang="en-US" sz="1800" b="1" u="none" dirty="0"/>
              <a:t> </a:t>
            </a:r>
            <a:r>
              <a:rPr lang="en-US" sz="1800" b="1" u="none" dirty="0" err="1"/>
              <a:t>surat</a:t>
            </a:r>
            <a:r>
              <a:rPr lang="en-US" sz="1800" b="1" u="none" dirty="0"/>
              <a:t> </a:t>
            </a:r>
            <a:r>
              <a:rPr lang="en-US" sz="1800" b="1" u="none" dirty="0" err="1" smtClean="0"/>
              <a:t>keberatan</a:t>
            </a:r>
            <a:r>
              <a:rPr lang="en-US" sz="1800" b="1" u="none" dirty="0" smtClean="0"/>
              <a:t>.</a:t>
            </a:r>
            <a:r>
              <a:rPr lang="en-US" sz="1600" b="1" u="none" dirty="0" smtClean="0"/>
              <a:t>(</a:t>
            </a:r>
            <a:r>
              <a:rPr lang="en-US" sz="1600" b="1" u="none" dirty="0" smtClean="0">
                <a:solidFill>
                  <a:srgbClr val="C00000"/>
                </a:solidFill>
              </a:rPr>
              <a:t>PMK 9/PMK.03/2013)</a:t>
            </a:r>
            <a:endParaRPr lang="en-US" sz="1800" b="1" u="none" dirty="0">
              <a:solidFill>
                <a:srgbClr val="C00000"/>
              </a:solidFill>
            </a:endParaRPr>
          </a:p>
        </p:txBody>
      </p:sp>
      <p:sp>
        <p:nvSpPr>
          <p:cNvPr id="370703" name="AutoShape 15"/>
          <p:cNvSpPr>
            <a:spLocks noChangeArrowheads="1"/>
          </p:cNvSpPr>
          <p:nvPr/>
        </p:nvSpPr>
        <p:spPr bwMode="auto">
          <a:xfrm>
            <a:off x="8532813" y="6021388"/>
            <a:ext cx="468312"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0704" name="Line 16"/>
          <p:cNvSpPr>
            <a:spLocks noChangeShapeType="1"/>
          </p:cNvSpPr>
          <p:nvPr/>
        </p:nvSpPr>
        <p:spPr bwMode="auto">
          <a:xfrm flipH="1">
            <a:off x="755650" y="1341438"/>
            <a:ext cx="4752975" cy="2159000"/>
          </a:xfrm>
          <a:prstGeom prst="line">
            <a:avLst/>
          </a:prstGeom>
          <a:noFill/>
          <a:ln w="9525">
            <a:solidFill>
              <a:srgbClr val="008000"/>
            </a:solidFill>
            <a:round/>
            <a:headEnd/>
            <a:tailEnd type="triangle" w="med" len="med"/>
          </a:ln>
        </p:spPr>
        <p:txBody>
          <a:bodyPr/>
          <a:lstStyle/>
          <a:p>
            <a:endParaRPr lang="en-US"/>
          </a:p>
        </p:txBody>
      </p:sp>
      <p:sp>
        <p:nvSpPr>
          <p:cNvPr id="370705" name="Rectangle 17"/>
          <p:cNvSpPr>
            <a:spLocks noChangeArrowheads="1"/>
          </p:cNvSpPr>
          <p:nvPr/>
        </p:nvSpPr>
        <p:spPr bwMode="auto">
          <a:xfrm>
            <a:off x="179388" y="3451225"/>
            <a:ext cx="2160587" cy="3082925"/>
          </a:xfrm>
          <a:prstGeom prst="rect">
            <a:avLst/>
          </a:prstGeom>
          <a:noFill/>
          <a:ln w="19050">
            <a:solidFill>
              <a:srgbClr val="008000"/>
            </a:solidFill>
            <a:miter lim="800000"/>
            <a:headEnd/>
            <a:tailEnd/>
          </a:ln>
        </p:spPr>
        <p:txBody>
          <a:bodyPr lIns="91426" tIns="45714" rIns="91426" bIns="45714">
            <a:spAutoFit/>
          </a:bodyPr>
          <a:lstStyle/>
          <a:p>
            <a:pPr>
              <a:lnSpc>
                <a:spcPct val="90000"/>
              </a:lnSpc>
              <a:spcBef>
                <a:spcPct val="50000"/>
              </a:spcBef>
            </a:pPr>
            <a:r>
              <a:rPr lang="id-ID" sz="1800" b="1" u="none"/>
              <a:t>Yang dimaksud dengan "suatu" adalah 1 (satu) keberatan harus diajukan terhadap 1 (satu) jenis pajak dan 1 (satu) Masa Pajak atau Tahun Pajak.</a:t>
            </a:r>
            <a:r>
              <a:rPr lang="en-US" sz="1800" b="1"/>
              <a:t> </a:t>
            </a:r>
          </a:p>
        </p:txBody>
      </p:sp>
      <p:sp>
        <p:nvSpPr>
          <p:cNvPr id="370706" name="Line 18"/>
          <p:cNvSpPr>
            <a:spLocks noChangeShapeType="1"/>
          </p:cNvSpPr>
          <p:nvPr/>
        </p:nvSpPr>
        <p:spPr bwMode="auto">
          <a:xfrm>
            <a:off x="4500563" y="3644900"/>
            <a:ext cx="1943100" cy="0"/>
          </a:xfrm>
          <a:prstGeom prst="line">
            <a:avLst/>
          </a:prstGeom>
          <a:noFill/>
          <a:ln w="28575">
            <a:solidFill>
              <a:srgbClr val="008000"/>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70690"/>
                                        </p:tgtEl>
                                        <p:attrNameLst>
                                          <p:attrName>style.visibility</p:attrName>
                                        </p:attrNameLst>
                                      </p:cBhvr>
                                      <p:to>
                                        <p:strVal val="visible"/>
                                      </p:to>
                                    </p:set>
                                    <p:set>
                                      <p:cBhvr>
                                        <p:cTn id="7" dur="455" fill="hold">
                                          <p:stCondLst>
                                            <p:cond delay="0"/>
                                          </p:stCondLst>
                                        </p:cTn>
                                        <p:tgtEl>
                                          <p:spTgt spid="370690"/>
                                        </p:tgtEl>
                                        <p:attrNameLst>
                                          <p:attrName>style.rotation</p:attrName>
                                        </p:attrNameLst>
                                      </p:cBhvr>
                                      <p:to>
                                        <p:strVal val="-45.0"/>
                                      </p:to>
                                    </p:set>
                                    <p:anim calcmode="lin" valueType="num">
                                      <p:cBhvr>
                                        <p:cTn id="8" dur="455" fill="hold">
                                          <p:stCondLst>
                                            <p:cond delay="455"/>
                                          </p:stCondLst>
                                        </p:cTn>
                                        <p:tgtEl>
                                          <p:spTgt spid="370690"/>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70690"/>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70690"/>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70690"/>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370692"/>
                                        </p:tgtEl>
                                        <p:attrNameLst>
                                          <p:attrName>style.visibility</p:attrName>
                                        </p:attrNameLst>
                                      </p:cBhvr>
                                      <p:to>
                                        <p:strVal val="visible"/>
                                      </p:to>
                                    </p:set>
                                    <p:anim calcmode="lin" valueType="num">
                                      <p:cBhvr additive="base">
                                        <p:cTn id="16" dur="500" fill="hold"/>
                                        <p:tgtEl>
                                          <p:spTgt spid="370692"/>
                                        </p:tgtEl>
                                        <p:attrNameLst>
                                          <p:attrName>ppt_x</p:attrName>
                                        </p:attrNameLst>
                                      </p:cBhvr>
                                      <p:tavLst>
                                        <p:tav tm="0">
                                          <p:val>
                                            <p:strVal val="0-#ppt_w/2"/>
                                          </p:val>
                                        </p:tav>
                                        <p:tav tm="100000">
                                          <p:val>
                                            <p:strVal val="#ppt_x"/>
                                          </p:val>
                                        </p:tav>
                                      </p:tavLst>
                                    </p:anim>
                                    <p:anim calcmode="lin" valueType="num">
                                      <p:cBhvr additive="base">
                                        <p:cTn id="17" dur="500" fill="hold"/>
                                        <p:tgtEl>
                                          <p:spTgt spid="370692"/>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70693"/>
                                        </p:tgtEl>
                                        <p:attrNameLst>
                                          <p:attrName>style.visibility</p:attrName>
                                        </p:attrNameLst>
                                      </p:cBhvr>
                                      <p:to>
                                        <p:strVal val="visible"/>
                                      </p:to>
                                    </p:set>
                                    <p:animEffect transition="in" filter="diamond(in)">
                                      <p:cBhvr>
                                        <p:cTn id="22" dur="2000"/>
                                        <p:tgtEl>
                                          <p:spTgt spid="37069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70691"/>
                                        </p:tgtEl>
                                        <p:attrNameLst>
                                          <p:attrName>style.visibility</p:attrName>
                                        </p:attrNameLst>
                                      </p:cBhvr>
                                      <p:to>
                                        <p:strVal val="visible"/>
                                      </p:to>
                                    </p:set>
                                    <p:anim calcmode="lin" valueType="num">
                                      <p:cBhvr additive="base">
                                        <p:cTn id="27" dur="500" fill="hold"/>
                                        <p:tgtEl>
                                          <p:spTgt spid="370691"/>
                                        </p:tgtEl>
                                        <p:attrNameLst>
                                          <p:attrName>ppt_x</p:attrName>
                                        </p:attrNameLst>
                                      </p:cBhvr>
                                      <p:tavLst>
                                        <p:tav tm="0">
                                          <p:val>
                                            <p:strVal val="0-#ppt_w/2"/>
                                          </p:val>
                                        </p:tav>
                                        <p:tav tm="100000">
                                          <p:val>
                                            <p:strVal val="#ppt_x"/>
                                          </p:val>
                                        </p:tav>
                                      </p:tavLst>
                                    </p:anim>
                                    <p:anim calcmode="lin" valueType="num">
                                      <p:cBhvr additive="base">
                                        <p:cTn id="28" dur="500" fill="hold"/>
                                        <p:tgtEl>
                                          <p:spTgt spid="370691"/>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370695"/>
                                        </p:tgtEl>
                                        <p:attrNameLst>
                                          <p:attrName>style.visibility</p:attrName>
                                        </p:attrNameLst>
                                      </p:cBhvr>
                                      <p:to>
                                        <p:strVal val="visible"/>
                                      </p:to>
                                    </p:set>
                                    <p:animEffect transition="in" filter="wipe(down)">
                                      <p:cBhvr>
                                        <p:cTn id="33" dur="500"/>
                                        <p:tgtEl>
                                          <p:spTgt spid="370695"/>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370696"/>
                                        </p:tgtEl>
                                        <p:attrNameLst>
                                          <p:attrName>style.visibility</p:attrName>
                                        </p:attrNameLst>
                                      </p:cBhvr>
                                      <p:to>
                                        <p:strVal val="visible"/>
                                      </p:to>
                                    </p:set>
                                    <p:anim calcmode="lin" valueType="num">
                                      <p:cBhvr additive="base">
                                        <p:cTn id="38" dur="500" fill="hold"/>
                                        <p:tgtEl>
                                          <p:spTgt spid="370696"/>
                                        </p:tgtEl>
                                        <p:attrNameLst>
                                          <p:attrName>ppt_x</p:attrName>
                                        </p:attrNameLst>
                                      </p:cBhvr>
                                      <p:tavLst>
                                        <p:tav tm="0">
                                          <p:val>
                                            <p:strVal val="0-#ppt_w/2"/>
                                          </p:val>
                                        </p:tav>
                                        <p:tav tm="100000">
                                          <p:val>
                                            <p:strVal val="#ppt_x"/>
                                          </p:val>
                                        </p:tav>
                                      </p:tavLst>
                                    </p:anim>
                                    <p:anim calcmode="lin" valueType="num">
                                      <p:cBhvr additive="base">
                                        <p:cTn id="39" dur="500" fill="hold"/>
                                        <p:tgtEl>
                                          <p:spTgt spid="370696"/>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70706"/>
                                        </p:tgtEl>
                                        <p:attrNameLst>
                                          <p:attrName>style.visibility</p:attrName>
                                        </p:attrNameLst>
                                      </p:cBhvr>
                                      <p:to>
                                        <p:strVal val="visible"/>
                                      </p:to>
                                    </p:set>
                                    <p:animEffect transition="in" filter="wipe(down)">
                                      <p:cBhvr>
                                        <p:cTn id="44" dur="500"/>
                                        <p:tgtEl>
                                          <p:spTgt spid="370706"/>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70701"/>
                                        </p:tgtEl>
                                        <p:attrNameLst>
                                          <p:attrName>style.visibility</p:attrName>
                                        </p:attrNameLst>
                                      </p:cBhvr>
                                      <p:to>
                                        <p:strVal val="visible"/>
                                      </p:to>
                                    </p:set>
                                    <p:anim calcmode="lin" valueType="num">
                                      <p:cBhvr additive="base">
                                        <p:cTn id="49" dur="500" fill="hold"/>
                                        <p:tgtEl>
                                          <p:spTgt spid="370701"/>
                                        </p:tgtEl>
                                        <p:attrNameLst>
                                          <p:attrName>ppt_x</p:attrName>
                                        </p:attrNameLst>
                                      </p:cBhvr>
                                      <p:tavLst>
                                        <p:tav tm="0">
                                          <p:val>
                                            <p:strVal val="0-#ppt_w/2"/>
                                          </p:val>
                                        </p:tav>
                                        <p:tav tm="100000">
                                          <p:val>
                                            <p:strVal val="#ppt_x"/>
                                          </p:val>
                                        </p:tav>
                                      </p:tavLst>
                                    </p:anim>
                                    <p:anim calcmode="lin" valueType="num">
                                      <p:cBhvr additive="base">
                                        <p:cTn id="50" dur="500" fill="hold"/>
                                        <p:tgtEl>
                                          <p:spTgt spid="37070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70697"/>
                                        </p:tgtEl>
                                        <p:attrNameLst>
                                          <p:attrName>style.visibility</p:attrName>
                                        </p:attrNameLst>
                                      </p:cBhvr>
                                      <p:to>
                                        <p:strVal val="visible"/>
                                      </p:to>
                                    </p:set>
                                    <p:anim calcmode="lin" valueType="num">
                                      <p:cBhvr additive="base">
                                        <p:cTn id="55" dur="500" fill="hold"/>
                                        <p:tgtEl>
                                          <p:spTgt spid="370697"/>
                                        </p:tgtEl>
                                        <p:attrNameLst>
                                          <p:attrName>ppt_x</p:attrName>
                                        </p:attrNameLst>
                                      </p:cBhvr>
                                      <p:tavLst>
                                        <p:tav tm="0">
                                          <p:val>
                                            <p:strVal val="0-#ppt_w/2"/>
                                          </p:val>
                                        </p:tav>
                                        <p:tav tm="100000">
                                          <p:val>
                                            <p:strVal val="#ppt_x"/>
                                          </p:val>
                                        </p:tav>
                                      </p:tavLst>
                                    </p:anim>
                                    <p:anim calcmode="lin" valueType="num">
                                      <p:cBhvr additive="base">
                                        <p:cTn id="56" dur="500" fill="hold"/>
                                        <p:tgtEl>
                                          <p:spTgt spid="37069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 presetClass="entr" presetSubtype="10" fill="hold" grpId="0" nodeType="clickEffect">
                                  <p:stCondLst>
                                    <p:cond delay="0"/>
                                  </p:stCondLst>
                                  <p:childTnLst>
                                    <p:set>
                                      <p:cBhvr>
                                        <p:cTn id="60" dur="1" fill="hold">
                                          <p:stCondLst>
                                            <p:cond delay="0"/>
                                          </p:stCondLst>
                                        </p:cTn>
                                        <p:tgtEl>
                                          <p:spTgt spid="370699"/>
                                        </p:tgtEl>
                                        <p:attrNameLst>
                                          <p:attrName>style.visibility</p:attrName>
                                        </p:attrNameLst>
                                      </p:cBhvr>
                                      <p:to>
                                        <p:strVal val="visible"/>
                                      </p:to>
                                    </p:set>
                                    <p:animEffect transition="in" filter="checkerboard(across)">
                                      <p:cBhvr>
                                        <p:cTn id="61" dur="500"/>
                                        <p:tgtEl>
                                          <p:spTgt spid="370699"/>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370698"/>
                                        </p:tgtEl>
                                        <p:attrNameLst>
                                          <p:attrName>style.visibility</p:attrName>
                                        </p:attrNameLst>
                                      </p:cBhvr>
                                      <p:to>
                                        <p:strVal val="visible"/>
                                      </p:to>
                                    </p:set>
                                    <p:anim calcmode="lin" valueType="num">
                                      <p:cBhvr additive="base">
                                        <p:cTn id="66" dur="500" fill="hold"/>
                                        <p:tgtEl>
                                          <p:spTgt spid="370698"/>
                                        </p:tgtEl>
                                        <p:attrNameLst>
                                          <p:attrName>ppt_x</p:attrName>
                                        </p:attrNameLst>
                                      </p:cBhvr>
                                      <p:tavLst>
                                        <p:tav tm="0">
                                          <p:val>
                                            <p:strVal val="0-#ppt_w/2"/>
                                          </p:val>
                                        </p:tav>
                                        <p:tav tm="100000">
                                          <p:val>
                                            <p:strVal val="#ppt_x"/>
                                          </p:val>
                                        </p:tav>
                                      </p:tavLst>
                                    </p:anim>
                                    <p:anim calcmode="lin" valueType="num">
                                      <p:cBhvr additive="base">
                                        <p:cTn id="67" dur="500" fill="hold"/>
                                        <p:tgtEl>
                                          <p:spTgt spid="370698"/>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5" presetClass="entr" presetSubtype="10" fill="hold" grpId="0" nodeType="clickEffect">
                                  <p:stCondLst>
                                    <p:cond delay="0"/>
                                  </p:stCondLst>
                                  <p:childTnLst>
                                    <p:set>
                                      <p:cBhvr>
                                        <p:cTn id="71" dur="1" fill="hold">
                                          <p:stCondLst>
                                            <p:cond delay="0"/>
                                          </p:stCondLst>
                                        </p:cTn>
                                        <p:tgtEl>
                                          <p:spTgt spid="370700"/>
                                        </p:tgtEl>
                                        <p:attrNameLst>
                                          <p:attrName>style.visibility</p:attrName>
                                        </p:attrNameLst>
                                      </p:cBhvr>
                                      <p:to>
                                        <p:strVal val="visible"/>
                                      </p:to>
                                    </p:set>
                                    <p:animEffect transition="in" filter="checkerboard(across)">
                                      <p:cBhvr>
                                        <p:cTn id="72" dur="500"/>
                                        <p:tgtEl>
                                          <p:spTgt spid="37070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370703"/>
                                        </p:tgtEl>
                                        <p:attrNameLst>
                                          <p:attrName>style.visibility</p:attrName>
                                        </p:attrNameLst>
                                      </p:cBhvr>
                                      <p:to>
                                        <p:strVal val="visible"/>
                                      </p:to>
                                    </p:set>
                                    <p:animEffect transition="in" filter="wipe(down)">
                                      <p:cBhvr>
                                        <p:cTn id="77" dur="500"/>
                                        <p:tgtEl>
                                          <p:spTgt spid="370703"/>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8" fill="hold" grpId="0" nodeType="clickEffect">
                                  <p:stCondLst>
                                    <p:cond delay="0"/>
                                  </p:stCondLst>
                                  <p:childTnLst>
                                    <p:set>
                                      <p:cBhvr>
                                        <p:cTn id="81" dur="1" fill="hold">
                                          <p:stCondLst>
                                            <p:cond delay="0"/>
                                          </p:stCondLst>
                                        </p:cTn>
                                        <p:tgtEl>
                                          <p:spTgt spid="370702"/>
                                        </p:tgtEl>
                                        <p:attrNameLst>
                                          <p:attrName>style.visibility</p:attrName>
                                        </p:attrNameLst>
                                      </p:cBhvr>
                                      <p:to>
                                        <p:strVal val="visible"/>
                                      </p:to>
                                    </p:set>
                                    <p:anim calcmode="lin" valueType="num">
                                      <p:cBhvr additive="base">
                                        <p:cTn id="82" dur="500" fill="hold"/>
                                        <p:tgtEl>
                                          <p:spTgt spid="370702"/>
                                        </p:tgtEl>
                                        <p:attrNameLst>
                                          <p:attrName>ppt_x</p:attrName>
                                        </p:attrNameLst>
                                      </p:cBhvr>
                                      <p:tavLst>
                                        <p:tav tm="0">
                                          <p:val>
                                            <p:strVal val="0-#ppt_w/2"/>
                                          </p:val>
                                        </p:tav>
                                        <p:tav tm="100000">
                                          <p:val>
                                            <p:strVal val="#ppt_x"/>
                                          </p:val>
                                        </p:tav>
                                      </p:tavLst>
                                    </p:anim>
                                    <p:anim calcmode="lin" valueType="num">
                                      <p:cBhvr additive="base">
                                        <p:cTn id="83" dur="500" fill="hold"/>
                                        <p:tgtEl>
                                          <p:spTgt spid="370702"/>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370704"/>
                                        </p:tgtEl>
                                        <p:attrNameLst>
                                          <p:attrName>style.visibility</p:attrName>
                                        </p:attrNameLst>
                                      </p:cBhvr>
                                      <p:to>
                                        <p:strVal val="visible"/>
                                      </p:to>
                                    </p:set>
                                    <p:animEffect transition="in" filter="wipe(down)">
                                      <p:cBhvr>
                                        <p:cTn id="88" dur="500"/>
                                        <p:tgtEl>
                                          <p:spTgt spid="370704"/>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grpId="0" nodeType="clickEffect">
                                  <p:stCondLst>
                                    <p:cond delay="0"/>
                                  </p:stCondLst>
                                  <p:childTnLst>
                                    <p:set>
                                      <p:cBhvr>
                                        <p:cTn id="92" dur="1" fill="hold">
                                          <p:stCondLst>
                                            <p:cond delay="0"/>
                                          </p:stCondLst>
                                        </p:cTn>
                                        <p:tgtEl>
                                          <p:spTgt spid="370705"/>
                                        </p:tgtEl>
                                        <p:attrNameLst>
                                          <p:attrName>style.visibility</p:attrName>
                                        </p:attrNameLst>
                                      </p:cBhvr>
                                      <p:to>
                                        <p:strVal val="visible"/>
                                      </p:to>
                                    </p:set>
                                    <p:anim calcmode="lin" valueType="num">
                                      <p:cBhvr additive="base">
                                        <p:cTn id="93" dur="500" fill="hold"/>
                                        <p:tgtEl>
                                          <p:spTgt spid="370705"/>
                                        </p:tgtEl>
                                        <p:attrNameLst>
                                          <p:attrName>ppt_x</p:attrName>
                                        </p:attrNameLst>
                                      </p:cBhvr>
                                      <p:tavLst>
                                        <p:tav tm="0">
                                          <p:val>
                                            <p:strVal val="0-#ppt_w/2"/>
                                          </p:val>
                                        </p:tav>
                                        <p:tav tm="100000">
                                          <p:val>
                                            <p:strVal val="#ppt_x"/>
                                          </p:val>
                                        </p:tav>
                                      </p:tavLst>
                                    </p:anim>
                                    <p:anim calcmode="lin" valueType="num">
                                      <p:cBhvr additive="base">
                                        <p:cTn id="94" dur="500" fill="hold"/>
                                        <p:tgtEl>
                                          <p:spTgt spid="3707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0" grpId="0" animBg="1" autoUpdateAnimBg="0"/>
      <p:bldP spid="370691" grpId="0" animBg="1" autoUpdateAnimBg="0"/>
      <p:bldP spid="370692" grpId="0" animBg="1" autoUpdateAnimBg="0"/>
      <p:bldP spid="370693" grpId="0" animBg="1"/>
      <p:bldP spid="370695" grpId="0" animBg="1"/>
      <p:bldP spid="370696" grpId="0" animBg="1" autoUpdateAnimBg="0"/>
      <p:bldP spid="370697" grpId="0" animBg="1" autoUpdateAnimBg="0"/>
      <p:bldP spid="370698" grpId="0" animBg="1" autoUpdateAnimBg="0"/>
      <p:bldP spid="370699" grpId="0" animBg="1"/>
      <p:bldP spid="370700" grpId="0" animBg="1"/>
      <p:bldP spid="370701" grpId="0" animBg="1" autoUpdateAnimBg="0"/>
      <p:bldP spid="370702" grpId="0" animBg="1" autoUpdateAnimBg="0"/>
      <p:bldP spid="370703" grpId="0" animBg="1"/>
      <p:bldP spid="370704" grpId="0" animBg="1"/>
      <p:bldP spid="370705" grpId="0" animBg="1" autoUpdateAnimBg="0"/>
      <p:bldP spid="370706" grpId="0" animBg="1"/>
    </p:bld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Grp="1" noChangeArrowheads="1"/>
          </p:cNvSpPr>
          <p:nvPr>
            <p:ph type="title"/>
          </p:nvPr>
        </p:nvSpPr>
        <p:spPr>
          <a:xfrm>
            <a:off x="2287588" y="44450"/>
            <a:ext cx="6172200" cy="431800"/>
          </a:xfrm>
          <a:ln w="28575">
            <a:solidFill>
              <a:srgbClr val="0033CC"/>
            </a:solidFill>
          </a:ln>
        </p:spPr>
        <p:txBody>
          <a:bodyPr/>
          <a:lstStyle/>
          <a:p>
            <a:pPr eaLnBrk="1" hangingPunct="1"/>
            <a:r>
              <a:rPr lang="en-US" sz="2400" smtClean="0">
                <a:latin typeface="Lucida Console" pitchFamily="49" charset="0"/>
              </a:rPr>
              <a:t>SYARAT PENGAJUAN KEBERATAN</a:t>
            </a:r>
          </a:p>
        </p:txBody>
      </p:sp>
      <p:sp>
        <p:nvSpPr>
          <p:cNvPr id="371715" name="AutoShape 3"/>
          <p:cNvSpPr>
            <a:spLocks noChangeArrowheads="1"/>
          </p:cNvSpPr>
          <p:nvPr/>
        </p:nvSpPr>
        <p:spPr bwMode="auto">
          <a:xfrm>
            <a:off x="8070850" y="333375"/>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1716" name="Rectangle 4"/>
          <p:cNvSpPr>
            <a:spLocks noChangeArrowheads="1"/>
          </p:cNvSpPr>
          <p:nvPr/>
        </p:nvSpPr>
        <p:spPr bwMode="auto">
          <a:xfrm>
            <a:off x="107950" y="1403350"/>
            <a:ext cx="8964613" cy="811213"/>
          </a:xfrm>
          <a:prstGeom prst="rect">
            <a:avLst/>
          </a:prstGeom>
          <a:noFill/>
          <a:ln w="19050">
            <a:solidFill>
              <a:srgbClr val="0033CC"/>
            </a:solidFill>
            <a:miter lim="800000"/>
            <a:headEnd/>
            <a:tailEnd/>
          </a:ln>
        </p:spPr>
        <p:txBody>
          <a:bodyPr lIns="91422" tIns="45712" rIns="91422" bIns="45712">
            <a:spAutoFit/>
          </a:bodyPr>
          <a:lstStyle/>
          <a:p>
            <a:pPr>
              <a:lnSpc>
                <a:spcPct val="110000"/>
              </a:lnSpc>
            </a:pPr>
            <a:r>
              <a:rPr lang="en-US" sz="1400" b="1" u="none">
                <a:latin typeface="Tahoma" pitchFamily="34" charset="0"/>
                <a:cs typeface="Times New Roman" pitchFamily="18" charset="0"/>
              </a:rPr>
              <a:t>Keberatan </a:t>
            </a:r>
            <a:r>
              <a:rPr lang="en-US" sz="1400" b="1" u="none">
                <a:solidFill>
                  <a:schemeClr val="accent2"/>
                </a:solidFill>
                <a:latin typeface="Tahoma" pitchFamily="34" charset="0"/>
                <a:cs typeface="Times New Roman" pitchFamily="18" charset="0"/>
              </a:rPr>
              <a:t>diajukan secara tertulis dalam bahasa Indonesia</a:t>
            </a:r>
            <a:r>
              <a:rPr lang="en-US" sz="1400" b="1" u="none">
                <a:latin typeface="Tahoma" pitchFamily="34" charset="0"/>
                <a:cs typeface="Times New Roman" pitchFamily="18" charset="0"/>
              </a:rPr>
              <a:t> dengan </a:t>
            </a:r>
            <a:r>
              <a:rPr lang="en-US" sz="1400" b="1" u="none">
                <a:solidFill>
                  <a:srgbClr val="990000"/>
                </a:solidFill>
                <a:latin typeface="Tahoma" pitchFamily="34" charset="0"/>
                <a:cs typeface="Times New Roman" pitchFamily="18" charset="0"/>
              </a:rPr>
              <a:t>mengemukakan jumlah pajak yang terutang atau jumlah pajak yang dipotong atau dipungut atau jumlah rugi menurut penghitungan Wajib Pajak </a:t>
            </a:r>
            <a:r>
              <a:rPr lang="en-US" sz="1400" b="1" u="none">
                <a:latin typeface="Tahoma" pitchFamily="34" charset="0"/>
                <a:cs typeface="Times New Roman" pitchFamily="18" charset="0"/>
              </a:rPr>
              <a:t>dengan </a:t>
            </a:r>
            <a:r>
              <a:rPr lang="en-US" sz="1400" b="1" u="none">
                <a:solidFill>
                  <a:srgbClr val="008000"/>
                </a:solidFill>
                <a:latin typeface="Tahoma" pitchFamily="34" charset="0"/>
                <a:cs typeface="Times New Roman" pitchFamily="18" charset="0"/>
              </a:rPr>
              <a:t>disertai alasan-alasan yang jelas</a:t>
            </a:r>
            <a:r>
              <a:rPr lang="en-US" sz="1400" b="1" u="none">
                <a:latin typeface="Tahoma" pitchFamily="34" charset="0"/>
                <a:cs typeface="Times New Roman" pitchFamily="18" charset="0"/>
              </a:rPr>
              <a:t>. </a:t>
            </a:r>
            <a:r>
              <a:rPr lang="en-US" sz="1400" b="1" u="none">
                <a:solidFill>
                  <a:srgbClr val="0033CC"/>
                </a:solidFill>
                <a:latin typeface="Tahoma" pitchFamily="34" charset="0"/>
                <a:cs typeface="Times New Roman" pitchFamily="18" charset="0"/>
              </a:rPr>
              <a:t>(ayat 2)</a:t>
            </a:r>
            <a:r>
              <a:rPr lang="en-GB" sz="1400" b="1" u="none">
                <a:solidFill>
                  <a:srgbClr val="0033CC"/>
                </a:solidFill>
                <a:latin typeface="Tahoma" pitchFamily="34" charset="0"/>
              </a:rPr>
              <a:t> </a:t>
            </a:r>
          </a:p>
        </p:txBody>
      </p:sp>
      <p:sp>
        <p:nvSpPr>
          <p:cNvPr id="371717" name="Rectangle 5"/>
          <p:cNvSpPr>
            <a:spLocks noChangeArrowheads="1"/>
          </p:cNvSpPr>
          <p:nvPr/>
        </p:nvSpPr>
        <p:spPr bwMode="auto">
          <a:xfrm>
            <a:off x="196850" y="2276475"/>
            <a:ext cx="8839200" cy="1087438"/>
          </a:xfrm>
          <a:prstGeom prst="rect">
            <a:avLst/>
          </a:prstGeom>
          <a:noFill/>
          <a:ln w="19050">
            <a:solidFill>
              <a:srgbClr val="0033CC"/>
            </a:solidFill>
            <a:miter lim="800000"/>
            <a:headEnd/>
            <a:tailEnd/>
          </a:ln>
        </p:spPr>
        <p:txBody>
          <a:bodyPr lIns="91422" tIns="45712" rIns="91422" bIns="45712">
            <a:spAutoFit/>
          </a:bodyPr>
          <a:lstStyle/>
          <a:p>
            <a:pPr>
              <a:lnSpc>
                <a:spcPct val="80000"/>
              </a:lnSpc>
            </a:pPr>
            <a:r>
              <a:rPr lang="fi-FI" sz="1600" b="1" u="none"/>
              <a:t>Keberatan harus diajukan dalam jangka waktu 3 (tiga) bulan sejak tanggal dikirim surat ketetapan pajak atau sejak tanggal pemotongan atau pemungutan pajak sebagaimana dimaksud pada ayat (1) </a:t>
            </a:r>
            <a:r>
              <a:rPr lang="id-ID" sz="1600" b="1" u="none"/>
              <a:t>kecuali</a:t>
            </a:r>
            <a:r>
              <a:rPr lang="fi-FI" sz="1600" b="1" u="none"/>
              <a:t> apabila WP dapat menunjukkan bahwa jangka waktu tersebut tidak dapat dipenuhi karena keadaan di luar kekuasaannya.</a:t>
            </a:r>
            <a:r>
              <a:rPr lang="en-US" sz="1600" b="1" u="none"/>
              <a:t> </a:t>
            </a:r>
            <a:r>
              <a:rPr lang="en-GB" sz="1600" b="1" u="none">
                <a:solidFill>
                  <a:srgbClr val="0033CC"/>
                </a:solidFill>
              </a:rPr>
              <a:t>(ayat 3)</a:t>
            </a:r>
          </a:p>
        </p:txBody>
      </p:sp>
      <p:sp>
        <p:nvSpPr>
          <p:cNvPr id="371718" name="Rectangle 6"/>
          <p:cNvSpPr>
            <a:spLocks noChangeArrowheads="1"/>
          </p:cNvSpPr>
          <p:nvPr/>
        </p:nvSpPr>
        <p:spPr bwMode="auto">
          <a:xfrm>
            <a:off x="250825" y="6143625"/>
            <a:ext cx="8713788" cy="669925"/>
          </a:xfrm>
          <a:prstGeom prst="rect">
            <a:avLst/>
          </a:prstGeom>
          <a:noFill/>
          <a:ln w="28575">
            <a:solidFill>
              <a:srgbClr val="0033CC"/>
            </a:solidFill>
            <a:miter lim="800000"/>
            <a:headEnd/>
            <a:tailEnd/>
          </a:ln>
        </p:spPr>
        <p:txBody>
          <a:bodyPr lIns="91422" tIns="45712" rIns="91422" bIns="45712">
            <a:spAutoFit/>
          </a:bodyPr>
          <a:lstStyle/>
          <a:p>
            <a:pPr>
              <a:spcBef>
                <a:spcPct val="50000"/>
              </a:spcBef>
            </a:pPr>
            <a:r>
              <a:rPr lang="en-US" sz="1800" u="none">
                <a:latin typeface="Tahoma" pitchFamily="34" charset="0"/>
              </a:rPr>
              <a:t>Keberatan yang </a:t>
            </a:r>
            <a:r>
              <a:rPr lang="en-US" sz="1800" u="none">
                <a:solidFill>
                  <a:srgbClr val="0033CC"/>
                </a:solidFill>
                <a:latin typeface="Tahoma" pitchFamily="34" charset="0"/>
              </a:rPr>
              <a:t>tidak memenuhi persyaratan</a:t>
            </a:r>
            <a:r>
              <a:rPr lang="en-US" sz="1800" u="none">
                <a:latin typeface="Tahoma" pitchFamily="34" charset="0"/>
              </a:rPr>
              <a:t> di atas </a:t>
            </a:r>
            <a:r>
              <a:rPr lang="en-US" sz="1800" u="none">
                <a:solidFill>
                  <a:srgbClr val="990000"/>
                </a:solidFill>
                <a:latin typeface="Tahoma" pitchFamily="34" charset="0"/>
              </a:rPr>
              <a:t>tidak dianggap sebagai surat keberatan</a:t>
            </a:r>
            <a:r>
              <a:rPr lang="en-US" sz="1800" u="none">
                <a:latin typeface="Tahoma" pitchFamily="34" charset="0"/>
              </a:rPr>
              <a:t>, sehingga tidak dipertimbangkan. (ayat 4)</a:t>
            </a:r>
          </a:p>
        </p:txBody>
      </p:sp>
      <p:sp>
        <p:nvSpPr>
          <p:cNvPr id="371719" name="Rectangle 7"/>
          <p:cNvSpPr>
            <a:spLocks noChangeArrowheads="1"/>
          </p:cNvSpPr>
          <p:nvPr/>
        </p:nvSpPr>
        <p:spPr bwMode="auto">
          <a:xfrm>
            <a:off x="179388" y="568325"/>
            <a:ext cx="8785225" cy="773113"/>
          </a:xfrm>
          <a:prstGeom prst="rect">
            <a:avLst/>
          </a:prstGeom>
          <a:noFill/>
          <a:ln w="19050">
            <a:solidFill>
              <a:srgbClr val="0033CC"/>
            </a:solidFill>
            <a:miter lim="800000"/>
            <a:headEnd/>
            <a:tailEnd/>
          </a:ln>
        </p:spPr>
        <p:txBody>
          <a:bodyPr lIns="91422" tIns="45712" rIns="91422" bIns="45712">
            <a:spAutoFit/>
          </a:bodyPr>
          <a:lstStyle/>
          <a:p>
            <a:pPr>
              <a:lnSpc>
                <a:spcPct val="90000"/>
              </a:lnSpc>
              <a:spcBef>
                <a:spcPct val="50000"/>
              </a:spcBef>
            </a:pPr>
            <a:r>
              <a:rPr lang="en-US" sz="1600" b="1" u="none">
                <a:latin typeface="Tahoma" pitchFamily="34" charset="0"/>
              </a:rPr>
              <a:t>Keberatan diajukan atas </a:t>
            </a:r>
            <a:r>
              <a:rPr lang="en-US" sz="1600" b="1" u="none">
                <a:solidFill>
                  <a:srgbClr val="990000"/>
                </a:solidFill>
                <a:latin typeface="Tahoma" pitchFamily="34" charset="0"/>
              </a:rPr>
              <a:t>suatu </a:t>
            </a:r>
            <a:r>
              <a:rPr lang="en-US" sz="1600" b="1" u="none">
                <a:solidFill>
                  <a:srgbClr val="0033CC"/>
                </a:solidFill>
                <a:latin typeface="Tahoma" pitchFamily="34" charset="0"/>
              </a:rPr>
              <a:t>SKPKB, SKPKBT, SKPLB, SKPN, Pemotongan atau pemungutan oleh pihak ketiga berdasarkan ketentuan peraturan perundang-undangan perpajakan</a:t>
            </a:r>
            <a:r>
              <a:rPr lang="en-US" sz="1600" b="1" u="none">
                <a:solidFill>
                  <a:srgbClr val="990000"/>
                </a:solidFill>
                <a:latin typeface="Tahoma" pitchFamily="34" charset="0"/>
              </a:rPr>
              <a:t>.</a:t>
            </a:r>
            <a:r>
              <a:rPr lang="en-US" sz="1600" b="1" u="none">
                <a:solidFill>
                  <a:srgbClr val="0033CC"/>
                </a:solidFill>
                <a:latin typeface="Tahoma" pitchFamily="34" charset="0"/>
              </a:rPr>
              <a:t>(ayat 1)</a:t>
            </a:r>
          </a:p>
        </p:txBody>
      </p:sp>
      <p:sp>
        <p:nvSpPr>
          <p:cNvPr id="371720" name="Rectangle 8"/>
          <p:cNvSpPr>
            <a:spLocks noChangeArrowheads="1"/>
          </p:cNvSpPr>
          <p:nvPr/>
        </p:nvSpPr>
        <p:spPr bwMode="auto">
          <a:xfrm>
            <a:off x="179388" y="3500438"/>
            <a:ext cx="8839200" cy="1219200"/>
          </a:xfrm>
          <a:prstGeom prst="rect">
            <a:avLst/>
          </a:prstGeom>
          <a:solidFill>
            <a:srgbClr val="99FFCC"/>
          </a:solidFill>
          <a:ln w="28575">
            <a:solidFill>
              <a:srgbClr val="0033CC"/>
            </a:solidFill>
            <a:miter lim="800000"/>
            <a:headEnd/>
            <a:tailEnd/>
          </a:ln>
        </p:spPr>
        <p:txBody>
          <a:bodyPr lIns="91422" tIns="45712" rIns="91422" bIns="45712">
            <a:spAutoFit/>
          </a:bodyPr>
          <a:lstStyle/>
          <a:p>
            <a:pPr>
              <a:lnSpc>
                <a:spcPct val="90000"/>
              </a:lnSpc>
            </a:pPr>
            <a:r>
              <a:rPr lang="id-ID" sz="2000" u="none">
                <a:latin typeface="Tahoma" pitchFamily="34" charset="0"/>
              </a:rPr>
              <a:t>Dalam hal Wajib Pajak mengajukan keberatan atas surat ketetapan pajak, Wajib Pajak wajib melunasi </a:t>
            </a:r>
            <a:r>
              <a:rPr lang="id-ID" sz="2000">
                <a:latin typeface="Tahoma" pitchFamily="34" charset="0"/>
              </a:rPr>
              <a:t>pajak yang masih harus dibayar</a:t>
            </a:r>
            <a:r>
              <a:rPr lang="id-ID" sz="2000" u="none">
                <a:latin typeface="Tahoma" pitchFamily="34" charset="0"/>
              </a:rPr>
              <a:t> paling sedikit sejumlah yang telah disetujui Wajib Pajak dalam pembahasan akhir hasil pemeriksaan, sebelum surat keberatan disampaikan.</a:t>
            </a:r>
            <a:r>
              <a:rPr lang="en-US" sz="2000" u="none">
                <a:latin typeface="Tahoma" pitchFamily="34" charset="0"/>
              </a:rPr>
              <a:t> </a:t>
            </a:r>
            <a:r>
              <a:rPr lang="en-GB" sz="2000" u="none">
                <a:solidFill>
                  <a:srgbClr val="0033CC"/>
                </a:solidFill>
                <a:latin typeface="Tahoma" pitchFamily="34" charset="0"/>
              </a:rPr>
              <a:t>(ayat 3a)</a:t>
            </a:r>
          </a:p>
        </p:txBody>
      </p:sp>
      <p:sp>
        <p:nvSpPr>
          <p:cNvPr id="371722" name="Line 10"/>
          <p:cNvSpPr>
            <a:spLocks noChangeShapeType="1"/>
          </p:cNvSpPr>
          <p:nvPr/>
        </p:nvSpPr>
        <p:spPr bwMode="auto">
          <a:xfrm>
            <a:off x="6877050" y="4076700"/>
            <a:ext cx="0" cy="719138"/>
          </a:xfrm>
          <a:prstGeom prst="line">
            <a:avLst/>
          </a:prstGeom>
          <a:noFill/>
          <a:ln w="28575">
            <a:solidFill>
              <a:srgbClr val="FF33CC"/>
            </a:solidFill>
            <a:round/>
            <a:headEnd/>
            <a:tailEnd type="triangle" w="med" len="med"/>
          </a:ln>
        </p:spPr>
        <p:txBody>
          <a:bodyPr/>
          <a:lstStyle/>
          <a:p>
            <a:endParaRPr lang="en-US"/>
          </a:p>
        </p:txBody>
      </p:sp>
      <p:sp>
        <p:nvSpPr>
          <p:cNvPr id="371723" name="Rectangle 11"/>
          <p:cNvSpPr>
            <a:spLocks noChangeArrowheads="1"/>
          </p:cNvSpPr>
          <p:nvPr/>
        </p:nvSpPr>
        <p:spPr bwMode="auto">
          <a:xfrm>
            <a:off x="539750" y="4797425"/>
            <a:ext cx="8229600" cy="596900"/>
          </a:xfrm>
          <a:prstGeom prst="rect">
            <a:avLst/>
          </a:prstGeom>
          <a:noFill/>
          <a:ln w="9525">
            <a:solidFill>
              <a:srgbClr val="FF33CC"/>
            </a:solidFill>
            <a:miter lim="800000"/>
            <a:headEnd/>
            <a:tailEnd/>
          </a:ln>
        </p:spPr>
        <p:txBody>
          <a:bodyPr lIns="91422" tIns="45712" rIns="91422" bIns="45712">
            <a:spAutoFit/>
          </a:bodyPr>
          <a:lstStyle/>
          <a:p>
            <a:pPr>
              <a:lnSpc>
                <a:spcPct val="90000"/>
              </a:lnSpc>
              <a:spcBef>
                <a:spcPct val="50000"/>
              </a:spcBef>
            </a:pPr>
            <a:r>
              <a:rPr lang="en-US" sz="1800" b="1" i="1" u="none" dirty="0" err="1"/>
              <a:t>Catatan</a:t>
            </a:r>
            <a:r>
              <a:rPr lang="en-US" sz="1800" b="1" i="1" u="none" dirty="0"/>
              <a:t>: </a:t>
            </a:r>
            <a:r>
              <a:rPr lang="en-US" sz="1800" b="1" i="1" u="none" dirty="0" err="1"/>
              <a:t>Jumlah</a:t>
            </a:r>
            <a:r>
              <a:rPr lang="en-US" sz="1800" b="1" i="1" u="none" dirty="0"/>
              <a:t> </a:t>
            </a:r>
            <a:r>
              <a:rPr lang="en-US" sz="1800" b="1" i="1" u="none" dirty="0" err="1"/>
              <a:t>kekurangan</a:t>
            </a:r>
            <a:r>
              <a:rPr lang="en-US" sz="1800" b="1" i="1" u="none" dirty="0"/>
              <a:t> </a:t>
            </a:r>
            <a:r>
              <a:rPr lang="en-US" sz="1800" b="1" i="1" u="none" dirty="0" err="1"/>
              <a:t>pembayaran</a:t>
            </a:r>
            <a:r>
              <a:rPr lang="en-US" sz="1800" b="1" i="1" u="none" dirty="0"/>
              <a:t> </a:t>
            </a:r>
            <a:r>
              <a:rPr lang="en-US" sz="1800" b="1" i="1" u="none" dirty="0" err="1"/>
              <a:t>pokok</a:t>
            </a:r>
            <a:r>
              <a:rPr lang="en-US" sz="1800" b="1" i="1" u="none" dirty="0"/>
              <a:t> </a:t>
            </a:r>
            <a:r>
              <a:rPr lang="en-US" sz="1800" b="1" i="1" u="none" dirty="0" err="1"/>
              <a:t>pajak</a:t>
            </a:r>
            <a:r>
              <a:rPr lang="en-US" sz="1800" b="1" i="1" u="none" dirty="0"/>
              <a:t> </a:t>
            </a:r>
            <a:r>
              <a:rPr lang="en-US" sz="1800" b="1" i="1" u="none" dirty="0" err="1"/>
              <a:t>ditambah</a:t>
            </a:r>
            <a:r>
              <a:rPr lang="en-US" sz="1800" b="1" i="1" u="none" dirty="0"/>
              <a:t> </a:t>
            </a:r>
            <a:r>
              <a:rPr lang="en-US" sz="1800" b="1" i="1" u="none" dirty="0" err="1"/>
              <a:t>sanksi</a:t>
            </a:r>
            <a:r>
              <a:rPr lang="en-US" sz="1800" b="1" i="1" u="none" dirty="0"/>
              <a:t> </a:t>
            </a:r>
            <a:r>
              <a:rPr lang="en-US" sz="1800" b="1" i="1" u="none" dirty="0" err="1"/>
              <a:t>administrasi</a:t>
            </a:r>
            <a:endParaRPr lang="en-US" sz="1800" b="1" i="1" u="none" dirty="0"/>
          </a:p>
        </p:txBody>
      </p:sp>
      <p:sp>
        <p:nvSpPr>
          <p:cNvPr id="371724" name="Rectangle 12"/>
          <p:cNvSpPr>
            <a:spLocks noChangeArrowheads="1"/>
          </p:cNvSpPr>
          <p:nvPr/>
        </p:nvSpPr>
        <p:spPr bwMode="auto">
          <a:xfrm>
            <a:off x="179388" y="71438"/>
            <a:ext cx="2016125" cy="333375"/>
          </a:xfrm>
          <a:prstGeom prst="rect">
            <a:avLst/>
          </a:prstGeom>
          <a:solidFill>
            <a:srgbClr val="FFFFCC"/>
          </a:solidFill>
          <a:ln w="28575">
            <a:solidFill>
              <a:schemeClr val="tx1"/>
            </a:solidFill>
            <a:miter lim="800000"/>
            <a:headEnd/>
            <a:tailEnd/>
          </a:ln>
        </p:spPr>
        <p:txBody>
          <a:bodyPr wrap="none" lIns="91422" tIns="45712" rIns="91422" bIns="45712" anchor="ctr"/>
          <a:lstStyle/>
          <a:p>
            <a:r>
              <a:rPr lang="en-US" sz="2000" u="none">
                <a:latin typeface="Tahoma" pitchFamily="34" charset="0"/>
              </a:rPr>
              <a:t>Pasal 25 UU KUP</a:t>
            </a:r>
          </a:p>
        </p:txBody>
      </p:sp>
      <p:sp>
        <p:nvSpPr>
          <p:cNvPr id="371725" name="AutoShape 13"/>
          <p:cNvSpPr>
            <a:spLocks noChangeArrowheads="1"/>
          </p:cNvSpPr>
          <p:nvPr/>
        </p:nvSpPr>
        <p:spPr bwMode="auto">
          <a:xfrm>
            <a:off x="179388" y="476250"/>
            <a:ext cx="288925" cy="1444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71726" name="AutoShape 14"/>
          <p:cNvSpPr>
            <a:spLocks noChangeArrowheads="1"/>
          </p:cNvSpPr>
          <p:nvPr/>
        </p:nvSpPr>
        <p:spPr bwMode="auto">
          <a:xfrm>
            <a:off x="34925" y="1339850"/>
            <a:ext cx="288925" cy="1444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71727" name="AutoShape 15"/>
          <p:cNvSpPr>
            <a:spLocks noChangeArrowheads="1"/>
          </p:cNvSpPr>
          <p:nvPr/>
        </p:nvSpPr>
        <p:spPr bwMode="auto">
          <a:xfrm>
            <a:off x="179388" y="2205038"/>
            <a:ext cx="288925" cy="1444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71729" name="AutoShape 17"/>
          <p:cNvSpPr>
            <a:spLocks noChangeArrowheads="1"/>
          </p:cNvSpPr>
          <p:nvPr/>
        </p:nvSpPr>
        <p:spPr bwMode="auto">
          <a:xfrm>
            <a:off x="107950" y="3429000"/>
            <a:ext cx="288925" cy="1444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lIns="91426" tIns="45714" rIns="91426" bIns="45714" anchor="ctr"/>
          <a:lstStyle/>
          <a:p>
            <a:endParaRPr lang="en-US"/>
          </a:p>
        </p:txBody>
      </p:sp>
      <p:sp>
        <p:nvSpPr>
          <p:cNvPr id="371730" name="Rectangle 18"/>
          <p:cNvSpPr>
            <a:spLocks noChangeArrowheads="1"/>
          </p:cNvSpPr>
          <p:nvPr/>
        </p:nvSpPr>
        <p:spPr bwMode="auto">
          <a:xfrm>
            <a:off x="179388" y="5499100"/>
            <a:ext cx="8839200" cy="536575"/>
          </a:xfrm>
          <a:prstGeom prst="rect">
            <a:avLst/>
          </a:prstGeom>
          <a:noFill/>
          <a:ln w="19050">
            <a:solidFill>
              <a:srgbClr val="0033CC"/>
            </a:solidFill>
            <a:prstDash val="sysDot"/>
            <a:miter lim="800000"/>
            <a:headEnd/>
            <a:tailEnd/>
          </a:ln>
        </p:spPr>
        <p:txBody>
          <a:bodyPr lIns="91422" tIns="45712" rIns="91422" bIns="45712">
            <a:spAutoFit/>
          </a:bodyPr>
          <a:lstStyle/>
          <a:p>
            <a:r>
              <a:rPr lang="en-GB" sz="1400" b="1" u="none" dirty="0" err="1">
                <a:solidFill>
                  <a:srgbClr val="0033CC"/>
                </a:solidFill>
                <a:latin typeface="Tahoma" pitchFamily="34" charset="0"/>
              </a:rPr>
              <a:t>Surat</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keberatan</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ditandatangani</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oleh</a:t>
            </a:r>
            <a:r>
              <a:rPr lang="en-GB" sz="1400" b="1" u="none" dirty="0">
                <a:solidFill>
                  <a:srgbClr val="0033CC"/>
                </a:solidFill>
                <a:latin typeface="Tahoma" pitchFamily="34" charset="0"/>
              </a:rPr>
              <a:t> WP, </a:t>
            </a:r>
            <a:r>
              <a:rPr lang="en-GB" sz="1400" b="1" u="none" dirty="0" err="1">
                <a:solidFill>
                  <a:srgbClr val="0033CC"/>
                </a:solidFill>
                <a:latin typeface="Tahoma" pitchFamily="34" charset="0"/>
              </a:rPr>
              <a:t>dan</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dalam</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hal</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ditandatangani</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oleh</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bukan</a:t>
            </a:r>
            <a:r>
              <a:rPr lang="en-GB" sz="1400" b="1" u="none" dirty="0">
                <a:solidFill>
                  <a:srgbClr val="0033CC"/>
                </a:solidFill>
                <a:latin typeface="Tahoma" pitchFamily="34" charset="0"/>
              </a:rPr>
              <a:t> WP </a:t>
            </a:r>
            <a:r>
              <a:rPr lang="en-GB" sz="1400" b="1" u="none" dirty="0" err="1">
                <a:solidFill>
                  <a:srgbClr val="0033CC"/>
                </a:solidFill>
                <a:latin typeface="Tahoma" pitchFamily="34" charset="0"/>
              </a:rPr>
              <a:t>surat</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keberatan</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tersebut</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harus</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dilampiri</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dengan</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surat</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kuasa</a:t>
            </a:r>
            <a:r>
              <a:rPr lang="en-GB" sz="1400" b="1" u="none" dirty="0">
                <a:solidFill>
                  <a:srgbClr val="0033CC"/>
                </a:solidFill>
                <a:latin typeface="Tahoma" pitchFamily="34" charset="0"/>
              </a:rPr>
              <a:t> </a:t>
            </a:r>
            <a:r>
              <a:rPr lang="en-GB" sz="1400" b="1" u="none" dirty="0" err="1">
                <a:solidFill>
                  <a:srgbClr val="0033CC"/>
                </a:solidFill>
                <a:latin typeface="Tahoma" pitchFamily="34" charset="0"/>
              </a:rPr>
              <a:t>khusus</a:t>
            </a:r>
            <a:r>
              <a:rPr lang="en-GB" sz="1400" b="1" u="none" dirty="0">
                <a:solidFill>
                  <a:srgbClr val="0033CC"/>
                </a:solidFill>
                <a:latin typeface="Tahoma" pitchFamily="34" charset="0"/>
              </a:rPr>
              <a:t>. (</a:t>
            </a:r>
            <a:r>
              <a:rPr lang="en-GB" sz="1400" b="1" u="none" dirty="0">
                <a:solidFill>
                  <a:srgbClr val="FF0000"/>
                </a:solidFill>
                <a:latin typeface="Tahoma" pitchFamily="34" charset="0"/>
              </a:rPr>
              <a:t>PMK </a:t>
            </a:r>
            <a:r>
              <a:rPr lang="en-GB" sz="1400" b="1" u="none" dirty="0" smtClean="0">
                <a:solidFill>
                  <a:srgbClr val="FF0000"/>
                </a:solidFill>
                <a:latin typeface="Tahoma" pitchFamily="34" charset="0"/>
              </a:rPr>
              <a:t>9/PMK.03/2013</a:t>
            </a:r>
            <a:r>
              <a:rPr lang="en-GB" sz="1400" b="1" u="none" dirty="0" smtClean="0">
                <a:solidFill>
                  <a:srgbClr val="0033CC"/>
                </a:solidFill>
                <a:latin typeface="Tahoma" pitchFamily="34" charset="0"/>
              </a:rPr>
              <a:t>)</a:t>
            </a:r>
            <a:endParaRPr lang="en-GB" sz="1400" b="1" u="none" dirty="0">
              <a:solidFill>
                <a:srgbClr val="0033CC"/>
              </a:solidFill>
              <a:latin typeface="Tahoma" pitchFamily="34" charset="0"/>
            </a:endParaRPr>
          </a:p>
        </p:txBody>
      </p:sp>
      <p:sp>
        <p:nvSpPr>
          <p:cNvPr id="371731" name="AutoShape 19"/>
          <p:cNvSpPr>
            <a:spLocks noChangeArrowheads="1"/>
          </p:cNvSpPr>
          <p:nvPr/>
        </p:nvSpPr>
        <p:spPr bwMode="auto">
          <a:xfrm>
            <a:off x="107950" y="5445125"/>
            <a:ext cx="288925" cy="1444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1714"/>
                                        </p:tgtEl>
                                        <p:attrNameLst>
                                          <p:attrName>style.visibility</p:attrName>
                                        </p:attrNameLst>
                                      </p:cBhvr>
                                      <p:to>
                                        <p:strVal val="visible"/>
                                      </p:to>
                                    </p:set>
                                    <p:anim calcmode="lin" valueType="num">
                                      <p:cBhvr>
                                        <p:cTn id="7" dur="500" fill="hold"/>
                                        <p:tgtEl>
                                          <p:spTgt spid="371714"/>
                                        </p:tgtEl>
                                        <p:attrNameLst>
                                          <p:attrName>ppt_w</p:attrName>
                                        </p:attrNameLst>
                                      </p:cBhvr>
                                      <p:tavLst>
                                        <p:tav tm="0">
                                          <p:val>
                                            <p:fltVal val="0"/>
                                          </p:val>
                                        </p:tav>
                                        <p:tav tm="100000">
                                          <p:val>
                                            <p:strVal val="#ppt_w"/>
                                          </p:val>
                                        </p:tav>
                                      </p:tavLst>
                                    </p:anim>
                                    <p:anim calcmode="lin" valueType="num">
                                      <p:cBhvr>
                                        <p:cTn id="8" dur="500" fill="hold"/>
                                        <p:tgtEl>
                                          <p:spTgt spid="37171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71724"/>
                                        </p:tgtEl>
                                        <p:attrNameLst>
                                          <p:attrName>style.visibility</p:attrName>
                                        </p:attrNameLst>
                                      </p:cBhvr>
                                      <p:to>
                                        <p:strVal val="visible"/>
                                      </p:to>
                                    </p:set>
                                    <p:animEffect transition="in" filter="diamond(in)">
                                      <p:cBhvr>
                                        <p:cTn id="13" dur="2000"/>
                                        <p:tgtEl>
                                          <p:spTgt spid="37172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71715"/>
                                        </p:tgtEl>
                                        <p:attrNameLst>
                                          <p:attrName>style.visibility</p:attrName>
                                        </p:attrNameLst>
                                      </p:cBhvr>
                                      <p:to>
                                        <p:strVal val="visible"/>
                                      </p:to>
                                    </p:set>
                                    <p:anim calcmode="lin" valueType="num">
                                      <p:cBhvr additive="base">
                                        <p:cTn id="18" dur="500" fill="hold"/>
                                        <p:tgtEl>
                                          <p:spTgt spid="371715"/>
                                        </p:tgtEl>
                                        <p:attrNameLst>
                                          <p:attrName>ppt_x</p:attrName>
                                        </p:attrNameLst>
                                      </p:cBhvr>
                                      <p:tavLst>
                                        <p:tav tm="0">
                                          <p:val>
                                            <p:strVal val="#ppt_x"/>
                                          </p:val>
                                        </p:tav>
                                        <p:tav tm="100000">
                                          <p:val>
                                            <p:strVal val="#ppt_x"/>
                                          </p:val>
                                        </p:tav>
                                      </p:tavLst>
                                    </p:anim>
                                    <p:anim calcmode="lin" valueType="num">
                                      <p:cBhvr additive="base">
                                        <p:cTn id="19" dur="500" fill="hold"/>
                                        <p:tgtEl>
                                          <p:spTgt spid="37171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371719"/>
                                        </p:tgtEl>
                                        <p:attrNameLst>
                                          <p:attrName>style.visibility</p:attrName>
                                        </p:attrNameLst>
                                      </p:cBhvr>
                                      <p:to>
                                        <p:strVal val="visible"/>
                                      </p:to>
                                    </p:set>
                                    <p:anim calcmode="lin" valueType="num">
                                      <p:cBhvr>
                                        <p:cTn id="24" dur="500" fill="hold"/>
                                        <p:tgtEl>
                                          <p:spTgt spid="371719"/>
                                        </p:tgtEl>
                                        <p:attrNameLst>
                                          <p:attrName>ppt_w</p:attrName>
                                        </p:attrNameLst>
                                      </p:cBhvr>
                                      <p:tavLst>
                                        <p:tav tm="0">
                                          <p:val>
                                            <p:fltVal val="0"/>
                                          </p:val>
                                        </p:tav>
                                        <p:tav tm="100000">
                                          <p:val>
                                            <p:strVal val="#ppt_w"/>
                                          </p:val>
                                        </p:tav>
                                      </p:tavLst>
                                    </p:anim>
                                    <p:anim calcmode="lin" valueType="num">
                                      <p:cBhvr>
                                        <p:cTn id="25" dur="500" fill="hold"/>
                                        <p:tgtEl>
                                          <p:spTgt spid="371719"/>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371725"/>
                                        </p:tgtEl>
                                        <p:attrNameLst>
                                          <p:attrName>style.visibility</p:attrName>
                                        </p:attrNameLst>
                                      </p:cBhvr>
                                      <p:to>
                                        <p:strVal val="visible"/>
                                      </p:to>
                                    </p:set>
                                    <p:animEffect transition="in" filter="box(in)">
                                      <p:cBhvr>
                                        <p:cTn id="30" dur="500"/>
                                        <p:tgtEl>
                                          <p:spTgt spid="371725"/>
                                        </p:tgtEl>
                                      </p:cBhvr>
                                    </p:animEffect>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371716"/>
                                        </p:tgtEl>
                                        <p:attrNameLst>
                                          <p:attrName>style.visibility</p:attrName>
                                        </p:attrNameLst>
                                      </p:cBhvr>
                                      <p:to>
                                        <p:strVal val="visible"/>
                                      </p:to>
                                    </p:set>
                                    <p:anim calcmode="lin" valueType="num">
                                      <p:cBhvr>
                                        <p:cTn id="35" dur="500" fill="hold"/>
                                        <p:tgtEl>
                                          <p:spTgt spid="371716"/>
                                        </p:tgtEl>
                                        <p:attrNameLst>
                                          <p:attrName>ppt_w</p:attrName>
                                        </p:attrNameLst>
                                      </p:cBhvr>
                                      <p:tavLst>
                                        <p:tav tm="0">
                                          <p:val>
                                            <p:fltVal val="0"/>
                                          </p:val>
                                        </p:tav>
                                        <p:tav tm="100000">
                                          <p:val>
                                            <p:strVal val="#ppt_w"/>
                                          </p:val>
                                        </p:tav>
                                      </p:tavLst>
                                    </p:anim>
                                    <p:anim calcmode="lin" valueType="num">
                                      <p:cBhvr>
                                        <p:cTn id="36" dur="500" fill="hold"/>
                                        <p:tgtEl>
                                          <p:spTgt spid="371716"/>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71726"/>
                                        </p:tgtEl>
                                        <p:attrNameLst>
                                          <p:attrName>style.visibility</p:attrName>
                                        </p:attrNameLst>
                                      </p:cBhvr>
                                      <p:to>
                                        <p:strVal val="visible"/>
                                      </p:to>
                                    </p:set>
                                    <p:anim calcmode="lin" valueType="num">
                                      <p:cBhvr additive="base">
                                        <p:cTn id="41" dur="500" fill="hold"/>
                                        <p:tgtEl>
                                          <p:spTgt spid="371726"/>
                                        </p:tgtEl>
                                        <p:attrNameLst>
                                          <p:attrName>ppt_x</p:attrName>
                                        </p:attrNameLst>
                                      </p:cBhvr>
                                      <p:tavLst>
                                        <p:tav tm="0">
                                          <p:val>
                                            <p:strVal val="#ppt_x"/>
                                          </p:val>
                                        </p:tav>
                                        <p:tav tm="100000">
                                          <p:val>
                                            <p:strVal val="#ppt_x"/>
                                          </p:val>
                                        </p:tav>
                                      </p:tavLst>
                                    </p:anim>
                                    <p:anim calcmode="lin" valueType="num">
                                      <p:cBhvr additive="base">
                                        <p:cTn id="42" dur="500" fill="hold"/>
                                        <p:tgtEl>
                                          <p:spTgt spid="371726"/>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3" presetClass="entr" presetSubtype="16" fill="hold" grpId="0" nodeType="clickEffect">
                                  <p:stCondLst>
                                    <p:cond delay="0"/>
                                  </p:stCondLst>
                                  <p:childTnLst>
                                    <p:set>
                                      <p:cBhvr>
                                        <p:cTn id="46" dur="1" fill="hold">
                                          <p:stCondLst>
                                            <p:cond delay="0"/>
                                          </p:stCondLst>
                                        </p:cTn>
                                        <p:tgtEl>
                                          <p:spTgt spid="371717"/>
                                        </p:tgtEl>
                                        <p:attrNameLst>
                                          <p:attrName>style.visibility</p:attrName>
                                        </p:attrNameLst>
                                      </p:cBhvr>
                                      <p:to>
                                        <p:strVal val="visible"/>
                                      </p:to>
                                    </p:set>
                                    <p:anim calcmode="lin" valueType="num">
                                      <p:cBhvr>
                                        <p:cTn id="47" dur="500" fill="hold"/>
                                        <p:tgtEl>
                                          <p:spTgt spid="371717"/>
                                        </p:tgtEl>
                                        <p:attrNameLst>
                                          <p:attrName>ppt_w</p:attrName>
                                        </p:attrNameLst>
                                      </p:cBhvr>
                                      <p:tavLst>
                                        <p:tav tm="0">
                                          <p:val>
                                            <p:fltVal val="0"/>
                                          </p:val>
                                        </p:tav>
                                        <p:tav tm="100000">
                                          <p:val>
                                            <p:strVal val="#ppt_w"/>
                                          </p:val>
                                        </p:tav>
                                      </p:tavLst>
                                    </p:anim>
                                    <p:anim calcmode="lin" valueType="num">
                                      <p:cBhvr>
                                        <p:cTn id="48" dur="500" fill="hold"/>
                                        <p:tgtEl>
                                          <p:spTgt spid="371717"/>
                                        </p:tgtEl>
                                        <p:attrNameLst>
                                          <p:attrName>ppt_h</p:attrName>
                                        </p:attrNameLst>
                                      </p:cBhvr>
                                      <p:tavLst>
                                        <p:tav tm="0">
                                          <p:val>
                                            <p:flt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371727"/>
                                        </p:tgtEl>
                                        <p:attrNameLst>
                                          <p:attrName>style.visibility</p:attrName>
                                        </p:attrNameLst>
                                      </p:cBhvr>
                                      <p:to>
                                        <p:strVal val="visible"/>
                                      </p:to>
                                    </p:set>
                                    <p:animEffect transition="in" filter="box(in)">
                                      <p:cBhvr>
                                        <p:cTn id="53" dur="500"/>
                                        <p:tgtEl>
                                          <p:spTgt spid="371727"/>
                                        </p:tgtEl>
                                      </p:cBhvr>
                                    </p:animEffect>
                                  </p:childTnLst>
                                </p:cTn>
                              </p:par>
                            </p:childTnLst>
                          </p:cTn>
                        </p:par>
                      </p:childTnLst>
                    </p:cTn>
                  </p:par>
                  <p:par>
                    <p:cTn id="54" fill="hold">
                      <p:stCondLst>
                        <p:cond delay="indefinite"/>
                      </p:stCondLst>
                      <p:childTnLst>
                        <p:par>
                          <p:cTn id="55" fill="hold">
                            <p:stCondLst>
                              <p:cond delay="0"/>
                            </p:stCondLst>
                            <p:childTnLst>
                              <p:par>
                                <p:cTn id="56" presetID="23" presetClass="entr" presetSubtype="16" fill="hold" grpId="0" nodeType="clickEffect">
                                  <p:stCondLst>
                                    <p:cond delay="0"/>
                                  </p:stCondLst>
                                  <p:iterate type="wd">
                                    <p:tmPct val="10000"/>
                                  </p:iterate>
                                  <p:childTnLst>
                                    <p:set>
                                      <p:cBhvr>
                                        <p:cTn id="57" dur="1" fill="hold">
                                          <p:stCondLst>
                                            <p:cond delay="0"/>
                                          </p:stCondLst>
                                        </p:cTn>
                                        <p:tgtEl>
                                          <p:spTgt spid="371720"/>
                                        </p:tgtEl>
                                        <p:attrNameLst>
                                          <p:attrName>style.visibility</p:attrName>
                                        </p:attrNameLst>
                                      </p:cBhvr>
                                      <p:to>
                                        <p:strVal val="visible"/>
                                      </p:to>
                                    </p:set>
                                    <p:anim calcmode="lin" valueType="num">
                                      <p:cBhvr>
                                        <p:cTn id="58" dur="1000" fill="hold"/>
                                        <p:tgtEl>
                                          <p:spTgt spid="371720"/>
                                        </p:tgtEl>
                                        <p:attrNameLst>
                                          <p:attrName>ppt_w</p:attrName>
                                        </p:attrNameLst>
                                      </p:cBhvr>
                                      <p:tavLst>
                                        <p:tav tm="0">
                                          <p:val>
                                            <p:fltVal val="0"/>
                                          </p:val>
                                        </p:tav>
                                        <p:tav tm="100000">
                                          <p:val>
                                            <p:strVal val="#ppt_w"/>
                                          </p:val>
                                        </p:tav>
                                      </p:tavLst>
                                    </p:anim>
                                    <p:anim calcmode="lin" valueType="num">
                                      <p:cBhvr>
                                        <p:cTn id="59" dur="1000" fill="hold"/>
                                        <p:tgtEl>
                                          <p:spTgt spid="371720"/>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4" presetClass="entr" presetSubtype="16" fill="hold" grpId="0" nodeType="clickEffect">
                                  <p:stCondLst>
                                    <p:cond delay="0"/>
                                  </p:stCondLst>
                                  <p:childTnLst>
                                    <p:set>
                                      <p:cBhvr>
                                        <p:cTn id="63" dur="1" fill="hold">
                                          <p:stCondLst>
                                            <p:cond delay="0"/>
                                          </p:stCondLst>
                                        </p:cTn>
                                        <p:tgtEl>
                                          <p:spTgt spid="371729"/>
                                        </p:tgtEl>
                                        <p:attrNameLst>
                                          <p:attrName>style.visibility</p:attrName>
                                        </p:attrNameLst>
                                      </p:cBhvr>
                                      <p:to>
                                        <p:strVal val="visible"/>
                                      </p:to>
                                    </p:set>
                                    <p:animEffect transition="in" filter="box(in)">
                                      <p:cBhvr>
                                        <p:cTn id="64" dur="500"/>
                                        <p:tgtEl>
                                          <p:spTgt spid="371729"/>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371722"/>
                                        </p:tgtEl>
                                        <p:attrNameLst>
                                          <p:attrName>style.visibility</p:attrName>
                                        </p:attrNameLst>
                                      </p:cBhvr>
                                      <p:to>
                                        <p:strVal val="visible"/>
                                      </p:to>
                                    </p:set>
                                    <p:anim calcmode="lin" valueType="num">
                                      <p:cBhvr additive="base">
                                        <p:cTn id="69" dur="500" fill="hold"/>
                                        <p:tgtEl>
                                          <p:spTgt spid="371722"/>
                                        </p:tgtEl>
                                        <p:attrNameLst>
                                          <p:attrName>ppt_x</p:attrName>
                                        </p:attrNameLst>
                                      </p:cBhvr>
                                      <p:tavLst>
                                        <p:tav tm="0">
                                          <p:val>
                                            <p:strVal val="#ppt_x"/>
                                          </p:val>
                                        </p:tav>
                                        <p:tav tm="100000">
                                          <p:val>
                                            <p:strVal val="#ppt_x"/>
                                          </p:val>
                                        </p:tav>
                                      </p:tavLst>
                                    </p:anim>
                                    <p:anim calcmode="lin" valueType="num">
                                      <p:cBhvr additive="base">
                                        <p:cTn id="70" dur="500" fill="hold"/>
                                        <p:tgtEl>
                                          <p:spTgt spid="371722"/>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grpId="0" nodeType="clickEffect">
                                  <p:stCondLst>
                                    <p:cond delay="0"/>
                                  </p:stCondLst>
                                  <p:childTnLst>
                                    <p:set>
                                      <p:cBhvr>
                                        <p:cTn id="74" dur="1" fill="hold">
                                          <p:stCondLst>
                                            <p:cond delay="0"/>
                                          </p:stCondLst>
                                        </p:cTn>
                                        <p:tgtEl>
                                          <p:spTgt spid="371723"/>
                                        </p:tgtEl>
                                        <p:attrNameLst>
                                          <p:attrName>style.visibility</p:attrName>
                                        </p:attrNameLst>
                                      </p:cBhvr>
                                      <p:to>
                                        <p:strVal val="visible"/>
                                      </p:to>
                                    </p:set>
                                    <p:anim calcmode="lin" valueType="num">
                                      <p:cBhvr>
                                        <p:cTn id="75" dur="500" fill="hold"/>
                                        <p:tgtEl>
                                          <p:spTgt spid="371723"/>
                                        </p:tgtEl>
                                        <p:attrNameLst>
                                          <p:attrName>ppt_w</p:attrName>
                                        </p:attrNameLst>
                                      </p:cBhvr>
                                      <p:tavLst>
                                        <p:tav tm="0">
                                          <p:val>
                                            <p:fltVal val="0"/>
                                          </p:val>
                                        </p:tav>
                                        <p:tav tm="100000">
                                          <p:val>
                                            <p:strVal val="#ppt_w"/>
                                          </p:val>
                                        </p:tav>
                                      </p:tavLst>
                                    </p:anim>
                                    <p:anim calcmode="lin" valueType="num">
                                      <p:cBhvr>
                                        <p:cTn id="76" dur="500" fill="hold"/>
                                        <p:tgtEl>
                                          <p:spTgt spid="371723"/>
                                        </p:tgtEl>
                                        <p:attrNameLst>
                                          <p:attrName>ppt_h</p:attrName>
                                        </p:attrNameLst>
                                      </p:cBhvr>
                                      <p:tavLst>
                                        <p:tav tm="0">
                                          <p:val>
                                            <p:fltVal val="0"/>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23" presetClass="entr" presetSubtype="16" fill="hold" grpId="0" nodeType="clickEffect">
                                  <p:stCondLst>
                                    <p:cond delay="0"/>
                                  </p:stCondLst>
                                  <p:childTnLst>
                                    <p:set>
                                      <p:cBhvr>
                                        <p:cTn id="80" dur="1" fill="hold">
                                          <p:stCondLst>
                                            <p:cond delay="0"/>
                                          </p:stCondLst>
                                        </p:cTn>
                                        <p:tgtEl>
                                          <p:spTgt spid="371730"/>
                                        </p:tgtEl>
                                        <p:attrNameLst>
                                          <p:attrName>style.visibility</p:attrName>
                                        </p:attrNameLst>
                                      </p:cBhvr>
                                      <p:to>
                                        <p:strVal val="visible"/>
                                      </p:to>
                                    </p:set>
                                    <p:anim calcmode="lin" valueType="num">
                                      <p:cBhvr>
                                        <p:cTn id="81" dur="500" fill="hold"/>
                                        <p:tgtEl>
                                          <p:spTgt spid="371730"/>
                                        </p:tgtEl>
                                        <p:attrNameLst>
                                          <p:attrName>ppt_w</p:attrName>
                                        </p:attrNameLst>
                                      </p:cBhvr>
                                      <p:tavLst>
                                        <p:tav tm="0">
                                          <p:val>
                                            <p:fltVal val="0"/>
                                          </p:val>
                                        </p:tav>
                                        <p:tav tm="100000">
                                          <p:val>
                                            <p:strVal val="#ppt_w"/>
                                          </p:val>
                                        </p:tav>
                                      </p:tavLst>
                                    </p:anim>
                                    <p:anim calcmode="lin" valueType="num">
                                      <p:cBhvr>
                                        <p:cTn id="82" dur="500" fill="hold"/>
                                        <p:tgtEl>
                                          <p:spTgt spid="371730"/>
                                        </p:tgtEl>
                                        <p:attrNameLst>
                                          <p:attrName>ppt_h</p:attrName>
                                        </p:attrNameLst>
                                      </p:cBhvr>
                                      <p:tavLst>
                                        <p:tav tm="0">
                                          <p:val>
                                            <p:fltVal val="0"/>
                                          </p:val>
                                        </p:tav>
                                        <p:tav tm="100000">
                                          <p:val>
                                            <p:strVal val="#ppt_h"/>
                                          </p:val>
                                        </p:tav>
                                      </p:tavLst>
                                    </p:anim>
                                  </p:childTnLst>
                                </p:cTn>
                              </p:par>
                            </p:childTnLst>
                          </p:cTn>
                        </p:par>
                      </p:childTnLst>
                    </p:cTn>
                  </p:par>
                  <p:par>
                    <p:cTn id="83" fill="hold">
                      <p:stCondLst>
                        <p:cond delay="indefinite"/>
                      </p:stCondLst>
                      <p:childTnLst>
                        <p:par>
                          <p:cTn id="84" fill="hold">
                            <p:stCondLst>
                              <p:cond delay="0"/>
                            </p:stCondLst>
                            <p:childTnLst>
                              <p:par>
                                <p:cTn id="85" presetID="4" presetClass="entr" presetSubtype="16" fill="hold" grpId="0" nodeType="clickEffect">
                                  <p:stCondLst>
                                    <p:cond delay="0"/>
                                  </p:stCondLst>
                                  <p:childTnLst>
                                    <p:set>
                                      <p:cBhvr>
                                        <p:cTn id="86" dur="1" fill="hold">
                                          <p:stCondLst>
                                            <p:cond delay="0"/>
                                          </p:stCondLst>
                                        </p:cTn>
                                        <p:tgtEl>
                                          <p:spTgt spid="371731"/>
                                        </p:tgtEl>
                                        <p:attrNameLst>
                                          <p:attrName>style.visibility</p:attrName>
                                        </p:attrNameLst>
                                      </p:cBhvr>
                                      <p:to>
                                        <p:strVal val="visible"/>
                                      </p:to>
                                    </p:set>
                                    <p:animEffect transition="in" filter="box(in)">
                                      <p:cBhvr>
                                        <p:cTn id="87" dur="500"/>
                                        <p:tgtEl>
                                          <p:spTgt spid="371731"/>
                                        </p:tgtEl>
                                      </p:cBhvr>
                                    </p:animEffect>
                                  </p:childTnLst>
                                </p:cTn>
                              </p:par>
                            </p:childTnLst>
                          </p:cTn>
                        </p:par>
                      </p:childTnLst>
                    </p:cTn>
                  </p:par>
                  <p:par>
                    <p:cTn id="88" fill="hold">
                      <p:stCondLst>
                        <p:cond delay="indefinite"/>
                      </p:stCondLst>
                      <p:childTnLst>
                        <p:par>
                          <p:cTn id="89" fill="hold">
                            <p:stCondLst>
                              <p:cond delay="0"/>
                            </p:stCondLst>
                            <p:childTnLst>
                              <p:par>
                                <p:cTn id="90" presetID="23" presetClass="entr" presetSubtype="16" fill="hold" grpId="0" nodeType="clickEffect">
                                  <p:stCondLst>
                                    <p:cond delay="0"/>
                                  </p:stCondLst>
                                  <p:childTnLst>
                                    <p:set>
                                      <p:cBhvr>
                                        <p:cTn id="91" dur="1" fill="hold">
                                          <p:stCondLst>
                                            <p:cond delay="0"/>
                                          </p:stCondLst>
                                        </p:cTn>
                                        <p:tgtEl>
                                          <p:spTgt spid="371718"/>
                                        </p:tgtEl>
                                        <p:attrNameLst>
                                          <p:attrName>style.visibility</p:attrName>
                                        </p:attrNameLst>
                                      </p:cBhvr>
                                      <p:to>
                                        <p:strVal val="visible"/>
                                      </p:to>
                                    </p:set>
                                    <p:anim calcmode="lin" valueType="num">
                                      <p:cBhvr>
                                        <p:cTn id="92" dur="500" fill="hold"/>
                                        <p:tgtEl>
                                          <p:spTgt spid="371718"/>
                                        </p:tgtEl>
                                        <p:attrNameLst>
                                          <p:attrName>ppt_w</p:attrName>
                                        </p:attrNameLst>
                                      </p:cBhvr>
                                      <p:tavLst>
                                        <p:tav tm="0">
                                          <p:val>
                                            <p:fltVal val="0"/>
                                          </p:val>
                                        </p:tav>
                                        <p:tav tm="100000">
                                          <p:val>
                                            <p:strVal val="#ppt_w"/>
                                          </p:val>
                                        </p:tav>
                                      </p:tavLst>
                                    </p:anim>
                                    <p:anim calcmode="lin" valueType="num">
                                      <p:cBhvr>
                                        <p:cTn id="93" dur="500" fill="hold"/>
                                        <p:tgtEl>
                                          <p:spTgt spid="3717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4" grpId="0" animBg="1"/>
      <p:bldP spid="371715" grpId="0" animBg="1"/>
      <p:bldP spid="371716" grpId="0" animBg="1"/>
      <p:bldP spid="371717" grpId="0" animBg="1"/>
      <p:bldP spid="371718" grpId="0" animBg="1"/>
      <p:bldP spid="371719" grpId="0" animBg="1"/>
      <p:bldP spid="371720" grpId="0" animBg="1"/>
      <p:bldP spid="371722" grpId="0" animBg="1"/>
      <p:bldP spid="371723" grpId="0" animBg="1"/>
      <p:bldP spid="371724" grpId="0" animBg="1"/>
      <p:bldP spid="371725" grpId="0" animBg="1"/>
      <p:bldP spid="371726" grpId="0" animBg="1"/>
      <p:bldP spid="371727" grpId="0" animBg="1"/>
      <p:bldP spid="371729" grpId="0" animBg="1"/>
      <p:bldP spid="371730" grpId="0" animBg="1"/>
      <p:bldP spid="371731" grpId="0" animBg="1"/>
    </p:bld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xfrm>
            <a:off x="179388" y="115888"/>
            <a:ext cx="8713787" cy="433387"/>
          </a:xfrm>
          <a:solidFill>
            <a:srgbClr val="99FFCC"/>
          </a:solidFill>
          <a:ln w="28575">
            <a:solidFill>
              <a:srgbClr val="008000"/>
            </a:solidFill>
          </a:ln>
        </p:spPr>
        <p:txBody>
          <a:bodyPr/>
          <a:lstStyle/>
          <a:p>
            <a:pPr eaLnBrk="1" hangingPunct="1">
              <a:lnSpc>
                <a:spcPct val="90000"/>
              </a:lnSpc>
            </a:pPr>
            <a:r>
              <a:rPr lang="en-US" sz="2400" smtClean="0">
                <a:latin typeface="Tahoma" pitchFamily="34" charset="0"/>
              </a:rPr>
              <a:t>Hak WP lainnya berkaitan dengan pengajuan keberatan</a:t>
            </a:r>
          </a:p>
        </p:txBody>
      </p:sp>
      <p:sp>
        <p:nvSpPr>
          <p:cNvPr id="396292" name="Rectangle 4"/>
          <p:cNvSpPr>
            <a:spLocks noChangeArrowheads="1"/>
          </p:cNvSpPr>
          <p:nvPr/>
        </p:nvSpPr>
        <p:spPr bwMode="auto">
          <a:xfrm>
            <a:off x="180975" y="692150"/>
            <a:ext cx="8783638" cy="882650"/>
          </a:xfrm>
          <a:prstGeom prst="rect">
            <a:avLst/>
          </a:prstGeom>
          <a:noFill/>
          <a:ln w="9525">
            <a:solidFill>
              <a:srgbClr val="008000"/>
            </a:solidFill>
            <a:miter lim="800000"/>
            <a:headEnd/>
            <a:tailEnd/>
          </a:ln>
        </p:spPr>
        <p:txBody>
          <a:bodyPr lIns="91426" tIns="45714" rIns="91426" bIns="45714" anchor="ctr">
            <a:spAutoFit/>
          </a:bodyPr>
          <a:lstStyle/>
          <a:p>
            <a:pPr>
              <a:lnSpc>
                <a:spcPct val="80000"/>
              </a:lnSpc>
            </a:pPr>
            <a:r>
              <a:rPr lang="id-ID" sz="1600" b="1" u="none">
                <a:latin typeface="Tahoma" pitchFamily="34" charset="0"/>
              </a:rPr>
              <a:t>Apabila diminta oleh Wajib Pajak untuk keperluan pengajuan keberatan, Direktur Jenderal Pajak wajib memberikan keterangan secara tertulis hal-hal yang menjadi dasar pengenaan pajak, penghitungan rugi, atau pemotongan atau pemungutan pajak.</a:t>
            </a:r>
            <a:r>
              <a:rPr lang="en-US" sz="1600" b="1" u="none">
                <a:latin typeface="Tahoma" pitchFamily="34" charset="0"/>
              </a:rPr>
              <a:t>(Pasal 25 ayat 6 UU KUP)</a:t>
            </a:r>
            <a:endParaRPr lang="en-US" sz="1600" b="1">
              <a:latin typeface="Tahoma" pitchFamily="34" charset="0"/>
            </a:endParaRPr>
          </a:p>
        </p:txBody>
      </p:sp>
      <p:sp>
        <p:nvSpPr>
          <p:cNvPr id="396293" name="Music"/>
          <p:cNvSpPr>
            <a:spLocks noEditPoints="1" noChangeArrowheads="1"/>
          </p:cNvSpPr>
          <p:nvPr/>
        </p:nvSpPr>
        <p:spPr bwMode="auto">
          <a:xfrm>
            <a:off x="-4763" y="549275"/>
            <a:ext cx="328613" cy="328613"/>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96294" name="Rectangle 6"/>
          <p:cNvSpPr>
            <a:spLocks noChangeArrowheads="1"/>
          </p:cNvSpPr>
          <p:nvPr/>
        </p:nvSpPr>
        <p:spPr bwMode="auto">
          <a:xfrm>
            <a:off x="684213" y="1504327"/>
            <a:ext cx="8280400" cy="845797"/>
          </a:xfrm>
          <a:prstGeom prst="rect">
            <a:avLst/>
          </a:prstGeom>
          <a:solidFill>
            <a:srgbClr val="FFFFCC"/>
          </a:solidFill>
          <a:ln w="9525">
            <a:solidFill>
              <a:srgbClr val="008000"/>
            </a:solidFill>
            <a:miter lim="800000"/>
            <a:headEnd/>
            <a:tailEnd/>
          </a:ln>
        </p:spPr>
        <p:txBody>
          <a:bodyPr lIns="91426" tIns="45714" rIns="91426" bIns="45714" anchor="ctr">
            <a:spAutoFit/>
          </a:bodyPr>
          <a:lstStyle/>
          <a:p>
            <a:pPr>
              <a:lnSpc>
                <a:spcPct val="90000"/>
              </a:lnSpc>
            </a:pPr>
            <a:r>
              <a:rPr lang="en-US" sz="1800" b="1" u="none" dirty="0" err="1">
                <a:latin typeface="Arial Narrow" pitchFamily="34" charset="0"/>
              </a:rPr>
              <a:t>Dirjen</a:t>
            </a:r>
            <a:r>
              <a:rPr lang="en-US" sz="1800" b="1" u="none" dirty="0">
                <a:latin typeface="Arial Narrow" pitchFamily="34" charset="0"/>
              </a:rPr>
              <a:t> </a:t>
            </a:r>
            <a:r>
              <a:rPr lang="en-US" sz="1800" b="1" u="none" dirty="0" err="1">
                <a:latin typeface="Arial Narrow" pitchFamily="34" charset="0"/>
              </a:rPr>
              <a:t>Pajak</a:t>
            </a:r>
            <a:r>
              <a:rPr lang="en-US" sz="1800" b="1" u="none" dirty="0">
                <a:latin typeface="Arial Narrow" pitchFamily="34" charset="0"/>
              </a:rPr>
              <a:t> </a:t>
            </a:r>
            <a:r>
              <a:rPr lang="en-US" sz="1800" b="1" u="none" dirty="0" err="1">
                <a:latin typeface="Arial Narrow" pitchFamily="34" charset="0"/>
              </a:rPr>
              <a:t>wajib</a:t>
            </a:r>
            <a:r>
              <a:rPr lang="en-US" sz="1800" b="1" u="none" dirty="0">
                <a:latin typeface="Arial Narrow" pitchFamily="34" charset="0"/>
              </a:rPr>
              <a:t> </a:t>
            </a:r>
            <a:r>
              <a:rPr lang="en-US" sz="1800" b="1" u="none" dirty="0" err="1">
                <a:latin typeface="Arial Narrow" pitchFamily="34" charset="0"/>
              </a:rPr>
              <a:t>memberi</a:t>
            </a:r>
            <a:r>
              <a:rPr lang="en-US" sz="1800" b="1" u="none" dirty="0">
                <a:latin typeface="Arial Narrow" pitchFamily="34" charset="0"/>
              </a:rPr>
              <a:t> </a:t>
            </a:r>
            <a:r>
              <a:rPr lang="en-US" sz="1800" b="1" u="none" dirty="0" err="1">
                <a:latin typeface="Arial Narrow" pitchFamily="34" charset="0"/>
              </a:rPr>
              <a:t>keterangan</a:t>
            </a:r>
            <a:r>
              <a:rPr lang="en-US" sz="1800" b="1" u="none" dirty="0">
                <a:latin typeface="Arial Narrow" pitchFamily="34" charset="0"/>
              </a:rPr>
              <a:t> yang </a:t>
            </a:r>
            <a:r>
              <a:rPr lang="en-US" sz="1800" b="1" u="none" dirty="0" err="1">
                <a:latin typeface="Arial Narrow" pitchFamily="34" charset="0"/>
              </a:rPr>
              <a:t>diminta</a:t>
            </a:r>
            <a:r>
              <a:rPr lang="en-US" sz="1800" b="1" u="none" dirty="0">
                <a:latin typeface="Arial Narrow" pitchFamily="34" charset="0"/>
              </a:rPr>
              <a:t> </a:t>
            </a:r>
            <a:r>
              <a:rPr lang="en-US" sz="1800" b="1" u="none" dirty="0" err="1">
                <a:latin typeface="Arial Narrow" pitchFamily="34" charset="0"/>
              </a:rPr>
              <a:t>oleh</a:t>
            </a:r>
            <a:r>
              <a:rPr lang="en-US" sz="1800" b="1" u="none" dirty="0">
                <a:latin typeface="Arial Narrow" pitchFamily="34" charset="0"/>
              </a:rPr>
              <a:t> WP </a:t>
            </a:r>
            <a:r>
              <a:rPr lang="en-US" sz="1800" b="1" u="none" dirty="0" err="1">
                <a:latin typeface="Arial Narrow" pitchFamily="34" charset="0"/>
              </a:rPr>
              <a:t>dalam</a:t>
            </a:r>
            <a:r>
              <a:rPr lang="en-US" sz="1800" b="1" u="none" dirty="0">
                <a:latin typeface="Arial Narrow" pitchFamily="34" charset="0"/>
              </a:rPr>
              <a:t> </a:t>
            </a:r>
            <a:r>
              <a:rPr lang="en-US" sz="1800" b="1" u="none" dirty="0" err="1">
                <a:latin typeface="Arial Narrow" pitchFamily="34" charset="0"/>
              </a:rPr>
              <a:t>jangka</a:t>
            </a:r>
            <a:r>
              <a:rPr lang="en-US" sz="1800" b="1" u="none" dirty="0">
                <a:latin typeface="Arial Narrow" pitchFamily="34" charset="0"/>
              </a:rPr>
              <a:t> </a:t>
            </a:r>
            <a:r>
              <a:rPr lang="en-US" sz="1800" b="1" u="none" dirty="0" err="1">
                <a:latin typeface="Arial Narrow" pitchFamily="34" charset="0"/>
              </a:rPr>
              <a:t>waktu</a:t>
            </a:r>
            <a:r>
              <a:rPr lang="en-US" sz="1800" b="1" u="none" dirty="0">
                <a:latin typeface="Arial Narrow" pitchFamily="34" charset="0"/>
              </a:rPr>
              <a:t> paling lama 20 (</a:t>
            </a:r>
            <a:r>
              <a:rPr lang="en-US" sz="1800" b="1" u="none" dirty="0" err="1">
                <a:latin typeface="Arial Narrow" pitchFamily="34" charset="0"/>
              </a:rPr>
              <a:t>dua</a:t>
            </a:r>
            <a:r>
              <a:rPr lang="en-US" sz="1800" b="1" u="none" dirty="0">
                <a:latin typeface="Arial Narrow" pitchFamily="34" charset="0"/>
              </a:rPr>
              <a:t> </a:t>
            </a:r>
            <a:r>
              <a:rPr lang="en-US" sz="1800" b="1" u="none" dirty="0" err="1">
                <a:latin typeface="Arial Narrow" pitchFamily="34" charset="0"/>
              </a:rPr>
              <a:t>puluh</a:t>
            </a:r>
            <a:r>
              <a:rPr lang="en-US" sz="1800" b="1" u="none" dirty="0">
                <a:latin typeface="Arial Narrow" pitchFamily="34" charset="0"/>
              </a:rPr>
              <a:t>) </a:t>
            </a:r>
            <a:r>
              <a:rPr lang="en-US" sz="1800" b="1" u="none" dirty="0" err="1">
                <a:latin typeface="Arial Narrow" pitchFamily="34" charset="0"/>
              </a:rPr>
              <a:t>hari</a:t>
            </a:r>
            <a:r>
              <a:rPr lang="en-US" sz="1800" b="1" u="none" dirty="0">
                <a:latin typeface="Arial Narrow" pitchFamily="34" charset="0"/>
              </a:rPr>
              <a:t> </a:t>
            </a:r>
            <a:r>
              <a:rPr lang="en-US" sz="1800" b="1" u="none" dirty="0" err="1">
                <a:latin typeface="Arial Narrow" pitchFamily="34" charset="0"/>
              </a:rPr>
              <a:t>kerja</a:t>
            </a:r>
            <a:r>
              <a:rPr lang="en-US" sz="1800" b="1" u="none" dirty="0">
                <a:latin typeface="Arial Narrow" pitchFamily="34" charset="0"/>
              </a:rPr>
              <a:t> </a:t>
            </a:r>
            <a:r>
              <a:rPr lang="en-US" sz="1800" b="1" u="none" dirty="0" err="1">
                <a:latin typeface="Arial Narrow" pitchFamily="34" charset="0"/>
              </a:rPr>
              <a:t>sejak</a:t>
            </a:r>
            <a:r>
              <a:rPr lang="en-US" sz="1800" b="1" u="none" dirty="0">
                <a:latin typeface="Arial Narrow" pitchFamily="34" charset="0"/>
              </a:rPr>
              <a:t> </a:t>
            </a:r>
            <a:r>
              <a:rPr lang="en-US" sz="1800" b="1" u="none" dirty="0" err="1">
                <a:latin typeface="Arial Narrow" pitchFamily="34" charset="0"/>
              </a:rPr>
              <a:t>surat</a:t>
            </a:r>
            <a:r>
              <a:rPr lang="en-US" sz="1800" b="1" u="none" dirty="0">
                <a:latin typeface="Arial Narrow" pitchFamily="34" charset="0"/>
              </a:rPr>
              <a:t> </a:t>
            </a:r>
            <a:r>
              <a:rPr lang="en-US" sz="1800" b="1" u="none" dirty="0" err="1">
                <a:latin typeface="Arial Narrow" pitchFamily="34" charset="0"/>
              </a:rPr>
              <a:t>permintaan</a:t>
            </a:r>
            <a:r>
              <a:rPr lang="en-US" sz="1800" b="1" u="none" dirty="0">
                <a:latin typeface="Arial Narrow" pitchFamily="34" charset="0"/>
              </a:rPr>
              <a:t> WP </a:t>
            </a:r>
            <a:r>
              <a:rPr lang="en-US" sz="1800" b="1" u="none" dirty="0" err="1">
                <a:latin typeface="Arial Narrow" pitchFamily="34" charset="0"/>
              </a:rPr>
              <a:t>diterima</a:t>
            </a:r>
            <a:r>
              <a:rPr lang="en-US" sz="1800" b="1" u="none" dirty="0">
                <a:latin typeface="Arial Narrow" pitchFamily="34" charset="0"/>
              </a:rPr>
              <a:t>. </a:t>
            </a:r>
            <a:r>
              <a:rPr lang="en-US" sz="1800" b="1" u="none" dirty="0" smtClean="0">
                <a:latin typeface="Arial Narrow" pitchFamily="34" charset="0"/>
              </a:rPr>
              <a:t>(</a:t>
            </a:r>
            <a:r>
              <a:rPr lang="en-US" sz="1800" b="1" u="none" dirty="0" smtClean="0">
                <a:solidFill>
                  <a:srgbClr val="C00000"/>
                </a:solidFill>
              </a:rPr>
              <a:t>PMK 9/PMK.03/2013</a:t>
            </a:r>
            <a:r>
              <a:rPr lang="en-US" sz="1800" b="1" u="none" dirty="0" smtClean="0">
                <a:latin typeface="Arial Narrow" pitchFamily="34" charset="0"/>
              </a:rPr>
              <a:t>)</a:t>
            </a:r>
            <a:endParaRPr lang="en-US" sz="1800" b="1" u="none" dirty="0">
              <a:latin typeface="Arial Narrow" pitchFamily="34" charset="0"/>
            </a:endParaRPr>
          </a:p>
        </p:txBody>
      </p:sp>
      <p:sp>
        <p:nvSpPr>
          <p:cNvPr id="396295" name="Rectangle 7"/>
          <p:cNvSpPr>
            <a:spLocks noChangeArrowheads="1"/>
          </p:cNvSpPr>
          <p:nvPr/>
        </p:nvSpPr>
        <p:spPr bwMode="auto">
          <a:xfrm>
            <a:off x="179388" y="2338417"/>
            <a:ext cx="8785225" cy="1006417"/>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en-US" sz="1600" b="1" u="none" dirty="0" err="1">
                <a:latin typeface="Tahoma" pitchFamily="34" charset="0"/>
              </a:rPr>
              <a:t>Dalam</a:t>
            </a:r>
            <a:r>
              <a:rPr lang="en-US" sz="1600" b="1" u="none" dirty="0">
                <a:latin typeface="Tahoma" pitchFamily="34" charset="0"/>
              </a:rPr>
              <a:t> </a:t>
            </a:r>
            <a:r>
              <a:rPr lang="en-US" sz="1600" b="1" u="none" dirty="0" err="1">
                <a:latin typeface="Tahoma" pitchFamily="34" charset="0"/>
              </a:rPr>
              <a:t>hal</a:t>
            </a:r>
            <a:r>
              <a:rPr lang="en-US" sz="1600" b="1" u="none" dirty="0">
                <a:latin typeface="Tahoma" pitchFamily="34" charset="0"/>
              </a:rPr>
              <a:t> </a:t>
            </a:r>
            <a:r>
              <a:rPr lang="en-US" sz="1600" b="1" u="none" dirty="0" err="1">
                <a:latin typeface="Tahoma" pitchFamily="34" charset="0"/>
              </a:rPr>
              <a:t>surat</a:t>
            </a:r>
            <a:r>
              <a:rPr lang="en-US" sz="1600" b="1" u="none" dirty="0">
                <a:latin typeface="Tahoma" pitchFamily="34" charset="0"/>
              </a:rPr>
              <a:t> </a:t>
            </a:r>
            <a:r>
              <a:rPr lang="en-US" sz="1600" b="1" u="none" dirty="0" err="1">
                <a:latin typeface="Tahoma" pitchFamily="34" charset="0"/>
              </a:rPr>
              <a:t>keberatan</a:t>
            </a:r>
            <a:r>
              <a:rPr lang="en-US" sz="1600" b="1" u="none" dirty="0">
                <a:latin typeface="Tahoma" pitchFamily="34" charset="0"/>
              </a:rPr>
              <a:t> yang </a:t>
            </a:r>
            <a:r>
              <a:rPr lang="en-US" sz="1600" b="1" u="none" dirty="0" err="1">
                <a:latin typeface="Tahoma" pitchFamily="34" charset="0"/>
              </a:rPr>
              <a:t>disampaikan</a:t>
            </a:r>
            <a:r>
              <a:rPr lang="en-US" sz="1600" b="1" u="none" dirty="0">
                <a:latin typeface="Tahoma" pitchFamily="34" charset="0"/>
              </a:rPr>
              <a:t> </a:t>
            </a:r>
            <a:r>
              <a:rPr lang="en-US" sz="1600" b="1" u="none" dirty="0" err="1">
                <a:latin typeface="Tahoma" pitchFamily="34" charset="0"/>
              </a:rPr>
              <a:t>oleh</a:t>
            </a:r>
            <a:r>
              <a:rPr lang="en-US" sz="1600" b="1" u="none" dirty="0">
                <a:latin typeface="Tahoma" pitchFamily="34" charset="0"/>
              </a:rPr>
              <a:t> WP </a:t>
            </a:r>
            <a:r>
              <a:rPr lang="en-US" sz="1600" b="1" u="none" dirty="0" err="1">
                <a:latin typeface="Tahoma" pitchFamily="34" charset="0"/>
              </a:rPr>
              <a:t>belum</a:t>
            </a:r>
            <a:r>
              <a:rPr lang="en-US" sz="1600" b="1" u="none" dirty="0">
                <a:latin typeface="Tahoma" pitchFamily="34" charset="0"/>
              </a:rPr>
              <a:t> </a:t>
            </a:r>
            <a:r>
              <a:rPr lang="en-US" sz="1600" b="1" u="none" dirty="0" err="1">
                <a:latin typeface="Tahoma" pitchFamily="34" charset="0"/>
              </a:rPr>
              <a:t>memenuhi</a:t>
            </a:r>
            <a:r>
              <a:rPr lang="en-US" sz="1600" b="1" u="none" dirty="0">
                <a:latin typeface="Tahoma" pitchFamily="34" charset="0"/>
              </a:rPr>
              <a:t> </a:t>
            </a:r>
            <a:r>
              <a:rPr lang="en-US" sz="1600" b="1" u="none" dirty="0" err="1">
                <a:latin typeface="Tahoma" pitchFamily="34" charset="0"/>
              </a:rPr>
              <a:t>persyaratan</a:t>
            </a:r>
            <a:r>
              <a:rPr lang="en-US" sz="1600" b="1" u="none" dirty="0">
                <a:latin typeface="Tahoma" pitchFamily="34" charset="0"/>
              </a:rPr>
              <a:t>, WP </a:t>
            </a:r>
            <a:r>
              <a:rPr lang="en-US" sz="1600" b="1" u="none" dirty="0" err="1">
                <a:latin typeface="Tahoma" pitchFamily="34" charset="0"/>
              </a:rPr>
              <a:t>dapat</a:t>
            </a:r>
            <a:r>
              <a:rPr lang="en-US" sz="1600" b="1" u="none" dirty="0">
                <a:latin typeface="Tahoma" pitchFamily="34" charset="0"/>
              </a:rPr>
              <a:t> </a:t>
            </a:r>
            <a:r>
              <a:rPr lang="en-US" sz="1600" b="1" u="none" dirty="0" err="1">
                <a:latin typeface="Tahoma" pitchFamily="34" charset="0"/>
              </a:rPr>
              <a:t>menyampaikan</a:t>
            </a:r>
            <a:r>
              <a:rPr lang="en-US" sz="1600" b="1" u="none" dirty="0">
                <a:latin typeface="Tahoma" pitchFamily="34" charset="0"/>
              </a:rPr>
              <a:t> </a:t>
            </a:r>
            <a:r>
              <a:rPr lang="en-US" sz="1600" b="1" u="none" dirty="0" err="1">
                <a:latin typeface="Tahoma" pitchFamily="34" charset="0"/>
              </a:rPr>
              <a:t>perbaikan</a:t>
            </a:r>
            <a:r>
              <a:rPr lang="en-US" sz="1600" b="1" u="none" dirty="0">
                <a:latin typeface="Tahoma" pitchFamily="34" charset="0"/>
              </a:rPr>
              <a:t> </a:t>
            </a:r>
            <a:r>
              <a:rPr lang="en-US" sz="1600" b="1" u="none" dirty="0" err="1">
                <a:latin typeface="Tahoma" pitchFamily="34" charset="0"/>
              </a:rPr>
              <a:t>surat</a:t>
            </a:r>
            <a:r>
              <a:rPr lang="en-US" sz="1600" b="1" u="none" dirty="0">
                <a:latin typeface="Tahoma" pitchFamily="34" charset="0"/>
              </a:rPr>
              <a:t> </a:t>
            </a:r>
            <a:r>
              <a:rPr lang="en-US" sz="1600" b="1" u="none" dirty="0" err="1">
                <a:latin typeface="Tahoma" pitchFamily="34" charset="0"/>
              </a:rPr>
              <a:t>keberatan</a:t>
            </a:r>
            <a:r>
              <a:rPr lang="en-US" sz="1600" b="1" u="none" dirty="0">
                <a:latin typeface="Tahoma" pitchFamily="34" charset="0"/>
              </a:rPr>
              <a:t> </a:t>
            </a:r>
            <a:r>
              <a:rPr lang="en-US" sz="1600" b="1" u="none" dirty="0" err="1">
                <a:latin typeface="Tahoma" pitchFamily="34" charset="0"/>
              </a:rPr>
              <a:t>dengan</a:t>
            </a:r>
            <a:r>
              <a:rPr lang="en-US" sz="1600" b="1" u="none" dirty="0">
                <a:latin typeface="Tahoma" pitchFamily="34" charset="0"/>
              </a:rPr>
              <a:t> </a:t>
            </a:r>
            <a:r>
              <a:rPr lang="en-US" sz="1600" b="1" u="none" dirty="0" err="1">
                <a:latin typeface="Tahoma" pitchFamily="34" charset="0"/>
              </a:rPr>
              <a:t>melengkapi</a:t>
            </a:r>
            <a:r>
              <a:rPr lang="en-US" sz="1600" b="1" u="none" dirty="0">
                <a:latin typeface="Tahoma" pitchFamily="34" charset="0"/>
              </a:rPr>
              <a:t> </a:t>
            </a:r>
            <a:r>
              <a:rPr lang="en-US" sz="1600" b="1" u="none" dirty="0" err="1">
                <a:latin typeface="Tahoma" pitchFamily="34" charset="0"/>
              </a:rPr>
              <a:t>persyaratan</a:t>
            </a:r>
            <a:r>
              <a:rPr lang="en-US" sz="1600" b="1" u="none" dirty="0">
                <a:latin typeface="Tahoma" pitchFamily="34" charset="0"/>
              </a:rPr>
              <a:t> yang </a:t>
            </a:r>
            <a:r>
              <a:rPr lang="en-US" sz="1600" b="1" u="none" dirty="0" err="1">
                <a:latin typeface="Tahoma" pitchFamily="34" charset="0"/>
              </a:rPr>
              <a:t>belum</a:t>
            </a:r>
            <a:r>
              <a:rPr lang="en-US" sz="1600" b="1" u="none" dirty="0">
                <a:latin typeface="Tahoma" pitchFamily="34" charset="0"/>
              </a:rPr>
              <a:t> </a:t>
            </a:r>
            <a:r>
              <a:rPr lang="en-US" sz="1600" b="1" u="none" dirty="0" err="1">
                <a:latin typeface="Tahoma" pitchFamily="34" charset="0"/>
              </a:rPr>
              <a:t>dipenuhi</a:t>
            </a:r>
            <a:r>
              <a:rPr lang="en-US" sz="1600" b="1" u="none" dirty="0">
                <a:latin typeface="Tahoma" pitchFamily="34" charset="0"/>
              </a:rPr>
              <a:t> </a:t>
            </a:r>
            <a:r>
              <a:rPr lang="en-US" sz="1600" b="1" u="none" dirty="0" err="1">
                <a:latin typeface="Tahoma" pitchFamily="34" charset="0"/>
              </a:rPr>
              <a:t>sebelum</a:t>
            </a:r>
            <a:r>
              <a:rPr lang="en-US" sz="1600" b="1" u="none" dirty="0">
                <a:latin typeface="Tahoma" pitchFamily="34" charset="0"/>
              </a:rPr>
              <a:t> </a:t>
            </a:r>
            <a:r>
              <a:rPr lang="en-US" sz="1600" b="1" u="none" dirty="0" err="1">
                <a:latin typeface="Tahoma" pitchFamily="34" charset="0"/>
              </a:rPr>
              <a:t>jangka</a:t>
            </a:r>
            <a:r>
              <a:rPr lang="en-US" sz="1600" b="1" u="none" dirty="0">
                <a:latin typeface="Tahoma" pitchFamily="34" charset="0"/>
              </a:rPr>
              <a:t> </a:t>
            </a:r>
            <a:r>
              <a:rPr lang="en-US" sz="1600" b="1" u="none" dirty="0" err="1">
                <a:latin typeface="Tahoma" pitchFamily="34" charset="0"/>
              </a:rPr>
              <a:t>waktu</a:t>
            </a:r>
            <a:r>
              <a:rPr lang="en-US" sz="1600" b="1" u="none" dirty="0">
                <a:latin typeface="Tahoma" pitchFamily="34" charset="0"/>
              </a:rPr>
              <a:t> 3 </a:t>
            </a:r>
            <a:r>
              <a:rPr lang="en-US" sz="1600" b="1" u="none" dirty="0" err="1">
                <a:latin typeface="Tahoma" pitchFamily="34" charset="0"/>
              </a:rPr>
              <a:t>bulan</a:t>
            </a:r>
            <a:r>
              <a:rPr lang="en-US" sz="1600" b="1" u="none" dirty="0">
                <a:latin typeface="Tahoma" pitchFamily="34" charset="0"/>
              </a:rPr>
              <a:t> </a:t>
            </a:r>
            <a:r>
              <a:rPr lang="en-US" sz="1600" b="1" u="none" dirty="0" err="1">
                <a:latin typeface="Tahoma" pitchFamily="34" charset="0"/>
              </a:rPr>
              <a:t>terlampaui</a:t>
            </a:r>
            <a:r>
              <a:rPr lang="en-US" sz="1600" b="1" u="none" dirty="0">
                <a:latin typeface="Tahoma" pitchFamily="34" charset="0"/>
              </a:rPr>
              <a:t>. </a:t>
            </a:r>
            <a:r>
              <a:rPr lang="en-US" sz="1600" b="1" u="none" dirty="0" smtClean="0">
                <a:latin typeface="Tahoma" pitchFamily="34" charset="0"/>
              </a:rPr>
              <a:t>(</a:t>
            </a:r>
            <a:r>
              <a:rPr lang="en-US" sz="1600" b="1" u="none" dirty="0" smtClean="0">
                <a:solidFill>
                  <a:srgbClr val="C00000"/>
                </a:solidFill>
              </a:rPr>
              <a:t>PMK 9/PMK.03/2013</a:t>
            </a:r>
            <a:r>
              <a:rPr lang="en-US" sz="1600" b="1" u="none" dirty="0" smtClean="0">
                <a:latin typeface="Tahoma" pitchFamily="34" charset="0"/>
              </a:rPr>
              <a:t>)</a:t>
            </a:r>
            <a:endParaRPr lang="en-US" sz="1600" b="1" dirty="0">
              <a:latin typeface="Tahoma" pitchFamily="34" charset="0"/>
            </a:endParaRPr>
          </a:p>
        </p:txBody>
      </p:sp>
      <p:sp>
        <p:nvSpPr>
          <p:cNvPr id="396296" name="Music"/>
          <p:cNvSpPr>
            <a:spLocks noEditPoints="1" noChangeArrowheads="1"/>
          </p:cNvSpPr>
          <p:nvPr/>
        </p:nvSpPr>
        <p:spPr bwMode="auto">
          <a:xfrm>
            <a:off x="-36513" y="2163763"/>
            <a:ext cx="328613" cy="328612"/>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96297" name="Rectangle 9"/>
          <p:cNvSpPr>
            <a:spLocks noChangeArrowheads="1"/>
          </p:cNvSpPr>
          <p:nvPr/>
        </p:nvSpPr>
        <p:spPr bwMode="auto">
          <a:xfrm>
            <a:off x="684213" y="3357563"/>
            <a:ext cx="8280400" cy="596900"/>
          </a:xfrm>
          <a:prstGeom prst="rect">
            <a:avLst/>
          </a:prstGeom>
          <a:solidFill>
            <a:srgbClr val="FFFFCC"/>
          </a:solidFill>
          <a:ln w="9525">
            <a:solidFill>
              <a:srgbClr val="008000"/>
            </a:solidFill>
            <a:miter lim="800000"/>
            <a:headEnd/>
            <a:tailEnd/>
          </a:ln>
        </p:spPr>
        <p:txBody>
          <a:bodyPr lIns="91426" tIns="45714" rIns="91426" bIns="45714" anchor="ctr">
            <a:spAutoFit/>
          </a:bodyPr>
          <a:lstStyle/>
          <a:p>
            <a:pPr>
              <a:lnSpc>
                <a:spcPct val="90000"/>
              </a:lnSpc>
            </a:pPr>
            <a:r>
              <a:rPr lang="en-US" sz="1800" b="1" u="none" dirty="0" err="1">
                <a:latin typeface="Arial Narrow" pitchFamily="34" charset="0"/>
              </a:rPr>
              <a:t>Dalam</a:t>
            </a:r>
            <a:r>
              <a:rPr lang="en-US" sz="1800" b="1" u="none" dirty="0">
                <a:latin typeface="Arial Narrow" pitchFamily="34" charset="0"/>
              </a:rPr>
              <a:t> </a:t>
            </a:r>
            <a:r>
              <a:rPr lang="en-US" sz="1800" b="1" u="none" dirty="0" err="1">
                <a:latin typeface="Arial Narrow" pitchFamily="34" charset="0"/>
              </a:rPr>
              <a:t>hal</a:t>
            </a:r>
            <a:r>
              <a:rPr lang="en-US" sz="1800" b="1" u="none" dirty="0">
                <a:latin typeface="Arial Narrow" pitchFamily="34" charset="0"/>
              </a:rPr>
              <a:t> WP </a:t>
            </a:r>
            <a:r>
              <a:rPr lang="en-US" sz="1800" b="1" u="none" dirty="0" err="1">
                <a:latin typeface="Arial Narrow" pitchFamily="34" charset="0"/>
              </a:rPr>
              <a:t>menyampaikan</a:t>
            </a:r>
            <a:r>
              <a:rPr lang="en-US" sz="1800" b="1" u="none" dirty="0">
                <a:latin typeface="Arial Narrow" pitchFamily="34" charset="0"/>
              </a:rPr>
              <a:t> </a:t>
            </a:r>
            <a:r>
              <a:rPr lang="en-US" sz="1800" b="1" u="none" dirty="0" err="1">
                <a:latin typeface="Arial Narrow" pitchFamily="34" charset="0"/>
              </a:rPr>
              <a:t>perbaikan</a:t>
            </a:r>
            <a:r>
              <a:rPr lang="en-US" sz="1800" b="1" u="none" dirty="0">
                <a:latin typeface="Arial Narrow" pitchFamily="34" charset="0"/>
              </a:rPr>
              <a:t> </a:t>
            </a:r>
            <a:r>
              <a:rPr lang="en-US" sz="1800" b="1" u="none" dirty="0" err="1">
                <a:latin typeface="Arial Narrow" pitchFamily="34" charset="0"/>
              </a:rPr>
              <a:t>surat</a:t>
            </a:r>
            <a:r>
              <a:rPr lang="en-US" sz="1800" b="1" u="none" dirty="0">
                <a:latin typeface="Arial Narrow" pitchFamily="34" charset="0"/>
              </a:rPr>
              <a:t> </a:t>
            </a:r>
            <a:r>
              <a:rPr lang="en-US" sz="1800" b="1" u="none" dirty="0" err="1">
                <a:latin typeface="Arial Narrow" pitchFamily="34" charset="0"/>
              </a:rPr>
              <a:t>keberatan</a:t>
            </a:r>
            <a:r>
              <a:rPr lang="en-US" sz="1800" b="1" u="none" dirty="0">
                <a:latin typeface="Arial Narrow" pitchFamily="34" charset="0"/>
              </a:rPr>
              <a:t>, </a:t>
            </a:r>
            <a:r>
              <a:rPr lang="en-US" sz="1800" b="1" u="none" dirty="0" err="1">
                <a:latin typeface="Arial Narrow" pitchFamily="34" charset="0"/>
              </a:rPr>
              <a:t>tanggal</a:t>
            </a:r>
            <a:r>
              <a:rPr lang="en-US" sz="1800" b="1" u="none" dirty="0">
                <a:latin typeface="Arial Narrow" pitchFamily="34" charset="0"/>
              </a:rPr>
              <a:t> </a:t>
            </a:r>
            <a:r>
              <a:rPr lang="en-US" sz="1800" b="1" u="none" dirty="0" err="1">
                <a:latin typeface="Arial Narrow" pitchFamily="34" charset="0"/>
              </a:rPr>
              <a:t>penyampaian</a:t>
            </a:r>
            <a:r>
              <a:rPr lang="en-US" sz="1800" b="1" u="none" dirty="0">
                <a:latin typeface="Arial Narrow" pitchFamily="34" charset="0"/>
              </a:rPr>
              <a:t> </a:t>
            </a:r>
            <a:r>
              <a:rPr lang="en-US" sz="1800" b="1" u="none" dirty="0" err="1">
                <a:latin typeface="Arial Narrow" pitchFamily="34" charset="0"/>
              </a:rPr>
              <a:t>perbaikan</a:t>
            </a:r>
            <a:r>
              <a:rPr lang="en-US" sz="1800" b="1" u="none" dirty="0">
                <a:latin typeface="Arial Narrow" pitchFamily="34" charset="0"/>
              </a:rPr>
              <a:t> </a:t>
            </a:r>
            <a:r>
              <a:rPr lang="en-US" sz="1800" b="1" u="none" dirty="0" err="1">
                <a:latin typeface="Arial Narrow" pitchFamily="34" charset="0"/>
              </a:rPr>
              <a:t>surat</a:t>
            </a:r>
            <a:r>
              <a:rPr lang="en-US" sz="1800" b="1" u="none" dirty="0">
                <a:latin typeface="Arial Narrow" pitchFamily="34" charset="0"/>
              </a:rPr>
              <a:t> </a:t>
            </a:r>
            <a:r>
              <a:rPr lang="en-US" sz="1800" b="1" u="none" dirty="0" err="1">
                <a:latin typeface="Arial Narrow" pitchFamily="34" charset="0"/>
              </a:rPr>
              <a:t>keberatan</a:t>
            </a:r>
            <a:r>
              <a:rPr lang="en-US" sz="1800" b="1" u="none" dirty="0">
                <a:latin typeface="Arial Narrow" pitchFamily="34" charset="0"/>
              </a:rPr>
              <a:t> </a:t>
            </a:r>
            <a:r>
              <a:rPr lang="en-US" sz="1800" b="1" u="none" dirty="0" err="1">
                <a:latin typeface="Arial Narrow" pitchFamily="34" charset="0"/>
              </a:rPr>
              <a:t>merupakan</a:t>
            </a:r>
            <a:r>
              <a:rPr lang="en-US" sz="1800" b="1" u="none" dirty="0">
                <a:latin typeface="Arial Narrow" pitchFamily="34" charset="0"/>
              </a:rPr>
              <a:t> </a:t>
            </a:r>
            <a:r>
              <a:rPr lang="en-US" sz="1800" b="1" u="none" dirty="0" err="1">
                <a:latin typeface="Arial Narrow" pitchFamily="34" charset="0"/>
              </a:rPr>
              <a:t>tanggal</a:t>
            </a:r>
            <a:r>
              <a:rPr lang="en-US" sz="1800" b="1" u="none" dirty="0">
                <a:latin typeface="Arial Narrow" pitchFamily="34" charset="0"/>
              </a:rPr>
              <a:t> </a:t>
            </a:r>
            <a:r>
              <a:rPr lang="en-US" sz="1800" b="1" u="none" dirty="0" err="1">
                <a:latin typeface="Arial Narrow" pitchFamily="34" charset="0"/>
              </a:rPr>
              <a:t>surat</a:t>
            </a:r>
            <a:r>
              <a:rPr lang="en-US" sz="1800" b="1" u="none" dirty="0">
                <a:latin typeface="Arial Narrow" pitchFamily="34" charset="0"/>
              </a:rPr>
              <a:t> </a:t>
            </a:r>
            <a:r>
              <a:rPr lang="en-US" sz="1800" b="1" u="none" dirty="0" err="1">
                <a:latin typeface="Arial Narrow" pitchFamily="34" charset="0"/>
              </a:rPr>
              <a:t>keberatan</a:t>
            </a:r>
            <a:r>
              <a:rPr lang="en-US" sz="1800" b="1" u="none" dirty="0">
                <a:latin typeface="Arial Narrow" pitchFamily="34" charset="0"/>
              </a:rPr>
              <a:t> </a:t>
            </a:r>
            <a:r>
              <a:rPr lang="en-US" sz="1800" b="1" u="none" dirty="0" err="1">
                <a:latin typeface="Arial Narrow" pitchFamily="34" charset="0"/>
              </a:rPr>
              <a:t>diterima</a:t>
            </a:r>
            <a:r>
              <a:rPr lang="en-US" sz="1800" b="1" u="none" dirty="0">
                <a:latin typeface="Arial Narrow" pitchFamily="34" charset="0"/>
              </a:rPr>
              <a:t>. </a:t>
            </a:r>
            <a:r>
              <a:rPr lang="en-US" sz="1800" b="1" u="none" dirty="0" smtClean="0">
                <a:latin typeface="Arial Narrow" pitchFamily="34" charset="0"/>
              </a:rPr>
              <a:t>(</a:t>
            </a:r>
            <a:r>
              <a:rPr lang="en-US" sz="1800" b="1" u="none" dirty="0" smtClean="0">
                <a:solidFill>
                  <a:srgbClr val="C00000"/>
                </a:solidFill>
              </a:rPr>
              <a:t>PMK 9/PMK.03/2013</a:t>
            </a:r>
            <a:r>
              <a:rPr lang="en-US" sz="1800" b="1" u="none" dirty="0" smtClean="0">
                <a:latin typeface="Arial Narrow" pitchFamily="34" charset="0"/>
              </a:rPr>
              <a:t>)</a:t>
            </a:r>
            <a:endParaRPr lang="en-US" sz="1800" b="1" u="none" dirty="0">
              <a:latin typeface="Arial Narrow" pitchFamily="34" charset="0"/>
            </a:endParaRPr>
          </a:p>
        </p:txBody>
      </p:sp>
      <p:sp>
        <p:nvSpPr>
          <p:cNvPr id="396298" name="Rectangle 10"/>
          <p:cNvSpPr>
            <a:spLocks noChangeArrowheads="1"/>
          </p:cNvSpPr>
          <p:nvPr/>
        </p:nvSpPr>
        <p:spPr bwMode="auto">
          <a:xfrm>
            <a:off x="179388" y="4038600"/>
            <a:ext cx="8785225" cy="542925"/>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es-ES" sz="1600" b="1" u="none">
                <a:latin typeface="Tahoma" pitchFamily="34" charset="0"/>
              </a:rPr>
              <a:t>Sebelum surat keputusan diterbitkan, Wajib Pajak dapat menyampaikan alasan </a:t>
            </a:r>
            <a:r>
              <a:rPr lang="id-ID" sz="1600" b="1" u="none">
                <a:latin typeface="Tahoma" pitchFamily="34" charset="0"/>
              </a:rPr>
              <a:t>tambahan</a:t>
            </a:r>
            <a:r>
              <a:rPr lang="es-ES" sz="1600" b="1" u="none">
                <a:latin typeface="Tahoma" pitchFamily="34" charset="0"/>
              </a:rPr>
              <a:t> atau penjelasan tertulis. (Pasal 26 ayat 2 UU KUP)</a:t>
            </a:r>
            <a:r>
              <a:rPr lang="en-US" sz="1600" b="1">
                <a:latin typeface="Tahoma" pitchFamily="34" charset="0"/>
              </a:rPr>
              <a:t> </a:t>
            </a:r>
          </a:p>
        </p:txBody>
      </p:sp>
      <p:sp>
        <p:nvSpPr>
          <p:cNvPr id="396299" name="Music"/>
          <p:cNvSpPr>
            <a:spLocks noEditPoints="1" noChangeArrowheads="1"/>
          </p:cNvSpPr>
          <p:nvPr/>
        </p:nvSpPr>
        <p:spPr bwMode="auto">
          <a:xfrm>
            <a:off x="-36513" y="3860800"/>
            <a:ext cx="328613" cy="328613"/>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96300" name="Rectangle 12"/>
          <p:cNvSpPr>
            <a:spLocks noChangeArrowheads="1"/>
          </p:cNvSpPr>
          <p:nvPr/>
        </p:nvSpPr>
        <p:spPr bwMode="auto">
          <a:xfrm>
            <a:off x="179388" y="5664728"/>
            <a:ext cx="8785225" cy="535519"/>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es-ES" sz="1600" b="1" u="none" dirty="0">
                <a:latin typeface="Tahoma" pitchFamily="34" charset="0"/>
              </a:rPr>
              <a:t>WP </a:t>
            </a:r>
            <a:r>
              <a:rPr lang="es-ES" sz="1600" b="1" u="none" dirty="0" err="1">
                <a:latin typeface="Tahoma" pitchFamily="34" charset="0"/>
              </a:rPr>
              <a:t>dapat</a:t>
            </a:r>
            <a:r>
              <a:rPr lang="es-ES" sz="1600" b="1" u="none" dirty="0">
                <a:latin typeface="Tahoma" pitchFamily="34" charset="0"/>
              </a:rPr>
              <a:t> </a:t>
            </a:r>
            <a:r>
              <a:rPr lang="es-ES" sz="1600" b="1" u="none" dirty="0" err="1">
                <a:latin typeface="Tahoma" pitchFamily="34" charset="0"/>
              </a:rPr>
              <a:t>mencabut</a:t>
            </a:r>
            <a:r>
              <a:rPr lang="es-ES" sz="1600" b="1" u="none" dirty="0">
                <a:latin typeface="Tahoma" pitchFamily="34" charset="0"/>
              </a:rPr>
              <a:t> </a:t>
            </a:r>
            <a:r>
              <a:rPr lang="es-ES" sz="1600" b="1" u="none" dirty="0" err="1">
                <a:latin typeface="Tahoma" pitchFamily="34" charset="0"/>
              </a:rPr>
              <a:t>pengajuan</a:t>
            </a:r>
            <a:r>
              <a:rPr lang="es-ES" sz="1600" b="1" u="none" dirty="0">
                <a:latin typeface="Tahoma" pitchFamily="34" charset="0"/>
              </a:rPr>
              <a:t> </a:t>
            </a:r>
            <a:r>
              <a:rPr lang="es-ES" sz="1600" b="1" u="none" dirty="0" err="1">
                <a:latin typeface="Tahoma" pitchFamily="34" charset="0"/>
              </a:rPr>
              <a:t>keberatan</a:t>
            </a:r>
            <a:r>
              <a:rPr lang="es-ES" sz="1600" b="1" u="none" dirty="0">
                <a:latin typeface="Tahoma" pitchFamily="34" charset="0"/>
              </a:rPr>
              <a:t> yang </a:t>
            </a:r>
            <a:r>
              <a:rPr lang="es-ES" sz="1600" b="1" u="none" dirty="0" err="1">
                <a:latin typeface="Tahoma" pitchFamily="34" charset="0"/>
              </a:rPr>
              <a:t>telah</a:t>
            </a:r>
            <a:r>
              <a:rPr lang="es-ES" sz="1600" b="1" u="none" dirty="0">
                <a:latin typeface="Tahoma" pitchFamily="34" charset="0"/>
              </a:rPr>
              <a:t> </a:t>
            </a:r>
            <a:r>
              <a:rPr lang="es-ES" sz="1600" b="1" u="none" dirty="0" err="1">
                <a:latin typeface="Tahoma" pitchFamily="34" charset="0"/>
              </a:rPr>
              <a:t>disampaikan</a:t>
            </a:r>
            <a:r>
              <a:rPr lang="es-ES" sz="1600" b="1" u="none" dirty="0">
                <a:latin typeface="Tahoma" pitchFamily="34" charset="0"/>
              </a:rPr>
              <a:t> </a:t>
            </a:r>
            <a:r>
              <a:rPr lang="es-ES" sz="1600" b="1" u="none" dirty="0" err="1">
                <a:latin typeface="Tahoma" pitchFamily="34" charset="0"/>
              </a:rPr>
              <a:t>sepanjang</a:t>
            </a:r>
            <a:r>
              <a:rPr lang="es-ES" sz="1600" b="1" u="none" dirty="0">
                <a:latin typeface="Tahoma" pitchFamily="34" charset="0"/>
              </a:rPr>
              <a:t> Surat </a:t>
            </a:r>
            <a:r>
              <a:rPr lang="es-ES" sz="1600" b="1" u="none" dirty="0" err="1">
                <a:latin typeface="Tahoma" pitchFamily="34" charset="0"/>
              </a:rPr>
              <a:t>Pemberitahuan</a:t>
            </a:r>
            <a:r>
              <a:rPr lang="es-ES" sz="1600" b="1" u="none" dirty="0">
                <a:latin typeface="Tahoma" pitchFamily="34" charset="0"/>
              </a:rPr>
              <a:t> </a:t>
            </a:r>
            <a:r>
              <a:rPr lang="es-ES" sz="1600" b="1" u="none" dirty="0" err="1">
                <a:latin typeface="Tahoma" pitchFamily="34" charset="0"/>
              </a:rPr>
              <a:t>Untuk</a:t>
            </a:r>
            <a:r>
              <a:rPr lang="es-ES" sz="1600" b="1" u="none" dirty="0">
                <a:latin typeface="Tahoma" pitchFamily="34" charset="0"/>
              </a:rPr>
              <a:t> </a:t>
            </a:r>
            <a:r>
              <a:rPr lang="es-ES" sz="1600" b="1" u="none" dirty="0" err="1">
                <a:latin typeface="Tahoma" pitchFamily="34" charset="0"/>
              </a:rPr>
              <a:t>Hadir</a:t>
            </a:r>
            <a:r>
              <a:rPr lang="es-ES" sz="1600" b="1" u="none" dirty="0">
                <a:latin typeface="Tahoma" pitchFamily="34" charset="0"/>
              </a:rPr>
              <a:t> </a:t>
            </a:r>
            <a:r>
              <a:rPr lang="es-ES" sz="1600" b="1" u="none" dirty="0" err="1">
                <a:latin typeface="Tahoma" pitchFamily="34" charset="0"/>
              </a:rPr>
              <a:t>belum</a:t>
            </a:r>
            <a:r>
              <a:rPr lang="es-ES" sz="1600" b="1" u="none" dirty="0">
                <a:latin typeface="Tahoma" pitchFamily="34" charset="0"/>
              </a:rPr>
              <a:t> </a:t>
            </a:r>
            <a:r>
              <a:rPr lang="es-ES" sz="1600" b="1" u="none" dirty="0" err="1">
                <a:latin typeface="Tahoma" pitchFamily="34" charset="0"/>
              </a:rPr>
              <a:t>disampaikan</a:t>
            </a:r>
            <a:r>
              <a:rPr lang="es-ES" sz="1600" b="1" u="none" dirty="0">
                <a:latin typeface="Tahoma" pitchFamily="34" charset="0"/>
              </a:rPr>
              <a:t> </a:t>
            </a:r>
            <a:r>
              <a:rPr lang="es-ES" sz="1600" b="1" u="none" dirty="0" err="1">
                <a:latin typeface="Tahoma" pitchFamily="34" charset="0"/>
              </a:rPr>
              <a:t>kepada</a:t>
            </a:r>
            <a:r>
              <a:rPr lang="es-ES" sz="1600" b="1" u="none" dirty="0">
                <a:latin typeface="Tahoma" pitchFamily="34" charset="0"/>
              </a:rPr>
              <a:t> WP. </a:t>
            </a:r>
            <a:r>
              <a:rPr lang="es-ES" sz="1600" b="1" u="none" dirty="0" smtClean="0">
                <a:latin typeface="Tahoma" pitchFamily="34" charset="0"/>
              </a:rPr>
              <a:t>(</a:t>
            </a:r>
            <a:r>
              <a:rPr lang="en-US" sz="1600" b="1" u="none" dirty="0" smtClean="0">
                <a:solidFill>
                  <a:srgbClr val="C00000"/>
                </a:solidFill>
              </a:rPr>
              <a:t>PMK 9/PMK.03/2013</a:t>
            </a:r>
            <a:r>
              <a:rPr lang="es-ES" sz="1600" b="1" u="none" dirty="0" smtClean="0">
                <a:latin typeface="Tahoma" pitchFamily="34" charset="0"/>
              </a:rPr>
              <a:t>)</a:t>
            </a:r>
            <a:r>
              <a:rPr lang="en-US" sz="1600" b="1" dirty="0" smtClean="0">
                <a:latin typeface="Tahoma" pitchFamily="34" charset="0"/>
              </a:rPr>
              <a:t> </a:t>
            </a:r>
            <a:endParaRPr lang="en-US" sz="1600" b="1" dirty="0">
              <a:latin typeface="Tahoma" pitchFamily="34" charset="0"/>
            </a:endParaRPr>
          </a:p>
        </p:txBody>
      </p:sp>
      <p:sp>
        <p:nvSpPr>
          <p:cNvPr id="396301" name="Music"/>
          <p:cNvSpPr>
            <a:spLocks noEditPoints="1" noChangeArrowheads="1"/>
          </p:cNvSpPr>
          <p:nvPr/>
        </p:nvSpPr>
        <p:spPr bwMode="auto">
          <a:xfrm>
            <a:off x="-36513" y="5548313"/>
            <a:ext cx="328613" cy="328612"/>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96302" name="AutoShape 14"/>
          <p:cNvSpPr>
            <a:spLocks noChangeArrowheads="1"/>
          </p:cNvSpPr>
          <p:nvPr/>
        </p:nvSpPr>
        <p:spPr bwMode="auto">
          <a:xfrm>
            <a:off x="8820150" y="1412875"/>
            <a:ext cx="144463" cy="360363"/>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96303" name="AutoShape 15"/>
          <p:cNvSpPr>
            <a:spLocks noChangeArrowheads="1"/>
          </p:cNvSpPr>
          <p:nvPr/>
        </p:nvSpPr>
        <p:spPr bwMode="auto">
          <a:xfrm>
            <a:off x="8820150" y="3141663"/>
            <a:ext cx="144463"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96304" name="Rectangle 16"/>
          <p:cNvSpPr>
            <a:spLocks noChangeArrowheads="1"/>
          </p:cNvSpPr>
          <p:nvPr/>
        </p:nvSpPr>
        <p:spPr bwMode="auto">
          <a:xfrm>
            <a:off x="684213" y="6237288"/>
            <a:ext cx="8280400" cy="596900"/>
          </a:xfrm>
          <a:prstGeom prst="rect">
            <a:avLst/>
          </a:prstGeom>
          <a:solidFill>
            <a:srgbClr val="FFFFCC"/>
          </a:solidFill>
          <a:ln w="9525">
            <a:solidFill>
              <a:srgbClr val="008000"/>
            </a:solidFill>
            <a:miter lim="800000"/>
            <a:headEnd/>
            <a:tailEnd/>
          </a:ln>
        </p:spPr>
        <p:txBody>
          <a:bodyPr lIns="91426" tIns="45714" rIns="91426" bIns="45714" anchor="ctr">
            <a:spAutoFit/>
          </a:bodyPr>
          <a:lstStyle/>
          <a:p>
            <a:pPr>
              <a:lnSpc>
                <a:spcPct val="90000"/>
              </a:lnSpc>
            </a:pPr>
            <a:r>
              <a:rPr lang="en-US" sz="1800" b="1" u="none" dirty="0">
                <a:latin typeface="Arial Narrow" pitchFamily="34" charset="0"/>
              </a:rPr>
              <a:t>WP </a:t>
            </a:r>
            <a:r>
              <a:rPr lang="en-US" sz="1800" b="1" u="none" dirty="0" err="1">
                <a:latin typeface="Arial Narrow" pitchFamily="34" charset="0"/>
              </a:rPr>
              <a:t>tidak</a:t>
            </a:r>
            <a:r>
              <a:rPr lang="en-US" sz="1800" b="1" u="none" dirty="0">
                <a:latin typeface="Arial Narrow" pitchFamily="34" charset="0"/>
              </a:rPr>
              <a:t> </a:t>
            </a:r>
            <a:r>
              <a:rPr lang="en-US" sz="1800" b="1" u="none" dirty="0" err="1">
                <a:latin typeface="Arial Narrow" pitchFamily="34" charset="0"/>
              </a:rPr>
              <a:t>dapat</a:t>
            </a:r>
            <a:r>
              <a:rPr lang="en-US" sz="1800" b="1" u="none" dirty="0">
                <a:latin typeface="Arial Narrow" pitchFamily="34" charset="0"/>
              </a:rPr>
              <a:t> </a:t>
            </a:r>
            <a:r>
              <a:rPr lang="en-US" sz="1800" b="1" u="none" dirty="0" err="1">
                <a:latin typeface="Arial Narrow" pitchFamily="34" charset="0"/>
              </a:rPr>
              <a:t>mengajukan</a:t>
            </a:r>
            <a:r>
              <a:rPr lang="en-US" sz="1800" b="1" u="none" dirty="0">
                <a:latin typeface="Arial Narrow" pitchFamily="34" charset="0"/>
              </a:rPr>
              <a:t> </a:t>
            </a:r>
            <a:r>
              <a:rPr lang="en-US" sz="1800" b="1" u="none" dirty="0" err="1">
                <a:latin typeface="Arial Narrow" pitchFamily="34" charset="0"/>
              </a:rPr>
              <a:t>permohonan</a:t>
            </a:r>
            <a:r>
              <a:rPr lang="en-US" sz="1800" b="1" u="none" dirty="0">
                <a:latin typeface="Arial Narrow" pitchFamily="34" charset="0"/>
              </a:rPr>
              <a:t> </a:t>
            </a:r>
            <a:r>
              <a:rPr lang="en-US" sz="1800" b="1" u="none" dirty="0" err="1">
                <a:latin typeface="Arial Narrow" pitchFamily="34" charset="0"/>
              </a:rPr>
              <a:t>pengurangan</a:t>
            </a:r>
            <a:r>
              <a:rPr lang="en-US" sz="1800" b="1" u="none" dirty="0">
                <a:latin typeface="Arial Narrow" pitchFamily="34" charset="0"/>
              </a:rPr>
              <a:t> </a:t>
            </a:r>
            <a:r>
              <a:rPr lang="en-US" sz="1800" b="1" u="none" dirty="0" err="1">
                <a:latin typeface="Arial Narrow" pitchFamily="34" charset="0"/>
              </a:rPr>
              <a:t>atau</a:t>
            </a:r>
            <a:r>
              <a:rPr lang="en-US" sz="1800" b="1" u="none" dirty="0">
                <a:latin typeface="Arial Narrow" pitchFamily="34" charset="0"/>
              </a:rPr>
              <a:t> </a:t>
            </a:r>
            <a:r>
              <a:rPr lang="en-US" sz="1800" b="1" u="none" dirty="0" err="1">
                <a:latin typeface="Arial Narrow" pitchFamily="34" charset="0"/>
              </a:rPr>
              <a:t>pembatalan</a:t>
            </a:r>
            <a:r>
              <a:rPr lang="en-US" sz="1800" b="1" u="none" dirty="0">
                <a:latin typeface="Arial Narrow" pitchFamily="34" charset="0"/>
              </a:rPr>
              <a:t> </a:t>
            </a:r>
            <a:r>
              <a:rPr lang="en-US" sz="1800" b="1" u="none" dirty="0" err="1">
                <a:latin typeface="Arial Narrow" pitchFamily="34" charset="0"/>
              </a:rPr>
              <a:t>skp</a:t>
            </a:r>
            <a:r>
              <a:rPr lang="en-US" sz="1800" b="1" u="none" dirty="0">
                <a:latin typeface="Arial Narrow" pitchFamily="34" charset="0"/>
              </a:rPr>
              <a:t> yang </a:t>
            </a:r>
            <a:r>
              <a:rPr lang="en-US" sz="1800" b="1" u="none" dirty="0" err="1">
                <a:latin typeface="Arial Narrow" pitchFamily="34" charset="0"/>
              </a:rPr>
              <a:t>tidak</a:t>
            </a:r>
            <a:r>
              <a:rPr lang="en-US" sz="1800" b="1" u="none" dirty="0">
                <a:latin typeface="Arial Narrow" pitchFamily="34" charset="0"/>
              </a:rPr>
              <a:t> </a:t>
            </a:r>
            <a:r>
              <a:rPr lang="en-US" sz="1800" b="1" u="none" dirty="0" err="1">
                <a:latin typeface="Arial Narrow" pitchFamily="34" charset="0"/>
              </a:rPr>
              <a:t>benar</a:t>
            </a:r>
            <a:r>
              <a:rPr lang="en-US" sz="1800" b="1" u="none" dirty="0">
                <a:latin typeface="Arial Narrow" pitchFamily="34" charset="0"/>
              </a:rPr>
              <a:t>. (</a:t>
            </a:r>
            <a:r>
              <a:rPr lang="en-US" sz="1800" b="1" u="none" dirty="0">
                <a:solidFill>
                  <a:srgbClr val="FF0000"/>
                </a:solidFill>
                <a:latin typeface="Arial Narrow" pitchFamily="34" charset="0"/>
              </a:rPr>
              <a:t>PMK </a:t>
            </a:r>
            <a:r>
              <a:rPr lang="en-US" sz="1800" b="1" u="none" dirty="0" smtClean="0">
                <a:solidFill>
                  <a:srgbClr val="FF0000"/>
                </a:solidFill>
                <a:latin typeface="Arial Narrow" pitchFamily="34" charset="0"/>
              </a:rPr>
              <a:t>9/PMK.03/2013</a:t>
            </a:r>
            <a:r>
              <a:rPr lang="en-US" sz="1800" b="1" u="none" dirty="0" smtClean="0">
                <a:latin typeface="Arial Narrow" pitchFamily="34" charset="0"/>
              </a:rPr>
              <a:t>)</a:t>
            </a:r>
            <a:endParaRPr lang="en-US" sz="1800" b="1" u="none" dirty="0">
              <a:latin typeface="Arial Narrow" pitchFamily="34" charset="0"/>
            </a:endParaRPr>
          </a:p>
        </p:txBody>
      </p:sp>
      <p:sp>
        <p:nvSpPr>
          <p:cNvPr id="396305" name="AutoShape 17"/>
          <p:cNvSpPr>
            <a:spLocks noChangeArrowheads="1"/>
          </p:cNvSpPr>
          <p:nvPr/>
        </p:nvSpPr>
        <p:spPr bwMode="auto">
          <a:xfrm>
            <a:off x="8820150" y="6021388"/>
            <a:ext cx="144463"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96306" name="Rectangle 18"/>
          <p:cNvSpPr>
            <a:spLocks noChangeArrowheads="1"/>
          </p:cNvSpPr>
          <p:nvPr/>
        </p:nvSpPr>
        <p:spPr bwMode="auto">
          <a:xfrm>
            <a:off x="179388" y="4645410"/>
            <a:ext cx="8785225" cy="978717"/>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es-ES" sz="1600" b="1" u="none" dirty="0" err="1">
                <a:latin typeface="Tahoma" pitchFamily="34" charset="0"/>
              </a:rPr>
              <a:t>Sebelum</a:t>
            </a:r>
            <a:r>
              <a:rPr lang="es-ES" sz="1600" b="1" u="none" dirty="0">
                <a:latin typeface="Tahoma" pitchFamily="34" charset="0"/>
              </a:rPr>
              <a:t> </a:t>
            </a:r>
            <a:r>
              <a:rPr lang="es-ES" sz="1600" b="1" u="none" dirty="0" err="1">
                <a:latin typeface="Tahoma" pitchFamily="34" charset="0"/>
              </a:rPr>
              <a:t>menerbitkan</a:t>
            </a:r>
            <a:r>
              <a:rPr lang="es-ES" sz="1600" b="1" u="none" dirty="0">
                <a:latin typeface="Tahoma" pitchFamily="34" charset="0"/>
              </a:rPr>
              <a:t> Surat </a:t>
            </a:r>
            <a:r>
              <a:rPr lang="es-ES" sz="1600" b="1" u="none" dirty="0" err="1">
                <a:latin typeface="Tahoma" pitchFamily="34" charset="0"/>
              </a:rPr>
              <a:t>Keputusan</a:t>
            </a:r>
            <a:r>
              <a:rPr lang="es-ES" sz="1600" b="1" u="none" dirty="0">
                <a:latin typeface="Tahoma" pitchFamily="34" charset="0"/>
              </a:rPr>
              <a:t> </a:t>
            </a:r>
            <a:r>
              <a:rPr lang="es-ES" sz="1600" b="1" u="none" dirty="0" err="1">
                <a:latin typeface="Tahoma" pitchFamily="34" charset="0"/>
              </a:rPr>
              <a:t>Keberatan</a:t>
            </a:r>
            <a:r>
              <a:rPr lang="es-ES" sz="1600" b="1" u="none" dirty="0">
                <a:latin typeface="Tahoma" pitchFamily="34" charset="0"/>
              </a:rPr>
              <a:t>, </a:t>
            </a:r>
            <a:r>
              <a:rPr lang="es-ES" sz="1600" b="1" u="none" dirty="0" err="1">
                <a:latin typeface="Tahoma" pitchFamily="34" charset="0"/>
              </a:rPr>
              <a:t>Dirjen</a:t>
            </a:r>
            <a:r>
              <a:rPr lang="es-ES" sz="1600" b="1" u="none" dirty="0">
                <a:latin typeface="Tahoma" pitchFamily="34" charset="0"/>
              </a:rPr>
              <a:t> </a:t>
            </a:r>
            <a:r>
              <a:rPr lang="es-ES" sz="1600" b="1" u="none" dirty="0" err="1">
                <a:latin typeface="Tahoma" pitchFamily="34" charset="0"/>
              </a:rPr>
              <a:t>Pajak</a:t>
            </a:r>
            <a:r>
              <a:rPr lang="es-ES" sz="1600" b="1" u="none" dirty="0">
                <a:latin typeface="Tahoma" pitchFamily="34" charset="0"/>
              </a:rPr>
              <a:t> </a:t>
            </a:r>
            <a:r>
              <a:rPr lang="es-ES" sz="1600" b="1" u="none" dirty="0" err="1">
                <a:latin typeface="Tahoma" pitchFamily="34" charset="0"/>
              </a:rPr>
              <a:t>harus</a:t>
            </a:r>
            <a:r>
              <a:rPr lang="es-ES" sz="1600" b="1" u="none" dirty="0">
                <a:latin typeface="Tahoma" pitchFamily="34" charset="0"/>
              </a:rPr>
              <a:t> </a:t>
            </a:r>
            <a:r>
              <a:rPr lang="es-ES" sz="1600" b="1" u="none" dirty="0" err="1">
                <a:latin typeface="Tahoma" pitchFamily="34" charset="0"/>
              </a:rPr>
              <a:t>menyampaikan</a:t>
            </a:r>
            <a:r>
              <a:rPr lang="es-ES" sz="1600" b="1" u="none" dirty="0">
                <a:latin typeface="Tahoma" pitchFamily="34" charset="0"/>
              </a:rPr>
              <a:t> Surat </a:t>
            </a:r>
            <a:r>
              <a:rPr lang="es-ES" sz="1600" b="1" u="none" dirty="0" err="1">
                <a:latin typeface="Tahoma" pitchFamily="34" charset="0"/>
              </a:rPr>
              <a:t>Pemberitahuan</a:t>
            </a:r>
            <a:r>
              <a:rPr lang="es-ES" sz="1600" b="1" u="none" dirty="0">
                <a:latin typeface="Tahoma" pitchFamily="34" charset="0"/>
              </a:rPr>
              <a:t> </a:t>
            </a:r>
            <a:r>
              <a:rPr lang="es-ES" sz="1600" b="1" u="none" dirty="0" err="1">
                <a:latin typeface="Tahoma" pitchFamily="34" charset="0"/>
              </a:rPr>
              <a:t>Untuk</a:t>
            </a:r>
            <a:r>
              <a:rPr lang="es-ES" sz="1600" b="1" u="none" dirty="0">
                <a:latin typeface="Tahoma" pitchFamily="34" charset="0"/>
              </a:rPr>
              <a:t> </a:t>
            </a:r>
            <a:r>
              <a:rPr lang="es-ES" sz="1600" b="1" u="none" dirty="0" err="1">
                <a:latin typeface="Tahoma" pitchFamily="34" charset="0"/>
              </a:rPr>
              <a:t>Hadir</a:t>
            </a:r>
            <a:r>
              <a:rPr lang="es-ES" sz="1600" b="1" u="none" dirty="0">
                <a:latin typeface="Tahoma" pitchFamily="34" charset="0"/>
              </a:rPr>
              <a:t> </a:t>
            </a:r>
            <a:r>
              <a:rPr lang="es-ES" sz="1600" b="1" u="none" dirty="0" err="1">
                <a:latin typeface="Tahoma" pitchFamily="34" charset="0"/>
              </a:rPr>
              <a:t>kpd</a:t>
            </a:r>
            <a:r>
              <a:rPr lang="es-ES" sz="1600" b="1" u="none" dirty="0">
                <a:latin typeface="Tahoma" pitchFamily="34" charset="0"/>
              </a:rPr>
              <a:t> WP </a:t>
            </a:r>
            <a:r>
              <a:rPr lang="es-ES" sz="1600" b="1" u="none" dirty="0" err="1">
                <a:latin typeface="Tahoma" pitchFamily="34" charset="0"/>
              </a:rPr>
              <a:t>guna</a:t>
            </a:r>
            <a:r>
              <a:rPr lang="es-ES" sz="1600" b="1" u="none" dirty="0">
                <a:latin typeface="Tahoma" pitchFamily="34" charset="0"/>
              </a:rPr>
              <a:t> </a:t>
            </a:r>
            <a:r>
              <a:rPr lang="es-ES" sz="1600" b="1" u="none" dirty="0" err="1">
                <a:latin typeface="Tahoma" pitchFamily="34" charset="0"/>
              </a:rPr>
              <a:t>memberi</a:t>
            </a:r>
            <a:r>
              <a:rPr lang="es-ES" sz="1600" b="1" u="none" dirty="0">
                <a:latin typeface="Tahoma" pitchFamily="34" charset="0"/>
              </a:rPr>
              <a:t> </a:t>
            </a:r>
            <a:r>
              <a:rPr lang="es-ES" sz="1600" b="1" u="none" dirty="0" err="1">
                <a:latin typeface="Tahoma" pitchFamily="34" charset="0"/>
              </a:rPr>
              <a:t>keterangan</a:t>
            </a:r>
            <a:r>
              <a:rPr lang="es-ES" sz="1600" b="1" u="none" dirty="0">
                <a:latin typeface="Tahoma" pitchFamily="34" charset="0"/>
              </a:rPr>
              <a:t> </a:t>
            </a:r>
            <a:r>
              <a:rPr lang="es-ES" sz="1600" b="1" u="none" dirty="0" err="1">
                <a:latin typeface="Tahoma" pitchFamily="34" charset="0"/>
              </a:rPr>
              <a:t>atau</a:t>
            </a:r>
            <a:r>
              <a:rPr lang="es-ES" sz="1600" b="1" u="none" dirty="0">
                <a:latin typeface="Tahoma" pitchFamily="34" charset="0"/>
              </a:rPr>
              <a:t> </a:t>
            </a:r>
            <a:r>
              <a:rPr lang="es-ES" sz="1600" b="1" u="none" dirty="0" err="1">
                <a:latin typeface="Tahoma" pitchFamily="34" charset="0"/>
              </a:rPr>
              <a:t>memperoleh</a:t>
            </a:r>
            <a:r>
              <a:rPr lang="es-ES" sz="1600" b="1" u="none" dirty="0">
                <a:latin typeface="Tahoma" pitchFamily="34" charset="0"/>
              </a:rPr>
              <a:t> </a:t>
            </a:r>
            <a:r>
              <a:rPr lang="es-ES" sz="1600" b="1" u="none" dirty="0" err="1">
                <a:latin typeface="Tahoma" pitchFamily="34" charset="0"/>
              </a:rPr>
              <a:t>penjelasan</a:t>
            </a:r>
            <a:r>
              <a:rPr lang="es-ES" sz="1600" b="1" u="none" dirty="0">
                <a:latin typeface="Tahoma" pitchFamily="34" charset="0"/>
              </a:rPr>
              <a:t> </a:t>
            </a:r>
            <a:r>
              <a:rPr lang="es-ES" sz="1600" b="1" u="none" dirty="0" err="1">
                <a:latin typeface="Tahoma" pitchFamily="34" charset="0"/>
              </a:rPr>
              <a:t>mengenai</a:t>
            </a:r>
            <a:r>
              <a:rPr lang="es-ES" sz="1600" b="1" u="none" dirty="0">
                <a:latin typeface="Tahoma" pitchFamily="34" charset="0"/>
              </a:rPr>
              <a:t> </a:t>
            </a:r>
            <a:r>
              <a:rPr lang="es-ES" sz="1600" b="1" u="none" dirty="0" err="1">
                <a:latin typeface="Tahoma" pitchFamily="34" charset="0"/>
              </a:rPr>
              <a:t>keberatannya</a:t>
            </a:r>
            <a:r>
              <a:rPr lang="es-ES" sz="1600" b="1" u="none" dirty="0">
                <a:latin typeface="Tahoma" pitchFamily="34" charset="0"/>
              </a:rPr>
              <a:t>. </a:t>
            </a:r>
            <a:r>
              <a:rPr lang="es-ES" sz="1600" b="1" u="none" dirty="0" smtClean="0">
                <a:latin typeface="Tahoma" pitchFamily="34" charset="0"/>
              </a:rPr>
              <a:t>(</a:t>
            </a:r>
            <a:r>
              <a:rPr lang="en-US" sz="1600" b="1" u="none" dirty="0" smtClean="0">
                <a:solidFill>
                  <a:srgbClr val="C00000"/>
                </a:solidFill>
              </a:rPr>
              <a:t>PMK 9/PMK.03/2013</a:t>
            </a:r>
            <a:r>
              <a:rPr lang="es-ES" sz="1600" b="1" u="none" dirty="0" smtClean="0">
                <a:latin typeface="Tahoma" pitchFamily="34" charset="0"/>
              </a:rPr>
              <a:t>)</a:t>
            </a:r>
            <a:endParaRPr lang="en-US" sz="1600" b="1" dirty="0">
              <a:latin typeface="Tahoma" pitchFamily="34" charset="0"/>
            </a:endParaRPr>
          </a:p>
        </p:txBody>
      </p:sp>
      <p:sp>
        <p:nvSpPr>
          <p:cNvPr id="396307" name="Music"/>
          <p:cNvSpPr>
            <a:spLocks noEditPoints="1" noChangeArrowheads="1"/>
          </p:cNvSpPr>
          <p:nvPr/>
        </p:nvSpPr>
        <p:spPr bwMode="auto">
          <a:xfrm>
            <a:off x="-36513" y="4613275"/>
            <a:ext cx="328613" cy="328613"/>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96290"/>
                                        </p:tgtEl>
                                        <p:attrNameLst>
                                          <p:attrName>style.visibility</p:attrName>
                                        </p:attrNameLst>
                                      </p:cBhvr>
                                      <p:to>
                                        <p:strVal val="visible"/>
                                      </p:to>
                                    </p:set>
                                    <p:anim calcmode="lin" valueType="num">
                                      <p:cBhvr>
                                        <p:cTn id="7" dur="1000" fill="hold"/>
                                        <p:tgtEl>
                                          <p:spTgt spid="396290"/>
                                        </p:tgtEl>
                                        <p:attrNameLst>
                                          <p:attrName>ppt_w</p:attrName>
                                        </p:attrNameLst>
                                      </p:cBhvr>
                                      <p:tavLst>
                                        <p:tav tm="0">
                                          <p:val>
                                            <p:strVal val="#ppt_w*0.70"/>
                                          </p:val>
                                        </p:tav>
                                        <p:tav tm="100000">
                                          <p:val>
                                            <p:strVal val="#ppt_w"/>
                                          </p:val>
                                        </p:tav>
                                      </p:tavLst>
                                    </p:anim>
                                    <p:anim calcmode="lin" valueType="num">
                                      <p:cBhvr>
                                        <p:cTn id="8" dur="1000" fill="hold"/>
                                        <p:tgtEl>
                                          <p:spTgt spid="396290"/>
                                        </p:tgtEl>
                                        <p:attrNameLst>
                                          <p:attrName>ppt_h</p:attrName>
                                        </p:attrNameLst>
                                      </p:cBhvr>
                                      <p:tavLst>
                                        <p:tav tm="0">
                                          <p:val>
                                            <p:strVal val="#ppt_h"/>
                                          </p:val>
                                        </p:tav>
                                        <p:tav tm="100000">
                                          <p:val>
                                            <p:strVal val="#ppt_h"/>
                                          </p:val>
                                        </p:tav>
                                      </p:tavLst>
                                    </p:anim>
                                    <p:animEffect transition="in" filter="fade">
                                      <p:cBhvr>
                                        <p:cTn id="9" dur="1000"/>
                                        <p:tgtEl>
                                          <p:spTgt spid="396290"/>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nodeType="clickEffect">
                                  <p:stCondLst>
                                    <p:cond delay="0"/>
                                  </p:stCondLst>
                                  <p:childTnLst>
                                    <p:set>
                                      <p:cBhvr>
                                        <p:cTn id="13" dur="1" fill="hold">
                                          <p:stCondLst>
                                            <p:cond delay="0"/>
                                          </p:stCondLst>
                                        </p:cTn>
                                        <p:tgtEl>
                                          <p:spTgt spid="396293"/>
                                        </p:tgtEl>
                                        <p:attrNameLst>
                                          <p:attrName>style.visibility</p:attrName>
                                        </p:attrNameLst>
                                      </p:cBhvr>
                                      <p:to>
                                        <p:strVal val="visible"/>
                                      </p:to>
                                    </p:set>
                                    <p:animEffect transition="in" filter="barn(inHorizontal)">
                                      <p:cBhvr>
                                        <p:cTn id="14" dur="500"/>
                                        <p:tgtEl>
                                          <p:spTgt spid="396293"/>
                                        </p:tgtEl>
                                      </p:cBhvr>
                                    </p:animEffect>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396292"/>
                                        </p:tgtEl>
                                        <p:attrNameLst>
                                          <p:attrName>style.visibility</p:attrName>
                                        </p:attrNameLst>
                                      </p:cBhvr>
                                      <p:to>
                                        <p:strVal val="visible"/>
                                      </p:to>
                                    </p:set>
                                    <p:animEffect transition="in" filter="diamond(in)">
                                      <p:cBhvr>
                                        <p:cTn id="19" dur="2000"/>
                                        <p:tgtEl>
                                          <p:spTgt spid="396292"/>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396294"/>
                                        </p:tgtEl>
                                        <p:attrNameLst>
                                          <p:attrName>style.visibility</p:attrName>
                                        </p:attrNameLst>
                                      </p:cBhvr>
                                      <p:to>
                                        <p:strVal val="visible"/>
                                      </p:to>
                                    </p:set>
                                    <p:animEffect transition="in" filter="box(in)">
                                      <p:cBhvr>
                                        <p:cTn id="24" dur="500"/>
                                        <p:tgtEl>
                                          <p:spTgt spid="396294"/>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6" fill="hold" grpId="0" nodeType="clickEffect">
                                  <p:stCondLst>
                                    <p:cond delay="0"/>
                                  </p:stCondLst>
                                  <p:childTnLst>
                                    <p:set>
                                      <p:cBhvr>
                                        <p:cTn id="28" dur="1" fill="hold">
                                          <p:stCondLst>
                                            <p:cond delay="0"/>
                                          </p:stCondLst>
                                        </p:cTn>
                                        <p:tgtEl>
                                          <p:spTgt spid="396302"/>
                                        </p:tgtEl>
                                        <p:attrNameLst>
                                          <p:attrName>style.visibility</p:attrName>
                                        </p:attrNameLst>
                                      </p:cBhvr>
                                      <p:to>
                                        <p:strVal val="visible"/>
                                      </p:to>
                                    </p:set>
                                    <p:animEffect transition="in" filter="barn(inHorizontal)">
                                      <p:cBhvr>
                                        <p:cTn id="29" dur="500"/>
                                        <p:tgtEl>
                                          <p:spTgt spid="396302"/>
                                        </p:tgtEl>
                                      </p:cBhvr>
                                    </p:animEffect>
                                  </p:childTnLst>
                                </p:cTn>
                              </p:par>
                            </p:childTnLst>
                          </p:cTn>
                        </p:par>
                      </p:childTnLst>
                    </p:cTn>
                  </p:par>
                  <p:par>
                    <p:cTn id="30" fill="hold">
                      <p:stCondLst>
                        <p:cond delay="indefinite"/>
                      </p:stCondLst>
                      <p:childTnLst>
                        <p:par>
                          <p:cTn id="31" fill="hold">
                            <p:stCondLst>
                              <p:cond delay="0"/>
                            </p:stCondLst>
                            <p:childTnLst>
                              <p:par>
                                <p:cTn id="32" presetID="18" presetClass="entr" presetSubtype="12" fill="hold" nodeType="clickEffect">
                                  <p:stCondLst>
                                    <p:cond delay="0"/>
                                  </p:stCondLst>
                                  <p:childTnLst>
                                    <p:set>
                                      <p:cBhvr>
                                        <p:cTn id="33" dur="1" fill="hold">
                                          <p:stCondLst>
                                            <p:cond delay="0"/>
                                          </p:stCondLst>
                                        </p:cTn>
                                        <p:tgtEl>
                                          <p:spTgt spid="396296"/>
                                        </p:tgtEl>
                                        <p:attrNameLst>
                                          <p:attrName>style.visibility</p:attrName>
                                        </p:attrNameLst>
                                      </p:cBhvr>
                                      <p:to>
                                        <p:strVal val="visible"/>
                                      </p:to>
                                    </p:set>
                                    <p:animEffect transition="in" filter="strips(downLeft)">
                                      <p:cBhvr>
                                        <p:cTn id="34" dur="500"/>
                                        <p:tgtEl>
                                          <p:spTgt spid="396296"/>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96295"/>
                                        </p:tgtEl>
                                        <p:attrNameLst>
                                          <p:attrName>style.visibility</p:attrName>
                                        </p:attrNameLst>
                                      </p:cBhvr>
                                      <p:to>
                                        <p:strVal val="visible"/>
                                      </p:to>
                                    </p:set>
                                    <p:anim calcmode="lin" valueType="num">
                                      <p:cBhvr additive="base">
                                        <p:cTn id="39" dur="500" fill="hold"/>
                                        <p:tgtEl>
                                          <p:spTgt spid="396295"/>
                                        </p:tgtEl>
                                        <p:attrNameLst>
                                          <p:attrName>ppt_x</p:attrName>
                                        </p:attrNameLst>
                                      </p:cBhvr>
                                      <p:tavLst>
                                        <p:tav tm="0">
                                          <p:val>
                                            <p:strVal val="#ppt_x"/>
                                          </p:val>
                                        </p:tav>
                                        <p:tav tm="100000">
                                          <p:val>
                                            <p:strVal val="#ppt_x"/>
                                          </p:val>
                                        </p:tav>
                                      </p:tavLst>
                                    </p:anim>
                                    <p:anim calcmode="lin" valueType="num">
                                      <p:cBhvr additive="base">
                                        <p:cTn id="40" dur="500" fill="hold"/>
                                        <p:tgtEl>
                                          <p:spTgt spid="39629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96297"/>
                                        </p:tgtEl>
                                        <p:attrNameLst>
                                          <p:attrName>style.visibility</p:attrName>
                                        </p:attrNameLst>
                                      </p:cBhvr>
                                      <p:to>
                                        <p:strVal val="visible"/>
                                      </p:to>
                                    </p:set>
                                    <p:anim calcmode="lin" valueType="num">
                                      <p:cBhvr additive="base">
                                        <p:cTn id="45" dur="500" fill="hold"/>
                                        <p:tgtEl>
                                          <p:spTgt spid="396297"/>
                                        </p:tgtEl>
                                        <p:attrNameLst>
                                          <p:attrName>ppt_x</p:attrName>
                                        </p:attrNameLst>
                                      </p:cBhvr>
                                      <p:tavLst>
                                        <p:tav tm="0">
                                          <p:val>
                                            <p:strVal val="#ppt_x"/>
                                          </p:val>
                                        </p:tav>
                                        <p:tav tm="100000">
                                          <p:val>
                                            <p:strVal val="#ppt_x"/>
                                          </p:val>
                                        </p:tav>
                                      </p:tavLst>
                                    </p:anim>
                                    <p:anim calcmode="lin" valueType="num">
                                      <p:cBhvr additive="base">
                                        <p:cTn id="46" dur="500" fill="hold"/>
                                        <p:tgtEl>
                                          <p:spTgt spid="396297"/>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55" presetClass="entr" presetSubtype="0" fill="hold" grpId="0" nodeType="clickEffect">
                                  <p:stCondLst>
                                    <p:cond delay="0"/>
                                  </p:stCondLst>
                                  <p:childTnLst>
                                    <p:set>
                                      <p:cBhvr>
                                        <p:cTn id="50" dur="1" fill="hold">
                                          <p:stCondLst>
                                            <p:cond delay="0"/>
                                          </p:stCondLst>
                                        </p:cTn>
                                        <p:tgtEl>
                                          <p:spTgt spid="396303"/>
                                        </p:tgtEl>
                                        <p:attrNameLst>
                                          <p:attrName>style.visibility</p:attrName>
                                        </p:attrNameLst>
                                      </p:cBhvr>
                                      <p:to>
                                        <p:strVal val="visible"/>
                                      </p:to>
                                    </p:set>
                                    <p:anim calcmode="lin" valueType="num">
                                      <p:cBhvr>
                                        <p:cTn id="51" dur="1000" fill="hold"/>
                                        <p:tgtEl>
                                          <p:spTgt spid="396303"/>
                                        </p:tgtEl>
                                        <p:attrNameLst>
                                          <p:attrName>ppt_w</p:attrName>
                                        </p:attrNameLst>
                                      </p:cBhvr>
                                      <p:tavLst>
                                        <p:tav tm="0">
                                          <p:val>
                                            <p:strVal val="#ppt_w*0.70"/>
                                          </p:val>
                                        </p:tav>
                                        <p:tav tm="100000">
                                          <p:val>
                                            <p:strVal val="#ppt_w"/>
                                          </p:val>
                                        </p:tav>
                                      </p:tavLst>
                                    </p:anim>
                                    <p:anim calcmode="lin" valueType="num">
                                      <p:cBhvr>
                                        <p:cTn id="52" dur="1000" fill="hold"/>
                                        <p:tgtEl>
                                          <p:spTgt spid="396303"/>
                                        </p:tgtEl>
                                        <p:attrNameLst>
                                          <p:attrName>ppt_h</p:attrName>
                                        </p:attrNameLst>
                                      </p:cBhvr>
                                      <p:tavLst>
                                        <p:tav tm="0">
                                          <p:val>
                                            <p:strVal val="#ppt_h"/>
                                          </p:val>
                                        </p:tav>
                                        <p:tav tm="100000">
                                          <p:val>
                                            <p:strVal val="#ppt_h"/>
                                          </p:val>
                                        </p:tav>
                                      </p:tavLst>
                                    </p:anim>
                                    <p:animEffect transition="in" filter="fade">
                                      <p:cBhvr>
                                        <p:cTn id="53" dur="1000"/>
                                        <p:tgtEl>
                                          <p:spTgt spid="396303"/>
                                        </p:tgtEl>
                                      </p:cBhvr>
                                    </p:animEffect>
                                  </p:childTnLst>
                                </p:cTn>
                              </p:par>
                            </p:childTnLst>
                          </p:cTn>
                        </p:par>
                      </p:childTnLst>
                    </p:cTn>
                  </p:par>
                  <p:par>
                    <p:cTn id="54" fill="hold">
                      <p:stCondLst>
                        <p:cond delay="indefinite"/>
                      </p:stCondLst>
                      <p:childTnLst>
                        <p:par>
                          <p:cTn id="55" fill="hold">
                            <p:stCondLst>
                              <p:cond delay="0"/>
                            </p:stCondLst>
                            <p:childTnLst>
                              <p:par>
                                <p:cTn id="56" presetID="21" presetClass="entr" presetSubtype="4" fill="hold" nodeType="clickEffect">
                                  <p:stCondLst>
                                    <p:cond delay="0"/>
                                  </p:stCondLst>
                                  <p:childTnLst>
                                    <p:set>
                                      <p:cBhvr>
                                        <p:cTn id="57" dur="1" fill="hold">
                                          <p:stCondLst>
                                            <p:cond delay="0"/>
                                          </p:stCondLst>
                                        </p:cTn>
                                        <p:tgtEl>
                                          <p:spTgt spid="396299"/>
                                        </p:tgtEl>
                                        <p:attrNameLst>
                                          <p:attrName>style.visibility</p:attrName>
                                        </p:attrNameLst>
                                      </p:cBhvr>
                                      <p:to>
                                        <p:strVal val="visible"/>
                                      </p:to>
                                    </p:set>
                                    <p:animEffect transition="in" filter="wheel(4)">
                                      <p:cBhvr>
                                        <p:cTn id="58" dur="2000"/>
                                        <p:tgtEl>
                                          <p:spTgt spid="396299"/>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396298"/>
                                        </p:tgtEl>
                                        <p:attrNameLst>
                                          <p:attrName>style.visibility</p:attrName>
                                        </p:attrNameLst>
                                      </p:cBhvr>
                                      <p:to>
                                        <p:strVal val="visible"/>
                                      </p:to>
                                    </p:set>
                                    <p:animEffect transition="in" filter="wipe(down)">
                                      <p:cBhvr>
                                        <p:cTn id="63" dur="500"/>
                                        <p:tgtEl>
                                          <p:spTgt spid="396298"/>
                                        </p:tgtEl>
                                      </p:cBhvr>
                                    </p:animEffect>
                                  </p:childTnLst>
                                </p:cTn>
                              </p:par>
                            </p:childTnLst>
                          </p:cTn>
                        </p:par>
                      </p:childTnLst>
                    </p:cTn>
                  </p:par>
                  <p:par>
                    <p:cTn id="64" fill="hold">
                      <p:stCondLst>
                        <p:cond delay="indefinite"/>
                      </p:stCondLst>
                      <p:childTnLst>
                        <p:par>
                          <p:cTn id="65" fill="hold">
                            <p:stCondLst>
                              <p:cond delay="0"/>
                            </p:stCondLst>
                            <p:childTnLst>
                              <p:par>
                                <p:cTn id="66" presetID="21" presetClass="entr" presetSubtype="4" fill="hold" nodeType="clickEffect">
                                  <p:stCondLst>
                                    <p:cond delay="0"/>
                                  </p:stCondLst>
                                  <p:childTnLst>
                                    <p:set>
                                      <p:cBhvr>
                                        <p:cTn id="67" dur="1" fill="hold">
                                          <p:stCondLst>
                                            <p:cond delay="0"/>
                                          </p:stCondLst>
                                        </p:cTn>
                                        <p:tgtEl>
                                          <p:spTgt spid="396307"/>
                                        </p:tgtEl>
                                        <p:attrNameLst>
                                          <p:attrName>style.visibility</p:attrName>
                                        </p:attrNameLst>
                                      </p:cBhvr>
                                      <p:to>
                                        <p:strVal val="visible"/>
                                      </p:to>
                                    </p:set>
                                    <p:animEffect transition="in" filter="wheel(4)">
                                      <p:cBhvr>
                                        <p:cTn id="68" dur="2000"/>
                                        <p:tgtEl>
                                          <p:spTgt spid="396307"/>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396306"/>
                                        </p:tgtEl>
                                        <p:attrNameLst>
                                          <p:attrName>style.visibility</p:attrName>
                                        </p:attrNameLst>
                                      </p:cBhvr>
                                      <p:to>
                                        <p:strVal val="visible"/>
                                      </p:to>
                                    </p:set>
                                    <p:anim calcmode="lin" valueType="num">
                                      <p:cBhvr additive="base">
                                        <p:cTn id="73" dur="500" fill="hold"/>
                                        <p:tgtEl>
                                          <p:spTgt spid="396306"/>
                                        </p:tgtEl>
                                        <p:attrNameLst>
                                          <p:attrName>ppt_x</p:attrName>
                                        </p:attrNameLst>
                                      </p:cBhvr>
                                      <p:tavLst>
                                        <p:tav tm="0">
                                          <p:val>
                                            <p:strVal val="1+#ppt_w/2"/>
                                          </p:val>
                                        </p:tav>
                                        <p:tav tm="100000">
                                          <p:val>
                                            <p:strVal val="#ppt_x"/>
                                          </p:val>
                                        </p:tav>
                                      </p:tavLst>
                                    </p:anim>
                                    <p:anim calcmode="lin" valueType="num">
                                      <p:cBhvr additive="base">
                                        <p:cTn id="74" dur="500" fill="hold"/>
                                        <p:tgtEl>
                                          <p:spTgt spid="396306"/>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1" presetClass="entr" presetSubtype="4" fill="hold" nodeType="clickEffect">
                                  <p:stCondLst>
                                    <p:cond delay="0"/>
                                  </p:stCondLst>
                                  <p:childTnLst>
                                    <p:set>
                                      <p:cBhvr>
                                        <p:cTn id="78" dur="1" fill="hold">
                                          <p:stCondLst>
                                            <p:cond delay="0"/>
                                          </p:stCondLst>
                                        </p:cTn>
                                        <p:tgtEl>
                                          <p:spTgt spid="396301"/>
                                        </p:tgtEl>
                                        <p:attrNameLst>
                                          <p:attrName>style.visibility</p:attrName>
                                        </p:attrNameLst>
                                      </p:cBhvr>
                                      <p:to>
                                        <p:strVal val="visible"/>
                                      </p:to>
                                    </p:set>
                                    <p:animEffect transition="in" filter="wheel(4)">
                                      <p:cBhvr>
                                        <p:cTn id="79" dur="2000"/>
                                        <p:tgtEl>
                                          <p:spTgt spid="396301"/>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396300"/>
                                        </p:tgtEl>
                                        <p:attrNameLst>
                                          <p:attrName>style.visibility</p:attrName>
                                        </p:attrNameLst>
                                      </p:cBhvr>
                                      <p:to>
                                        <p:strVal val="visible"/>
                                      </p:to>
                                    </p:set>
                                    <p:anim calcmode="lin" valueType="num">
                                      <p:cBhvr additive="base">
                                        <p:cTn id="84" dur="500" fill="hold"/>
                                        <p:tgtEl>
                                          <p:spTgt spid="396300"/>
                                        </p:tgtEl>
                                        <p:attrNameLst>
                                          <p:attrName>ppt_x</p:attrName>
                                        </p:attrNameLst>
                                      </p:cBhvr>
                                      <p:tavLst>
                                        <p:tav tm="0">
                                          <p:val>
                                            <p:strVal val="0-#ppt_w/2"/>
                                          </p:val>
                                        </p:tav>
                                        <p:tav tm="100000">
                                          <p:val>
                                            <p:strVal val="#ppt_x"/>
                                          </p:val>
                                        </p:tav>
                                      </p:tavLst>
                                    </p:anim>
                                    <p:anim calcmode="lin" valueType="num">
                                      <p:cBhvr additive="base">
                                        <p:cTn id="85" dur="500" fill="hold"/>
                                        <p:tgtEl>
                                          <p:spTgt spid="396300"/>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396304"/>
                                        </p:tgtEl>
                                        <p:attrNameLst>
                                          <p:attrName>style.visibility</p:attrName>
                                        </p:attrNameLst>
                                      </p:cBhvr>
                                      <p:to>
                                        <p:strVal val="visible"/>
                                      </p:to>
                                    </p:set>
                                    <p:anim calcmode="lin" valueType="num">
                                      <p:cBhvr additive="base">
                                        <p:cTn id="90" dur="500" fill="hold"/>
                                        <p:tgtEl>
                                          <p:spTgt spid="396304"/>
                                        </p:tgtEl>
                                        <p:attrNameLst>
                                          <p:attrName>ppt_x</p:attrName>
                                        </p:attrNameLst>
                                      </p:cBhvr>
                                      <p:tavLst>
                                        <p:tav tm="0">
                                          <p:val>
                                            <p:strVal val="#ppt_x"/>
                                          </p:val>
                                        </p:tav>
                                        <p:tav tm="100000">
                                          <p:val>
                                            <p:strVal val="#ppt_x"/>
                                          </p:val>
                                        </p:tav>
                                      </p:tavLst>
                                    </p:anim>
                                    <p:anim calcmode="lin" valueType="num">
                                      <p:cBhvr additive="base">
                                        <p:cTn id="91" dur="500" fill="hold"/>
                                        <p:tgtEl>
                                          <p:spTgt spid="396304"/>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8" presetClass="entr" presetSubtype="16" fill="hold" grpId="0" nodeType="clickEffect">
                                  <p:stCondLst>
                                    <p:cond delay="0"/>
                                  </p:stCondLst>
                                  <p:childTnLst>
                                    <p:set>
                                      <p:cBhvr>
                                        <p:cTn id="95" dur="1" fill="hold">
                                          <p:stCondLst>
                                            <p:cond delay="0"/>
                                          </p:stCondLst>
                                        </p:cTn>
                                        <p:tgtEl>
                                          <p:spTgt spid="396305"/>
                                        </p:tgtEl>
                                        <p:attrNameLst>
                                          <p:attrName>style.visibility</p:attrName>
                                        </p:attrNameLst>
                                      </p:cBhvr>
                                      <p:to>
                                        <p:strVal val="visible"/>
                                      </p:to>
                                    </p:set>
                                    <p:animEffect transition="in" filter="diamond(in)">
                                      <p:cBhvr>
                                        <p:cTn id="96" dur="2000"/>
                                        <p:tgtEl>
                                          <p:spTgt spid="396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0" grpId="0" animBg="1"/>
      <p:bldP spid="396292" grpId="0" animBg="1"/>
      <p:bldP spid="396294" grpId="0" animBg="1"/>
      <p:bldP spid="396295" grpId="0" animBg="1"/>
      <p:bldP spid="396297" grpId="0" animBg="1"/>
      <p:bldP spid="396298" grpId="0" animBg="1"/>
      <p:bldP spid="396300" grpId="0" animBg="1"/>
      <p:bldP spid="396302" grpId="0" animBg="1"/>
      <p:bldP spid="396303" grpId="0" animBg="1"/>
      <p:bldP spid="396304" grpId="0" animBg="1"/>
      <p:bldP spid="396305" grpId="0" animBg="1"/>
      <p:bldP spid="396306" grpId="0" animBg="1"/>
    </p:bld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ChangeArrowheads="1"/>
          </p:cNvSpPr>
          <p:nvPr>
            <p:ph type="title"/>
          </p:nvPr>
        </p:nvSpPr>
        <p:spPr>
          <a:xfrm>
            <a:off x="755650" y="44450"/>
            <a:ext cx="7632700" cy="647700"/>
          </a:xfrm>
          <a:ln w="28575">
            <a:solidFill>
              <a:srgbClr val="0033CC"/>
            </a:solidFill>
          </a:ln>
        </p:spPr>
        <p:txBody>
          <a:bodyPr/>
          <a:lstStyle/>
          <a:p>
            <a:pPr eaLnBrk="1" hangingPunct="1">
              <a:lnSpc>
                <a:spcPct val="80000"/>
              </a:lnSpc>
            </a:pPr>
            <a:r>
              <a:rPr lang="en-US" sz="2400" smtClean="0">
                <a:latin typeface="Lucida Console" pitchFamily="49" charset="0"/>
              </a:rPr>
              <a:t>JANGKA WAKTU PELUNASAN PAJAK AKIBAT PENGAJUAN KEBERATAN</a:t>
            </a:r>
          </a:p>
        </p:txBody>
      </p:sp>
      <p:sp>
        <p:nvSpPr>
          <p:cNvPr id="372739" name="AutoShape 3"/>
          <p:cNvSpPr>
            <a:spLocks noChangeArrowheads="1"/>
          </p:cNvSpPr>
          <p:nvPr/>
        </p:nvSpPr>
        <p:spPr bwMode="auto">
          <a:xfrm>
            <a:off x="4191000" y="620713"/>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2740" name="Rectangle 4"/>
          <p:cNvSpPr>
            <a:spLocks noChangeArrowheads="1"/>
          </p:cNvSpPr>
          <p:nvPr/>
        </p:nvSpPr>
        <p:spPr bwMode="auto">
          <a:xfrm>
            <a:off x="179388" y="836613"/>
            <a:ext cx="7129462" cy="590550"/>
          </a:xfrm>
          <a:prstGeom prst="rect">
            <a:avLst/>
          </a:prstGeom>
          <a:noFill/>
          <a:ln w="9525">
            <a:solidFill>
              <a:srgbClr val="0033CC"/>
            </a:solidFill>
            <a:miter lim="800000"/>
            <a:headEnd/>
            <a:tailEnd/>
          </a:ln>
        </p:spPr>
        <p:txBody>
          <a:bodyPr lIns="91422" tIns="45712" rIns="91422" bIns="45712">
            <a:spAutoFit/>
          </a:bodyPr>
          <a:lstStyle/>
          <a:p>
            <a:pPr algn="l"/>
            <a:r>
              <a:rPr lang="en-US" sz="1600" b="1" u="none"/>
              <a:t>Pengajuan keberatan tidak menunda kewajiban membayar pajak dan pelaksanaan penagihan pajak. (Pasal 25 ayat 7)</a:t>
            </a:r>
            <a:endParaRPr lang="en-GB" sz="1600" b="1" u="none"/>
          </a:p>
        </p:txBody>
      </p:sp>
      <p:sp>
        <p:nvSpPr>
          <p:cNvPr id="372741" name="Rectangle 5"/>
          <p:cNvSpPr>
            <a:spLocks noChangeArrowheads="1"/>
          </p:cNvSpPr>
          <p:nvPr/>
        </p:nvSpPr>
        <p:spPr bwMode="auto">
          <a:xfrm>
            <a:off x="179388" y="1557338"/>
            <a:ext cx="8839200" cy="1768475"/>
          </a:xfrm>
          <a:prstGeom prst="rect">
            <a:avLst/>
          </a:prstGeom>
          <a:solidFill>
            <a:srgbClr val="99FFCC"/>
          </a:solidFill>
          <a:ln w="28575">
            <a:solidFill>
              <a:srgbClr val="0033CC"/>
            </a:solidFill>
            <a:miter lim="800000"/>
            <a:headEnd/>
            <a:tailEnd/>
          </a:ln>
        </p:spPr>
        <p:txBody>
          <a:bodyPr lIns="91422" tIns="45712" rIns="91422" bIns="45712">
            <a:spAutoFit/>
          </a:bodyPr>
          <a:lstStyle/>
          <a:p>
            <a:r>
              <a:rPr lang="id-ID" sz="1800" b="1" u="none"/>
              <a:t>Dalam hal Wajib Pajak mengajukan keberatan, jangka waktu pelunasan pajak sebagaimana dimaksud dalam </a:t>
            </a:r>
            <a:r>
              <a:rPr lang="id-ID" sz="1800" b="1"/>
              <a:t>Pasal 9 ayat (3)</a:t>
            </a:r>
            <a:r>
              <a:rPr lang="id-ID" sz="1800" b="1" u="none"/>
              <a:t> atau ayat (3a) atas jumlah pajak yang belum dibayar pada saat pengajuan keberatan, </a:t>
            </a:r>
            <a:r>
              <a:rPr lang="id-ID" sz="1800" b="1"/>
              <a:t>tertangguh sampai dengan 1 (satu) bulan sejak tanggal penerbitan Surat Keputusan Keberatan</a:t>
            </a:r>
            <a:r>
              <a:rPr lang="id-ID" sz="1800" b="1" u="none"/>
              <a:t>.</a:t>
            </a:r>
            <a:r>
              <a:rPr lang="en-US" sz="1800" u="none"/>
              <a:t> </a:t>
            </a:r>
            <a:r>
              <a:rPr lang="en-GB" sz="1800" b="1" u="none">
                <a:solidFill>
                  <a:srgbClr val="990000"/>
                </a:solidFill>
              </a:rPr>
              <a:t>(Pasal 25 ayat 7 UU KUP (baru))</a:t>
            </a:r>
          </a:p>
        </p:txBody>
      </p:sp>
      <p:sp>
        <p:nvSpPr>
          <p:cNvPr id="372742" name="Rectangle 6"/>
          <p:cNvSpPr>
            <a:spLocks noChangeArrowheads="1"/>
          </p:cNvSpPr>
          <p:nvPr/>
        </p:nvSpPr>
        <p:spPr bwMode="auto">
          <a:xfrm>
            <a:off x="179388" y="4383088"/>
            <a:ext cx="8785225" cy="1493837"/>
          </a:xfrm>
          <a:prstGeom prst="rect">
            <a:avLst/>
          </a:prstGeom>
          <a:solidFill>
            <a:srgbClr val="99FFCC"/>
          </a:solidFill>
          <a:ln w="28575">
            <a:solidFill>
              <a:srgbClr val="0033CC"/>
            </a:solidFill>
            <a:miter lim="800000"/>
            <a:headEnd/>
            <a:tailEnd/>
          </a:ln>
        </p:spPr>
        <p:txBody>
          <a:bodyPr lIns="91422" tIns="45712" rIns="91422" bIns="45712" anchor="ctr">
            <a:spAutoFit/>
          </a:bodyPr>
          <a:lstStyle/>
          <a:p>
            <a:r>
              <a:rPr lang="id-ID" sz="1800" b="1" u="none"/>
              <a:t>Dalam hal keberatan W</a:t>
            </a:r>
            <a:r>
              <a:rPr lang="en-US" sz="1800" b="1" u="none"/>
              <a:t>P</a:t>
            </a:r>
            <a:r>
              <a:rPr lang="id-ID" sz="1800" b="1" u="none"/>
              <a:t> ditolak atau dikabulkan sebagian, W</a:t>
            </a:r>
            <a:r>
              <a:rPr lang="en-US" sz="1800" b="1" u="none"/>
              <a:t>P</a:t>
            </a:r>
            <a:r>
              <a:rPr lang="id-ID" sz="1800" b="1" u="none"/>
              <a:t> dikenai sanksi administrasi berupa denda sebesar 50% (lima puluh persen) dari jumlah pajak berdasarkan keputusan keberatan dikurangi dengan pajak yang telah dibayar sebelum mengajukan keberatan.</a:t>
            </a:r>
            <a:r>
              <a:rPr lang="en-US" sz="1800" b="1" u="none"/>
              <a:t> </a:t>
            </a:r>
            <a:r>
              <a:rPr lang="en-US" sz="1800" b="1" u="none">
                <a:solidFill>
                  <a:srgbClr val="990000"/>
                </a:solidFill>
              </a:rPr>
              <a:t>(Pasal 25 ayat 9 UU KUP (baru))</a:t>
            </a:r>
          </a:p>
        </p:txBody>
      </p:sp>
      <p:sp>
        <p:nvSpPr>
          <p:cNvPr id="372743" name="Rectangle 7"/>
          <p:cNvSpPr>
            <a:spLocks noChangeArrowheads="1"/>
          </p:cNvSpPr>
          <p:nvPr/>
        </p:nvSpPr>
        <p:spPr bwMode="auto">
          <a:xfrm>
            <a:off x="107950" y="5959475"/>
            <a:ext cx="8964613" cy="854075"/>
          </a:xfrm>
          <a:prstGeom prst="rect">
            <a:avLst/>
          </a:prstGeom>
          <a:solidFill>
            <a:srgbClr val="99FFCC"/>
          </a:solidFill>
          <a:ln w="28575">
            <a:solidFill>
              <a:srgbClr val="0033CC"/>
            </a:solidFill>
            <a:miter lim="800000"/>
            <a:headEnd/>
            <a:tailEnd/>
          </a:ln>
        </p:spPr>
        <p:txBody>
          <a:bodyPr lIns="91422" tIns="45712" rIns="91422" bIns="45712" anchor="ctr">
            <a:spAutoFit/>
          </a:bodyPr>
          <a:lstStyle/>
          <a:p>
            <a:r>
              <a:rPr lang="id-ID" sz="1600" b="1" u="none"/>
              <a:t>Dalam hal W</a:t>
            </a:r>
            <a:r>
              <a:rPr lang="en-US" sz="1600" b="1" u="none"/>
              <a:t>P</a:t>
            </a:r>
            <a:r>
              <a:rPr lang="id-ID" sz="1600" b="1" u="none"/>
              <a:t> mengajukan permohonan banding, sanksi administrasi berupa denda sebesar 50% (lima puluh persen) sebagaimana dimaksud pada ayat (9) tidak dikenakan.</a:t>
            </a:r>
            <a:r>
              <a:rPr lang="en-US" sz="1600" b="1" u="none"/>
              <a:t> </a:t>
            </a:r>
            <a:r>
              <a:rPr lang="en-US" sz="1600" b="1" u="none">
                <a:solidFill>
                  <a:srgbClr val="990000"/>
                </a:solidFill>
              </a:rPr>
              <a:t>(Pasal 25 ayat 10 KUP (baru))</a:t>
            </a:r>
          </a:p>
        </p:txBody>
      </p:sp>
      <p:sp>
        <p:nvSpPr>
          <p:cNvPr id="372744" name="Rectangle 8"/>
          <p:cNvSpPr>
            <a:spLocks noChangeArrowheads="1"/>
          </p:cNvSpPr>
          <p:nvPr/>
        </p:nvSpPr>
        <p:spPr bwMode="auto">
          <a:xfrm>
            <a:off x="4572000" y="3357563"/>
            <a:ext cx="4392613" cy="925512"/>
          </a:xfrm>
          <a:prstGeom prst="rect">
            <a:avLst/>
          </a:prstGeom>
          <a:noFill/>
          <a:ln w="9525">
            <a:solidFill>
              <a:srgbClr val="0033CC"/>
            </a:solidFill>
            <a:miter lim="800000"/>
            <a:headEnd/>
            <a:tailEnd/>
          </a:ln>
        </p:spPr>
        <p:txBody>
          <a:bodyPr lIns="91422" tIns="45712" rIns="91422" bIns="45712" anchor="ctr">
            <a:spAutoFit/>
          </a:bodyPr>
          <a:lstStyle/>
          <a:p>
            <a:r>
              <a:rPr lang="en-US" sz="1800" b="1" u="none"/>
              <a:t>Sanksi administrasi berupa bunga 2% per bulan (Pasal 19) tidak diberlakukan.</a:t>
            </a:r>
          </a:p>
        </p:txBody>
      </p:sp>
      <p:sp>
        <p:nvSpPr>
          <p:cNvPr id="372745" name="AutoShape 9"/>
          <p:cNvSpPr>
            <a:spLocks noChangeArrowheads="1"/>
          </p:cNvSpPr>
          <p:nvPr/>
        </p:nvSpPr>
        <p:spPr bwMode="auto">
          <a:xfrm>
            <a:off x="7380288" y="2708275"/>
            <a:ext cx="215900" cy="720725"/>
          </a:xfrm>
          <a:prstGeom prst="downArrow">
            <a:avLst>
              <a:gd name="adj1" fmla="val 50000"/>
              <a:gd name="adj2" fmla="val 83456"/>
            </a:avLst>
          </a:prstGeom>
          <a:solidFill>
            <a:schemeClr val="accent1"/>
          </a:solidFill>
          <a:ln w="9525">
            <a:solidFill>
              <a:schemeClr val="tx1"/>
            </a:solidFill>
            <a:miter lim="800000"/>
            <a:headEnd/>
            <a:tailEnd/>
          </a:ln>
        </p:spPr>
        <p:txBody>
          <a:bodyPr wrap="none" anchor="ctr"/>
          <a:lstStyle/>
          <a:p>
            <a:endParaRPr lang="en-US"/>
          </a:p>
        </p:txBody>
      </p:sp>
      <p:sp>
        <p:nvSpPr>
          <p:cNvPr id="372746" name="Rectangle 10"/>
          <p:cNvSpPr>
            <a:spLocks noChangeArrowheads="1"/>
          </p:cNvSpPr>
          <p:nvPr/>
        </p:nvSpPr>
        <p:spPr bwMode="auto">
          <a:xfrm>
            <a:off x="250825" y="3367088"/>
            <a:ext cx="3671888" cy="925512"/>
          </a:xfrm>
          <a:prstGeom prst="rect">
            <a:avLst/>
          </a:prstGeom>
          <a:noFill/>
          <a:ln w="9525">
            <a:solidFill>
              <a:srgbClr val="0033CC"/>
            </a:solidFill>
            <a:miter lim="800000"/>
            <a:headEnd/>
            <a:tailEnd/>
          </a:ln>
        </p:spPr>
        <p:txBody>
          <a:bodyPr lIns="91422" tIns="45712" rIns="91422" bIns="45712" anchor="ctr">
            <a:spAutoFit/>
          </a:bodyPr>
          <a:lstStyle/>
          <a:p>
            <a:r>
              <a:rPr lang="en-US" sz="1800" b="1" u="none"/>
              <a:t>Satu bulan sejak tanggal diterbitkan SKPKB atau SKPKBT</a:t>
            </a:r>
          </a:p>
        </p:txBody>
      </p:sp>
      <p:sp>
        <p:nvSpPr>
          <p:cNvPr id="372747" name="Line 11"/>
          <p:cNvSpPr>
            <a:spLocks noChangeShapeType="1"/>
          </p:cNvSpPr>
          <p:nvPr/>
        </p:nvSpPr>
        <p:spPr bwMode="auto">
          <a:xfrm flipH="1">
            <a:off x="3635375" y="2133600"/>
            <a:ext cx="3744913" cy="1295400"/>
          </a:xfrm>
          <a:prstGeom prst="line">
            <a:avLst/>
          </a:prstGeom>
          <a:noFill/>
          <a:ln w="28575">
            <a:solidFill>
              <a:srgbClr val="0033CC"/>
            </a:solidFill>
            <a:round/>
            <a:headEnd/>
            <a:tailEnd type="triangle" w="med" len="med"/>
          </a:ln>
        </p:spPr>
        <p:txBody>
          <a:bodyPr/>
          <a:lstStyle/>
          <a:p>
            <a:endParaRPr lang="en-US"/>
          </a:p>
        </p:txBody>
      </p:sp>
      <p:sp>
        <p:nvSpPr>
          <p:cNvPr id="372748" name="Rectangle 12"/>
          <p:cNvSpPr>
            <a:spLocks noChangeArrowheads="1"/>
          </p:cNvSpPr>
          <p:nvPr/>
        </p:nvSpPr>
        <p:spPr bwMode="auto">
          <a:xfrm>
            <a:off x="7596188" y="836613"/>
            <a:ext cx="1296987" cy="425450"/>
          </a:xfrm>
          <a:prstGeom prst="rect">
            <a:avLst/>
          </a:prstGeom>
          <a:noFill/>
          <a:ln w="28575">
            <a:solidFill>
              <a:srgbClr val="0033CC"/>
            </a:solidFill>
            <a:miter lim="800000"/>
            <a:headEnd/>
            <a:tailEnd/>
          </a:ln>
        </p:spPr>
        <p:txBody>
          <a:bodyPr lIns="91422" tIns="45712" rIns="91422" bIns="45712">
            <a:spAutoFit/>
          </a:bodyPr>
          <a:lstStyle/>
          <a:p>
            <a:r>
              <a:rPr lang="en-GB" sz="2000" b="1" u="none"/>
              <a:t>DIUBAH</a:t>
            </a:r>
          </a:p>
        </p:txBody>
      </p:sp>
      <p:sp>
        <p:nvSpPr>
          <p:cNvPr id="372749" name="AutoShape 13"/>
          <p:cNvSpPr>
            <a:spLocks noChangeArrowheads="1"/>
          </p:cNvSpPr>
          <p:nvPr/>
        </p:nvSpPr>
        <p:spPr bwMode="auto">
          <a:xfrm>
            <a:off x="7235825" y="836613"/>
            <a:ext cx="431800" cy="360362"/>
          </a:xfrm>
          <a:prstGeom prst="rightArrow">
            <a:avLst>
              <a:gd name="adj1" fmla="val 50000"/>
              <a:gd name="adj2" fmla="val 29956"/>
            </a:avLst>
          </a:prstGeom>
          <a:solidFill>
            <a:schemeClr val="accent1"/>
          </a:solidFill>
          <a:ln w="9525">
            <a:solidFill>
              <a:schemeClr val="tx1"/>
            </a:solidFill>
            <a:miter lim="800000"/>
            <a:headEnd/>
            <a:tailEnd/>
          </a:ln>
        </p:spPr>
        <p:txBody>
          <a:bodyPr wrap="none" anchor="ctr"/>
          <a:lstStyle/>
          <a:p>
            <a:endParaRPr lang="en-US"/>
          </a:p>
        </p:txBody>
      </p:sp>
      <p:sp>
        <p:nvSpPr>
          <p:cNvPr id="372750" name="AutoShape 14"/>
          <p:cNvSpPr>
            <a:spLocks noChangeArrowheads="1"/>
          </p:cNvSpPr>
          <p:nvPr/>
        </p:nvSpPr>
        <p:spPr bwMode="auto">
          <a:xfrm>
            <a:off x="8602663" y="1125538"/>
            <a:ext cx="433387"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2738"/>
                                        </p:tgtEl>
                                        <p:attrNameLst>
                                          <p:attrName>style.visibility</p:attrName>
                                        </p:attrNameLst>
                                      </p:cBhvr>
                                      <p:to>
                                        <p:strVal val="visible"/>
                                      </p:to>
                                    </p:set>
                                    <p:anim calcmode="lin" valueType="num">
                                      <p:cBhvr>
                                        <p:cTn id="7" dur="500" fill="hold"/>
                                        <p:tgtEl>
                                          <p:spTgt spid="372738"/>
                                        </p:tgtEl>
                                        <p:attrNameLst>
                                          <p:attrName>ppt_w</p:attrName>
                                        </p:attrNameLst>
                                      </p:cBhvr>
                                      <p:tavLst>
                                        <p:tav tm="0">
                                          <p:val>
                                            <p:fltVal val="0"/>
                                          </p:val>
                                        </p:tav>
                                        <p:tav tm="100000">
                                          <p:val>
                                            <p:strVal val="#ppt_w"/>
                                          </p:val>
                                        </p:tav>
                                      </p:tavLst>
                                    </p:anim>
                                    <p:anim calcmode="lin" valueType="num">
                                      <p:cBhvr>
                                        <p:cTn id="8" dur="500" fill="hold"/>
                                        <p:tgtEl>
                                          <p:spTgt spid="37273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72739"/>
                                        </p:tgtEl>
                                        <p:attrNameLst>
                                          <p:attrName>style.visibility</p:attrName>
                                        </p:attrNameLst>
                                      </p:cBhvr>
                                      <p:to>
                                        <p:strVal val="visible"/>
                                      </p:to>
                                    </p:set>
                                    <p:anim calcmode="lin" valueType="num">
                                      <p:cBhvr additive="base">
                                        <p:cTn id="13" dur="500" fill="hold"/>
                                        <p:tgtEl>
                                          <p:spTgt spid="372739"/>
                                        </p:tgtEl>
                                        <p:attrNameLst>
                                          <p:attrName>ppt_x</p:attrName>
                                        </p:attrNameLst>
                                      </p:cBhvr>
                                      <p:tavLst>
                                        <p:tav tm="0">
                                          <p:val>
                                            <p:strVal val="#ppt_x"/>
                                          </p:val>
                                        </p:tav>
                                        <p:tav tm="100000">
                                          <p:val>
                                            <p:strVal val="#ppt_x"/>
                                          </p:val>
                                        </p:tav>
                                      </p:tavLst>
                                    </p:anim>
                                    <p:anim calcmode="lin" valueType="num">
                                      <p:cBhvr additive="base">
                                        <p:cTn id="14" dur="500" fill="hold"/>
                                        <p:tgtEl>
                                          <p:spTgt spid="37273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2740"/>
                                        </p:tgtEl>
                                        <p:attrNameLst>
                                          <p:attrName>style.visibility</p:attrName>
                                        </p:attrNameLst>
                                      </p:cBhvr>
                                      <p:to>
                                        <p:strVal val="visible"/>
                                      </p:to>
                                    </p:set>
                                    <p:anim calcmode="lin" valueType="num">
                                      <p:cBhvr additive="base">
                                        <p:cTn id="19" dur="500" fill="hold"/>
                                        <p:tgtEl>
                                          <p:spTgt spid="372740"/>
                                        </p:tgtEl>
                                        <p:attrNameLst>
                                          <p:attrName>ppt_x</p:attrName>
                                        </p:attrNameLst>
                                      </p:cBhvr>
                                      <p:tavLst>
                                        <p:tav tm="0">
                                          <p:val>
                                            <p:strVal val="#ppt_x"/>
                                          </p:val>
                                        </p:tav>
                                        <p:tav tm="100000">
                                          <p:val>
                                            <p:strVal val="#ppt_x"/>
                                          </p:val>
                                        </p:tav>
                                      </p:tavLst>
                                    </p:anim>
                                    <p:anim calcmode="lin" valueType="num">
                                      <p:cBhvr additive="base">
                                        <p:cTn id="20" dur="500" fill="hold"/>
                                        <p:tgtEl>
                                          <p:spTgt spid="37274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372749"/>
                                        </p:tgtEl>
                                        <p:attrNameLst>
                                          <p:attrName>style.visibility</p:attrName>
                                        </p:attrNameLst>
                                      </p:cBhvr>
                                      <p:to>
                                        <p:strVal val="visible"/>
                                      </p:to>
                                    </p:set>
                                    <p:animEffect transition="in" filter="box(in)">
                                      <p:cBhvr>
                                        <p:cTn id="25" dur="500"/>
                                        <p:tgtEl>
                                          <p:spTgt spid="372749"/>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372748"/>
                                        </p:tgtEl>
                                        <p:attrNameLst>
                                          <p:attrName>style.visibility</p:attrName>
                                        </p:attrNameLst>
                                      </p:cBhvr>
                                      <p:to>
                                        <p:strVal val="visible"/>
                                      </p:to>
                                    </p:set>
                                    <p:animEffect transition="in" filter="checkerboard(across)">
                                      <p:cBhvr>
                                        <p:cTn id="30" dur="500"/>
                                        <p:tgtEl>
                                          <p:spTgt spid="372748"/>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0" nodeType="clickEffect">
                                  <p:stCondLst>
                                    <p:cond delay="0"/>
                                  </p:stCondLst>
                                  <p:childTnLst>
                                    <p:set>
                                      <p:cBhvr>
                                        <p:cTn id="34" dur="1" fill="hold">
                                          <p:stCondLst>
                                            <p:cond delay="0"/>
                                          </p:stCondLst>
                                        </p:cTn>
                                        <p:tgtEl>
                                          <p:spTgt spid="372750"/>
                                        </p:tgtEl>
                                        <p:attrNameLst>
                                          <p:attrName>style.visibility</p:attrName>
                                        </p:attrNameLst>
                                      </p:cBhvr>
                                      <p:to>
                                        <p:strVal val="visible"/>
                                      </p:to>
                                    </p:set>
                                    <p:animEffect transition="in" filter="diamond(in)">
                                      <p:cBhvr>
                                        <p:cTn id="35" dur="2000"/>
                                        <p:tgtEl>
                                          <p:spTgt spid="372750"/>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iterate type="wd">
                                    <p:tmPct val="10000"/>
                                  </p:iterate>
                                  <p:childTnLst>
                                    <p:set>
                                      <p:cBhvr>
                                        <p:cTn id="39" dur="1" fill="hold">
                                          <p:stCondLst>
                                            <p:cond delay="0"/>
                                          </p:stCondLst>
                                        </p:cTn>
                                        <p:tgtEl>
                                          <p:spTgt spid="372741"/>
                                        </p:tgtEl>
                                        <p:attrNameLst>
                                          <p:attrName>style.visibility</p:attrName>
                                        </p:attrNameLst>
                                      </p:cBhvr>
                                      <p:to>
                                        <p:strVal val="visible"/>
                                      </p:to>
                                    </p:set>
                                    <p:animEffect transition="in" filter="checkerboard(across)">
                                      <p:cBhvr>
                                        <p:cTn id="40" dur="1000"/>
                                        <p:tgtEl>
                                          <p:spTgt spid="37274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72747"/>
                                        </p:tgtEl>
                                        <p:attrNameLst>
                                          <p:attrName>style.visibility</p:attrName>
                                        </p:attrNameLst>
                                      </p:cBhvr>
                                      <p:to>
                                        <p:strVal val="visible"/>
                                      </p:to>
                                    </p:set>
                                    <p:anim calcmode="lin" valueType="num">
                                      <p:cBhvr additive="base">
                                        <p:cTn id="45" dur="500" fill="hold"/>
                                        <p:tgtEl>
                                          <p:spTgt spid="372747"/>
                                        </p:tgtEl>
                                        <p:attrNameLst>
                                          <p:attrName>ppt_x</p:attrName>
                                        </p:attrNameLst>
                                      </p:cBhvr>
                                      <p:tavLst>
                                        <p:tav tm="0">
                                          <p:val>
                                            <p:strVal val="#ppt_x"/>
                                          </p:val>
                                        </p:tav>
                                        <p:tav tm="100000">
                                          <p:val>
                                            <p:strVal val="#ppt_x"/>
                                          </p:val>
                                        </p:tav>
                                      </p:tavLst>
                                    </p:anim>
                                    <p:anim calcmode="lin" valueType="num">
                                      <p:cBhvr additive="base">
                                        <p:cTn id="46" dur="500" fill="hold"/>
                                        <p:tgtEl>
                                          <p:spTgt spid="372747"/>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3" presetClass="entr" presetSubtype="16" fill="hold" grpId="0" nodeType="clickEffect">
                                  <p:stCondLst>
                                    <p:cond delay="0"/>
                                  </p:stCondLst>
                                  <p:childTnLst>
                                    <p:set>
                                      <p:cBhvr>
                                        <p:cTn id="50" dur="1" fill="hold">
                                          <p:stCondLst>
                                            <p:cond delay="0"/>
                                          </p:stCondLst>
                                        </p:cTn>
                                        <p:tgtEl>
                                          <p:spTgt spid="372746"/>
                                        </p:tgtEl>
                                        <p:attrNameLst>
                                          <p:attrName>style.visibility</p:attrName>
                                        </p:attrNameLst>
                                      </p:cBhvr>
                                      <p:to>
                                        <p:strVal val="visible"/>
                                      </p:to>
                                    </p:set>
                                    <p:anim calcmode="lin" valueType="num">
                                      <p:cBhvr>
                                        <p:cTn id="51" dur="500" fill="hold"/>
                                        <p:tgtEl>
                                          <p:spTgt spid="372746"/>
                                        </p:tgtEl>
                                        <p:attrNameLst>
                                          <p:attrName>ppt_w</p:attrName>
                                        </p:attrNameLst>
                                      </p:cBhvr>
                                      <p:tavLst>
                                        <p:tav tm="0">
                                          <p:val>
                                            <p:fltVal val="0"/>
                                          </p:val>
                                        </p:tav>
                                        <p:tav tm="100000">
                                          <p:val>
                                            <p:strVal val="#ppt_w"/>
                                          </p:val>
                                        </p:tav>
                                      </p:tavLst>
                                    </p:anim>
                                    <p:anim calcmode="lin" valueType="num">
                                      <p:cBhvr>
                                        <p:cTn id="52" dur="500" fill="hold"/>
                                        <p:tgtEl>
                                          <p:spTgt spid="372746"/>
                                        </p:tgtEl>
                                        <p:attrNameLst>
                                          <p:attrName>ppt_h</p:attrName>
                                        </p:attrNameLst>
                                      </p:cBhvr>
                                      <p:tavLst>
                                        <p:tav tm="0">
                                          <p:val>
                                            <p:fltVal val="0"/>
                                          </p:val>
                                        </p:tav>
                                        <p:tav tm="100000">
                                          <p:val>
                                            <p:strVal val="#ppt_h"/>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72745"/>
                                        </p:tgtEl>
                                        <p:attrNameLst>
                                          <p:attrName>style.visibility</p:attrName>
                                        </p:attrNameLst>
                                      </p:cBhvr>
                                      <p:to>
                                        <p:strVal val="visible"/>
                                      </p:to>
                                    </p:set>
                                    <p:anim calcmode="lin" valueType="num">
                                      <p:cBhvr additive="base">
                                        <p:cTn id="57" dur="500" fill="hold"/>
                                        <p:tgtEl>
                                          <p:spTgt spid="372745"/>
                                        </p:tgtEl>
                                        <p:attrNameLst>
                                          <p:attrName>ppt_x</p:attrName>
                                        </p:attrNameLst>
                                      </p:cBhvr>
                                      <p:tavLst>
                                        <p:tav tm="0">
                                          <p:val>
                                            <p:strVal val="#ppt_x"/>
                                          </p:val>
                                        </p:tav>
                                        <p:tav tm="100000">
                                          <p:val>
                                            <p:strVal val="#ppt_x"/>
                                          </p:val>
                                        </p:tav>
                                      </p:tavLst>
                                    </p:anim>
                                    <p:anim calcmode="lin" valueType="num">
                                      <p:cBhvr additive="base">
                                        <p:cTn id="58" dur="500" fill="hold"/>
                                        <p:tgtEl>
                                          <p:spTgt spid="372745"/>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3" presetClass="entr" presetSubtype="16" fill="hold" grpId="0" nodeType="clickEffect">
                                  <p:stCondLst>
                                    <p:cond delay="0"/>
                                  </p:stCondLst>
                                  <p:childTnLst>
                                    <p:set>
                                      <p:cBhvr>
                                        <p:cTn id="62" dur="1" fill="hold">
                                          <p:stCondLst>
                                            <p:cond delay="0"/>
                                          </p:stCondLst>
                                        </p:cTn>
                                        <p:tgtEl>
                                          <p:spTgt spid="372744"/>
                                        </p:tgtEl>
                                        <p:attrNameLst>
                                          <p:attrName>style.visibility</p:attrName>
                                        </p:attrNameLst>
                                      </p:cBhvr>
                                      <p:to>
                                        <p:strVal val="visible"/>
                                      </p:to>
                                    </p:set>
                                    <p:anim calcmode="lin" valueType="num">
                                      <p:cBhvr>
                                        <p:cTn id="63" dur="500" fill="hold"/>
                                        <p:tgtEl>
                                          <p:spTgt spid="372744"/>
                                        </p:tgtEl>
                                        <p:attrNameLst>
                                          <p:attrName>ppt_w</p:attrName>
                                        </p:attrNameLst>
                                      </p:cBhvr>
                                      <p:tavLst>
                                        <p:tav tm="0">
                                          <p:val>
                                            <p:fltVal val="0"/>
                                          </p:val>
                                        </p:tav>
                                        <p:tav tm="100000">
                                          <p:val>
                                            <p:strVal val="#ppt_w"/>
                                          </p:val>
                                        </p:tav>
                                      </p:tavLst>
                                    </p:anim>
                                    <p:anim calcmode="lin" valueType="num">
                                      <p:cBhvr>
                                        <p:cTn id="64" dur="500" fill="hold"/>
                                        <p:tgtEl>
                                          <p:spTgt spid="372744"/>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0"/>
                                  </p:stCondLst>
                                  <p:iterate type="wd">
                                    <p:tmPct val="10000"/>
                                  </p:iterate>
                                  <p:childTnLst>
                                    <p:set>
                                      <p:cBhvr>
                                        <p:cTn id="68" dur="1" fill="hold">
                                          <p:stCondLst>
                                            <p:cond delay="0"/>
                                          </p:stCondLst>
                                        </p:cTn>
                                        <p:tgtEl>
                                          <p:spTgt spid="372742"/>
                                        </p:tgtEl>
                                        <p:attrNameLst>
                                          <p:attrName>style.visibility</p:attrName>
                                        </p:attrNameLst>
                                      </p:cBhvr>
                                      <p:to>
                                        <p:strVal val="visible"/>
                                      </p:to>
                                    </p:set>
                                    <p:anim calcmode="lin" valueType="num">
                                      <p:cBhvr>
                                        <p:cTn id="69" dur="1000" fill="hold"/>
                                        <p:tgtEl>
                                          <p:spTgt spid="372742"/>
                                        </p:tgtEl>
                                        <p:attrNameLst>
                                          <p:attrName>ppt_w</p:attrName>
                                        </p:attrNameLst>
                                      </p:cBhvr>
                                      <p:tavLst>
                                        <p:tav tm="0">
                                          <p:val>
                                            <p:fltVal val="0"/>
                                          </p:val>
                                        </p:tav>
                                        <p:tav tm="100000">
                                          <p:val>
                                            <p:strVal val="#ppt_w"/>
                                          </p:val>
                                        </p:tav>
                                      </p:tavLst>
                                    </p:anim>
                                    <p:anim calcmode="lin" valueType="num">
                                      <p:cBhvr>
                                        <p:cTn id="70" dur="1000" fill="hold"/>
                                        <p:tgtEl>
                                          <p:spTgt spid="372742"/>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23" presetClass="entr" presetSubtype="16" fill="hold" grpId="0" nodeType="clickEffect">
                                  <p:stCondLst>
                                    <p:cond delay="0"/>
                                  </p:stCondLst>
                                  <p:iterate type="wd">
                                    <p:tmPct val="10000"/>
                                  </p:iterate>
                                  <p:childTnLst>
                                    <p:set>
                                      <p:cBhvr>
                                        <p:cTn id="74" dur="1" fill="hold">
                                          <p:stCondLst>
                                            <p:cond delay="0"/>
                                          </p:stCondLst>
                                        </p:cTn>
                                        <p:tgtEl>
                                          <p:spTgt spid="372743"/>
                                        </p:tgtEl>
                                        <p:attrNameLst>
                                          <p:attrName>style.visibility</p:attrName>
                                        </p:attrNameLst>
                                      </p:cBhvr>
                                      <p:to>
                                        <p:strVal val="visible"/>
                                      </p:to>
                                    </p:set>
                                    <p:anim calcmode="lin" valueType="num">
                                      <p:cBhvr>
                                        <p:cTn id="75" dur="1000" fill="hold"/>
                                        <p:tgtEl>
                                          <p:spTgt spid="372743"/>
                                        </p:tgtEl>
                                        <p:attrNameLst>
                                          <p:attrName>ppt_w</p:attrName>
                                        </p:attrNameLst>
                                      </p:cBhvr>
                                      <p:tavLst>
                                        <p:tav tm="0">
                                          <p:val>
                                            <p:fltVal val="0"/>
                                          </p:val>
                                        </p:tav>
                                        <p:tav tm="100000">
                                          <p:val>
                                            <p:strVal val="#ppt_w"/>
                                          </p:val>
                                        </p:tav>
                                      </p:tavLst>
                                    </p:anim>
                                    <p:anim calcmode="lin" valueType="num">
                                      <p:cBhvr>
                                        <p:cTn id="76" dur="1000" fill="hold"/>
                                        <p:tgtEl>
                                          <p:spTgt spid="37274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2738" grpId="0" animBg="1"/>
      <p:bldP spid="372739" grpId="0" animBg="1"/>
      <p:bldP spid="372740" grpId="0" animBg="1"/>
      <p:bldP spid="372741" grpId="0" animBg="1"/>
      <p:bldP spid="372742" grpId="0" animBg="1"/>
      <p:bldP spid="372743" grpId="0" animBg="1"/>
      <p:bldP spid="372744" grpId="0" animBg="1"/>
      <p:bldP spid="372745" grpId="0" animBg="1"/>
      <p:bldP spid="372746" grpId="0" animBg="1"/>
      <p:bldP spid="372747" grpId="0" animBg="1"/>
      <p:bldP spid="372748" grpId="0" animBg="1"/>
      <p:bldP spid="372749" grpId="0" animBg="1"/>
      <p:bldP spid="372750" grpId="0" animBg="1"/>
    </p:bld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a:xfrm>
            <a:off x="71438" y="117475"/>
            <a:ext cx="8893175" cy="2232025"/>
          </a:xfrm>
          <a:ln w="28575">
            <a:solidFill>
              <a:srgbClr val="0033CC"/>
            </a:solidFill>
          </a:ln>
        </p:spPr>
        <p:txBody>
          <a:bodyPr/>
          <a:lstStyle/>
          <a:p>
            <a:pPr algn="l" eaLnBrk="1" hangingPunct="1">
              <a:lnSpc>
                <a:spcPct val="90000"/>
              </a:lnSpc>
            </a:pPr>
            <a:r>
              <a:rPr lang="en-US" sz="1800" b="1" dirty="0" err="1" smtClean="0">
                <a:latin typeface="Courier New" pitchFamily="49" charset="0"/>
              </a:rPr>
              <a:t>Contoh</a:t>
            </a:r>
            <a:r>
              <a:rPr lang="en-US" sz="1800" b="1" dirty="0" smtClean="0">
                <a:latin typeface="Courier New" pitchFamily="49" charset="0"/>
              </a:rPr>
              <a:t>:</a:t>
            </a:r>
            <a:br>
              <a:rPr lang="en-US" sz="1800" b="1" dirty="0" smtClean="0">
                <a:latin typeface="Courier New" pitchFamily="49" charset="0"/>
              </a:rPr>
            </a:br>
            <a:r>
              <a:rPr lang="en-US" sz="1800" b="1" dirty="0" err="1" smtClean="0">
                <a:latin typeface="Courier New" pitchFamily="49" charset="0"/>
              </a:rPr>
              <a:t>Setelah</a:t>
            </a:r>
            <a:r>
              <a:rPr lang="en-US" sz="1800" b="1" dirty="0" smtClean="0">
                <a:latin typeface="Courier New" pitchFamily="49" charset="0"/>
              </a:rPr>
              <a:t> </a:t>
            </a:r>
            <a:r>
              <a:rPr lang="en-US" sz="1800" b="1" dirty="0" err="1" smtClean="0">
                <a:latin typeface="Courier New" pitchFamily="49" charset="0"/>
              </a:rPr>
              <a:t>dilakukan</a:t>
            </a:r>
            <a:r>
              <a:rPr lang="en-US" sz="1800" b="1" dirty="0" smtClean="0">
                <a:latin typeface="Courier New" pitchFamily="49" charset="0"/>
              </a:rPr>
              <a:t> </a:t>
            </a:r>
            <a:r>
              <a:rPr lang="en-US" sz="1800" b="1" dirty="0" err="1" smtClean="0">
                <a:latin typeface="Courier New" pitchFamily="49" charset="0"/>
              </a:rPr>
              <a:t>pemeriksaan</a:t>
            </a:r>
            <a:r>
              <a:rPr lang="en-US" sz="1800" b="1" dirty="0" smtClean="0">
                <a:latin typeface="Courier New" pitchFamily="49" charset="0"/>
              </a:rPr>
              <a:t> </a:t>
            </a:r>
            <a:r>
              <a:rPr lang="en-US" sz="1800" b="1" dirty="0" err="1" smtClean="0">
                <a:latin typeface="Courier New" pitchFamily="49" charset="0"/>
              </a:rPr>
              <a:t>atas</a:t>
            </a:r>
            <a:r>
              <a:rPr lang="en-US" sz="1800" b="1" dirty="0" smtClean="0">
                <a:latin typeface="Courier New" pitchFamily="49" charset="0"/>
              </a:rPr>
              <a:t> SPT </a:t>
            </a:r>
            <a:r>
              <a:rPr lang="en-US" sz="1800" b="1" dirty="0" err="1" smtClean="0">
                <a:latin typeface="Courier New" pitchFamily="49" charset="0"/>
              </a:rPr>
              <a:t>PPh</a:t>
            </a:r>
            <a:r>
              <a:rPr lang="en-US" sz="1800" b="1" dirty="0" smtClean="0">
                <a:latin typeface="Courier New" pitchFamily="49" charset="0"/>
              </a:rPr>
              <a:t> </a:t>
            </a:r>
            <a:r>
              <a:rPr lang="en-US" sz="1800" b="1" dirty="0" err="1" smtClean="0">
                <a:latin typeface="Courier New" pitchFamily="49" charset="0"/>
              </a:rPr>
              <a:t>badan</a:t>
            </a:r>
            <a:r>
              <a:rPr lang="en-US" sz="1800" b="1" dirty="0" smtClean="0">
                <a:latin typeface="Courier New" pitchFamily="49" charset="0"/>
              </a:rPr>
              <a:t> </a:t>
            </a:r>
            <a:r>
              <a:rPr lang="en-US" sz="1800" b="1" dirty="0" err="1" smtClean="0">
                <a:latin typeface="Courier New" pitchFamily="49" charset="0"/>
              </a:rPr>
              <a:t>tahun</a:t>
            </a:r>
            <a:r>
              <a:rPr lang="en-US" sz="1800" b="1" dirty="0" smtClean="0">
                <a:latin typeface="Courier New" pitchFamily="49" charset="0"/>
              </a:rPr>
              <a:t> </a:t>
            </a:r>
            <a:r>
              <a:rPr lang="en-US" sz="1800" b="1" dirty="0" smtClean="0">
                <a:solidFill>
                  <a:srgbClr val="FF0000"/>
                </a:solidFill>
                <a:latin typeface="Courier New" pitchFamily="49" charset="0"/>
              </a:rPr>
              <a:t>2012</a:t>
            </a:r>
            <a:r>
              <a:rPr lang="en-US" sz="1800" b="1" dirty="0" smtClean="0">
                <a:latin typeface="Courier New" pitchFamily="49" charset="0"/>
              </a:rPr>
              <a:t> </a:t>
            </a:r>
            <a:r>
              <a:rPr lang="en-US" sz="1800" b="1" dirty="0" err="1" smtClean="0">
                <a:latin typeface="Courier New" pitchFamily="49" charset="0"/>
              </a:rPr>
              <a:t>atas</a:t>
            </a:r>
            <a:r>
              <a:rPr lang="en-US" sz="1800" b="1" dirty="0" smtClean="0">
                <a:latin typeface="Courier New" pitchFamily="49" charset="0"/>
              </a:rPr>
              <a:t> </a:t>
            </a:r>
            <a:r>
              <a:rPr lang="en-US" sz="1800" b="1" dirty="0" err="1" smtClean="0">
                <a:latin typeface="Courier New" pitchFamily="49" charset="0"/>
              </a:rPr>
              <a:t>nama</a:t>
            </a:r>
            <a:r>
              <a:rPr lang="en-US" sz="1800" b="1" dirty="0" smtClean="0">
                <a:latin typeface="Courier New" pitchFamily="49" charset="0"/>
              </a:rPr>
              <a:t> PT ABC </a:t>
            </a:r>
            <a:r>
              <a:rPr lang="en-US" sz="1800" b="1" dirty="0" err="1" smtClean="0">
                <a:latin typeface="Courier New" pitchFamily="49" charset="0"/>
              </a:rPr>
              <a:t>diterbitkan</a:t>
            </a:r>
            <a:r>
              <a:rPr lang="en-US" sz="1800" b="1" dirty="0" smtClean="0">
                <a:latin typeface="Courier New" pitchFamily="49" charset="0"/>
              </a:rPr>
              <a:t> SKPKB </a:t>
            </a:r>
            <a:r>
              <a:rPr lang="en-US" sz="1800" b="1" dirty="0" err="1" smtClean="0">
                <a:latin typeface="Courier New" pitchFamily="49" charset="0"/>
              </a:rPr>
              <a:t>tertanggal</a:t>
            </a:r>
            <a:r>
              <a:rPr lang="en-US" sz="1800" b="1" dirty="0" smtClean="0">
                <a:latin typeface="Courier New" pitchFamily="49" charset="0"/>
              </a:rPr>
              <a:t> </a:t>
            </a:r>
            <a:r>
              <a:rPr lang="en-US" sz="1800" b="1" dirty="0" smtClean="0">
                <a:solidFill>
                  <a:srgbClr val="FF0000"/>
                </a:solidFill>
                <a:latin typeface="Courier New" pitchFamily="49" charset="0"/>
              </a:rPr>
              <a:t>10 </a:t>
            </a:r>
            <a:r>
              <a:rPr lang="en-US" sz="1800" b="1" dirty="0" err="1" smtClean="0">
                <a:solidFill>
                  <a:srgbClr val="FF0000"/>
                </a:solidFill>
                <a:latin typeface="Courier New" pitchFamily="49" charset="0"/>
              </a:rPr>
              <a:t>Oktober</a:t>
            </a:r>
            <a:r>
              <a:rPr lang="en-US" sz="1800" b="1" dirty="0" smtClean="0">
                <a:solidFill>
                  <a:srgbClr val="FF0000"/>
                </a:solidFill>
                <a:latin typeface="Courier New" pitchFamily="49" charset="0"/>
              </a:rPr>
              <a:t> 2013</a:t>
            </a:r>
            <a:r>
              <a:rPr lang="en-US" sz="1800" b="1" dirty="0" smtClean="0">
                <a:latin typeface="Courier New" pitchFamily="49" charset="0"/>
              </a:rPr>
              <a:t> </a:t>
            </a:r>
            <a:r>
              <a:rPr lang="en-US" sz="1800" b="1" dirty="0" err="1" smtClean="0">
                <a:latin typeface="Courier New" pitchFamily="49" charset="0"/>
              </a:rPr>
              <a:t>dengan</a:t>
            </a:r>
            <a:r>
              <a:rPr lang="en-US" sz="1800" b="1" dirty="0" smtClean="0">
                <a:latin typeface="Courier New" pitchFamily="49" charset="0"/>
              </a:rPr>
              <a:t> </a:t>
            </a:r>
            <a:r>
              <a:rPr lang="en-US" sz="1800" b="1" dirty="0" err="1" smtClean="0">
                <a:latin typeface="Courier New" pitchFamily="49" charset="0"/>
              </a:rPr>
              <a:t>rincian</a:t>
            </a:r>
            <a:r>
              <a:rPr lang="en-US" sz="1800" b="1" dirty="0" smtClean="0">
                <a:latin typeface="Courier New" pitchFamily="49" charset="0"/>
              </a:rPr>
              <a:t> </a:t>
            </a:r>
            <a:r>
              <a:rPr lang="en-US" sz="1800" b="1" dirty="0" err="1" smtClean="0">
                <a:latin typeface="Courier New" pitchFamily="49" charset="0"/>
              </a:rPr>
              <a:t>sbb</a:t>
            </a:r>
            <a:r>
              <a:rPr lang="en-US" sz="1800" b="1" dirty="0" smtClean="0">
                <a:latin typeface="Courier New" pitchFamily="49" charset="0"/>
              </a:rPr>
              <a:t>:</a:t>
            </a:r>
            <a:br>
              <a:rPr lang="en-US" sz="1800" b="1" dirty="0" smtClean="0">
                <a:latin typeface="Courier New" pitchFamily="49" charset="0"/>
              </a:rPr>
            </a:br>
            <a:r>
              <a:rPr lang="en-US" sz="1800" b="1" dirty="0" err="1" smtClean="0">
                <a:latin typeface="Courier New" pitchFamily="49" charset="0"/>
              </a:rPr>
              <a:t>Jumlah</a:t>
            </a:r>
            <a:r>
              <a:rPr lang="en-US" sz="1800" b="1" dirty="0" smtClean="0">
                <a:latin typeface="Courier New" pitchFamily="49" charset="0"/>
              </a:rPr>
              <a:t> </a:t>
            </a:r>
            <a:r>
              <a:rPr lang="en-US" sz="1800" b="1" dirty="0" err="1" smtClean="0">
                <a:latin typeface="Courier New" pitchFamily="49" charset="0"/>
              </a:rPr>
              <a:t>Pokok</a:t>
            </a:r>
            <a:r>
              <a:rPr lang="en-US" sz="1800" b="1" dirty="0" smtClean="0">
                <a:latin typeface="Courier New" pitchFamily="49" charset="0"/>
              </a:rPr>
              <a:t> </a:t>
            </a:r>
            <a:r>
              <a:rPr lang="en-US" sz="1800" b="1" dirty="0" err="1" smtClean="0">
                <a:latin typeface="Courier New" pitchFamily="49" charset="0"/>
              </a:rPr>
              <a:t>Pajak</a:t>
            </a:r>
            <a:r>
              <a:rPr lang="en-US" sz="1800" b="1" dirty="0" smtClean="0">
                <a:latin typeface="Courier New" pitchFamily="49" charset="0"/>
              </a:rPr>
              <a:t>					Rp120.000.000,00</a:t>
            </a:r>
            <a:br>
              <a:rPr lang="en-US" sz="1800" b="1" dirty="0" smtClean="0">
                <a:latin typeface="Courier New" pitchFamily="49" charset="0"/>
              </a:rPr>
            </a:br>
            <a:r>
              <a:rPr lang="en-US" sz="1800" b="1" dirty="0" err="1" smtClean="0">
                <a:latin typeface="Courier New" pitchFamily="49" charset="0"/>
              </a:rPr>
              <a:t>Jumlah</a:t>
            </a:r>
            <a:r>
              <a:rPr lang="en-US" sz="1800" b="1" dirty="0" smtClean="0">
                <a:latin typeface="Courier New" pitchFamily="49" charset="0"/>
              </a:rPr>
              <a:t> </a:t>
            </a:r>
            <a:r>
              <a:rPr lang="en-US" sz="1800" b="1" dirty="0" err="1" smtClean="0">
                <a:latin typeface="Courier New" pitchFamily="49" charset="0"/>
              </a:rPr>
              <a:t>kredit</a:t>
            </a:r>
            <a:r>
              <a:rPr lang="en-US" sz="1800" b="1" dirty="0" smtClean="0">
                <a:latin typeface="Courier New" pitchFamily="49" charset="0"/>
              </a:rPr>
              <a:t> </a:t>
            </a:r>
            <a:r>
              <a:rPr lang="en-US" sz="1800" b="1" dirty="0" err="1" smtClean="0">
                <a:latin typeface="Courier New" pitchFamily="49" charset="0"/>
              </a:rPr>
              <a:t>pajak</a:t>
            </a:r>
            <a:r>
              <a:rPr lang="en-US" sz="1800" b="1" dirty="0" smtClean="0">
                <a:latin typeface="Courier New" pitchFamily="49" charset="0"/>
              </a:rPr>
              <a:t>					</a:t>
            </a:r>
            <a:r>
              <a:rPr lang="en-US" sz="1800" b="1" u="sng" dirty="0" smtClean="0">
                <a:latin typeface="Courier New" pitchFamily="49" charset="0"/>
              </a:rPr>
              <a:t>Rp100.000.000,00</a:t>
            </a:r>
            <a:r>
              <a:rPr lang="en-US" sz="1800" b="1" dirty="0" smtClean="0">
                <a:latin typeface="Courier New" pitchFamily="49" charset="0"/>
              </a:rPr>
              <a:t/>
            </a:r>
            <a:br>
              <a:rPr lang="en-US" sz="1800" b="1" dirty="0" smtClean="0">
                <a:latin typeface="Courier New" pitchFamily="49" charset="0"/>
              </a:rPr>
            </a:br>
            <a:r>
              <a:rPr lang="en-US" sz="1800" b="1" dirty="0" err="1" smtClean="0">
                <a:latin typeface="Courier New" pitchFamily="49" charset="0"/>
              </a:rPr>
              <a:t>Jumlah</a:t>
            </a:r>
            <a:r>
              <a:rPr lang="en-US" sz="1800" b="1" dirty="0" smtClean="0">
                <a:latin typeface="Courier New" pitchFamily="49" charset="0"/>
              </a:rPr>
              <a:t> </a:t>
            </a:r>
            <a:r>
              <a:rPr lang="en-US" sz="1800" b="1" dirty="0" err="1" smtClean="0">
                <a:latin typeface="Courier New" pitchFamily="49" charset="0"/>
              </a:rPr>
              <a:t>kekurangan</a:t>
            </a:r>
            <a:r>
              <a:rPr lang="en-US" sz="1800" b="1" dirty="0" smtClean="0">
                <a:latin typeface="Courier New" pitchFamily="49" charset="0"/>
              </a:rPr>
              <a:t> </a:t>
            </a:r>
            <a:r>
              <a:rPr lang="en-US" sz="1800" b="1" dirty="0" err="1" smtClean="0">
                <a:latin typeface="Courier New" pitchFamily="49" charset="0"/>
              </a:rPr>
              <a:t>pembayaran</a:t>
            </a:r>
            <a:r>
              <a:rPr lang="en-US" sz="1800" b="1" dirty="0" smtClean="0">
                <a:latin typeface="Courier New" pitchFamily="49" charset="0"/>
              </a:rPr>
              <a:t> </a:t>
            </a:r>
            <a:r>
              <a:rPr lang="en-US" sz="1800" b="1" dirty="0" err="1" smtClean="0">
                <a:latin typeface="Courier New" pitchFamily="49" charset="0"/>
              </a:rPr>
              <a:t>pokok</a:t>
            </a:r>
            <a:r>
              <a:rPr lang="en-US" sz="1800" b="1" dirty="0" smtClean="0">
                <a:latin typeface="Courier New" pitchFamily="49" charset="0"/>
              </a:rPr>
              <a:t> </a:t>
            </a:r>
            <a:r>
              <a:rPr lang="en-US" sz="1800" b="1" dirty="0" err="1" smtClean="0">
                <a:latin typeface="Courier New" pitchFamily="49" charset="0"/>
              </a:rPr>
              <a:t>pajak</a:t>
            </a:r>
            <a:r>
              <a:rPr lang="en-US" sz="1800" b="1" dirty="0" smtClean="0">
                <a:latin typeface="Courier New" pitchFamily="49" charset="0"/>
              </a:rPr>
              <a:t>		</a:t>
            </a:r>
            <a:r>
              <a:rPr lang="en-US" sz="1800" b="1" dirty="0" err="1" smtClean="0">
                <a:latin typeface="Courier New" pitchFamily="49" charset="0"/>
              </a:rPr>
              <a:t>Rp</a:t>
            </a:r>
            <a:r>
              <a:rPr lang="en-US" sz="1800" b="1" dirty="0" smtClean="0">
                <a:latin typeface="Courier New" pitchFamily="49" charset="0"/>
              </a:rPr>
              <a:t> 20.000.000,00</a:t>
            </a:r>
            <a:br>
              <a:rPr lang="en-US" sz="1800" b="1" dirty="0" smtClean="0">
                <a:latin typeface="Courier New" pitchFamily="49" charset="0"/>
              </a:rPr>
            </a:br>
            <a:r>
              <a:rPr lang="en-US" sz="1800" b="1" dirty="0" err="1" smtClean="0">
                <a:latin typeface="Courier New" pitchFamily="49" charset="0"/>
              </a:rPr>
              <a:t>Besarnya</a:t>
            </a:r>
            <a:r>
              <a:rPr lang="en-US" sz="1800" b="1" dirty="0" smtClean="0">
                <a:latin typeface="Courier New" pitchFamily="49" charset="0"/>
              </a:rPr>
              <a:t> </a:t>
            </a:r>
            <a:r>
              <a:rPr lang="en-US" sz="1800" b="1" dirty="0" err="1" smtClean="0">
                <a:latin typeface="Courier New" pitchFamily="49" charset="0"/>
              </a:rPr>
              <a:t>sanksi</a:t>
            </a:r>
            <a:r>
              <a:rPr lang="en-US" sz="1800" b="1" dirty="0" smtClean="0">
                <a:latin typeface="Courier New" pitchFamily="49" charset="0"/>
              </a:rPr>
              <a:t> </a:t>
            </a:r>
            <a:r>
              <a:rPr lang="en-US" sz="1800" b="1" dirty="0" err="1" smtClean="0">
                <a:latin typeface="Courier New" pitchFamily="49" charset="0"/>
              </a:rPr>
              <a:t>administrasi</a:t>
            </a:r>
            <a:r>
              <a:rPr lang="en-US" sz="1800" b="1" dirty="0" smtClean="0">
                <a:latin typeface="Courier New" pitchFamily="49" charset="0"/>
              </a:rPr>
              <a:t> (2% x 10 </a:t>
            </a:r>
            <a:r>
              <a:rPr lang="en-US" sz="1800" b="1" dirty="0" err="1" smtClean="0">
                <a:latin typeface="Courier New" pitchFamily="49" charset="0"/>
              </a:rPr>
              <a:t>bulan</a:t>
            </a:r>
            <a:r>
              <a:rPr lang="en-US" sz="1800" b="1" dirty="0" smtClean="0">
                <a:latin typeface="Courier New" pitchFamily="49" charset="0"/>
              </a:rPr>
              <a:t>)	</a:t>
            </a:r>
            <a:r>
              <a:rPr lang="en-US" sz="1800" b="1" u="sng" dirty="0" err="1" smtClean="0">
                <a:latin typeface="Courier New" pitchFamily="49" charset="0"/>
              </a:rPr>
              <a:t>Rp</a:t>
            </a:r>
            <a:r>
              <a:rPr lang="en-US" sz="1800" b="1" u="sng" dirty="0" smtClean="0">
                <a:latin typeface="Courier New" pitchFamily="49" charset="0"/>
              </a:rPr>
              <a:t>  4.000.000,00</a:t>
            </a:r>
            <a:r>
              <a:rPr lang="en-US" sz="1800" b="1" dirty="0" smtClean="0">
                <a:latin typeface="Courier New" pitchFamily="49" charset="0"/>
              </a:rPr>
              <a:t/>
            </a:r>
            <a:br>
              <a:rPr lang="en-US" sz="1800" b="1" dirty="0" smtClean="0">
                <a:latin typeface="Courier New" pitchFamily="49" charset="0"/>
              </a:rPr>
            </a:br>
            <a:r>
              <a:rPr lang="en-US" sz="1800" b="1" dirty="0" err="1" smtClean="0">
                <a:latin typeface="Courier New" pitchFamily="49" charset="0"/>
              </a:rPr>
              <a:t>Jumlah</a:t>
            </a:r>
            <a:r>
              <a:rPr lang="en-US" sz="1800" b="1" dirty="0" smtClean="0">
                <a:latin typeface="Courier New" pitchFamily="49" charset="0"/>
              </a:rPr>
              <a:t> </a:t>
            </a:r>
            <a:r>
              <a:rPr lang="en-US" sz="1800" b="1" dirty="0" err="1" smtClean="0">
                <a:latin typeface="Courier New" pitchFamily="49" charset="0"/>
              </a:rPr>
              <a:t>pajak</a:t>
            </a:r>
            <a:r>
              <a:rPr lang="en-US" sz="1800" b="1" dirty="0" smtClean="0">
                <a:latin typeface="Courier New" pitchFamily="49" charset="0"/>
              </a:rPr>
              <a:t> yang </a:t>
            </a:r>
            <a:r>
              <a:rPr lang="en-US" sz="1800" b="1" dirty="0" err="1" smtClean="0">
                <a:latin typeface="Courier New" pitchFamily="49" charset="0"/>
              </a:rPr>
              <a:t>masih</a:t>
            </a:r>
            <a:r>
              <a:rPr lang="en-US" sz="1800" b="1" dirty="0" smtClean="0">
                <a:latin typeface="Courier New" pitchFamily="49" charset="0"/>
              </a:rPr>
              <a:t> </a:t>
            </a:r>
            <a:r>
              <a:rPr lang="en-US" sz="1800" b="1" dirty="0" err="1" smtClean="0">
                <a:latin typeface="Courier New" pitchFamily="49" charset="0"/>
              </a:rPr>
              <a:t>harus</a:t>
            </a:r>
            <a:r>
              <a:rPr lang="en-US" sz="1800" b="1" dirty="0" smtClean="0">
                <a:latin typeface="Courier New" pitchFamily="49" charset="0"/>
              </a:rPr>
              <a:t> </a:t>
            </a:r>
            <a:r>
              <a:rPr lang="en-US" sz="1800" b="1" dirty="0" err="1" smtClean="0">
                <a:latin typeface="Courier New" pitchFamily="49" charset="0"/>
              </a:rPr>
              <a:t>dibayar</a:t>
            </a:r>
            <a:r>
              <a:rPr lang="en-US" sz="1800" b="1" dirty="0" smtClean="0">
                <a:latin typeface="Courier New" pitchFamily="49" charset="0"/>
              </a:rPr>
              <a:t>		</a:t>
            </a:r>
            <a:r>
              <a:rPr lang="en-US" sz="1800" b="1" dirty="0" err="1" smtClean="0">
                <a:latin typeface="Courier New" pitchFamily="49" charset="0"/>
              </a:rPr>
              <a:t>Rp</a:t>
            </a:r>
            <a:r>
              <a:rPr lang="en-US" sz="1800" b="1" dirty="0" smtClean="0">
                <a:latin typeface="Courier New" pitchFamily="49" charset="0"/>
              </a:rPr>
              <a:t> 24.000.000,00</a:t>
            </a:r>
          </a:p>
        </p:txBody>
      </p:sp>
      <p:sp>
        <p:nvSpPr>
          <p:cNvPr id="373763" name="Rectangle 3"/>
          <p:cNvSpPr>
            <a:spLocks noChangeArrowheads="1"/>
          </p:cNvSpPr>
          <p:nvPr/>
        </p:nvSpPr>
        <p:spPr bwMode="auto">
          <a:xfrm>
            <a:off x="107950" y="2420938"/>
            <a:ext cx="8856663" cy="650875"/>
          </a:xfrm>
          <a:prstGeom prst="rect">
            <a:avLst/>
          </a:prstGeom>
          <a:noFill/>
          <a:ln w="9525">
            <a:solidFill>
              <a:srgbClr val="0033CC"/>
            </a:solidFill>
            <a:miter lim="800000"/>
            <a:headEnd/>
            <a:tailEnd/>
          </a:ln>
        </p:spPr>
        <p:txBody>
          <a:bodyPr lIns="91422" tIns="45712" rIns="91422" bIns="45712" anchor="ctr">
            <a:spAutoFit/>
          </a:bodyPr>
          <a:lstStyle/>
          <a:p>
            <a:pPr algn="l"/>
            <a:r>
              <a:rPr lang="en-US" sz="1800" b="1" u="none"/>
              <a:t>Misalkan dalam pembahasan akhir, PT ABC hanya menyetujui jumlah kekurangan pembayaran pokok pajak sebesar Rp5.000.000,00. </a:t>
            </a:r>
          </a:p>
        </p:txBody>
      </p:sp>
      <p:sp>
        <p:nvSpPr>
          <p:cNvPr id="373764" name="AutoShape 4"/>
          <p:cNvSpPr>
            <a:spLocks noChangeArrowheads="1"/>
          </p:cNvSpPr>
          <p:nvPr/>
        </p:nvSpPr>
        <p:spPr bwMode="auto">
          <a:xfrm>
            <a:off x="8101013" y="2924175"/>
            <a:ext cx="503237"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3765" name="Rectangle 5"/>
          <p:cNvSpPr>
            <a:spLocks noChangeArrowheads="1"/>
          </p:cNvSpPr>
          <p:nvPr/>
        </p:nvSpPr>
        <p:spPr bwMode="auto">
          <a:xfrm>
            <a:off x="107950" y="3141663"/>
            <a:ext cx="8856663" cy="1323975"/>
          </a:xfrm>
          <a:prstGeom prst="rect">
            <a:avLst/>
          </a:prstGeom>
          <a:noFill/>
          <a:ln w="9525">
            <a:solidFill>
              <a:srgbClr val="0033CC"/>
            </a:solidFill>
            <a:miter lim="800000"/>
            <a:headEnd/>
            <a:tailEnd/>
          </a:ln>
        </p:spPr>
        <p:txBody>
          <a:bodyPr lIns="91422" tIns="45712" rIns="91422" bIns="45712" anchor="ctr">
            <a:spAutoFit/>
          </a:bodyPr>
          <a:lstStyle/>
          <a:p>
            <a:r>
              <a:rPr lang="en-US" sz="1600" b="1" u="none">
                <a:latin typeface="Tahoma" pitchFamily="34" charset="0"/>
              </a:rPr>
              <a:t>Dalam hal PT ABC mengajukan keberatan maka PT ABC wajib melunasi pajak yang masih harus dibayar yang telah disetujui yaitu sebesar Rp6juta {Rp5juta + (20% x Rp5juta)} sebelum surat keberatan disampaikan. Jumlah pajak yang belum dibayar pada saat mengajukan keberatan yaitu sebesar Rp18juta, tertangguh sampai dengan 1 bulan sejak tanggal penerbitan SK Keberatan.</a:t>
            </a:r>
          </a:p>
        </p:txBody>
      </p:sp>
      <p:sp>
        <p:nvSpPr>
          <p:cNvPr id="373766" name="AutoShape 6"/>
          <p:cNvSpPr>
            <a:spLocks noChangeArrowheads="1"/>
          </p:cNvSpPr>
          <p:nvPr/>
        </p:nvSpPr>
        <p:spPr bwMode="auto">
          <a:xfrm>
            <a:off x="8101013" y="4221163"/>
            <a:ext cx="503237"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3767" name="Rectangle 7"/>
          <p:cNvSpPr>
            <a:spLocks noChangeArrowheads="1"/>
          </p:cNvSpPr>
          <p:nvPr/>
        </p:nvSpPr>
        <p:spPr bwMode="auto">
          <a:xfrm>
            <a:off x="107950" y="4510088"/>
            <a:ext cx="8785225" cy="647700"/>
          </a:xfrm>
          <a:prstGeom prst="rect">
            <a:avLst/>
          </a:prstGeom>
          <a:noFill/>
          <a:ln w="9525">
            <a:solidFill>
              <a:srgbClr val="0033CC"/>
            </a:solidFill>
            <a:miter lim="800000"/>
            <a:headEnd/>
            <a:tailEnd/>
          </a:ln>
        </p:spPr>
        <p:txBody>
          <a:bodyPr lIns="91422" tIns="45712" rIns="91422" bIns="45712" anchor="ctr">
            <a:spAutoFit/>
          </a:bodyPr>
          <a:lstStyle/>
          <a:p>
            <a:r>
              <a:rPr lang="en-US" sz="1800" u="none">
                <a:latin typeface="Tahoma" pitchFamily="34" charset="0"/>
              </a:rPr>
              <a:t>Sanksi administrasi berupa bunga 2% per bulan (Pasal 19) atas jumlah Rp18juta tidak diberlakukan.</a:t>
            </a:r>
          </a:p>
        </p:txBody>
      </p:sp>
      <p:sp>
        <p:nvSpPr>
          <p:cNvPr id="373768" name="Rectangle 8"/>
          <p:cNvSpPr>
            <a:spLocks noChangeArrowheads="1"/>
          </p:cNvSpPr>
          <p:nvPr/>
        </p:nvSpPr>
        <p:spPr bwMode="auto">
          <a:xfrm>
            <a:off x="107950" y="5229225"/>
            <a:ext cx="8785225" cy="1079500"/>
          </a:xfrm>
          <a:prstGeom prst="rect">
            <a:avLst/>
          </a:prstGeom>
          <a:noFill/>
          <a:ln w="9525">
            <a:solidFill>
              <a:srgbClr val="0033CC"/>
            </a:solidFill>
            <a:miter lim="800000"/>
            <a:headEnd/>
            <a:tailEnd/>
          </a:ln>
        </p:spPr>
        <p:txBody>
          <a:bodyPr lIns="91422" tIns="45712" rIns="91422" bIns="45712" anchor="ctr">
            <a:spAutoFit/>
          </a:bodyPr>
          <a:lstStyle/>
          <a:p>
            <a:r>
              <a:rPr lang="en-US" sz="1600" b="1" u="none" dirty="0" err="1">
                <a:latin typeface="Tahoma" pitchFamily="34" charset="0"/>
              </a:rPr>
              <a:t>Misalkan</a:t>
            </a:r>
            <a:r>
              <a:rPr lang="en-US" sz="1600" b="1" u="none" dirty="0">
                <a:latin typeface="Tahoma" pitchFamily="34" charset="0"/>
              </a:rPr>
              <a:t> </a:t>
            </a:r>
            <a:r>
              <a:rPr lang="en-US" sz="1600" b="1" u="none" dirty="0" err="1">
                <a:latin typeface="Tahoma" pitchFamily="34" charset="0"/>
              </a:rPr>
              <a:t>keberatan</a:t>
            </a:r>
            <a:r>
              <a:rPr lang="en-US" sz="1600" b="1" u="none" dirty="0">
                <a:latin typeface="Tahoma" pitchFamily="34" charset="0"/>
              </a:rPr>
              <a:t> PT ABC </a:t>
            </a:r>
            <a:r>
              <a:rPr lang="en-US" sz="1600" b="1" u="none" dirty="0" err="1">
                <a:latin typeface="Tahoma" pitchFamily="34" charset="0"/>
              </a:rPr>
              <a:t>ditolak</a:t>
            </a:r>
            <a:r>
              <a:rPr lang="en-US" sz="1600" b="1" u="none" dirty="0">
                <a:latin typeface="Tahoma" pitchFamily="34" charset="0"/>
              </a:rPr>
              <a:t> </a:t>
            </a:r>
            <a:r>
              <a:rPr lang="en-US" sz="1600" b="1" u="none" dirty="0" err="1">
                <a:latin typeface="Tahoma" pitchFamily="34" charset="0"/>
              </a:rPr>
              <a:t>dengan</a:t>
            </a:r>
            <a:r>
              <a:rPr lang="en-US" sz="1600" b="1" u="none" dirty="0">
                <a:latin typeface="Tahoma" pitchFamily="34" charset="0"/>
              </a:rPr>
              <a:t> SK </a:t>
            </a:r>
            <a:r>
              <a:rPr lang="en-US" sz="1600" b="1" u="none" dirty="0" err="1">
                <a:latin typeface="Tahoma" pitchFamily="34" charset="0"/>
              </a:rPr>
              <a:t>Keberatan</a:t>
            </a:r>
            <a:r>
              <a:rPr lang="en-US" sz="1600" b="1" u="none" dirty="0">
                <a:latin typeface="Tahoma" pitchFamily="34" charset="0"/>
              </a:rPr>
              <a:t> </a:t>
            </a:r>
            <a:r>
              <a:rPr lang="en-US" sz="1600" b="1" u="none" dirty="0" err="1">
                <a:latin typeface="Tahoma" pitchFamily="34" charset="0"/>
              </a:rPr>
              <a:t>tanggal</a:t>
            </a:r>
            <a:r>
              <a:rPr lang="en-US" sz="1600" b="1" u="none" dirty="0">
                <a:latin typeface="Tahoma" pitchFamily="34" charset="0"/>
              </a:rPr>
              <a:t> </a:t>
            </a:r>
            <a:r>
              <a:rPr lang="en-US" sz="1600" b="1" u="none" dirty="0">
                <a:solidFill>
                  <a:srgbClr val="FF0000"/>
                </a:solidFill>
                <a:latin typeface="Tahoma" pitchFamily="34" charset="0"/>
              </a:rPr>
              <a:t>20 </a:t>
            </a:r>
            <a:r>
              <a:rPr lang="en-US" sz="1600" b="1" u="none" dirty="0" err="1">
                <a:solidFill>
                  <a:srgbClr val="FF0000"/>
                </a:solidFill>
                <a:latin typeface="Tahoma" pitchFamily="34" charset="0"/>
              </a:rPr>
              <a:t>Februari</a:t>
            </a:r>
            <a:r>
              <a:rPr lang="en-US" sz="1600" b="1" u="none" dirty="0">
                <a:solidFill>
                  <a:srgbClr val="FF0000"/>
                </a:solidFill>
                <a:latin typeface="Tahoma" pitchFamily="34" charset="0"/>
              </a:rPr>
              <a:t> </a:t>
            </a:r>
            <a:r>
              <a:rPr lang="en-US" sz="1600" b="1" u="none" dirty="0" smtClean="0">
                <a:solidFill>
                  <a:srgbClr val="FF0000"/>
                </a:solidFill>
                <a:latin typeface="Tahoma" pitchFamily="34" charset="0"/>
              </a:rPr>
              <a:t>2014</a:t>
            </a:r>
            <a:r>
              <a:rPr lang="en-US" sz="1600" b="1" u="none" dirty="0" smtClean="0">
                <a:latin typeface="Tahoma" pitchFamily="34" charset="0"/>
              </a:rPr>
              <a:t>, </a:t>
            </a:r>
            <a:r>
              <a:rPr lang="en-US" sz="1600" b="1" u="none" dirty="0" err="1">
                <a:latin typeface="Tahoma" pitchFamily="34" charset="0"/>
              </a:rPr>
              <a:t>maka</a:t>
            </a:r>
            <a:r>
              <a:rPr lang="en-US" sz="1600" b="1" u="none" dirty="0">
                <a:latin typeface="Tahoma" pitchFamily="34" charset="0"/>
              </a:rPr>
              <a:t> </a:t>
            </a:r>
            <a:r>
              <a:rPr lang="en-US" sz="1600" b="1" u="none" dirty="0" err="1">
                <a:latin typeface="Tahoma" pitchFamily="34" charset="0"/>
              </a:rPr>
              <a:t>atas</a:t>
            </a:r>
            <a:r>
              <a:rPr lang="en-US" sz="1600" b="1" u="none" dirty="0">
                <a:latin typeface="Tahoma" pitchFamily="34" charset="0"/>
              </a:rPr>
              <a:t> </a:t>
            </a:r>
            <a:r>
              <a:rPr lang="id-ID" sz="1600" b="1" u="none" dirty="0">
                <a:latin typeface="Tahoma" pitchFamily="34" charset="0"/>
              </a:rPr>
              <a:t>jumlah pajak berdasarkan keputusan keberatan dikurangi dengan pajak yang telah dibayar sebelum mengajukan keberatan</a:t>
            </a:r>
            <a:r>
              <a:rPr lang="en-US" sz="1600" b="1" u="none" dirty="0">
                <a:latin typeface="Tahoma" pitchFamily="34" charset="0"/>
              </a:rPr>
              <a:t> </a:t>
            </a:r>
            <a:r>
              <a:rPr lang="en-US" sz="1600" b="1" u="none" dirty="0" err="1">
                <a:latin typeface="Tahoma" pitchFamily="34" charset="0"/>
              </a:rPr>
              <a:t>yaitu</a:t>
            </a:r>
            <a:r>
              <a:rPr lang="en-US" sz="1600" b="1" u="none" dirty="0">
                <a:latin typeface="Tahoma" pitchFamily="34" charset="0"/>
              </a:rPr>
              <a:t> Rp18juta </a:t>
            </a:r>
            <a:r>
              <a:rPr lang="en-US" sz="1600" b="1" u="none" dirty="0" err="1">
                <a:latin typeface="Tahoma" pitchFamily="34" charset="0"/>
              </a:rPr>
              <a:t>dikenai</a:t>
            </a:r>
            <a:r>
              <a:rPr lang="en-US" sz="1600" b="1" u="none" dirty="0">
                <a:latin typeface="Tahoma" pitchFamily="34" charset="0"/>
              </a:rPr>
              <a:t> </a:t>
            </a:r>
            <a:r>
              <a:rPr lang="en-US" sz="1600" b="1" u="none" dirty="0" err="1">
                <a:latin typeface="Tahoma" pitchFamily="34" charset="0"/>
              </a:rPr>
              <a:t>sanksi</a:t>
            </a:r>
            <a:r>
              <a:rPr lang="en-US" sz="1600" b="1" u="none" dirty="0">
                <a:latin typeface="Tahoma" pitchFamily="34" charset="0"/>
              </a:rPr>
              <a:t> </a:t>
            </a:r>
            <a:r>
              <a:rPr lang="en-US" sz="1600" b="1" u="none" dirty="0" err="1">
                <a:latin typeface="Tahoma" pitchFamily="34" charset="0"/>
              </a:rPr>
              <a:t>administrasi</a:t>
            </a:r>
            <a:r>
              <a:rPr lang="en-US" sz="1600" b="1" u="none" dirty="0">
                <a:latin typeface="Tahoma" pitchFamily="34" charset="0"/>
              </a:rPr>
              <a:t> </a:t>
            </a:r>
            <a:r>
              <a:rPr lang="en-US" sz="1600" b="1" u="none" dirty="0" err="1">
                <a:latin typeface="Tahoma" pitchFamily="34" charset="0"/>
              </a:rPr>
              <a:t>berupa</a:t>
            </a:r>
            <a:r>
              <a:rPr lang="en-US" sz="1600" b="1" u="none" dirty="0">
                <a:latin typeface="Tahoma" pitchFamily="34" charset="0"/>
              </a:rPr>
              <a:t> </a:t>
            </a:r>
            <a:r>
              <a:rPr lang="en-US" sz="1600" b="1" u="none" dirty="0" err="1">
                <a:latin typeface="Tahoma" pitchFamily="34" charset="0"/>
              </a:rPr>
              <a:t>denda</a:t>
            </a:r>
            <a:r>
              <a:rPr lang="en-US" sz="1600" b="1" u="none" dirty="0">
                <a:latin typeface="Tahoma" pitchFamily="34" charset="0"/>
              </a:rPr>
              <a:t> </a:t>
            </a:r>
            <a:r>
              <a:rPr lang="en-US" sz="1600" b="1" u="none" dirty="0" err="1">
                <a:latin typeface="Tahoma" pitchFamily="34" charset="0"/>
              </a:rPr>
              <a:t>sebesar</a:t>
            </a:r>
            <a:r>
              <a:rPr lang="en-US" sz="1600" b="1" u="none" dirty="0">
                <a:latin typeface="Tahoma" pitchFamily="34" charset="0"/>
              </a:rPr>
              <a:t> 50% </a:t>
            </a:r>
            <a:r>
              <a:rPr lang="en-US" sz="1600" b="1" u="none" dirty="0" err="1">
                <a:latin typeface="Tahoma" pitchFamily="34" charset="0"/>
              </a:rPr>
              <a:t>atau</a:t>
            </a:r>
            <a:r>
              <a:rPr lang="en-US" sz="1600" b="1" u="none" dirty="0">
                <a:latin typeface="Tahoma" pitchFamily="34" charset="0"/>
              </a:rPr>
              <a:t> Rp9juta.</a:t>
            </a:r>
          </a:p>
        </p:txBody>
      </p:sp>
      <p:sp>
        <p:nvSpPr>
          <p:cNvPr id="373769" name="AutoShape 9"/>
          <p:cNvSpPr>
            <a:spLocks noChangeArrowheads="1"/>
          </p:cNvSpPr>
          <p:nvPr/>
        </p:nvSpPr>
        <p:spPr bwMode="auto">
          <a:xfrm>
            <a:off x="8101013" y="6092825"/>
            <a:ext cx="503237"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3770" name="Rectangle 10"/>
          <p:cNvSpPr>
            <a:spLocks noChangeArrowheads="1"/>
          </p:cNvSpPr>
          <p:nvPr/>
        </p:nvSpPr>
        <p:spPr bwMode="auto">
          <a:xfrm>
            <a:off x="4140200" y="6365875"/>
            <a:ext cx="4751388" cy="376238"/>
          </a:xfrm>
          <a:prstGeom prst="rect">
            <a:avLst/>
          </a:prstGeom>
          <a:noFill/>
          <a:ln w="9525">
            <a:solidFill>
              <a:srgbClr val="0033CC"/>
            </a:solidFill>
            <a:miter lim="800000"/>
            <a:headEnd/>
            <a:tailEnd/>
          </a:ln>
        </p:spPr>
        <p:txBody>
          <a:bodyPr lIns="91422" tIns="45712" rIns="91422" bIns="45712" anchor="ctr">
            <a:spAutoFit/>
          </a:bodyPr>
          <a:lstStyle/>
          <a:p>
            <a:r>
              <a:rPr lang="en-US" sz="1800" u="none" dirty="0" err="1">
                <a:latin typeface="Tahoma" pitchFamily="34" charset="0"/>
              </a:rPr>
              <a:t>Jatuh</a:t>
            </a:r>
            <a:r>
              <a:rPr lang="en-US" sz="1800" u="none" dirty="0">
                <a:latin typeface="Tahoma" pitchFamily="34" charset="0"/>
              </a:rPr>
              <a:t> tempo </a:t>
            </a:r>
            <a:r>
              <a:rPr lang="en-US" sz="1800" u="none" dirty="0" err="1">
                <a:latin typeface="Tahoma" pitchFamily="34" charset="0"/>
              </a:rPr>
              <a:t>tanggal</a:t>
            </a:r>
            <a:r>
              <a:rPr lang="en-US" sz="1800" u="none" dirty="0">
                <a:latin typeface="Tahoma" pitchFamily="34" charset="0"/>
              </a:rPr>
              <a:t> </a:t>
            </a:r>
            <a:r>
              <a:rPr lang="en-US" sz="1800" b="1" u="none" dirty="0">
                <a:solidFill>
                  <a:srgbClr val="FF0000"/>
                </a:solidFill>
                <a:latin typeface="Tahoma" pitchFamily="34" charset="0"/>
              </a:rPr>
              <a:t>19 </a:t>
            </a:r>
            <a:r>
              <a:rPr lang="en-US" sz="1800" b="1" u="none" dirty="0" err="1">
                <a:solidFill>
                  <a:srgbClr val="FF0000"/>
                </a:solidFill>
                <a:latin typeface="Tahoma" pitchFamily="34" charset="0"/>
              </a:rPr>
              <a:t>Maret</a:t>
            </a:r>
            <a:r>
              <a:rPr lang="en-US" sz="1800" b="1" u="none" dirty="0">
                <a:solidFill>
                  <a:srgbClr val="FF0000"/>
                </a:solidFill>
                <a:latin typeface="Tahoma" pitchFamily="34" charset="0"/>
              </a:rPr>
              <a:t> </a:t>
            </a:r>
            <a:r>
              <a:rPr lang="en-US" sz="1800" b="1" u="none" dirty="0" smtClean="0">
                <a:solidFill>
                  <a:srgbClr val="FF0000"/>
                </a:solidFill>
                <a:latin typeface="Tahoma" pitchFamily="34" charset="0"/>
              </a:rPr>
              <a:t>2014</a:t>
            </a:r>
            <a:endParaRPr lang="en-US" sz="1800" b="1" u="none" dirty="0">
              <a:solidFill>
                <a:srgbClr val="FF0000"/>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3762"/>
                                        </p:tgtEl>
                                        <p:attrNameLst>
                                          <p:attrName>style.visibility</p:attrName>
                                        </p:attrNameLst>
                                      </p:cBhvr>
                                      <p:to>
                                        <p:strVal val="visible"/>
                                      </p:to>
                                    </p:set>
                                    <p:anim calcmode="lin" valueType="num">
                                      <p:cBhvr>
                                        <p:cTn id="7" dur="500" fill="hold"/>
                                        <p:tgtEl>
                                          <p:spTgt spid="373762"/>
                                        </p:tgtEl>
                                        <p:attrNameLst>
                                          <p:attrName>ppt_w</p:attrName>
                                        </p:attrNameLst>
                                      </p:cBhvr>
                                      <p:tavLst>
                                        <p:tav tm="0">
                                          <p:val>
                                            <p:fltVal val="0"/>
                                          </p:val>
                                        </p:tav>
                                        <p:tav tm="100000">
                                          <p:val>
                                            <p:strVal val="#ppt_w"/>
                                          </p:val>
                                        </p:tav>
                                      </p:tavLst>
                                    </p:anim>
                                    <p:anim calcmode="lin" valueType="num">
                                      <p:cBhvr>
                                        <p:cTn id="8" dur="500" fill="hold"/>
                                        <p:tgtEl>
                                          <p:spTgt spid="37376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73763"/>
                                        </p:tgtEl>
                                        <p:attrNameLst>
                                          <p:attrName>style.visibility</p:attrName>
                                        </p:attrNameLst>
                                      </p:cBhvr>
                                      <p:to>
                                        <p:strVal val="visible"/>
                                      </p:to>
                                    </p:set>
                                    <p:animEffect transition="in" filter="diamond(in)">
                                      <p:cBhvr>
                                        <p:cTn id="13" dur="2000"/>
                                        <p:tgtEl>
                                          <p:spTgt spid="37376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73764"/>
                                        </p:tgtEl>
                                        <p:attrNameLst>
                                          <p:attrName>style.visibility</p:attrName>
                                        </p:attrNameLst>
                                      </p:cBhvr>
                                      <p:to>
                                        <p:strVal val="visible"/>
                                      </p:to>
                                    </p:set>
                                    <p:anim calcmode="lin" valueType="num">
                                      <p:cBhvr additive="base">
                                        <p:cTn id="18" dur="500" fill="hold"/>
                                        <p:tgtEl>
                                          <p:spTgt spid="373764"/>
                                        </p:tgtEl>
                                        <p:attrNameLst>
                                          <p:attrName>ppt_x</p:attrName>
                                        </p:attrNameLst>
                                      </p:cBhvr>
                                      <p:tavLst>
                                        <p:tav tm="0">
                                          <p:val>
                                            <p:strVal val="#ppt_x"/>
                                          </p:val>
                                        </p:tav>
                                        <p:tav tm="100000">
                                          <p:val>
                                            <p:strVal val="#ppt_x"/>
                                          </p:val>
                                        </p:tav>
                                      </p:tavLst>
                                    </p:anim>
                                    <p:anim calcmode="lin" valueType="num">
                                      <p:cBhvr additive="base">
                                        <p:cTn id="19" dur="500" fill="hold"/>
                                        <p:tgtEl>
                                          <p:spTgt spid="37376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373765"/>
                                        </p:tgtEl>
                                        <p:attrNameLst>
                                          <p:attrName>style.visibility</p:attrName>
                                        </p:attrNameLst>
                                      </p:cBhvr>
                                      <p:to>
                                        <p:strVal val="visible"/>
                                      </p:to>
                                    </p:set>
                                    <p:anim calcmode="lin" valueType="num">
                                      <p:cBhvr>
                                        <p:cTn id="24" dur="500" fill="hold"/>
                                        <p:tgtEl>
                                          <p:spTgt spid="373765"/>
                                        </p:tgtEl>
                                        <p:attrNameLst>
                                          <p:attrName>ppt_w</p:attrName>
                                        </p:attrNameLst>
                                      </p:cBhvr>
                                      <p:tavLst>
                                        <p:tav tm="0">
                                          <p:val>
                                            <p:fltVal val="0"/>
                                          </p:val>
                                        </p:tav>
                                        <p:tav tm="100000">
                                          <p:val>
                                            <p:strVal val="#ppt_w"/>
                                          </p:val>
                                        </p:tav>
                                      </p:tavLst>
                                    </p:anim>
                                    <p:anim calcmode="lin" valueType="num">
                                      <p:cBhvr>
                                        <p:cTn id="25" dur="500" fill="hold"/>
                                        <p:tgtEl>
                                          <p:spTgt spid="373765"/>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73766"/>
                                        </p:tgtEl>
                                        <p:attrNameLst>
                                          <p:attrName>style.visibility</p:attrName>
                                        </p:attrNameLst>
                                      </p:cBhvr>
                                      <p:to>
                                        <p:strVal val="visible"/>
                                      </p:to>
                                    </p:set>
                                    <p:anim calcmode="lin" valueType="num">
                                      <p:cBhvr additive="base">
                                        <p:cTn id="30" dur="500" fill="hold"/>
                                        <p:tgtEl>
                                          <p:spTgt spid="373766"/>
                                        </p:tgtEl>
                                        <p:attrNameLst>
                                          <p:attrName>ppt_x</p:attrName>
                                        </p:attrNameLst>
                                      </p:cBhvr>
                                      <p:tavLst>
                                        <p:tav tm="0">
                                          <p:val>
                                            <p:strVal val="#ppt_x"/>
                                          </p:val>
                                        </p:tav>
                                        <p:tav tm="100000">
                                          <p:val>
                                            <p:strVal val="#ppt_x"/>
                                          </p:val>
                                        </p:tav>
                                      </p:tavLst>
                                    </p:anim>
                                    <p:anim calcmode="lin" valueType="num">
                                      <p:cBhvr additive="base">
                                        <p:cTn id="31" dur="500" fill="hold"/>
                                        <p:tgtEl>
                                          <p:spTgt spid="37376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73767"/>
                                        </p:tgtEl>
                                        <p:attrNameLst>
                                          <p:attrName>style.visibility</p:attrName>
                                        </p:attrNameLst>
                                      </p:cBhvr>
                                      <p:to>
                                        <p:strVal val="visible"/>
                                      </p:to>
                                    </p:set>
                                    <p:anim calcmode="lin" valueType="num">
                                      <p:cBhvr additive="base">
                                        <p:cTn id="36" dur="500" fill="hold"/>
                                        <p:tgtEl>
                                          <p:spTgt spid="373767"/>
                                        </p:tgtEl>
                                        <p:attrNameLst>
                                          <p:attrName>ppt_x</p:attrName>
                                        </p:attrNameLst>
                                      </p:cBhvr>
                                      <p:tavLst>
                                        <p:tav tm="0">
                                          <p:val>
                                            <p:strVal val="#ppt_x"/>
                                          </p:val>
                                        </p:tav>
                                        <p:tav tm="100000">
                                          <p:val>
                                            <p:strVal val="#ppt_x"/>
                                          </p:val>
                                        </p:tav>
                                      </p:tavLst>
                                    </p:anim>
                                    <p:anim calcmode="lin" valueType="num">
                                      <p:cBhvr additive="base">
                                        <p:cTn id="37" dur="500" fill="hold"/>
                                        <p:tgtEl>
                                          <p:spTgt spid="37376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373768"/>
                                        </p:tgtEl>
                                        <p:attrNameLst>
                                          <p:attrName>style.visibility</p:attrName>
                                        </p:attrNameLst>
                                      </p:cBhvr>
                                      <p:to>
                                        <p:strVal val="visible"/>
                                      </p:to>
                                    </p:set>
                                    <p:anim calcmode="lin" valueType="num">
                                      <p:cBhvr>
                                        <p:cTn id="42" dur="500" fill="hold"/>
                                        <p:tgtEl>
                                          <p:spTgt spid="373768"/>
                                        </p:tgtEl>
                                        <p:attrNameLst>
                                          <p:attrName>ppt_w</p:attrName>
                                        </p:attrNameLst>
                                      </p:cBhvr>
                                      <p:tavLst>
                                        <p:tav tm="0">
                                          <p:val>
                                            <p:fltVal val="0"/>
                                          </p:val>
                                        </p:tav>
                                        <p:tav tm="100000">
                                          <p:val>
                                            <p:strVal val="#ppt_w"/>
                                          </p:val>
                                        </p:tav>
                                      </p:tavLst>
                                    </p:anim>
                                    <p:anim calcmode="lin" valueType="num">
                                      <p:cBhvr>
                                        <p:cTn id="43" dur="500" fill="hold"/>
                                        <p:tgtEl>
                                          <p:spTgt spid="373768"/>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grpId="0" nodeType="clickEffect">
                                  <p:stCondLst>
                                    <p:cond delay="0"/>
                                  </p:stCondLst>
                                  <p:childTnLst>
                                    <p:set>
                                      <p:cBhvr>
                                        <p:cTn id="47" dur="1" fill="hold">
                                          <p:stCondLst>
                                            <p:cond delay="0"/>
                                          </p:stCondLst>
                                        </p:cTn>
                                        <p:tgtEl>
                                          <p:spTgt spid="373769"/>
                                        </p:tgtEl>
                                        <p:attrNameLst>
                                          <p:attrName>style.visibility</p:attrName>
                                        </p:attrNameLst>
                                      </p:cBhvr>
                                      <p:to>
                                        <p:strVal val="visible"/>
                                      </p:to>
                                    </p:set>
                                    <p:anim calcmode="lin" valueType="num">
                                      <p:cBhvr>
                                        <p:cTn id="48" dur="500" fill="hold"/>
                                        <p:tgtEl>
                                          <p:spTgt spid="373769"/>
                                        </p:tgtEl>
                                        <p:attrNameLst>
                                          <p:attrName>ppt_w</p:attrName>
                                        </p:attrNameLst>
                                      </p:cBhvr>
                                      <p:tavLst>
                                        <p:tav tm="0">
                                          <p:val>
                                            <p:fltVal val="0"/>
                                          </p:val>
                                        </p:tav>
                                        <p:tav tm="100000">
                                          <p:val>
                                            <p:strVal val="#ppt_w"/>
                                          </p:val>
                                        </p:tav>
                                      </p:tavLst>
                                    </p:anim>
                                    <p:anim calcmode="lin" valueType="num">
                                      <p:cBhvr>
                                        <p:cTn id="49" dur="500" fill="hold"/>
                                        <p:tgtEl>
                                          <p:spTgt spid="373769"/>
                                        </p:tgtEl>
                                        <p:attrNameLst>
                                          <p:attrName>ppt_h</p:attrName>
                                        </p:attrNameLst>
                                      </p:cBhvr>
                                      <p:tavLst>
                                        <p:tav tm="0">
                                          <p:val>
                                            <p:fltVal val="0"/>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23" presetClass="entr" presetSubtype="16" fill="hold" grpId="0" nodeType="clickEffect">
                                  <p:stCondLst>
                                    <p:cond delay="0"/>
                                  </p:stCondLst>
                                  <p:childTnLst>
                                    <p:set>
                                      <p:cBhvr>
                                        <p:cTn id="53" dur="1" fill="hold">
                                          <p:stCondLst>
                                            <p:cond delay="0"/>
                                          </p:stCondLst>
                                        </p:cTn>
                                        <p:tgtEl>
                                          <p:spTgt spid="373770"/>
                                        </p:tgtEl>
                                        <p:attrNameLst>
                                          <p:attrName>style.visibility</p:attrName>
                                        </p:attrNameLst>
                                      </p:cBhvr>
                                      <p:to>
                                        <p:strVal val="visible"/>
                                      </p:to>
                                    </p:set>
                                    <p:anim calcmode="lin" valueType="num">
                                      <p:cBhvr>
                                        <p:cTn id="54" dur="500" fill="hold"/>
                                        <p:tgtEl>
                                          <p:spTgt spid="373770"/>
                                        </p:tgtEl>
                                        <p:attrNameLst>
                                          <p:attrName>ppt_w</p:attrName>
                                        </p:attrNameLst>
                                      </p:cBhvr>
                                      <p:tavLst>
                                        <p:tav tm="0">
                                          <p:val>
                                            <p:fltVal val="0"/>
                                          </p:val>
                                        </p:tav>
                                        <p:tav tm="100000">
                                          <p:val>
                                            <p:strVal val="#ppt_w"/>
                                          </p:val>
                                        </p:tav>
                                      </p:tavLst>
                                    </p:anim>
                                    <p:anim calcmode="lin" valueType="num">
                                      <p:cBhvr>
                                        <p:cTn id="55" dur="500" fill="hold"/>
                                        <p:tgtEl>
                                          <p:spTgt spid="37377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2" grpId="0" animBg="1"/>
      <p:bldP spid="373763" grpId="0" animBg="1"/>
      <p:bldP spid="373764" grpId="0" animBg="1"/>
      <p:bldP spid="373765" grpId="0" animBg="1"/>
      <p:bldP spid="373766" grpId="0" animBg="1"/>
      <p:bldP spid="373767" grpId="0" animBg="1"/>
      <p:bldP spid="373768" grpId="0" animBg="1"/>
      <p:bldP spid="373769" grpId="0" animBg="1"/>
      <p:bldP spid="373770" grpId="0" animBg="1"/>
    </p:bld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757238" y="188913"/>
            <a:ext cx="7702550" cy="587375"/>
          </a:xfrm>
          <a:ln w="28575">
            <a:solidFill>
              <a:srgbClr val="008000"/>
            </a:solidFill>
          </a:ln>
        </p:spPr>
        <p:txBody>
          <a:bodyPr/>
          <a:lstStyle/>
          <a:p>
            <a:pPr eaLnBrk="1" hangingPunct="1"/>
            <a:r>
              <a:rPr lang="en-US" sz="2800" b="1" smtClean="0">
                <a:latin typeface="Tahoma" pitchFamily="34" charset="0"/>
              </a:rPr>
              <a:t>PEMBUKTIAN DALAM KEBERATAN</a:t>
            </a:r>
          </a:p>
        </p:txBody>
      </p:sp>
      <p:sp>
        <p:nvSpPr>
          <p:cNvPr id="398340" name="Rectangle 4"/>
          <p:cNvSpPr>
            <a:spLocks noChangeArrowheads="1"/>
          </p:cNvSpPr>
          <p:nvPr/>
        </p:nvSpPr>
        <p:spPr bwMode="auto">
          <a:xfrm>
            <a:off x="179388" y="908050"/>
            <a:ext cx="8640762" cy="2298700"/>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es-ES" sz="2000" b="1" u="none"/>
              <a:t>Wajib </a:t>
            </a:r>
            <a:r>
              <a:rPr lang="id-ID" sz="2000" b="1" u="none"/>
              <a:t>Pajak</a:t>
            </a:r>
            <a:r>
              <a:rPr lang="es-ES" sz="2000" b="1" u="none"/>
              <a:t> yang mengungkapkan pembukuan, catatan, data, informasi, atau keterangan lain dalam proses keberatan yang tidak diberikan pada saat pemeriksaan, selain data dan informasi </a:t>
            </a:r>
            <a:r>
              <a:rPr lang="id-ID" sz="2000" b="1" u="none"/>
              <a:t>yang</a:t>
            </a:r>
            <a:r>
              <a:rPr lang="es-ES" sz="2000" b="1" u="none"/>
              <a:t> pada saat pemeriksaan belum diperoleh Wajib Pajak dari pihak ketiga, pembukuan, catatan, data, informasi, atau keterangan lain dimaksud tidak dipertimbangkan dalam penyelesaian keberatannya.</a:t>
            </a:r>
            <a:r>
              <a:rPr lang="en-US" sz="2000" b="1" u="none"/>
              <a:t> (Pasal 26A ayat 4 UU KUP)</a:t>
            </a:r>
          </a:p>
        </p:txBody>
      </p:sp>
      <p:sp>
        <p:nvSpPr>
          <p:cNvPr id="398341" name="Rectangle 5"/>
          <p:cNvSpPr>
            <a:spLocks noChangeArrowheads="1"/>
          </p:cNvSpPr>
          <p:nvPr/>
        </p:nvSpPr>
        <p:spPr bwMode="auto">
          <a:xfrm>
            <a:off x="179388" y="3467100"/>
            <a:ext cx="8640762" cy="1474788"/>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id-ID" sz="2000" b="1" u="none"/>
              <a:t>Dalam</a:t>
            </a:r>
            <a:r>
              <a:rPr lang="es-ES" sz="2000" b="1" u="none"/>
              <a:t> hal Wajib Pajak mengajukan keberatan atas surat ketetapan pajak sebagaimana dimaksud </a:t>
            </a:r>
            <a:r>
              <a:rPr lang="id-ID" sz="2000" b="1" u="none"/>
              <a:t>dalam</a:t>
            </a:r>
            <a:r>
              <a:rPr lang="es-ES" sz="2000" b="1" u="none"/>
              <a:t> </a:t>
            </a:r>
            <a:r>
              <a:rPr lang="es-ES" sz="2000" b="1"/>
              <a:t>Pasal 13 ayat (1) huruf b dan huruf d</a:t>
            </a:r>
            <a:r>
              <a:rPr lang="es-ES" sz="2000" b="1" u="none"/>
              <a:t>, Wajib Pajak yang bersangkutan harus dapat membuktikan ketidakbenaran ketetapan pajak tersebut.</a:t>
            </a:r>
            <a:r>
              <a:rPr lang="es-ES" sz="2000" u="none"/>
              <a:t> </a:t>
            </a:r>
            <a:r>
              <a:rPr lang="en-US" sz="2000" b="1" u="none"/>
              <a:t>(Pasal 26 ayat 4 UU KUP)</a:t>
            </a:r>
          </a:p>
        </p:txBody>
      </p:sp>
      <p:sp>
        <p:nvSpPr>
          <p:cNvPr id="398342" name="Line 6"/>
          <p:cNvSpPr>
            <a:spLocks noChangeShapeType="1"/>
          </p:cNvSpPr>
          <p:nvPr/>
        </p:nvSpPr>
        <p:spPr bwMode="auto">
          <a:xfrm flipH="1">
            <a:off x="1042988" y="4292600"/>
            <a:ext cx="2305050" cy="792163"/>
          </a:xfrm>
          <a:prstGeom prst="line">
            <a:avLst/>
          </a:prstGeom>
          <a:noFill/>
          <a:ln w="9525">
            <a:solidFill>
              <a:srgbClr val="008000"/>
            </a:solidFill>
            <a:round/>
            <a:headEnd/>
            <a:tailEnd type="triangle" w="med" len="med"/>
          </a:ln>
        </p:spPr>
        <p:txBody>
          <a:bodyPr/>
          <a:lstStyle/>
          <a:p>
            <a:endParaRPr lang="en-US"/>
          </a:p>
        </p:txBody>
      </p:sp>
      <p:sp>
        <p:nvSpPr>
          <p:cNvPr id="398343" name="Rectangle 7"/>
          <p:cNvSpPr>
            <a:spLocks noChangeArrowheads="1"/>
          </p:cNvSpPr>
          <p:nvPr/>
        </p:nvSpPr>
        <p:spPr bwMode="auto">
          <a:xfrm>
            <a:off x="611188" y="5013325"/>
            <a:ext cx="7850187" cy="1597025"/>
          </a:xfrm>
          <a:prstGeom prst="rect">
            <a:avLst/>
          </a:prstGeom>
          <a:noFill/>
          <a:ln w="19050">
            <a:solidFill>
              <a:srgbClr val="008000"/>
            </a:solidFill>
            <a:miter lim="800000"/>
            <a:headEnd/>
            <a:tailEnd/>
          </a:ln>
        </p:spPr>
        <p:txBody>
          <a:bodyPr lIns="91426" tIns="45714" rIns="91426" bIns="45714">
            <a:spAutoFit/>
          </a:bodyPr>
          <a:lstStyle/>
          <a:p>
            <a:pPr>
              <a:lnSpc>
                <a:spcPct val="90000"/>
              </a:lnSpc>
              <a:spcBef>
                <a:spcPct val="50000"/>
              </a:spcBef>
            </a:pPr>
            <a:r>
              <a:rPr lang="en-US" sz="1800" b="1" u="none"/>
              <a:t>Atas SKPKB yang diterbitkan karena SPT tidak disampaikan dalam jangka waktunya dan setelah ditegur secara tertulis tidak disampaikan sebagaimana ditentukan dalam Surat Teguran dan SKPKB yang diterbitkan karena kewajiban pembukuan (Pasal 28) dan kewajiban ketika dilakukan pemeriksaan (Pasal 29) tidak dipenuhi.</a:t>
            </a:r>
          </a:p>
        </p:txBody>
      </p:sp>
      <p:sp>
        <p:nvSpPr>
          <p:cNvPr id="398344" name="Music"/>
          <p:cNvSpPr>
            <a:spLocks noEditPoints="1" noChangeArrowheads="1"/>
          </p:cNvSpPr>
          <p:nvPr/>
        </p:nvSpPr>
        <p:spPr bwMode="auto">
          <a:xfrm>
            <a:off x="139700" y="765175"/>
            <a:ext cx="328613" cy="328613"/>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98345" name="Music"/>
          <p:cNvSpPr>
            <a:spLocks noEditPoints="1" noChangeArrowheads="1"/>
          </p:cNvSpPr>
          <p:nvPr/>
        </p:nvSpPr>
        <p:spPr bwMode="auto">
          <a:xfrm>
            <a:off x="139700" y="3316288"/>
            <a:ext cx="328613" cy="328612"/>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98338"/>
                                        </p:tgtEl>
                                        <p:attrNameLst>
                                          <p:attrName>style.visibility</p:attrName>
                                        </p:attrNameLst>
                                      </p:cBhvr>
                                      <p:to>
                                        <p:strVal val="visible"/>
                                      </p:to>
                                    </p:set>
                                    <p:set>
                                      <p:cBhvr>
                                        <p:cTn id="7" dur="455" fill="hold">
                                          <p:stCondLst>
                                            <p:cond delay="0"/>
                                          </p:stCondLst>
                                        </p:cTn>
                                        <p:tgtEl>
                                          <p:spTgt spid="398338"/>
                                        </p:tgtEl>
                                        <p:attrNameLst>
                                          <p:attrName>style.rotation</p:attrName>
                                        </p:attrNameLst>
                                      </p:cBhvr>
                                      <p:to>
                                        <p:strVal val="-45.0"/>
                                      </p:to>
                                    </p:set>
                                    <p:anim calcmode="lin" valueType="num">
                                      <p:cBhvr>
                                        <p:cTn id="8" dur="455" fill="hold">
                                          <p:stCondLst>
                                            <p:cond delay="455"/>
                                          </p:stCondLst>
                                        </p:cTn>
                                        <p:tgtEl>
                                          <p:spTgt spid="39833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9833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9833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98338"/>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9" presetClass="entr" presetSubtype="0" decel="100000" fill="hold" nodeType="clickEffect">
                                  <p:stCondLst>
                                    <p:cond delay="0"/>
                                  </p:stCondLst>
                                  <p:childTnLst>
                                    <p:set>
                                      <p:cBhvr>
                                        <p:cTn id="15" dur="1" fill="hold">
                                          <p:stCondLst>
                                            <p:cond delay="0"/>
                                          </p:stCondLst>
                                        </p:cTn>
                                        <p:tgtEl>
                                          <p:spTgt spid="398344"/>
                                        </p:tgtEl>
                                        <p:attrNameLst>
                                          <p:attrName>style.visibility</p:attrName>
                                        </p:attrNameLst>
                                      </p:cBhvr>
                                      <p:to>
                                        <p:strVal val="visible"/>
                                      </p:to>
                                    </p:set>
                                    <p:anim calcmode="lin" valueType="num">
                                      <p:cBhvr>
                                        <p:cTn id="16" dur="500" fill="hold"/>
                                        <p:tgtEl>
                                          <p:spTgt spid="398344"/>
                                        </p:tgtEl>
                                        <p:attrNameLst>
                                          <p:attrName>ppt_w</p:attrName>
                                        </p:attrNameLst>
                                      </p:cBhvr>
                                      <p:tavLst>
                                        <p:tav tm="0">
                                          <p:val>
                                            <p:fltVal val="0"/>
                                          </p:val>
                                        </p:tav>
                                        <p:tav tm="100000">
                                          <p:val>
                                            <p:strVal val="#ppt_w"/>
                                          </p:val>
                                        </p:tav>
                                      </p:tavLst>
                                    </p:anim>
                                    <p:anim calcmode="lin" valueType="num">
                                      <p:cBhvr>
                                        <p:cTn id="17" dur="500" fill="hold"/>
                                        <p:tgtEl>
                                          <p:spTgt spid="398344"/>
                                        </p:tgtEl>
                                        <p:attrNameLst>
                                          <p:attrName>ppt_h</p:attrName>
                                        </p:attrNameLst>
                                      </p:cBhvr>
                                      <p:tavLst>
                                        <p:tav tm="0">
                                          <p:val>
                                            <p:fltVal val="0"/>
                                          </p:val>
                                        </p:tav>
                                        <p:tav tm="100000">
                                          <p:val>
                                            <p:strVal val="#ppt_h"/>
                                          </p:val>
                                        </p:tav>
                                      </p:tavLst>
                                    </p:anim>
                                    <p:anim calcmode="lin" valueType="num">
                                      <p:cBhvr>
                                        <p:cTn id="18" dur="500" fill="hold"/>
                                        <p:tgtEl>
                                          <p:spTgt spid="398344"/>
                                        </p:tgtEl>
                                        <p:attrNameLst>
                                          <p:attrName>style.rotation</p:attrName>
                                        </p:attrNameLst>
                                      </p:cBhvr>
                                      <p:tavLst>
                                        <p:tav tm="0">
                                          <p:val>
                                            <p:fltVal val="360"/>
                                          </p:val>
                                        </p:tav>
                                        <p:tav tm="100000">
                                          <p:val>
                                            <p:fltVal val="0"/>
                                          </p:val>
                                        </p:tav>
                                      </p:tavLst>
                                    </p:anim>
                                    <p:animEffect transition="in" filter="fade">
                                      <p:cBhvr>
                                        <p:cTn id="19" dur="500"/>
                                        <p:tgtEl>
                                          <p:spTgt spid="398344"/>
                                        </p:tgtEl>
                                      </p:cBhvr>
                                    </p:animEffect>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grpId="0" nodeType="clickEffect">
                                  <p:stCondLst>
                                    <p:cond delay="0"/>
                                  </p:stCondLst>
                                  <p:iterate type="wd">
                                    <p:tmPct val="10000"/>
                                  </p:iterate>
                                  <p:childTnLst>
                                    <p:set>
                                      <p:cBhvr>
                                        <p:cTn id="23" dur="1" fill="hold">
                                          <p:stCondLst>
                                            <p:cond delay="0"/>
                                          </p:stCondLst>
                                        </p:cTn>
                                        <p:tgtEl>
                                          <p:spTgt spid="398340"/>
                                        </p:tgtEl>
                                        <p:attrNameLst>
                                          <p:attrName>style.visibility</p:attrName>
                                        </p:attrNameLst>
                                      </p:cBhvr>
                                      <p:to>
                                        <p:strVal val="visible"/>
                                      </p:to>
                                    </p:set>
                                    <p:anim calcmode="lin" valueType="num">
                                      <p:cBhvr>
                                        <p:cTn id="24" dur="500" fill="hold"/>
                                        <p:tgtEl>
                                          <p:spTgt spid="398340"/>
                                        </p:tgtEl>
                                        <p:attrNameLst>
                                          <p:attrName>ppt_w</p:attrName>
                                        </p:attrNameLst>
                                      </p:cBhvr>
                                      <p:tavLst>
                                        <p:tav tm="0">
                                          <p:val>
                                            <p:fltVal val="0"/>
                                          </p:val>
                                        </p:tav>
                                        <p:tav tm="100000">
                                          <p:val>
                                            <p:strVal val="#ppt_w"/>
                                          </p:val>
                                        </p:tav>
                                      </p:tavLst>
                                    </p:anim>
                                    <p:anim calcmode="lin" valueType="num">
                                      <p:cBhvr>
                                        <p:cTn id="25" dur="500" fill="hold"/>
                                        <p:tgtEl>
                                          <p:spTgt spid="398340"/>
                                        </p:tgtEl>
                                        <p:attrNameLst>
                                          <p:attrName>ppt_h</p:attrName>
                                        </p:attrNameLst>
                                      </p:cBhvr>
                                      <p:tavLst>
                                        <p:tav tm="0">
                                          <p:val>
                                            <p:fltVal val="0"/>
                                          </p:val>
                                        </p:tav>
                                        <p:tav tm="100000">
                                          <p:val>
                                            <p:strVal val="#ppt_h"/>
                                          </p:val>
                                        </p:tav>
                                      </p:tavLst>
                                    </p:anim>
                                    <p:anim calcmode="lin" valueType="num">
                                      <p:cBhvr>
                                        <p:cTn id="26" dur="500" fill="hold"/>
                                        <p:tgtEl>
                                          <p:spTgt spid="398340"/>
                                        </p:tgtEl>
                                        <p:attrNameLst>
                                          <p:attrName>style.rotation</p:attrName>
                                        </p:attrNameLst>
                                      </p:cBhvr>
                                      <p:tavLst>
                                        <p:tav tm="0">
                                          <p:val>
                                            <p:fltVal val="360"/>
                                          </p:val>
                                        </p:tav>
                                        <p:tav tm="100000">
                                          <p:val>
                                            <p:fltVal val="0"/>
                                          </p:val>
                                        </p:tav>
                                      </p:tavLst>
                                    </p:anim>
                                    <p:animEffect transition="in" filter="fade">
                                      <p:cBhvr>
                                        <p:cTn id="27" dur="500"/>
                                        <p:tgtEl>
                                          <p:spTgt spid="398340"/>
                                        </p:tgtEl>
                                      </p:cBhvr>
                                    </p:animEffect>
                                  </p:childTnLst>
                                </p:cTn>
                              </p:par>
                            </p:childTnLst>
                          </p:cTn>
                        </p:par>
                      </p:childTnLst>
                    </p:cTn>
                  </p:par>
                  <p:par>
                    <p:cTn id="28" fill="hold">
                      <p:stCondLst>
                        <p:cond delay="indefinite"/>
                      </p:stCondLst>
                      <p:childTnLst>
                        <p:par>
                          <p:cTn id="29" fill="hold">
                            <p:stCondLst>
                              <p:cond delay="0"/>
                            </p:stCondLst>
                            <p:childTnLst>
                              <p:par>
                                <p:cTn id="30" presetID="49" presetClass="entr" presetSubtype="0" decel="100000" fill="hold" nodeType="clickEffect">
                                  <p:stCondLst>
                                    <p:cond delay="0"/>
                                  </p:stCondLst>
                                  <p:childTnLst>
                                    <p:set>
                                      <p:cBhvr>
                                        <p:cTn id="31" dur="1" fill="hold">
                                          <p:stCondLst>
                                            <p:cond delay="0"/>
                                          </p:stCondLst>
                                        </p:cTn>
                                        <p:tgtEl>
                                          <p:spTgt spid="398345"/>
                                        </p:tgtEl>
                                        <p:attrNameLst>
                                          <p:attrName>style.visibility</p:attrName>
                                        </p:attrNameLst>
                                      </p:cBhvr>
                                      <p:to>
                                        <p:strVal val="visible"/>
                                      </p:to>
                                    </p:set>
                                    <p:anim calcmode="lin" valueType="num">
                                      <p:cBhvr>
                                        <p:cTn id="32" dur="500" fill="hold"/>
                                        <p:tgtEl>
                                          <p:spTgt spid="398345"/>
                                        </p:tgtEl>
                                        <p:attrNameLst>
                                          <p:attrName>ppt_w</p:attrName>
                                        </p:attrNameLst>
                                      </p:cBhvr>
                                      <p:tavLst>
                                        <p:tav tm="0">
                                          <p:val>
                                            <p:fltVal val="0"/>
                                          </p:val>
                                        </p:tav>
                                        <p:tav tm="100000">
                                          <p:val>
                                            <p:strVal val="#ppt_w"/>
                                          </p:val>
                                        </p:tav>
                                      </p:tavLst>
                                    </p:anim>
                                    <p:anim calcmode="lin" valueType="num">
                                      <p:cBhvr>
                                        <p:cTn id="33" dur="500" fill="hold"/>
                                        <p:tgtEl>
                                          <p:spTgt spid="398345"/>
                                        </p:tgtEl>
                                        <p:attrNameLst>
                                          <p:attrName>ppt_h</p:attrName>
                                        </p:attrNameLst>
                                      </p:cBhvr>
                                      <p:tavLst>
                                        <p:tav tm="0">
                                          <p:val>
                                            <p:fltVal val="0"/>
                                          </p:val>
                                        </p:tav>
                                        <p:tav tm="100000">
                                          <p:val>
                                            <p:strVal val="#ppt_h"/>
                                          </p:val>
                                        </p:tav>
                                      </p:tavLst>
                                    </p:anim>
                                    <p:anim calcmode="lin" valueType="num">
                                      <p:cBhvr>
                                        <p:cTn id="34" dur="500" fill="hold"/>
                                        <p:tgtEl>
                                          <p:spTgt spid="398345"/>
                                        </p:tgtEl>
                                        <p:attrNameLst>
                                          <p:attrName>style.rotation</p:attrName>
                                        </p:attrNameLst>
                                      </p:cBhvr>
                                      <p:tavLst>
                                        <p:tav tm="0">
                                          <p:val>
                                            <p:fltVal val="360"/>
                                          </p:val>
                                        </p:tav>
                                        <p:tav tm="100000">
                                          <p:val>
                                            <p:fltVal val="0"/>
                                          </p:val>
                                        </p:tav>
                                      </p:tavLst>
                                    </p:anim>
                                    <p:animEffect transition="in" filter="fade">
                                      <p:cBhvr>
                                        <p:cTn id="35" dur="500"/>
                                        <p:tgtEl>
                                          <p:spTgt spid="398345"/>
                                        </p:tgtEl>
                                      </p:cBhvr>
                                    </p:animEffect>
                                  </p:childTnLst>
                                </p:cTn>
                              </p:par>
                            </p:childTnLst>
                          </p:cTn>
                        </p:par>
                      </p:childTnLst>
                    </p:cTn>
                  </p:par>
                  <p:par>
                    <p:cTn id="36" fill="hold">
                      <p:stCondLst>
                        <p:cond delay="indefinite"/>
                      </p:stCondLst>
                      <p:childTnLst>
                        <p:par>
                          <p:cTn id="37" fill="hold">
                            <p:stCondLst>
                              <p:cond delay="0"/>
                            </p:stCondLst>
                            <p:childTnLst>
                              <p:par>
                                <p:cTn id="38" presetID="49" presetClass="entr" presetSubtype="0" decel="100000" fill="hold" grpId="0" nodeType="clickEffect">
                                  <p:stCondLst>
                                    <p:cond delay="0"/>
                                  </p:stCondLst>
                                  <p:iterate type="wd">
                                    <p:tmPct val="10000"/>
                                  </p:iterate>
                                  <p:childTnLst>
                                    <p:set>
                                      <p:cBhvr>
                                        <p:cTn id="39" dur="1" fill="hold">
                                          <p:stCondLst>
                                            <p:cond delay="0"/>
                                          </p:stCondLst>
                                        </p:cTn>
                                        <p:tgtEl>
                                          <p:spTgt spid="398341"/>
                                        </p:tgtEl>
                                        <p:attrNameLst>
                                          <p:attrName>style.visibility</p:attrName>
                                        </p:attrNameLst>
                                      </p:cBhvr>
                                      <p:to>
                                        <p:strVal val="visible"/>
                                      </p:to>
                                    </p:set>
                                    <p:anim calcmode="lin" valueType="num">
                                      <p:cBhvr>
                                        <p:cTn id="40" dur="500" fill="hold"/>
                                        <p:tgtEl>
                                          <p:spTgt spid="398341"/>
                                        </p:tgtEl>
                                        <p:attrNameLst>
                                          <p:attrName>ppt_w</p:attrName>
                                        </p:attrNameLst>
                                      </p:cBhvr>
                                      <p:tavLst>
                                        <p:tav tm="0">
                                          <p:val>
                                            <p:fltVal val="0"/>
                                          </p:val>
                                        </p:tav>
                                        <p:tav tm="100000">
                                          <p:val>
                                            <p:strVal val="#ppt_w"/>
                                          </p:val>
                                        </p:tav>
                                      </p:tavLst>
                                    </p:anim>
                                    <p:anim calcmode="lin" valueType="num">
                                      <p:cBhvr>
                                        <p:cTn id="41" dur="500" fill="hold"/>
                                        <p:tgtEl>
                                          <p:spTgt spid="398341"/>
                                        </p:tgtEl>
                                        <p:attrNameLst>
                                          <p:attrName>ppt_h</p:attrName>
                                        </p:attrNameLst>
                                      </p:cBhvr>
                                      <p:tavLst>
                                        <p:tav tm="0">
                                          <p:val>
                                            <p:fltVal val="0"/>
                                          </p:val>
                                        </p:tav>
                                        <p:tav tm="100000">
                                          <p:val>
                                            <p:strVal val="#ppt_h"/>
                                          </p:val>
                                        </p:tav>
                                      </p:tavLst>
                                    </p:anim>
                                    <p:anim calcmode="lin" valueType="num">
                                      <p:cBhvr>
                                        <p:cTn id="42" dur="500" fill="hold"/>
                                        <p:tgtEl>
                                          <p:spTgt spid="398341"/>
                                        </p:tgtEl>
                                        <p:attrNameLst>
                                          <p:attrName>style.rotation</p:attrName>
                                        </p:attrNameLst>
                                      </p:cBhvr>
                                      <p:tavLst>
                                        <p:tav tm="0">
                                          <p:val>
                                            <p:fltVal val="360"/>
                                          </p:val>
                                        </p:tav>
                                        <p:tav tm="100000">
                                          <p:val>
                                            <p:fltVal val="0"/>
                                          </p:val>
                                        </p:tav>
                                      </p:tavLst>
                                    </p:anim>
                                    <p:animEffect transition="in" filter="fade">
                                      <p:cBhvr>
                                        <p:cTn id="43" dur="500"/>
                                        <p:tgtEl>
                                          <p:spTgt spid="398341"/>
                                        </p:tgtEl>
                                      </p:cBhvr>
                                    </p:animEffect>
                                  </p:childTnLst>
                                </p:cTn>
                              </p:par>
                            </p:childTnLst>
                          </p:cTn>
                        </p:par>
                      </p:childTnLst>
                    </p:cTn>
                  </p:par>
                  <p:par>
                    <p:cTn id="44" fill="hold">
                      <p:stCondLst>
                        <p:cond delay="indefinite"/>
                      </p:stCondLst>
                      <p:childTnLst>
                        <p:par>
                          <p:cTn id="45" fill="hold">
                            <p:stCondLst>
                              <p:cond delay="0"/>
                            </p:stCondLst>
                            <p:childTnLst>
                              <p:par>
                                <p:cTn id="46" presetID="49" presetClass="entr" presetSubtype="0" decel="100000" fill="hold" grpId="0" nodeType="clickEffect">
                                  <p:stCondLst>
                                    <p:cond delay="0"/>
                                  </p:stCondLst>
                                  <p:childTnLst>
                                    <p:set>
                                      <p:cBhvr>
                                        <p:cTn id="47" dur="1" fill="hold">
                                          <p:stCondLst>
                                            <p:cond delay="0"/>
                                          </p:stCondLst>
                                        </p:cTn>
                                        <p:tgtEl>
                                          <p:spTgt spid="398342"/>
                                        </p:tgtEl>
                                        <p:attrNameLst>
                                          <p:attrName>style.visibility</p:attrName>
                                        </p:attrNameLst>
                                      </p:cBhvr>
                                      <p:to>
                                        <p:strVal val="visible"/>
                                      </p:to>
                                    </p:set>
                                    <p:anim calcmode="lin" valueType="num">
                                      <p:cBhvr>
                                        <p:cTn id="48" dur="500" fill="hold"/>
                                        <p:tgtEl>
                                          <p:spTgt spid="398342"/>
                                        </p:tgtEl>
                                        <p:attrNameLst>
                                          <p:attrName>ppt_w</p:attrName>
                                        </p:attrNameLst>
                                      </p:cBhvr>
                                      <p:tavLst>
                                        <p:tav tm="0">
                                          <p:val>
                                            <p:fltVal val="0"/>
                                          </p:val>
                                        </p:tav>
                                        <p:tav tm="100000">
                                          <p:val>
                                            <p:strVal val="#ppt_w"/>
                                          </p:val>
                                        </p:tav>
                                      </p:tavLst>
                                    </p:anim>
                                    <p:anim calcmode="lin" valueType="num">
                                      <p:cBhvr>
                                        <p:cTn id="49" dur="500" fill="hold"/>
                                        <p:tgtEl>
                                          <p:spTgt spid="398342"/>
                                        </p:tgtEl>
                                        <p:attrNameLst>
                                          <p:attrName>ppt_h</p:attrName>
                                        </p:attrNameLst>
                                      </p:cBhvr>
                                      <p:tavLst>
                                        <p:tav tm="0">
                                          <p:val>
                                            <p:fltVal val="0"/>
                                          </p:val>
                                        </p:tav>
                                        <p:tav tm="100000">
                                          <p:val>
                                            <p:strVal val="#ppt_h"/>
                                          </p:val>
                                        </p:tav>
                                      </p:tavLst>
                                    </p:anim>
                                    <p:anim calcmode="lin" valueType="num">
                                      <p:cBhvr>
                                        <p:cTn id="50" dur="500" fill="hold"/>
                                        <p:tgtEl>
                                          <p:spTgt spid="398342"/>
                                        </p:tgtEl>
                                        <p:attrNameLst>
                                          <p:attrName>style.rotation</p:attrName>
                                        </p:attrNameLst>
                                      </p:cBhvr>
                                      <p:tavLst>
                                        <p:tav tm="0">
                                          <p:val>
                                            <p:fltVal val="360"/>
                                          </p:val>
                                        </p:tav>
                                        <p:tav tm="100000">
                                          <p:val>
                                            <p:fltVal val="0"/>
                                          </p:val>
                                        </p:tav>
                                      </p:tavLst>
                                    </p:anim>
                                    <p:animEffect transition="in" filter="fade">
                                      <p:cBhvr>
                                        <p:cTn id="51" dur="500"/>
                                        <p:tgtEl>
                                          <p:spTgt spid="398342"/>
                                        </p:tgtEl>
                                      </p:cBhvr>
                                    </p:animEffect>
                                  </p:childTnLst>
                                </p:cTn>
                              </p:par>
                            </p:childTnLst>
                          </p:cTn>
                        </p:par>
                      </p:childTnLst>
                    </p:cTn>
                  </p:par>
                  <p:par>
                    <p:cTn id="52" fill="hold">
                      <p:stCondLst>
                        <p:cond delay="indefinite"/>
                      </p:stCondLst>
                      <p:childTnLst>
                        <p:par>
                          <p:cTn id="53" fill="hold">
                            <p:stCondLst>
                              <p:cond delay="0"/>
                            </p:stCondLst>
                            <p:childTnLst>
                              <p:par>
                                <p:cTn id="54" presetID="18" presetClass="entr" presetSubtype="9" fill="hold" grpId="0" nodeType="clickEffect">
                                  <p:stCondLst>
                                    <p:cond delay="0"/>
                                  </p:stCondLst>
                                  <p:iterate type="wd">
                                    <p:tmPct val="10000"/>
                                  </p:iterate>
                                  <p:childTnLst>
                                    <p:set>
                                      <p:cBhvr>
                                        <p:cTn id="55" dur="1" fill="hold">
                                          <p:stCondLst>
                                            <p:cond delay="0"/>
                                          </p:stCondLst>
                                        </p:cTn>
                                        <p:tgtEl>
                                          <p:spTgt spid="398343"/>
                                        </p:tgtEl>
                                        <p:attrNameLst>
                                          <p:attrName>style.visibility</p:attrName>
                                        </p:attrNameLst>
                                      </p:cBhvr>
                                      <p:to>
                                        <p:strVal val="visible"/>
                                      </p:to>
                                    </p:set>
                                    <p:animEffect transition="in" filter="strips(upLeft)">
                                      <p:cBhvr>
                                        <p:cTn id="56" dur="500"/>
                                        <p:tgtEl>
                                          <p:spTgt spid="398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8" grpId="0" animBg="1"/>
      <p:bldP spid="398340" grpId="0" animBg="1"/>
      <p:bldP spid="398341" grpId="0" animBg="1"/>
      <p:bldP spid="398342" grpId="0" animBg="1"/>
      <p:bldP spid="398343" grpId="0" animBg="1"/>
    </p:bld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xfrm>
            <a:off x="250825" y="115888"/>
            <a:ext cx="8640763" cy="576262"/>
          </a:xfrm>
          <a:ln w="28575">
            <a:solidFill>
              <a:srgbClr val="008000"/>
            </a:solidFill>
          </a:ln>
        </p:spPr>
        <p:txBody>
          <a:bodyPr/>
          <a:lstStyle/>
          <a:p>
            <a:pPr eaLnBrk="1" hangingPunct="1"/>
            <a:r>
              <a:rPr lang="en-US" sz="2800" b="1" smtClean="0">
                <a:latin typeface="Tahoma" pitchFamily="34" charset="0"/>
              </a:rPr>
              <a:t>PENERBITAN SURAT KEPUTUSAN KEBERATAN</a:t>
            </a:r>
          </a:p>
        </p:txBody>
      </p:sp>
      <p:sp>
        <p:nvSpPr>
          <p:cNvPr id="397316" name="Rectangle 4"/>
          <p:cNvSpPr>
            <a:spLocks noChangeArrowheads="1"/>
          </p:cNvSpPr>
          <p:nvPr/>
        </p:nvSpPr>
        <p:spPr bwMode="auto">
          <a:xfrm>
            <a:off x="250825" y="758825"/>
            <a:ext cx="8642350" cy="1092200"/>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id-ID" sz="1800" b="1" u="none"/>
              <a:t>Surat Keputusan Keberatan adalah surat keputusan atas keberatan terhadap surat ketetapan pajak atau terhadap pemotongan atau pemungutan oleh pihak ketiga yang diajukan oleh Wajib Pajak.</a:t>
            </a:r>
            <a:r>
              <a:rPr lang="en-US" sz="1800" b="1"/>
              <a:t> </a:t>
            </a:r>
          </a:p>
        </p:txBody>
      </p:sp>
      <p:sp>
        <p:nvSpPr>
          <p:cNvPr id="397317" name="AutoShape 5"/>
          <p:cNvSpPr>
            <a:spLocks noChangeArrowheads="1"/>
          </p:cNvSpPr>
          <p:nvPr/>
        </p:nvSpPr>
        <p:spPr bwMode="auto">
          <a:xfrm>
            <a:off x="5867400" y="1700213"/>
            <a:ext cx="504825" cy="2889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97318" name="Rectangle 6"/>
          <p:cNvSpPr>
            <a:spLocks noChangeArrowheads="1"/>
          </p:cNvSpPr>
          <p:nvPr/>
        </p:nvSpPr>
        <p:spPr bwMode="auto">
          <a:xfrm>
            <a:off x="539750" y="1989138"/>
            <a:ext cx="8208963" cy="1200150"/>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id-ID" sz="2000" b="1" u="none"/>
              <a:t>Direktur Jenderal</a:t>
            </a:r>
            <a:r>
              <a:rPr lang="es-ES" sz="2000" b="1" u="none"/>
              <a:t> Pajak dalam jangka waktu paling lama 12 (dua belas) bulan sejak tanggal surat keberatan diterima harus memberi keputusan atas keberatan yang diajukan.</a:t>
            </a:r>
            <a:r>
              <a:rPr lang="en-US" sz="2000" b="1" u="none"/>
              <a:t> (Pasal 26 ayat 1 UU KUP)</a:t>
            </a:r>
            <a:endParaRPr lang="en-US" sz="2000" b="1"/>
          </a:p>
        </p:txBody>
      </p:sp>
      <p:sp>
        <p:nvSpPr>
          <p:cNvPr id="397319" name="Rectangle 7"/>
          <p:cNvSpPr>
            <a:spLocks noChangeArrowheads="1"/>
          </p:cNvSpPr>
          <p:nvPr/>
        </p:nvSpPr>
        <p:spPr bwMode="auto">
          <a:xfrm>
            <a:off x="539750" y="3284538"/>
            <a:ext cx="8208963" cy="1200150"/>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es-ES" sz="2000" b="1" u="none"/>
              <a:t>Keputusan Direktur Jenderal Pajak atas keberatan dapat berupa mengabulkan </a:t>
            </a:r>
            <a:r>
              <a:rPr lang="id-ID" sz="2000" b="1" u="none"/>
              <a:t>seluruhnya</a:t>
            </a:r>
            <a:r>
              <a:rPr lang="es-ES" sz="2000" b="1" u="none"/>
              <a:t> atau sebagian, menolak atau menambah besarnya jumlah pajak yang masih harus dibayar.</a:t>
            </a:r>
            <a:r>
              <a:rPr lang="en-US" sz="2000" u="none"/>
              <a:t> </a:t>
            </a:r>
            <a:r>
              <a:rPr lang="en-US" sz="2000" b="1" u="none"/>
              <a:t>(Pasal 26 ayat 3 UU KUP)</a:t>
            </a:r>
          </a:p>
        </p:txBody>
      </p:sp>
      <p:sp>
        <p:nvSpPr>
          <p:cNvPr id="397320" name="Rectangle 8"/>
          <p:cNvSpPr>
            <a:spLocks noChangeArrowheads="1"/>
          </p:cNvSpPr>
          <p:nvPr/>
        </p:nvSpPr>
        <p:spPr bwMode="auto">
          <a:xfrm>
            <a:off x="539750" y="4618038"/>
            <a:ext cx="8208963" cy="1474787"/>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es-ES" sz="2000" b="1" u="none"/>
              <a:t>Apabila </a:t>
            </a:r>
            <a:r>
              <a:rPr lang="id-ID" sz="2000" b="1" u="none"/>
              <a:t>jangka</a:t>
            </a:r>
            <a:r>
              <a:rPr lang="es-ES" sz="2000" b="1" u="none"/>
              <a:t> waktu sebagaimana dimaksud pada ayat (1) telah terlampaui dan Direktur Jenderal Pajak tidak memberi suatu keputusan, </a:t>
            </a:r>
            <a:r>
              <a:rPr lang="es-ES" sz="2000" b="1"/>
              <a:t>keberatan yang diajukan tersebut dianggap dikabulkan</a:t>
            </a:r>
            <a:r>
              <a:rPr lang="es-ES" sz="2000" b="1" u="none"/>
              <a:t>.</a:t>
            </a:r>
            <a:r>
              <a:rPr lang="en-US" sz="2000" b="1" u="none"/>
              <a:t> (Pasal 26 ayat 5 UU KUP)</a:t>
            </a:r>
          </a:p>
        </p:txBody>
      </p:sp>
      <p:sp>
        <p:nvSpPr>
          <p:cNvPr id="397322" name="Rectangle 10"/>
          <p:cNvSpPr>
            <a:spLocks noChangeArrowheads="1"/>
          </p:cNvSpPr>
          <p:nvPr/>
        </p:nvSpPr>
        <p:spPr bwMode="auto">
          <a:xfrm>
            <a:off x="1189038" y="6151563"/>
            <a:ext cx="6911975" cy="590550"/>
          </a:xfrm>
          <a:prstGeom prst="rect">
            <a:avLst/>
          </a:prstGeom>
          <a:noFill/>
          <a:ln w="9525">
            <a:solidFill>
              <a:srgbClr val="008000"/>
            </a:solidFill>
            <a:miter lim="800000"/>
            <a:headEnd/>
            <a:tailEnd/>
          </a:ln>
        </p:spPr>
        <p:txBody>
          <a:bodyPr lIns="91426" tIns="45714" rIns="91426" bIns="45714" anchor="ctr">
            <a:spAutoFit/>
          </a:bodyPr>
          <a:lstStyle/>
          <a:p>
            <a:pPr>
              <a:lnSpc>
                <a:spcPct val="80000"/>
              </a:lnSpc>
            </a:pPr>
            <a:r>
              <a:rPr lang="en-US" sz="2000" b="1" u="none" dirty="0" err="1">
                <a:latin typeface="Arial Narrow" pitchFamily="34" charset="0"/>
              </a:rPr>
              <a:t>Dirjen</a:t>
            </a:r>
            <a:r>
              <a:rPr lang="en-US" sz="2000" b="1" u="none" dirty="0">
                <a:latin typeface="Arial Narrow" pitchFamily="34" charset="0"/>
              </a:rPr>
              <a:t> </a:t>
            </a:r>
            <a:r>
              <a:rPr lang="en-US" sz="2000" b="1" u="none" dirty="0" err="1">
                <a:latin typeface="Arial Narrow" pitchFamily="34" charset="0"/>
              </a:rPr>
              <a:t>Pajak</a:t>
            </a:r>
            <a:r>
              <a:rPr lang="en-US" sz="2000" b="1" u="none" dirty="0">
                <a:latin typeface="Arial Narrow" pitchFamily="34" charset="0"/>
              </a:rPr>
              <a:t> </a:t>
            </a:r>
            <a:r>
              <a:rPr lang="en-US" sz="2000" b="1" u="none" dirty="0" err="1">
                <a:latin typeface="Arial Narrow" pitchFamily="34" charset="0"/>
              </a:rPr>
              <a:t>wajib</a:t>
            </a:r>
            <a:r>
              <a:rPr lang="en-US" sz="2000" b="1" u="none" dirty="0">
                <a:latin typeface="Arial Narrow" pitchFamily="34" charset="0"/>
              </a:rPr>
              <a:t> </a:t>
            </a:r>
            <a:r>
              <a:rPr lang="en-US" sz="2000" b="1" u="none" dirty="0" err="1">
                <a:latin typeface="Arial Narrow" pitchFamily="34" charset="0"/>
              </a:rPr>
              <a:t>menerbitkan</a:t>
            </a:r>
            <a:r>
              <a:rPr lang="en-US" sz="2000" b="1" u="none" dirty="0">
                <a:latin typeface="Arial Narrow" pitchFamily="34" charset="0"/>
              </a:rPr>
              <a:t> </a:t>
            </a:r>
            <a:r>
              <a:rPr lang="en-US" sz="2000" b="1" u="none" dirty="0" err="1">
                <a:latin typeface="Arial Narrow" pitchFamily="34" charset="0"/>
              </a:rPr>
              <a:t>Surat</a:t>
            </a:r>
            <a:r>
              <a:rPr lang="en-US" sz="2000" b="1" u="none" dirty="0">
                <a:latin typeface="Arial Narrow" pitchFamily="34" charset="0"/>
              </a:rPr>
              <a:t> </a:t>
            </a:r>
            <a:r>
              <a:rPr lang="en-US" sz="2000" b="1" u="none" dirty="0" err="1">
                <a:latin typeface="Arial Narrow" pitchFamily="34" charset="0"/>
              </a:rPr>
              <a:t>Keputusan</a:t>
            </a:r>
            <a:r>
              <a:rPr lang="en-US" sz="2000" b="1" u="none" dirty="0">
                <a:latin typeface="Arial Narrow" pitchFamily="34" charset="0"/>
              </a:rPr>
              <a:t> </a:t>
            </a:r>
            <a:r>
              <a:rPr lang="en-US" sz="2000" b="1" u="none" dirty="0" err="1">
                <a:latin typeface="Arial Narrow" pitchFamily="34" charset="0"/>
              </a:rPr>
              <a:t>Keberatan</a:t>
            </a:r>
            <a:r>
              <a:rPr lang="en-US" sz="2000" b="1" u="none" dirty="0">
                <a:latin typeface="Arial Narrow" pitchFamily="34" charset="0"/>
              </a:rPr>
              <a:t> </a:t>
            </a:r>
            <a:r>
              <a:rPr lang="en-US" sz="2000" b="1" u="none" dirty="0" err="1">
                <a:latin typeface="Arial Narrow" pitchFamily="34" charset="0"/>
              </a:rPr>
              <a:t>sesuai</a:t>
            </a:r>
            <a:r>
              <a:rPr lang="en-US" sz="2000" b="1" u="none" dirty="0">
                <a:latin typeface="Arial Narrow" pitchFamily="34" charset="0"/>
              </a:rPr>
              <a:t> </a:t>
            </a:r>
            <a:r>
              <a:rPr lang="en-US" sz="2000" b="1" u="none" dirty="0" err="1">
                <a:latin typeface="Arial Narrow" pitchFamily="34" charset="0"/>
              </a:rPr>
              <a:t>dengan</a:t>
            </a:r>
            <a:r>
              <a:rPr lang="en-US" sz="2000" b="1" u="none" dirty="0">
                <a:latin typeface="Arial Narrow" pitchFamily="34" charset="0"/>
              </a:rPr>
              <a:t> </a:t>
            </a:r>
            <a:r>
              <a:rPr lang="en-US" sz="2000" b="1" u="none" dirty="0" err="1">
                <a:latin typeface="Arial Narrow" pitchFamily="34" charset="0"/>
              </a:rPr>
              <a:t>keberatan</a:t>
            </a:r>
            <a:r>
              <a:rPr lang="en-US" sz="2000" b="1" u="none" dirty="0">
                <a:latin typeface="Arial Narrow" pitchFamily="34" charset="0"/>
              </a:rPr>
              <a:t> </a:t>
            </a:r>
            <a:r>
              <a:rPr lang="en-US" sz="2000" b="1" u="none" dirty="0" err="1">
                <a:latin typeface="Arial Narrow" pitchFamily="34" charset="0"/>
              </a:rPr>
              <a:t>Wajib</a:t>
            </a:r>
            <a:r>
              <a:rPr lang="en-US" sz="2000" b="1" u="none" dirty="0">
                <a:latin typeface="Arial Narrow" pitchFamily="34" charset="0"/>
              </a:rPr>
              <a:t> </a:t>
            </a:r>
            <a:r>
              <a:rPr lang="en-US" sz="2000" b="1" u="none" dirty="0" err="1">
                <a:latin typeface="Arial Narrow" pitchFamily="34" charset="0"/>
              </a:rPr>
              <a:t>Pajak</a:t>
            </a:r>
            <a:r>
              <a:rPr lang="en-US" sz="2000" b="1" u="none" dirty="0">
                <a:latin typeface="Arial Narrow" pitchFamily="34" charset="0"/>
              </a:rPr>
              <a:t>. (</a:t>
            </a:r>
            <a:r>
              <a:rPr lang="en-US" sz="2000" b="1" u="none" dirty="0">
                <a:solidFill>
                  <a:srgbClr val="FF0000"/>
                </a:solidFill>
                <a:latin typeface="Arial Narrow" pitchFamily="34" charset="0"/>
              </a:rPr>
              <a:t>PMK </a:t>
            </a:r>
            <a:r>
              <a:rPr lang="en-US" sz="2000" b="1" u="none" dirty="0" smtClean="0">
                <a:solidFill>
                  <a:srgbClr val="FF0000"/>
                </a:solidFill>
                <a:latin typeface="Arial Narrow" pitchFamily="34" charset="0"/>
              </a:rPr>
              <a:t>9/PMK.03/2013</a:t>
            </a:r>
            <a:r>
              <a:rPr lang="en-US" sz="2000" b="1" u="none" dirty="0" smtClean="0">
                <a:latin typeface="Arial Narrow" pitchFamily="34" charset="0"/>
              </a:rPr>
              <a:t>)</a:t>
            </a:r>
            <a:endParaRPr lang="en-US" sz="2000" b="1" u="none" dirty="0">
              <a:latin typeface="Arial Narrow" pitchFamily="34" charset="0"/>
            </a:endParaRPr>
          </a:p>
        </p:txBody>
      </p:sp>
      <p:sp>
        <p:nvSpPr>
          <p:cNvPr id="397324" name="AutoShape 12"/>
          <p:cNvSpPr>
            <a:spLocks noChangeArrowheads="1"/>
          </p:cNvSpPr>
          <p:nvPr/>
        </p:nvSpPr>
        <p:spPr bwMode="auto">
          <a:xfrm>
            <a:off x="6011863" y="5734050"/>
            <a:ext cx="288925" cy="503238"/>
          </a:xfrm>
          <a:prstGeom prst="downArrow">
            <a:avLst>
              <a:gd name="adj1" fmla="val 50000"/>
              <a:gd name="adj2" fmla="val 43544"/>
            </a:avLst>
          </a:prstGeom>
          <a:solidFill>
            <a:schemeClr val="accent1"/>
          </a:solidFill>
          <a:ln w="9525">
            <a:solidFill>
              <a:schemeClr val="tx1"/>
            </a:solidFill>
            <a:miter lim="800000"/>
            <a:headEnd/>
            <a:tailEnd/>
          </a:ln>
        </p:spPr>
        <p:txBody>
          <a:bodyPr wrap="none" anchor="ctr"/>
          <a:lstStyle/>
          <a:p>
            <a:endParaRPr lang="en-US"/>
          </a:p>
        </p:txBody>
      </p:sp>
      <p:sp>
        <p:nvSpPr>
          <p:cNvPr id="397325" name="plant"/>
          <p:cNvSpPr>
            <a:spLocks noEditPoints="1" noChangeArrowheads="1"/>
          </p:cNvSpPr>
          <p:nvPr/>
        </p:nvSpPr>
        <p:spPr bwMode="auto">
          <a:xfrm>
            <a:off x="179388" y="1916113"/>
            <a:ext cx="576262" cy="503237"/>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97326" name="plant"/>
          <p:cNvSpPr>
            <a:spLocks noEditPoints="1" noChangeArrowheads="1"/>
          </p:cNvSpPr>
          <p:nvPr/>
        </p:nvSpPr>
        <p:spPr bwMode="auto">
          <a:xfrm>
            <a:off x="179388" y="3286125"/>
            <a:ext cx="576262" cy="503238"/>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
        <p:nvSpPr>
          <p:cNvPr id="397327" name="plant"/>
          <p:cNvSpPr>
            <a:spLocks noEditPoints="1" noChangeArrowheads="1"/>
          </p:cNvSpPr>
          <p:nvPr/>
        </p:nvSpPr>
        <p:spPr bwMode="auto">
          <a:xfrm>
            <a:off x="179388" y="4652963"/>
            <a:ext cx="576262" cy="503237"/>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7100 w 21600"/>
              <a:gd name="T17" fmla="*/ 10092 h 21600"/>
              <a:gd name="T18" fmla="*/ 14545 w 21600"/>
              <a:gd name="T19" fmla="*/ 1357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8" y="9002"/>
                </a:moveTo>
                <a:lnTo>
                  <a:pt x="9254" y="8422"/>
                </a:lnTo>
                <a:lnTo>
                  <a:pt x="9139" y="7935"/>
                </a:lnTo>
                <a:lnTo>
                  <a:pt x="8819" y="7355"/>
                </a:lnTo>
                <a:lnTo>
                  <a:pt x="8475" y="6728"/>
                </a:lnTo>
                <a:lnTo>
                  <a:pt x="8040" y="6287"/>
                </a:lnTo>
                <a:lnTo>
                  <a:pt x="7421" y="5707"/>
                </a:lnTo>
                <a:lnTo>
                  <a:pt x="6574" y="5429"/>
                </a:lnTo>
                <a:lnTo>
                  <a:pt x="5452" y="5313"/>
                </a:lnTo>
                <a:lnTo>
                  <a:pt x="4856" y="5220"/>
                </a:lnTo>
                <a:lnTo>
                  <a:pt x="4169" y="5220"/>
                </a:lnTo>
                <a:lnTo>
                  <a:pt x="3665" y="5104"/>
                </a:lnTo>
                <a:lnTo>
                  <a:pt x="3001" y="4872"/>
                </a:lnTo>
                <a:lnTo>
                  <a:pt x="2497" y="4756"/>
                </a:lnTo>
                <a:lnTo>
                  <a:pt x="2062" y="4408"/>
                </a:lnTo>
                <a:lnTo>
                  <a:pt x="1603" y="4083"/>
                </a:lnTo>
                <a:lnTo>
                  <a:pt x="1283" y="3689"/>
                </a:lnTo>
                <a:lnTo>
                  <a:pt x="1283" y="4315"/>
                </a:lnTo>
                <a:lnTo>
                  <a:pt x="1489" y="5104"/>
                </a:lnTo>
                <a:lnTo>
                  <a:pt x="1832" y="6055"/>
                </a:lnTo>
                <a:lnTo>
                  <a:pt x="2382" y="6914"/>
                </a:lnTo>
                <a:lnTo>
                  <a:pt x="2680" y="7471"/>
                </a:lnTo>
                <a:lnTo>
                  <a:pt x="3115" y="7935"/>
                </a:lnTo>
                <a:lnTo>
                  <a:pt x="3573" y="8213"/>
                </a:lnTo>
                <a:lnTo>
                  <a:pt x="4077" y="8654"/>
                </a:lnTo>
                <a:lnTo>
                  <a:pt x="4627" y="9002"/>
                </a:lnTo>
                <a:lnTo>
                  <a:pt x="5245" y="9234"/>
                </a:lnTo>
                <a:lnTo>
                  <a:pt x="6024" y="9443"/>
                </a:lnTo>
                <a:lnTo>
                  <a:pt x="6757" y="9628"/>
                </a:lnTo>
                <a:lnTo>
                  <a:pt x="5177" y="10069"/>
                </a:lnTo>
                <a:lnTo>
                  <a:pt x="3963" y="10649"/>
                </a:lnTo>
                <a:lnTo>
                  <a:pt x="3344" y="11044"/>
                </a:lnTo>
                <a:lnTo>
                  <a:pt x="2886" y="11600"/>
                </a:lnTo>
                <a:lnTo>
                  <a:pt x="2497" y="12041"/>
                </a:lnTo>
                <a:lnTo>
                  <a:pt x="1947" y="12343"/>
                </a:lnTo>
                <a:lnTo>
                  <a:pt x="1168" y="12668"/>
                </a:lnTo>
                <a:lnTo>
                  <a:pt x="0" y="12900"/>
                </a:lnTo>
                <a:lnTo>
                  <a:pt x="435" y="13248"/>
                </a:lnTo>
                <a:lnTo>
                  <a:pt x="779" y="13456"/>
                </a:lnTo>
                <a:lnTo>
                  <a:pt x="1283" y="13642"/>
                </a:lnTo>
                <a:lnTo>
                  <a:pt x="1718" y="13758"/>
                </a:lnTo>
                <a:lnTo>
                  <a:pt x="2680" y="13851"/>
                </a:lnTo>
                <a:lnTo>
                  <a:pt x="3573" y="13758"/>
                </a:lnTo>
                <a:lnTo>
                  <a:pt x="4512" y="13526"/>
                </a:lnTo>
                <a:lnTo>
                  <a:pt x="5360" y="13248"/>
                </a:lnTo>
                <a:lnTo>
                  <a:pt x="6139" y="12900"/>
                </a:lnTo>
                <a:lnTo>
                  <a:pt x="6757" y="12552"/>
                </a:lnTo>
                <a:lnTo>
                  <a:pt x="6459" y="13132"/>
                </a:lnTo>
                <a:lnTo>
                  <a:pt x="6139" y="13642"/>
                </a:lnTo>
                <a:lnTo>
                  <a:pt x="5910" y="14199"/>
                </a:lnTo>
                <a:lnTo>
                  <a:pt x="5681" y="14663"/>
                </a:lnTo>
                <a:lnTo>
                  <a:pt x="5681" y="15150"/>
                </a:lnTo>
                <a:lnTo>
                  <a:pt x="5681" y="15730"/>
                </a:lnTo>
                <a:lnTo>
                  <a:pt x="5681" y="16241"/>
                </a:lnTo>
                <a:lnTo>
                  <a:pt x="5795" y="16913"/>
                </a:lnTo>
                <a:lnTo>
                  <a:pt x="5910" y="17586"/>
                </a:lnTo>
                <a:lnTo>
                  <a:pt x="5910" y="18213"/>
                </a:lnTo>
                <a:lnTo>
                  <a:pt x="5795" y="18885"/>
                </a:lnTo>
                <a:lnTo>
                  <a:pt x="5566" y="19396"/>
                </a:lnTo>
                <a:lnTo>
                  <a:pt x="5245" y="19976"/>
                </a:lnTo>
                <a:lnTo>
                  <a:pt x="4971" y="20370"/>
                </a:lnTo>
                <a:lnTo>
                  <a:pt x="4512" y="20811"/>
                </a:lnTo>
                <a:lnTo>
                  <a:pt x="4077" y="21043"/>
                </a:lnTo>
                <a:lnTo>
                  <a:pt x="5177" y="20927"/>
                </a:lnTo>
                <a:lnTo>
                  <a:pt x="6253" y="20486"/>
                </a:lnTo>
                <a:lnTo>
                  <a:pt x="7421" y="19976"/>
                </a:lnTo>
                <a:lnTo>
                  <a:pt x="8361" y="19187"/>
                </a:lnTo>
                <a:lnTo>
                  <a:pt x="8819" y="18769"/>
                </a:lnTo>
                <a:lnTo>
                  <a:pt x="9139" y="18213"/>
                </a:lnTo>
                <a:lnTo>
                  <a:pt x="9437" y="17772"/>
                </a:lnTo>
                <a:lnTo>
                  <a:pt x="9643" y="17261"/>
                </a:lnTo>
                <a:lnTo>
                  <a:pt x="9872" y="16681"/>
                </a:lnTo>
                <a:lnTo>
                  <a:pt x="9872" y="16171"/>
                </a:lnTo>
                <a:lnTo>
                  <a:pt x="9872" y="15614"/>
                </a:lnTo>
                <a:lnTo>
                  <a:pt x="9758" y="15057"/>
                </a:lnTo>
                <a:lnTo>
                  <a:pt x="10216" y="15498"/>
                </a:lnTo>
                <a:lnTo>
                  <a:pt x="10537" y="16241"/>
                </a:lnTo>
                <a:lnTo>
                  <a:pt x="10834" y="17145"/>
                </a:lnTo>
                <a:lnTo>
                  <a:pt x="11041" y="18213"/>
                </a:lnTo>
                <a:lnTo>
                  <a:pt x="11155" y="19187"/>
                </a:lnTo>
                <a:lnTo>
                  <a:pt x="11155" y="20185"/>
                </a:lnTo>
                <a:lnTo>
                  <a:pt x="11155" y="20579"/>
                </a:lnTo>
                <a:lnTo>
                  <a:pt x="11041" y="21043"/>
                </a:lnTo>
                <a:lnTo>
                  <a:pt x="10926" y="21391"/>
                </a:lnTo>
                <a:lnTo>
                  <a:pt x="10766" y="21600"/>
                </a:lnTo>
                <a:lnTo>
                  <a:pt x="11499" y="21484"/>
                </a:lnTo>
                <a:lnTo>
                  <a:pt x="12323" y="21043"/>
                </a:lnTo>
                <a:lnTo>
                  <a:pt x="13102" y="20370"/>
                </a:lnTo>
                <a:lnTo>
                  <a:pt x="13606" y="19628"/>
                </a:lnTo>
                <a:lnTo>
                  <a:pt x="13950" y="19071"/>
                </a:lnTo>
                <a:lnTo>
                  <a:pt x="14064" y="18677"/>
                </a:lnTo>
                <a:lnTo>
                  <a:pt x="14179" y="18097"/>
                </a:lnTo>
                <a:lnTo>
                  <a:pt x="14293" y="17586"/>
                </a:lnTo>
                <a:lnTo>
                  <a:pt x="14179" y="16913"/>
                </a:lnTo>
                <a:lnTo>
                  <a:pt x="14064" y="16241"/>
                </a:lnTo>
                <a:lnTo>
                  <a:pt x="13835" y="15614"/>
                </a:lnTo>
                <a:lnTo>
                  <a:pt x="13560" y="14872"/>
                </a:lnTo>
                <a:lnTo>
                  <a:pt x="13950" y="14941"/>
                </a:lnTo>
                <a:lnTo>
                  <a:pt x="14408" y="15150"/>
                </a:lnTo>
                <a:lnTo>
                  <a:pt x="14843" y="15266"/>
                </a:lnTo>
                <a:lnTo>
                  <a:pt x="15232" y="15614"/>
                </a:lnTo>
                <a:lnTo>
                  <a:pt x="15576" y="15846"/>
                </a:lnTo>
                <a:lnTo>
                  <a:pt x="15897" y="16171"/>
                </a:lnTo>
                <a:lnTo>
                  <a:pt x="16126" y="16473"/>
                </a:lnTo>
                <a:lnTo>
                  <a:pt x="16240" y="16913"/>
                </a:lnTo>
                <a:lnTo>
                  <a:pt x="16515" y="17261"/>
                </a:lnTo>
                <a:lnTo>
                  <a:pt x="17088" y="17586"/>
                </a:lnTo>
                <a:lnTo>
                  <a:pt x="17798" y="17865"/>
                </a:lnTo>
                <a:lnTo>
                  <a:pt x="18576" y="18097"/>
                </a:lnTo>
                <a:lnTo>
                  <a:pt x="19424" y="18213"/>
                </a:lnTo>
                <a:lnTo>
                  <a:pt x="20317" y="18213"/>
                </a:lnTo>
                <a:lnTo>
                  <a:pt x="21050" y="18213"/>
                </a:lnTo>
                <a:lnTo>
                  <a:pt x="21600" y="17865"/>
                </a:lnTo>
                <a:lnTo>
                  <a:pt x="21165" y="17656"/>
                </a:lnTo>
                <a:lnTo>
                  <a:pt x="20592" y="17470"/>
                </a:lnTo>
                <a:lnTo>
                  <a:pt x="20088" y="17029"/>
                </a:lnTo>
                <a:lnTo>
                  <a:pt x="19653" y="16681"/>
                </a:lnTo>
                <a:lnTo>
                  <a:pt x="19195" y="16241"/>
                </a:lnTo>
                <a:lnTo>
                  <a:pt x="18920" y="15962"/>
                </a:lnTo>
                <a:lnTo>
                  <a:pt x="18576" y="15498"/>
                </a:lnTo>
                <a:lnTo>
                  <a:pt x="18576" y="15057"/>
                </a:lnTo>
                <a:lnTo>
                  <a:pt x="18485" y="14756"/>
                </a:lnTo>
                <a:lnTo>
                  <a:pt x="18256" y="14199"/>
                </a:lnTo>
                <a:lnTo>
                  <a:pt x="17912" y="13526"/>
                </a:lnTo>
                <a:lnTo>
                  <a:pt x="17523" y="13016"/>
                </a:lnTo>
                <a:lnTo>
                  <a:pt x="16973" y="12436"/>
                </a:lnTo>
                <a:lnTo>
                  <a:pt x="16355" y="12041"/>
                </a:lnTo>
                <a:lnTo>
                  <a:pt x="16011" y="11832"/>
                </a:lnTo>
                <a:lnTo>
                  <a:pt x="15690" y="11716"/>
                </a:lnTo>
                <a:lnTo>
                  <a:pt x="15232" y="11716"/>
                </a:lnTo>
                <a:lnTo>
                  <a:pt x="14843" y="11716"/>
                </a:lnTo>
                <a:lnTo>
                  <a:pt x="15461" y="11252"/>
                </a:lnTo>
                <a:lnTo>
                  <a:pt x="16126" y="10858"/>
                </a:lnTo>
                <a:lnTo>
                  <a:pt x="16973" y="10649"/>
                </a:lnTo>
                <a:lnTo>
                  <a:pt x="17798" y="10417"/>
                </a:lnTo>
                <a:lnTo>
                  <a:pt x="18806" y="10301"/>
                </a:lnTo>
                <a:lnTo>
                  <a:pt x="19653" y="10301"/>
                </a:lnTo>
                <a:lnTo>
                  <a:pt x="20478" y="10417"/>
                </a:lnTo>
                <a:lnTo>
                  <a:pt x="21256" y="10533"/>
                </a:lnTo>
                <a:lnTo>
                  <a:pt x="20707" y="9837"/>
                </a:lnTo>
                <a:lnTo>
                  <a:pt x="19859" y="9234"/>
                </a:lnTo>
                <a:lnTo>
                  <a:pt x="18806" y="8538"/>
                </a:lnTo>
                <a:lnTo>
                  <a:pt x="17637" y="8144"/>
                </a:lnTo>
                <a:lnTo>
                  <a:pt x="16973" y="8027"/>
                </a:lnTo>
                <a:lnTo>
                  <a:pt x="16355" y="7935"/>
                </a:lnTo>
                <a:lnTo>
                  <a:pt x="15805" y="7935"/>
                </a:lnTo>
                <a:lnTo>
                  <a:pt x="15118" y="8027"/>
                </a:lnTo>
                <a:lnTo>
                  <a:pt x="14614" y="8144"/>
                </a:lnTo>
                <a:lnTo>
                  <a:pt x="14064" y="8422"/>
                </a:lnTo>
                <a:lnTo>
                  <a:pt x="13606" y="8886"/>
                </a:lnTo>
                <a:lnTo>
                  <a:pt x="13217" y="9327"/>
                </a:lnTo>
                <a:lnTo>
                  <a:pt x="13606" y="8538"/>
                </a:lnTo>
                <a:lnTo>
                  <a:pt x="13950" y="7935"/>
                </a:lnTo>
                <a:lnTo>
                  <a:pt x="14293" y="7123"/>
                </a:lnTo>
                <a:lnTo>
                  <a:pt x="14499" y="6519"/>
                </a:lnTo>
                <a:lnTo>
                  <a:pt x="14614" y="5823"/>
                </a:lnTo>
                <a:lnTo>
                  <a:pt x="14614" y="5220"/>
                </a:lnTo>
                <a:lnTo>
                  <a:pt x="14408" y="4524"/>
                </a:lnTo>
                <a:lnTo>
                  <a:pt x="14064" y="3898"/>
                </a:lnTo>
                <a:lnTo>
                  <a:pt x="13606" y="3225"/>
                </a:lnTo>
                <a:lnTo>
                  <a:pt x="13331" y="2598"/>
                </a:lnTo>
                <a:lnTo>
                  <a:pt x="13102" y="2042"/>
                </a:lnTo>
                <a:lnTo>
                  <a:pt x="12896" y="1485"/>
                </a:lnTo>
                <a:lnTo>
                  <a:pt x="12781" y="1090"/>
                </a:lnTo>
                <a:lnTo>
                  <a:pt x="12667" y="626"/>
                </a:lnTo>
                <a:lnTo>
                  <a:pt x="12667" y="278"/>
                </a:lnTo>
                <a:lnTo>
                  <a:pt x="12667" y="0"/>
                </a:lnTo>
                <a:lnTo>
                  <a:pt x="12163" y="394"/>
                </a:lnTo>
                <a:lnTo>
                  <a:pt x="11728" y="974"/>
                </a:lnTo>
                <a:lnTo>
                  <a:pt x="11155" y="1601"/>
                </a:lnTo>
                <a:lnTo>
                  <a:pt x="10766" y="2390"/>
                </a:lnTo>
                <a:lnTo>
                  <a:pt x="10330" y="3109"/>
                </a:lnTo>
                <a:lnTo>
                  <a:pt x="10101" y="3898"/>
                </a:lnTo>
                <a:lnTo>
                  <a:pt x="9987" y="4524"/>
                </a:lnTo>
                <a:lnTo>
                  <a:pt x="10101" y="5220"/>
                </a:lnTo>
                <a:lnTo>
                  <a:pt x="10216" y="5823"/>
                </a:lnTo>
                <a:lnTo>
                  <a:pt x="10330" y="6403"/>
                </a:lnTo>
                <a:lnTo>
                  <a:pt x="10330" y="6914"/>
                </a:lnTo>
                <a:lnTo>
                  <a:pt x="10216" y="7471"/>
                </a:lnTo>
                <a:lnTo>
                  <a:pt x="10101" y="7935"/>
                </a:lnTo>
                <a:lnTo>
                  <a:pt x="9872" y="8329"/>
                </a:lnTo>
                <a:lnTo>
                  <a:pt x="9643" y="8654"/>
                </a:lnTo>
                <a:lnTo>
                  <a:pt x="9368" y="9002"/>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iterate type="wd">
                                    <p:tmPct val="10000"/>
                                  </p:iterate>
                                  <p:childTnLst>
                                    <p:set>
                                      <p:cBhvr>
                                        <p:cTn id="6" dur="1" fill="hold">
                                          <p:stCondLst>
                                            <p:cond delay="0"/>
                                          </p:stCondLst>
                                        </p:cTn>
                                        <p:tgtEl>
                                          <p:spTgt spid="397314"/>
                                        </p:tgtEl>
                                        <p:attrNameLst>
                                          <p:attrName>style.visibility</p:attrName>
                                        </p:attrNameLst>
                                      </p:cBhvr>
                                      <p:to>
                                        <p:strVal val="visible"/>
                                      </p:to>
                                    </p:set>
                                    <p:anim calcmode="lin" valueType="num">
                                      <p:cBhvr>
                                        <p:cTn id="7" dur="1000" fill="hold"/>
                                        <p:tgtEl>
                                          <p:spTgt spid="397314"/>
                                        </p:tgtEl>
                                        <p:attrNameLst>
                                          <p:attrName>ppt_x</p:attrName>
                                        </p:attrNameLst>
                                      </p:cBhvr>
                                      <p:tavLst>
                                        <p:tav tm="0">
                                          <p:val>
                                            <p:strVal val="#ppt_x-.2"/>
                                          </p:val>
                                        </p:tav>
                                        <p:tav tm="100000">
                                          <p:val>
                                            <p:strVal val="#ppt_x"/>
                                          </p:val>
                                        </p:tav>
                                      </p:tavLst>
                                    </p:anim>
                                    <p:anim calcmode="lin" valueType="num">
                                      <p:cBhvr>
                                        <p:cTn id="8" dur="1000" fill="hold"/>
                                        <p:tgtEl>
                                          <p:spTgt spid="39731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97314"/>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childTnLst>
                                    <p:set>
                                      <p:cBhvr>
                                        <p:cTn id="13" dur="1" fill="hold">
                                          <p:stCondLst>
                                            <p:cond delay="0"/>
                                          </p:stCondLst>
                                        </p:cTn>
                                        <p:tgtEl>
                                          <p:spTgt spid="397316"/>
                                        </p:tgtEl>
                                        <p:attrNameLst>
                                          <p:attrName>style.visibility</p:attrName>
                                        </p:attrNameLst>
                                      </p:cBhvr>
                                      <p:to>
                                        <p:strVal val="visible"/>
                                      </p:to>
                                    </p:set>
                                    <p:animEffect transition="in" filter="fade">
                                      <p:cBhvr>
                                        <p:cTn id="14" dur="1000"/>
                                        <p:tgtEl>
                                          <p:spTgt spid="397316"/>
                                        </p:tgtEl>
                                      </p:cBhvr>
                                    </p:animEffect>
                                    <p:anim calcmode="lin" valueType="num">
                                      <p:cBhvr>
                                        <p:cTn id="15" dur="1000" fill="hold"/>
                                        <p:tgtEl>
                                          <p:spTgt spid="397316"/>
                                        </p:tgtEl>
                                        <p:attrNameLst>
                                          <p:attrName>ppt_x</p:attrName>
                                        </p:attrNameLst>
                                      </p:cBhvr>
                                      <p:tavLst>
                                        <p:tav tm="0">
                                          <p:val>
                                            <p:strVal val="#ppt_x-.1"/>
                                          </p:val>
                                        </p:tav>
                                        <p:tav tm="100000">
                                          <p:val>
                                            <p:strVal val="#ppt_x"/>
                                          </p:val>
                                        </p:tav>
                                      </p:tavLst>
                                    </p:anim>
                                    <p:anim calcmode="lin" valueType="num">
                                      <p:cBhvr>
                                        <p:cTn id="16" dur="1000" fill="hold"/>
                                        <p:tgtEl>
                                          <p:spTgt spid="39731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97317"/>
                                        </p:tgtEl>
                                        <p:attrNameLst>
                                          <p:attrName>style.visibility</p:attrName>
                                        </p:attrNameLst>
                                      </p:cBhvr>
                                      <p:to>
                                        <p:strVal val="visible"/>
                                      </p:to>
                                    </p:set>
                                    <p:anim calcmode="lin" valueType="num">
                                      <p:cBhvr additive="base">
                                        <p:cTn id="21" dur="500" fill="hold"/>
                                        <p:tgtEl>
                                          <p:spTgt spid="397317"/>
                                        </p:tgtEl>
                                        <p:attrNameLst>
                                          <p:attrName>ppt_x</p:attrName>
                                        </p:attrNameLst>
                                      </p:cBhvr>
                                      <p:tavLst>
                                        <p:tav tm="0">
                                          <p:val>
                                            <p:strVal val="#ppt_x"/>
                                          </p:val>
                                        </p:tav>
                                        <p:tav tm="100000">
                                          <p:val>
                                            <p:strVal val="#ppt_x"/>
                                          </p:val>
                                        </p:tav>
                                      </p:tavLst>
                                    </p:anim>
                                    <p:anim calcmode="lin" valueType="num">
                                      <p:cBhvr additive="base">
                                        <p:cTn id="22" dur="500" fill="hold"/>
                                        <p:tgtEl>
                                          <p:spTgt spid="39731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9" presetClass="entr" presetSubtype="0" decel="100000" fill="hold" nodeType="clickEffect">
                                  <p:stCondLst>
                                    <p:cond delay="0"/>
                                  </p:stCondLst>
                                  <p:childTnLst>
                                    <p:set>
                                      <p:cBhvr>
                                        <p:cTn id="26" dur="1" fill="hold">
                                          <p:stCondLst>
                                            <p:cond delay="0"/>
                                          </p:stCondLst>
                                        </p:cTn>
                                        <p:tgtEl>
                                          <p:spTgt spid="397325"/>
                                        </p:tgtEl>
                                        <p:attrNameLst>
                                          <p:attrName>style.visibility</p:attrName>
                                        </p:attrNameLst>
                                      </p:cBhvr>
                                      <p:to>
                                        <p:strVal val="visible"/>
                                      </p:to>
                                    </p:set>
                                    <p:anim calcmode="lin" valueType="num">
                                      <p:cBhvr>
                                        <p:cTn id="27" dur="500" fill="hold"/>
                                        <p:tgtEl>
                                          <p:spTgt spid="397325"/>
                                        </p:tgtEl>
                                        <p:attrNameLst>
                                          <p:attrName>ppt_w</p:attrName>
                                        </p:attrNameLst>
                                      </p:cBhvr>
                                      <p:tavLst>
                                        <p:tav tm="0">
                                          <p:val>
                                            <p:fltVal val="0"/>
                                          </p:val>
                                        </p:tav>
                                        <p:tav tm="100000">
                                          <p:val>
                                            <p:strVal val="#ppt_w"/>
                                          </p:val>
                                        </p:tav>
                                      </p:tavLst>
                                    </p:anim>
                                    <p:anim calcmode="lin" valueType="num">
                                      <p:cBhvr>
                                        <p:cTn id="28" dur="500" fill="hold"/>
                                        <p:tgtEl>
                                          <p:spTgt spid="397325"/>
                                        </p:tgtEl>
                                        <p:attrNameLst>
                                          <p:attrName>ppt_h</p:attrName>
                                        </p:attrNameLst>
                                      </p:cBhvr>
                                      <p:tavLst>
                                        <p:tav tm="0">
                                          <p:val>
                                            <p:fltVal val="0"/>
                                          </p:val>
                                        </p:tav>
                                        <p:tav tm="100000">
                                          <p:val>
                                            <p:strVal val="#ppt_h"/>
                                          </p:val>
                                        </p:tav>
                                      </p:tavLst>
                                    </p:anim>
                                    <p:anim calcmode="lin" valueType="num">
                                      <p:cBhvr>
                                        <p:cTn id="29" dur="500" fill="hold"/>
                                        <p:tgtEl>
                                          <p:spTgt spid="397325"/>
                                        </p:tgtEl>
                                        <p:attrNameLst>
                                          <p:attrName>style.rotation</p:attrName>
                                        </p:attrNameLst>
                                      </p:cBhvr>
                                      <p:tavLst>
                                        <p:tav tm="0">
                                          <p:val>
                                            <p:fltVal val="360"/>
                                          </p:val>
                                        </p:tav>
                                        <p:tav tm="100000">
                                          <p:val>
                                            <p:fltVal val="0"/>
                                          </p:val>
                                        </p:tav>
                                      </p:tavLst>
                                    </p:anim>
                                    <p:animEffect transition="in" filter="fade">
                                      <p:cBhvr>
                                        <p:cTn id="30" dur="500"/>
                                        <p:tgtEl>
                                          <p:spTgt spid="397325"/>
                                        </p:tgtEl>
                                      </p:cBhvr>
                                    </p:animEffect>
                                  </p:childTnLst>
                                </p:cTn>
                              </p:par>
                            </p:childTnLst>
                          </p:cTn>
                        </p:par>
                      </p:childTnLst>
                    </p:cTn>
                  </p:par>
                  <p:par>
                    <p:cTn id="31" fill="hold">
                      <p:stCondLst>
                        <p:cond delay="indefinite"/>
                      </p:stCondLst>
                      <p:childTnLst>
                        <p:par>
                          <p:cTn id="32" fill="hold">
                            <p:stCondLst>
                              <p:cond delay="0"/>
                            </p:stCondLst>
                            <p:childTnLst>
                              <p:par>
                                <p:cTn id="33" presetID="51" presetClass="entr" presetSubtype="0" fill="hold" grpId="0" nodeType="clickEffect">
                                  <p:stCondLst>
                                    <p:cond delay="0"/>
                                  </p:stCondLst>
                                  <p:iterate type="wd">
                                    <p:tmPct val="10000"/>
                                  </p:iterate>
                                  <p:childTnLst>
                                    <p:set>
                                      <p:cBhvr>
                                        <p:cTn id="34" dur="1" fill="hold">
                                          <p:stCondLst>
                                            <p:cond delay="0"/>
                                          </p:stCondLst>
                                        </p:cTn>
                                        <p:tgtEl>
                                          <p:spTgt spid="397318"/>
                                        </p:tgtEl>
                                        <p:attrNameLst>
                                          <p:attrName>style.visibility</p:attrName>
                                        </p:attrNameLst>
                                      </p:cBhvr>
                                      <p:to>
                                        <p:strVal val="visible"/>
                                      </p:to>
                                    </p:set>
                                    <p:animEffect transition="in" filter="fade">
                                      <p:cBhvr>
                                        <p:cTn id="35" dur="770" decel="100000"/>
                                        <p:tgtEl>
                                          <p:spTgt spid="397318"/>
                                        </p:tgtEl>
                                      </p:cBhvr>
                                    </p:animEffect>
                                    <p:animScale>
                                      <p:cBhvr>
                                        <p:cTn id="36" dur="770" decel="100000"/>
                                        <p:tgtEl>
                                          <p:spTgt spid="397318"/>
                                        </p:tgtEl>
                                      </p:cBhvr>
                                      <p:from x="10000" y="10000"/>
                                      <p:to x="200000" y="450000"/>
                                    </p:animScale>
                                    <p:animScale>
                                      <p:cBhvr>
                                        <p:cTn id="37" dur="1230" accel="100000" fill="hold">
                                          <p:stCondLst>
                                            <p:cond delay="770"/>
                                          </p:stCondLst>
                                        </p:cTn>
                                        <p:tgtEl>
                                          <p:spTgt spid="397318"/>
                                        </p:tgtEl>
                                      </p:cBhvr>
                                      <p:from x="200000" y="450000"/>
                                      <p:to x="100000" y="100000"/>
                                    </p:animScale>
                                    <p:set>
                                      <p:cBhvr>
                                        <p:cTn id="38" dur="770" fill="hold"/>
                                        <p:tgtEl>
                                          <p:spTgt spid="397318"/>
                                        </p:tgtEl>
                                        <p:attrNameLst>
                                          <p:attrName>ppt_x</p:attrName>
                                        </p:attrNameLst>
                                      </p:cBhvr>
                                      <p:to>
                                        <p:strVal val="(0.5)"/>
                                      </p:to>
                                    </p:set>
                                    <p:anim from="(0.5)" to="(#ppt_x)" calcmode="lin" valueType="num">
                                      <p:cBhvr>
                                        <p:cTn id="39" dur="1230" accel="100000" fill="hold">
                                          <p:stCondLst>
                                            <p:cond delay="770"/>
                                          </p:stCondLst>
                                        </p:cTn>
                                        <p:tgtEl>
                                          <p:spTgt spid="397318"/>
                                        </p:tgtEl>
                                        <p:attrNameLst>
                                          <p:attrName>ppt_x</p:attrName>
                                        </p:attrNameLst>
                                      </p:cBhvr>
                                    </p:anim>
                                    <p:set>
                                      <p:cBhvr>
                                        <p:cTn id="40" dur="770" fill="hold"/>
                                        <p:tgtEl>
                                          <p:spTgt spid="397318"/>
                                        </p:tgtEl>
                                        <p:attrNameLst>
                                          <p:attrName>ppt_y</p:attrName>
                                        </p:attrNameLst>
                                      </p:cBhvr>
                                      <p:to>
                                        <p:strVal val="(#ppt_y+0.4)"/>
                                      </p:to>
                                    </p:set>
                                    <p:anim from="(#ppt_y+0.4)" to="(#ppt_y)" calcmode="lin" valueType="num">
                                      <p:cBhvr>
                                        <p:cTn id="41" dur="1230" accel="100000" fill="hold">
                                          <p:stCondLst>
                                            <p:cond delay="770"/>
                                          </p:stCondLst>
                                        </p:cTn>
                                        <p:tgtEl>
                                          <p:spTgt spid="397318"/>
                                        </p:tgtEl>
                                        <p:attrNameLst>
                                          <p:attrName>ppt_y</p:attrName>
                                        </p:attrNameLst>
                                      </p:cBhvr>
                                    </p:anim>
                                  </p:childTnLst>
                                </p:cTn>
                              </p:par>
                            </p:childTnLst>
                          </p:cTn>
                        </p:par>
                      </p:childTnLst>
                    </p:cTn>
                  </p:par>
                  <p:par>
                    <p:cTn id="42" fill="hold">
                      <p:stCondLst>
                        <p:cond delay="indefinite"/>
                      </p:stCondLst>
                      <p:childTnLst>
                        <p:par>
                          <p:cTn id="43" fill="hold">
                            <p:stCondLst>
                              <p:cond delay="0"/>
                            </p:stCondLst>
                            <p:childTnLst>
                              <p:par>
                                <p:cTn id="44" presetID="49" presetClass="entr" presetSubtype="0" decel="100000" fill="hold" nodeType="clickEffect">
                                  <p:stCondLst>
                                    <p:cond delay="0"/>
                                  </p:stCondLst>
                                  <p:childTnLst>
                                    <p:set>
                                      <p:cBhvr>
                                        <p:cTn id="45" dur="1" fill="hold">
                                          <p:stCondLst>
                                            <p:cond delay="0"/>
                                          </p:stCondLst>
                                        </p:cTn>
                                        <p:tgtEl>
                                          <p:spTgt spid="397326"/>
                                        </p:tgtEl>
                                        <p:attrNameLst>
                                          <p:attrName>style.visibility</p:attrName>
                                        </p:attrNameLst>
                                      </p:cBhvr>
                                      <p:to>
                                        <p:strVal val="visible"/>
                                      </p:to>
                                    </p:set>
                                    <p:anim calcmode="lin" valueType="num">
                                      <p:cBhvr>
                                        <p:cTn id="46" dur="500" fill="hold"/>
                                        <p:tgtEl>
                                          <p:spTgt spid="397326"/>
                                        </p:tgtEl>
                                        <p:attrNameLst>
                                          <p:attrName>ppt_w</p:attrName>
                                        </p:attrNameLst>
                                      </p:cBhvr>
                                      <p:tavLst>
                                        <p:tav tm="0">
                                          <p:val>
                                            <p:fltVal val="0"/>
                                          </p:val>
                                        </p:tav>
                                        <p:tav tm="100000">
                                          <p:val>
                                            <p:strVal val="#ppt_w"/>
                                          </p:val>
                                        </p:tav>
                                      </p:tavLst>
                                    </p:anim>
                                    <p:anim calcmode="lin" valueType="num">
                                      <p:cBhvr>
                                        <p:cTn id="47" dur="500" fill="hold"/>
                                        <p:tgtEl>
                                          <p:spTgt spid="397326"/>
                                        </p:tgtEl>
                                        <p:attrNameLst>
                                          <p:attrName>ppt_h</p:attrName>
                                        </p:attrNameLst>
                                      </p:cBhvr>
                                      <p:tavLst>
                                        <p:tav tm="0">
                                          <p:val>
                                            <p:fltVal val="0"/>
                                          </p:val>
                                        </p:tav>
                                        <p:tav tm="100000">
                                          <p:val>
                                            <p:strVal val="#ppt_h"/>
                                          </p:val>
                                        </p:tav>
                                      </p:tavLst>
                                    </p:anim>
                                    <p:anim calcmode="lin" valueType="num">
                                      <p:cBhvr>
                                        <p:cTn id="48" dur="500" fill="hold"/>
                                        <p:tgtEl>
                                          <p:spTgt spid="397326"/>
                                        </p:tgtEl>
                                        <p:attrNameLst>
                                          <p:attrName>style.rotation</p:attrName>
                                        </p:attrNameLst>
                                      </p:cBhvr>
                                      <p:tavLst>
                                        <p:tav tm="0">
                                          <p:val>
                                            <p:fltVal val="360"/>
                                          </p:val>
                                        </p:tav>
                                        <p:tav tm="100000">
                                          <p:val>
                                            <p:fltVal val="0"/>
                                          </p:val>
                                        </p:tav>
                                      </p:tavLst>
                                    </p:anim>
                                    <p:animEffect transition="in" filter="fade">
                                      <p:cBhvr>
                                        <p:cTn id="49" dur="500"/>
                                        <p:tgtEl>
                                          <p:spTgt spid="397326"/>
                                        </p:tgtEl>
                                      </p:cBhvr>
                                    </p:animEffect>
                                  </p:childTnLst>
                                </p:cTn>
                              </p:par>
                            </p:childTnLst>
                          </p:cTn>
                        </p:par>
                      </p:childTnLst>
                    </p:cTn>
                  </p:par>
                  <p:par>
                    <p:cTn id="50" fill="hold">
                      <p:stCondLst>
                        <p:cond delay="indefinite"/>
                      </p:stCondLst>
                      <p:childTnLst>
                        <p:par>
                          <p:cTn id="51" fill="hold">
                            <p:stCondLst>
                              <p:cond delay="0"/>
                            </p:stCondLst>
                            <p:childTnLst>
                              <p:par>
                                <p:cTn id="52" presetID="51" presetClass="entr" presetSubtype="0" fill="hold" grpId="0" nodeType="clickEffect">
                                  <p:stCondLst>
                                    <p:cond delay="0"/>
                                  </p:stCondLst>
                                  <p:iterate type="wd">
                                    <p:tmPct val="10000"/>
                                  </p:iterate>
                                  <p:childTnLst>
                                    <p:set>
                                      <p:cBhvr>
                                        <p:cTn id="53" dur="1" fill="hold">
                                          <p:stCondLst>
                                            <p:cond delay="0"/>
                                          </p:stCondLst>
                                        </p:cTn>
                                        <p:tgtEl>
                                          <p:spTgt spid="397319"/>
                                        </p:tgtEl>
                                        <p:attrNameLst>
                                          <p:attrName>style.visibility</p:attrName>
                                        </p:attrNameLst>
                                      </p:cBhvr>
                                      <p:to>
                                        <p:strVal val="visible"/>
                                      </p:to>
                                    </p:set>
                                    <p:animEffect transition="in" filter="fade">
                                      <p:cBhvr>
                                        <p:cTn id="54" dur="770" decel="100000"/>
                                        <p:tgtEl>
                                          <p:spTgt spid="397319"/>
                                        </p:tgtEl>
                                      </p:cBhvr>
                                    </p:animEffect>
                                    <p:animScale>
                                      <p:cBhvr>
                                        <p:cTn id="55" dur="770" decel="100000"/>
                                        <p:tgtEl>
                                          <p:spTgt spid="397319"/>
                                        </p:tgtEl>
                                      </p:cBhvr>
                                      <p:from x="10000" y="10000"/>
                                      <p:to x="200000" y="450000"/>
                                    </p:animScale>
                                    <p:animScale>
                                      <p:cBhvr>
                                        <p:cTn id="56" dur="1230" accel="100000" fill="hold">
                                          <p:stCondLst>
                                            <p:cond delay="770"/>
                                          </p:stCondLst>
                                        </p:cTn>
                                        <p:tgtEl>
                                          <p:spTgt spid="397319"/>
                                        </p:tgtEl>
                                      </p:cBhvr>
                                      <p:from x="200000" y="450000"/>
                                      <p:to x="100000" y="100000"/>
                                    </p:animScale>
                                    <p:set>
                                      <p:cBhvr>
                                        <p:cTn id="57" dur="770" fill="hold"/>
                                        <p:tgtEl>
                                          <p:spTgt spid="397319"/>
                                        </p:tgtEl>
                                        <p:attrNameLst>
                                          <p:attrName>ppt_x</p:attrName>
                                        </p:attrNameLst>
                                      </p:cBhvr>
                                      <p:to>
                                        <p:strVal val="(0.5)"/>
                                      </p:to>
                                    </p:set>
                                    <p:anim from="(0.5)" to="(#ppt_x)" calcmode="lin" valueType="num">
                                      <p:cBhvr>
                                        <p:cTn id="58" dur="1230" accel="100000" fill="hold">
                                          <p:stCondLst>
                                            <p:cond delay="770"/>
                                          </p:stCondLst>
                                        </p:cTn>
                                        <p:tgtEl>
                                          <p:spTgt spid="397319"/>
                                        </p:tgtEl>
                                        <p:attrNameLst>
                                          <p:attrName>ppt_x</p:attrName>
                                        </p:attrNameLst>
                                      </p:cBhvr>
                                    </p:anim>
                                    <p:set>
                                      <p:cBhvr>
                                        <p:cTn id="59" dur="770" fill="hold"/>
                                        <p:tgtEl>
                                          <p:spTgt spid="397319"/>
                                        </p:tgtEl>
                                        <p:attrNameLst>
                                          <p:attrName>ppt_y</p:attrName>
                                        </p:attrNameLst>
                                      </p:cBhvr>
                                      <p:to>
                                        <p:strVal val="(#ppt_y+0.4)"/>
                                      </p:to>
                                    </p:set>
                                    <p:anim from="(#ppt_y+0.4)" to="(#ppt_y)" calcmode="lin" valueType="num">
                                      <p:cBhvr>
                                        <p:cTn id="60" dur="1230" accel="100000" fill="hold">
                                          <p:stCondLst>
                                            <p:cond delay="770"/>
                                          </p:stCondLst>
                                        </p:cTn>
                                        <p:tgtEl>
                                          <p:spTgt spid="397319"/>
                                        </p:tgtEl>
                                        <p:attrNameLst>
                                          <p:attrName>ppt_y</p:attrName>
                                        </p:attrNameLst>
                                      </p:cBhvr>
                                    </p:anim>
                                  </p:childTnLst>
                                </p:cTn>
                              </p:par>
                            </p:childTnLst>
                          </p:cTn>
                        </p:par>
                      </p:childTnLst>
                    </p:cTn>
                  </p:par>
                  <p:par>
                    <p:cTn id="61" fill="hold">
                      <p:stCondLst>
                        <p:cond delay="indefinite"/>
                      </p:stCondLst>
                      <p:childTnLst>
                        <p:par>
                          <p:cTn id="62" fill="hold">
                            <p:stCondLst>
                              <p:cond delay="0"/>
                            </p:stCondLst>
                            <p:childTnLst>
                              <p:par>
                                <p:cTn id="63" presetID="49" presetClass="entr" presetSubtype="0" decel="100000" fill="hold" nodeType="clickEffect">
                                  <p:stCondLst>
                                    <p:cond delay="0"/>
                                  </p:stCondLst>
                                  <p:childTnLst>
                                    <p:set>
                                      <p:cBhvr>
                                        <p:cTn id="64" dur="1" fill="hold">
                                          <p:stCondLst>
                                            <p:cond delay="0"/>
                                          </p:stCondLst>
                                        </p:cTn>
                                        <p:tgtEl>
                                          <p:spTgt spid="397327"/>
                                        </p:tgtEl>
                                        <p:attrNameLst>
                                          <p:attrName>style.visibility</p:attrName>
                                        </p:attrNameLst>
                                      </p:cBhvr>
                                      <p:to>
                                        <p:strVal val="visible"/>
                                      </p:to>
                                    </p:set>
                                    <p:anim calcmode="lin" valueType="num">
                                      <p:cBhvr>
                                        <p:cTn id="65" dur="500" fill="hold"/>
                                        <p:tgtEl>
                                          <p:spTgt spid="397327"/>
                                        </p:tgtEl>
                                        <p:attrNameLst>
                                          <p:attrName>ppt_w</p:attrName>
                                        </p:attrNameLst>
                                      </p:cBhvr>
                                      <p:tavLst>
                                        <p:tav tm="0">
                                          <p:val>
                                            <p:fltVal val="0"/>
                                          </p:val>
                                        </p:tav>
                                        <p:tav tm="100000">
                                          <p:val>
                                            <p:strVal val="#ppt_w"/>
                                          </p:val>
                                        </p:tav>
                                      </p:tavLst>
                                    </p:anim>
                                    <p:anim calcmode="lin" valueType="num">
                                      <p:cBhvr>
                                        <p:cTn id="66" dur="500" fill="hold"/>
                                        <p:tgtEl>
                                          <p:spTgt spid="397327"/>
                                        </p:tgtEl>
                                        <p:attrNameLst>
                                          <p:attrName>ppt_h</p:attrName>
                                        </p:attrNameLst>
                                      </p:cBhvr>
                                      <p:tavLst>
                                        <p:tav tm="0">
                                          <p:val>
                                            <p:fltVal val="0"/>
                                          </p:val>
                                        </p:tav>
                                        <p:tav tm="100000">
                                          <p:val>
                                            <p:strVal val="#ppt_h"/>
                                          </p:val>
                                        </p:tav>
                                      </p:tavLst>
                                    </p:anim>
                                    <p:anim calcmode="lin" valueType="num">
                                      <p:cBhvr>
                                        <p:cTn id="67" dur="500" fill="hold"/>
                                        <p:tgtEl>
                                          <p:spTgt spid="397327"/>
                                        </p:tgtEl>
                                        <p:attrNameLst>
                                          <p:attrName>style.rotation</p:attrName>
                                        </p:attrNameLst>
                                      </p:cBhvr>
                                      <p:tavLst>
                                        <p:tav tm="0">
                                          <p:val>
                                            <p:fltVal val="360"/>
                                          </p:val>
                                        </p:tav>
                                        <p:tav tm="100000">
                                          <p:val>
                                            <p:fltVal val="0"/>
                                          </p:val>
                                        </p:tav>
                                      </p:tavLst>
                                    </p:anim>
                                    <p:animEffect transition="in" filter="fade">
                                      <p:cBhvr>
                                        <p:cTn id="68" dur="500"/>
                                        <p:tgtEl>
                                          <p:spTgt spid="397327"/>
                                        </p:tgtEl>
                                      </p:cBhvr>
                                    </p:animEffect>
                                  </p:childTnLst>
                                </p:cTn>
                              </p:par>
                            </p:childTnLst>
                          </p:cTn>
                        </p:par>
                      </p:childTnLst>
                    </p:cTn>
                  </p:par>
                  <p:par>
                    <p:cTn id="69" fill="hold">
                      <p:stCondLst>
                        <p:cond delay="indefinite"/>
                      </p:stCondLst>
                      <p:childTnLst>
                        <p:par>
                          <p:cTn id="70" fill="hold">
                            <p:stCondLst>
                              <p:cond delay="0"/>
                            </p:stCondLst>
                            <p:childTnLst>
                              <p:par>
                                <p:cTn id="71" presetID="51" presetClass="entr" presetSubtype="0" fill="hold" grpId="0" nodeType="clickEffect">
                                  <p:stCondLst>
                                    <p:cond delay="0"/>
                                  </p:stCondLst>
                                  <p:iterate type="wd">
                                    <p:tmPct val="10000"/>
                                  </p:iterate>
                                  <p:childTnLst>
                                    <p:set>
                                      <p:cBhvr>
                                        <p:cTn id="72" dur="1" fill="hold">
                                          <p:stCondLst>
                                            <p:cond delay="0"/>
                                          </p:stCondLst>
                                        </p:cTn>
                                        <p:tgtEl>
                                          <p:spTgt spid="397320"/>
                                        </p:tgtEl>
                                        <p:attrNameLst>
                                          <p:attrName>style.visibility</p:attrName>
                                        </p:attrNameLst>
                                      </p:cBhvr>
                                      <p:to>
                                        <p:strVal val="visible"/>
                                      </p:to>
                                    </p:set>
                                    <p:animEffect transition="in" filter="fade">
                                      <p:cBhvr>
                                        <p:cTn id="73" dur="770" decel="100000"/>
                                        <p:tgtEl>
                                          <p:spTgt spid="397320"/>
                                        </p:tgtEl>
                                      </p:cBhvr>
                                    </p:animEffect>
                                    <p:animScale>
                                      <p:cBhvr>
                                        <p:cTn id="74" dur="770" decel="100000"/>
                                        <p:tgtEl>
                                          <p:spTgt spid="397320"/>
                                        </p:tgtEl>
                                      </p:cBhvr>
                                      <p:from x="10000" y="10000"/>
                                      <p:to x="200000" y="450000"/>
                                    </p:animScale>
                                    <p:animScale>
                                      <p:cBhvr>
                                        <p:cTn id="75" dur="1230" accel="100000" fill="hold">
                                          <p:stCondLst>
                                            <p:cond delay="770"/>
                                          </p:stCondLst>
                                        </p:cTn>
                                        <p:tgtEl>
                                          <p:spTgt spid="397320"/>
                                        </p:tgtEl>
                                      </p:cBhvr>
                                      <p:from x="200000" y="450000"/>
                                      <p:to x="100000" y="100000"/>
                                    </p:animScale>
                                    <p:set>
                                      <p:cBhvr>
                                        <p:cTn id="76" dur="770" fill="hold"/>
                                        <p:tgtEl>
                                          <p:spTgt spid="397320"/>
                                        </p:tgtEl>
                                        <p:attrNameLst>
                                          <p:attrName>ppt_x</p:attrName>
                                        </p:attrNameLst>
                                      </p:cBhvr>
                                      <p:to>
                                        <p:strVal val="(0.5)"/>
                                      </p:to>
                                    </p:set>
                                    <p:anim from="(0.5)" to="(#ppt_x)" calcmode="lin" valueType="num">
                                      <p:cBhvr>
                                        <p:cTn id="77" dur="1230" accel="100000" fill="hold">
                                          <p:stCondLst>
                                            <p:cond delay="770"/>
                                          </p:stCondLst>
                                        </p:cTn>
                                        <p:tgtEl>
                                          <p:spTgt spid="397320"/>
                                        </p:tgtEl>
                                        <p:attrNameLst>
                                          <p:attrName>ppt_x</p:attrName>
                                        </p:attrNameLst>
                                      </p:cBhvr>
                                    </p:anim>
                                    <p:set>
                                      <p:cBhvr>
                                        <p:cTn id="78" dur="770" fill="hold"/>
                                        <p:tgtEl>
                                          <p:spTgt spid="397320"/>
                                        </p:tgtEl>
                                        <p:attrNameLst>
                                          <p:attrName>ppt_y</p:attrName>
                                        </p:attrNameLst>
                                      </p:cBhvr>
                                      <p:to>
                                        <p:strVal val="(#ppt_y+0.4)"/>
                                      </p:to>
                                    </p:set>
                                    <p:anim from="(#ppt_y+0.4)" to="(#ppt_y)" calcmode="lin" valueType="num">
                                      <p:cBhvr>
                                        <p:cTn id="79" dur="1230" accel="100000" fill="hold">
                                          <p:stCondLst>
                                            <p:cond delay="770"/>
                                          </p:stCondLst>
                                        </p:cTn>
                                        <p:tgtEl>
                                          <p:spTgt spid="397320"/>
                                        </p:tgtEl>
                                        <p:attrNameLst>
                                          <p:attrName>ppt_y</p:attrName>
                                        </p:attrNameLst>
                                      </p:cBhvr>
                                    </p:anim>
                                  </p:childTnLst>
                                </p:cTn>
                              </p:par>
                            </p:childTnLst>
                          </p:cTn>
                        </p:par>
                      </p:childTnLst>
                    </p:cTn>
                  </p:par>
                  <p:par>
                    <p:cTn id="80" fill="hold">
                      <p:stCondLst>
                        <p:cond delay="indefinite"/>
                      </p:stCondLst>
                      <p:childTnLst>
                        <p:par>
                          <p:cTn id="81" fill="hold">
                            <p:stCondLst>
                              <p:cond delay="0"/>
                            </p:stCondLst>
                            <p:childTnLst>
                              <p:par>
                                <p:cTn id="82" presetID="49" presetClass="entr" presetSubtype="0" decel="100000" fill="hold" grpId="0" nodeType="clickEffect">
                                  <p:stCondLst>
                                    <p:cond delay="0"/>
                                  </p:stCondLst>
                                  <p:childTnLst>
                                    <p:set>
                                      <p:cBhvr>
                                        <p:cTn id="83" dur="1" fill="hold">
                                          <p:stCondLst>
                                            <p:cond delay="0"/>
                                          </p:stCondLst>
                                        </p:cTn>
                                        <p:tgtEl>
                                          <p:spTgt spid="397324"/>
                                        </p:tgtEl>
                                        <p:attrNameLst>
                                          <p:attrName>style.visibility</p:attrName>
                                        </p:attrNameLst>
                                      </p:cBhvr>
                                      <p:to>
                                        <p:strVal val="visible"/>
                                      </p:to>
                                    </p:set>
                                    <p:anim calcmode="lin" valueType="num">
                                      <p:cBhvr>
                                        <p:cTn id="84" dur="500" fill="hold"/>
                                        <p:tgtEl>
                                          <p:spTgt spid="397324"/>
                                        </p:tgtEl>
                                        <p:attrNameLst>
                                          <p:attrName>ppt_w</p:attrName>
                                        </p:attrNameLst>
                                      </p:cBhvr>
                                      <p:tavLst>
                                        <p:tav tm="0">
                                          <p:val>
                                            <p:fltVal val="0"/>
                                          </p:val>
                                        </p:tav>
                                        <p:tav tm="100000">
                                          <p:val>
                                            <p:strVal val="#ppt_w"/>
                                          </p:val>
                                        </p:tav>
                                      </p:tavLst>
                                    </p:anim>
                                    <p:anim calcmode="lin" valueType="num">
                                      <p:cBhvr>
                                        <p:cTn id="85" dur="500" fill="hold"/>
                                        <p:tgtEl>
                                          <p:spTgt spid="397324"/>
                                        </p:tgtEl>
                                        <p:attrNameLst>
                                          <p:attrName>ppt_h</p:attrName>
                                        </p:attrNameLst>
                                      </p:cBhvr>
                                      <p:tavLst>
                                        <p:tav tm="0">
                                          <p:val>
                                            <p:fltVal val="0"/>
                                          </p:val>
                                        </p:tav>
                                        <p:tav tm="100000">
                                          <p:val>
                                            <p:strVal val="#ppt_h"/>
                                          </p:val>
                                        </p:tav>
                                      </p:tavLst>
                                    </p:anim>
                                    <p:anim calcmode="lin" valueType="num">
                                      <p:cBhvr>
                                        <p:cTn id="86" dur="500" fill="hold"/>
                                        <p:tgtEl>
                                          <p:spTgt spid="397324"/>
                                        </p:tgtEl>
                                        <p:attrNameLst>
                                          <p:attrName>style.rotation</p:attrName>
                                        </p:attrNameLst>
                                      </p:cBhvr>
                                      <p:tavLst>
                                        <p:tav tm="0">
                                          <p:val>
                                            <p:fltVal val="360"/>
                                          </p:val>
                                        </p:tav>
                                        <p:tav tm="100000">
                                          <p:val>
                                            <p:fltVal val="0"/>
                                          </p:val>
                                        </p:tav>
                                      </p:tavLst>
                                    </p:anim>
                                    <p:animEffect transition="in" filter="fade">
                                      <p:cBhvr>
                                        <p:cTn id="87" dur="500"/>
                                        <p:tgtEl>
                                          <p:spTgt spid="397324"/>
                                        </p:tgtEl>
                                      </p:cBhvr>
                                    </p:animEffect>
                                  </p:childTnLst>
                                </p:cTn>
                              </p:par>
                            </p:childTnLst>
                          </p:cTn>
                        </p:par>
                      </p:childTnLst>
                    </p:cTn>
                  </p:par>
                  <p:par>
                    <p:cTn id="88" fill="hold">
                      <p:stCondLst>
                        <p:cond delay="indefinite"/>
                      </p:stCondLst>
                      <p:childTnLst>
                        <p:par>
                          <p:cTn id="89" fill="hold">
                            <p:stCondLst>
                              <p:cond delay="0"/>
                            </p:stCondLst>
                            <p:childTnLst>
                              <p:par>
                                <p:cTn id="90" presetID="25" presetClass="entr" presetSubtype="0" fill="hold" grpId="0" nodeType="clickEffect">
                                  <p:stCondLst>
                                    <p:cond delay="0"/>
                                  </p:stCondLst>
                                  <p:childTnLst>
                                    <p:set>
                                      <p:cBhvr>
                                        <p:cTn id="91" dur="1" fill="hold">
                                          <p:stCondLst>
                                            <p:cond delay="0"/>
                                          </p:stCondLst>
                                        </p:cTn>
                                        <p:tgtEl>
                                          <p:spTgt spid="397322"/>
                                        </p:tgtEl>
                                        <p:attrNameLst>
                                          <p:attrName>style.visibility</p:attrName>
                                        </p:attrNameLst>
                                      </p:cBhvr>
                                      <p:to>
                                        <p:strVal val="visible"/>
                                      </p:to>
                                    </p:set>
                                    <p:anim calcmode="lin" valueType="num">
                                      <p:cBhvr>
                                        <p:cTn id="92" dur="500" decel="50000" fill="hold">
                                          <p:stCondLst>
                                            <p:cond delay="0"/>
                                          </p:stCondLst>
                                        </p:cTn>
                                        <p:tgtEl>
                                          <p:spTgt spid="397322"/>
                                        </p:tgtEl>
                                        <p:attrNameLst>
                                          <p:attrName>style.rotation</p:attrName>
                                        </p:attrNameLst>
                                      </p:cBhvr>
                                      <p:tavLst>
                                        <p:tav tm="0">
                                          <p:val>
                                            <p:fltVal val="-90"/>
                                          </p:val>
                                        </p:tav>
                                        <p:tav tm="100000">
                                          <p:val>
                                            <p:fltVal val="0"/>
                                          </p:val>
                                        </p:tav>
                                      </p:tavLst>
                                    </p:anim>
                                    <p:anim calcmode="lin" valueType="num">
                                      <p:cBhvr>
                                        <p:cTn id="93" dur="500" decel="50000" fill="hold">
                                          <p:stCondLst>
                                            <p:cond delay="0"/>
                                          </p:stCondLst>
                                        </p:cTn>
                                        <p:tgtEl>
                                          <p:spTgt spid="397322"/>
                                        </p:tgtEl>
                                        <p:attrNameLst>
                                          <p:attrName>ppt_w</p:attrName>
                                        </p:attrNameLst>
                                      </p:cBhvr>
                                      <p:tavLst>
                                        <p:tav tm="0">
                                          <p:val>
                                            <p:strVal val="#ppt_w"/>
                                          </p:val>
                                        </p:tav>
                                        <p:tav tm="100000">
                                          <p:val>
                                            <p:strVal val="#ppt_w*.05"/>
                                          </p:val>
                                        </p:tav>
                                      </p:tavLst>
                                    </p:anim>
                                    <p:anim calcmode="lin" valueType="num">
                                      <p:cBhvr>
                                        <p:cTn id="94" dur="500" accel="50000" fill="hold">
                                          <p:stCondLst>
                                            <p:cond delay="500"/>
                                          </p:stCondLst>
                                        </p:cTn>
                                        <p:tgtEl>
                                          <p:spTgt spid="397322"/>
                                        </p:tgtEl>
                                        <p:attrNameLst>
                                          <p:attrName>ppt_w</p:attrName>
                                        </p:attrNameLst>
                                      </p:cBhvr>
                                      <p:tavLst>
                                        <p:tav tm="0">
                                          <p:val>
                                            <p:strVal val="#ppt_w*.05"/>
                                          </p:val>
                                        </p:tav>
                                        <p:tav tm="100000">
                                          <p:val>
                                            <p:strVal val="#ppt_w"/>
                                          </p:val>
                                        </p:tav>
                                      </p:tavLst>
                                    </p:anim>
                                    <p:anim calcmode="lin" valueType="num">
                                      <p:cBhvr>
                                        <p:cTn id="95" dur="1000" fill="hold"/>
                                        <p:tgtEl>
                                          <p:spTgt spid="397322"/>
                                        </p:tgtEl>
                                        <p:attrNameLst>
                                          <p:attrName>ppt_h</p:attrName>
                                        </p:attrNameLst>
                                      </p:cBhvr>
                                      <p:tavLst>
                                        <p:tav tm="0">
                                          <p:val>
                                            <p:strVal val="#ppt_h"/>
                                          </p:val>
                                        </p:tav>
                                        <p:tav tm="100000">
                                          <p:val>
                                            <p:strVal val="#ppt_h"/>
                                          </p:val>
                                        </p:tav>
                                      </p:tavLst>
                                    </p:anim>
                                    <p:anim calcmode="lin" valueType="num">
                                      <p:cBhvr>
                                        <p:cTn id="96" dur="500" decel="50000" fill="hold">
                                          <p:stCondLst>
                                            <p:cond delay="0"/>
                                          </p:stCondLst>
                                        </p:cTn>
                                        <p:tgtEl>
                                          <p:spTgt spid="397322"/>
                                        </p:tgtEl>
                                        <p:attrNameLst>
                                          <p:attrName>ppt_x</p:attrName>
                                        </p:attrNameLst>
                                      </p:cBhvr>
                                      <p:tavLst>
                                        <p:tav tm="0">
                                          <p:val>
                                            <p:strVal val="#ppt_x+.4"/>
                                          </p:val>
                                        </p:tav>
                                        <p:tav tm="100000">
                                          <p:val>
                                            <p:strVal val="#ppt_x"/>
                                          </p:val>
                                        </p:tav>
                                      </p:tavLst>
                                    </p:anim>
                                    <p:anim calcmode="lin" valueType="num">
                                      <p:cBhvr>
                                        <p:cTn id="97" dur="500" decel="50000" fill="hold">
                                          <p:stCondLst>
                                            <p:cond delay="0"/>
                                          </p:stCondLst>
                                        </p:cTn>
                                        <p:tgtEl>
                                          <p:spTgt spid="397322"/>
                                        </p:tgtEl>
                                        <p:attrNameLst>
                                          <p:attrName>ppt_y</p:attrName>
                                        </p:attrNameLst>
                                      </p:cBhvr>
                                      <p:tavLst>
                                        <p:tav tm="0">
                                          <p:val>
                                            <p:strVal val="#ppt_y-.2"/>
                                          </p:val>
                                        </p:tav>
                                        <p:tav tm="100000">
                                          <p:val>
                                            <p:strVal val="#ppt_y+.1"/>
                                          </p:val>
                                        </p:tav>
                                      </p:tavLst>
                                    </p:anim>
                                    <p:anim calcmode="lin" valueType="num">
                                      <p:cBhvr>
                                        <p:cTn id="98" dur="500" accel="50000" fill="hold">
                                          <p:stCondLst>
                                            <p:cond delay="500"/>
                                          </p:stCondLst>
                                        </p:cTn>
                                        <p:tgtEl>
                                          <p:spTgt spid="397322"/>
                                        </p:tgtEl>
                                        <p:attrNameLst>
                                          <p:attrName>ppt_y</p:attrName>
                                        </p:attrNameLst>
                                      </p:cBhvr>
                                      <p:tavLst>
                                        <p:tav tm="0">
                                          <p:val>
                                            <p:strVal val="#ppt_y+.1"/>
                                          </p:val>
                                        </p:tav>
                                        <p:tav tm="100000">
                                          <p:val>
                                            <p:strVal val="#ppt_y"/>
                                          </p:val>
                                        </p:tav>
                                      </p:tavLst>
                                    </p:anim>
                                    <p:animEffect transition="in" filter="fade">
                                      <p:cBhvr>
                                        <p:cTn id="99" dur="1000" decel="50000">
                                          <p:stCondLst>
                                            <p:cond delay="0"/>
                                          </p:stCondLst>
                                        </p:cTn>
                                        <p:tgtEl>
                                          <p:spTgt spid="397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7314" grpId="0" animBg="1"/>
      <p:bldP spid="397316" grpId="0" animBg="1"/>
      <p:bldP spid="397317" grpId="0" animBg="1"/>
      <p:bldP spid="397318" grpId="0" animBg="1"/>
      <p:bldP spid="397319" grpId="0" animBg="1"/>
      <p:bldP spid="397320" grpId="0" animBg="1"/>
      <p:bldP spid="397322" grpId="0" animBg="1"/>
      <p:bldP spid="397324" grpId="0" animBg="1"/>
    </p:bld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a:xfrm>
            <a:off x="3176588" y="87313"/>
            <a:ext cx="2763837" cy="388937"/>
          </a:xfrm>
          <a:ln w="28575">
            <a:solidFill>
              <a:srgbClr val="0033CC"/>
            </a:solidFill>
          </a:ln>
        </p:spPr>
        <p:txBody>
          <a:bodyPr/>
          <a:lstStyle/>
          <a:p>
            <a:pPr eaLnBrk="1" hangingPunct="1"/>
            <a:r>
              <a:rPr lang="en-US" sz="2800" b="1" smtClean="0">
                <a:latin typeface="Tahoma" pitchFamily="34" charset="0"/>
              </a:rPr>
              <a:t>BANDING</a:t>
            </a:r>
          </a:p>
        </p:txBody>
      </p:sp>
      <p:sp>
        <p:nvSpPr>
          <p:cNvPr id="374787" name="Rectangle 3"/>
          <p:cNvSpPr>
            <a:spLocks noChangeArrowheads="1"/>
          </p:cNvSpPr>
          <p:nvPr/>
        </p:nvSpPr>
        <p:spPr bwMode="auto">
          <a:xfrm>
            <a:off x="201613" y="790575"/>
            <a:ext cx="8763000" cy="1744663"/>
          </a:xfrm>
          <a:prstGeom prst="rect">
            <a:avLst/>
          </a:prstGeom>
          <a:noFill/>
          <a:ln w="9525">
            <a:solidFill>
              <a:srgbClr val="0033CC"/>
            </a:solidFill>
            <a:miter lim="800000"/>
            <a:headEnd/>
            <a:tailEnd/>
          </a:ln>
        </p:spPr>
        <p:txBody>
          <a:bodyPr lIns="91422" tIns="45712" rIns="91422" bIns="45712">
            <a:spAutoFit/>
          </a:bodyPr>
          <a:lstStyle/>
          <a:p>
            <a:pPr>
              <a:lnSpc>
                <a:spcPct val="80000"/>
              </a:lnSpc>
              <a:spcBef>
                <a:spcPct val="50000"/>
              </a:spcBef>
            </a:pPr>
            <a:r>
              <a:rPr lang="es-ES" b="1" u="none"/>
              <a:t>Wajib Pajak dapat mengajukan permohonan banding hanya kepada badan </a:t>
            </a:r>
            <a:r>
              <a:rPr lang="id-ID" b="1" u="none"/>
              <a:t>peradilan</a:t>
            </a:r>
            <a:r>
              <a:rPr lang="es-ES" b="1" u="none"/>
              <a:t> pajak atas </a:t>
            </a:r>
            <a:r>
              <a:rPr lang="es-ES" b="1"/>
              <a:t>Surat Keputusan Keberatan</a:t>
            </a:r>
            <a:r>
              <a:rPr lang="es-ES" b="1" u="none"/>
              <a:t> sebagaimana dimaksud dalam Pasal 26 ayat (1).</a:t>
            </a:r>
            <a:r>
              <a:rPr lang="es-ES" u="none"/>
              <a:t> </a:t>
            </a:r>
          </a:p>
          <a:p>
            <a:pPr>
              <a:lnSpc>
                <a:spcPct val="80000"/>
              </a:lnSpc>
              <a:spcBef>
                <a:spcPct val="50000"/>
              </a:spcBef>
            </a:pPr>
            <a:r>
              <a:rPr lang="es-ES" b="1" u="none"/>
              <a:t>{Pasal 27 ayat 1}</a:t>
            </a:r>
            <a:endParaRPr lang="en-US" b="1" u="none"/>
          </a:p>
        </p:txBody>
      </p:sp>
      <p:sp>
        <p:nvSpPr>
          <p:cNvPr id="374788" name="Rectangle 4"/>
          <p:cNvSpPr>
            <a:spLocks noChangeArrowheads="1"/>
          </p:cNvSpPr>
          <p:nvPr/>
        </p:nvSpPr>
        <p:spPr bwMode="auto">
          <a:xfrm>
            <a:off x="179388" y="3003550"/>
            <a:ext cx="8713787" cy="2657475"/>
          </a:xfrm>
          <a:prstGeom prst="rect">
            <a:avLst/>
          </a:prstGeom>
          <a:noFill/>
          <a:ln w="9525">
            <a:solidFill>
              <a:srgbClr val="0033CC"/>
            </a:solidFill>
            <a:miter lim="800000"/>
            <a:headEnd/>
            <a:tailEnd/>
          </a:ln>
        </p:spPr>
        <p:txBody>
          <a:bodyPr lIns="91422" tIns="45712" rIns="91422" bIns="45712" anchor="ctr">
            <a:spAutoFit/>
          </a:bodyPr>
          <a:lstStyle/>
          <a:p>
            <a:r>
              <a:rPr lang="es-ES" b="1" u="none"/>
              <a:t>Permohonan sebagaimana dimaksud pada ayat (1) diajukan secara tertulis dalam </a:t>
            </a:r>
            <a:r>
              <a:rPr lang="id-ID" b="1" u="none"/>
              <a:t>bahasa</a:t>
            </a:r>
            <a:r>
              <a:rPr lang="es-ES" b="1" u="none"/>
              <a:t> Indonesia </a:t>
            </a:r>
            <a:r>
              <a:rPr lang="id-ID" b="1" u="none"/>
              <a:t>dengan</a:t>
            </a:r>
            <a:r>
              <a:rPr lang="es-ES" b="1" u="none"/>
              <a:t> alasan yang jelas paling lama 3 (tiga) bulan sejak Surat Keputusan Keberatan diterima dan dilampiri dengan salinan Surat Keputusan Keberatan tersebut.</a:t>
            </a:r>
          </a:p>
          <a:p>
            <a:r>
              <a:rPr lang="es-ES" b="1" u="none"/>
              <a:t>{Pasal 27 ayat 3}</a:t>
            </a:r>
            <a:r>
              <a:rPr lang="es-ES" u="none"/>
              <a:t> </a:t>
            </a:r>
            <a:endParaRPr lang="en-US" u="none"/>
          </a:p>
        </p:txBody>
      </p:sp>
      <p:sp>
        <p:nvSpPr>
          <p:cNvPr id="374789" name="AutoShape 5"/>
          <p:cNvSpPr>
            <a:spLocks noChangeArrowheads="1"/>
          </p:cNvSpPr>
          <p:nvPr/>
        </p:nvSpPr>
        <p:spPr bwMode="auto">
          <a:xfrm>
            <a:off x="4284663" y="476250"/>
            <a:ext cx="431800" cy="2889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74786"/>
                                        </p:tgtEl>
                                        <p:attrNameLst>
                                          <p:attrName>style.visibility</p:attrName>
                                        </p:attrNameLst>
                                      </p:cBhvr>
                                      <p:to>
                                        <p:strVal val="visible"/>
                                      </p:to>
                                    </p:set>
                                    <p:animEffect transition="in" filter="diamond(in)">
                                      <p:cBhvr>
                                        <p:cTn id="7" dur="2000"/>
                                        <p:tgtEl>
                                          <p:spTgt spid="37478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74789"/>
                                        </p:tgtEl>
                                        <p:attrNameLst>
                                          <p:attrName>style.visibility</p:attrName>
                                        </p:attrNameLst>
                                      </p:cBhvr>
                                      <p:to>
                                        <p:strVal val="visible"/>
                                      </p:to>
                                    </p:set>
                                    <p:anim calcmode="lin" valueType="num">
                                      <p:cBhvr additive="base">
                                        <p:cTn id="12" dur="500" fill="hold"/>
                                        <p:tgtEl>
                                          <p:spTgt spid="374789"/>
                                        </p:tgtEl>
                                        <p:attrNameLst>
                                          <p:attrName>ppt_x</p:attrName>
                                        </p:attrNameLst>
                                      </p:cBhvr>
                                      <p:tavLst>
                                        <p:tav tm="0">
                                          <p:val>
                                            <p:strVal val="#ppt_x"/>
                                          </p:val>
                                        </p:tav>
                                        <p:tav tm="100000">
                                          <p:val>
                                            <p:strVal val="#ppt_x"/>
                                          </p:val>
                                        </p:tav>
                                      </p:tavLst>
                                    </p:anim>
                                    <p:anim calcmode="lin" valueType="num">
                                      <p:cBhvr additive="base">
                                        <p:cTn id="13" dur="500" fill="hold"/>
                                        <p:tgtEl>
                                          <p:spTgt spid="37478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374787"/>
                                        </p:tgtEl>
                                        <p:attrNameLst>
                                          <p:attrName>style.visibility</p:attrName>
                                        </p:attrNameLst>
                                      </p:cBhvr>
                                      <p:to>
                                        <p:strVal val="visible"/>
                                      </p:to>
                                    </p:set>
                                    <p:anim calcmode="lin" valueType="num">
                                      <p:cBhvr>
                                        <p:cTn id="18" dur="500" fill="hold"/>
                                        <p:tgtEl>
                                          <p:spTgt spid="374787"/>
                                        </p:tgtEl>
                                        <p:attrNameLst>
                                          <p:attrName>ppt_w</p:attrName>
                                        </p:attrNameLst>
                                      </p:cBhvr>
                                      <p:tavLst>
                                        <p:tav tm="0">
                                          <p:val>
                                            <p:fltVal val="0"/>
                                          </p:val>
                                        </p:tav>
                                        <p:tav tm="100000">
                                          <p:val>
                                            <p:strVal val="#ppt_w"/>
                                          </p:val>
                                        </p:tav>
                                      </p:tavLst>
                                    </p:anim>
                                    <p:anim calcmode="lin" valueType="num">
                                      <p:cBhvr>
                                        <p:cTn id="19" dur="500" fill="hold"/>
                                        <p:tgtEl>
                                          <p:spTgt spid="374787"/>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grpId="0" nodeType="clickEffect">
                                  <p:stCondLst>
                                    <p:cond delay="0"/>
                                  </p:stCondLst>
                                  <p:childTnLst>
                                    <p:set>
                                      <p:cBhvr>
                                        <p:cTn id="23" dur="1" fill="hold">
                                          <p:stCondLst>
                                            <p:cond delay="0"/>
                                          </p:stCondLst>
                                        </p:cTn>
                                        <p:tgtEl>
                                          <p:spTgt spid="374788"/>
                                        </p:tgtEl>
                                        <p:attrNameLst>
                                          <p:attrName>style.visibility</p:attrName>
                                        </p:attrNameLst>
                                      </p:cBhvr>
                                      <p:to>
                                        <p:strVal val="visible"/>
                                      </p:to>
                                    </p:set>
                                    <p:anim calcmode="lin" valueType="num">
                                      <p:cBhvr>
                                        <p:cTn id="24" dur="500" fill="hold"/>
                                        <p:tgtEl>
                                          <p:spTgt spid="374788"/>
                                        </p:tgtEl>
                                        <p:attrNameLst>
                                          <p:attrName>ppt_w</p:attrName>
                                        </p:attrNameLst>
                                      </p:cBhvr>
                                      <p:tavLst>
                                        <p:tav tm="0">
                                          <p:val>
                                            <p:fltVal val="0"/>
                                          </p:val>
                                        </p:tav>
                                        <p:tav tm="100000">
                                          <p:val>
                                            <p:strVal val="#ppt_w"/>
                                          </p:val>
                                        </p:tav>
                                      </p:tavLst>
                                    </p:anim>
                                    <p:anim calcmode="lin" valueType="num">
                                      <p:cBhvr>
                                        <p:cTn id="25" dur="500" fill="hold"/>
                                        <p:tgtEl>
                                          <p:spTgt spid="3747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6" grpId="0" animBg="1"/>
      <p:bldP spid="374787" grpId="0" animBg="1"/>
      <p:bldP spid="374788" grpId="0" animBg="1"/>
      <p:bldP spid="374789" grpId="0" animBg="1"/>
    </p:bld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971550" y="71438"/>
            <a:ext cx="7200900" cy="693737"/>
          </a:xfrm>
          <a:ln w="28575">
            <a:solidFill>
              <a:srgbClr val="0033CC"/>
            </a:solidFill>
          </a:ln>
        </p:spPr>
        <p:txBody>
          <a:bodyPr/>
          <a:lstStyle/>
          <a:p>
            <a:pPr eaLnBrk="1" hangingPunct="1">
              <a:lnSpc>
                <a:spcPct val="80000"/>
              </a:lnSpc>
            </a:pPr>
            <a:r>
              <a:rPr lang="en-US" sz="2400" smtClean="0">
                <a:latin typeface="Lucida Console" pitchFamily="49" charset="0"/>
              </a:rPr>
              <a:t>JANGKA WAKTU PELUNASAN PAJAK AKIBAT PENGAJUAN BANDING</a:t>
            </a:r>
          </a:p>
        </p:txBody>
      </p:sp>
      <p:sp>
        <p:nvSpPr>
          <p:cNvPr id="375811" name="Rectangle 3"/>
          <p:cNvSpPr>
            <a:spLocks noChangeArrowheads="1"/>
          </p:cNvSpPr>
          <p:nvPr/>
        </p:nvSpPr>
        <p:spPr bwMode="auto">
          <a:xfrm>
            <a:off x="201613" y="908050"/>
            <a:ext cx="8763000" cy="815975"/>
          </a:xfrm>
          <a:prstGeom prst="rect">
            <a:avLst/>
          </a:prstGeom>
          <a:noFill/>
          <a:ln w="9525">
            <a:solidFill>
              <a:srgbClr val="0033CC"/>
            </a:solidFill>
            <a:miter lim="800000"/>
            <a:headEnd/>
            <a:tailEnd/>
          </a:ln>
        </p:spPr>
        <p:txBody>
          <a:bodyPr lIns="91422" tIns="45712" rIns="91422" bIns="45712">
            <a:spAutoFit/>
          </a:bodyPr>
          <a:lstStyle/>
          <a:p>
            <a:pPr>
              <a:lnSpc>
                <a:spcPct val="70000"/>
              </a:lnSpc>
              <a:spcBef>
                <a:spcPct val="50000"/>
              </a:spcBef>
            </a:pPr>
            <a:r>
              <a:rPr lang="en-US" sz="1800" b="1" u="none"/>
              <a:t>Pengajuan permohonan banding tidak menunda kewajiban membayar pajak dan pelaksanaan penagihan pajak. </a:t>
            </a:r>
          </a:p>
          <a:p>
            <a:pPr>
              <a:lnSpc>
                <a:spcPct val="70000"/>
              </a:lnSpc>
              <a:spcBef>
                <a:spcPct val="50000"/>
              </a:spcBef>
            </a:pPr>
            <a:r>
              <a:rPr lang="en-US" sz="1800" b="1" u="none"/>
              <a:t>(Pasal 27 ayat 5)</a:t>
            </a:r>
          </a:p>
        </p:txBody>
      </p:sp>
      <p:sp>
        <p:nvSpPr>
          <p:cNvPr id="375812" name="Rectangle 4"/>
          <p:cNvSpPr>
            <a:spLocks noChangeArrowheads="1"/>
          </p:cNvSpPr>
          <p:nvPr/>
        </p:nvSpPr>
        <p:spPr bwMode="auto">
          <a:xfrm>
            <a:off x="3419475" y="1787525"/>
            <a:ext cx="2089150" cy="346075"/>
          </a:xfrm>
          <a:prstGeom prst="rect">
            <a:avLst/>
          </a:prstGeom>
          <a:solidFill>
            <a:srgbClr val="FFFF99"/>
          </a:solidFill>
          <a:ln w="9525">
            <a:solidFill>
              <a:srgbClr val="0033CC"/>
            </a:solidFill>
            <a:miter lim="800000"/>
            <a:headEnd/>
            <a:tailEnd/>
          </a:ln>
        </p:spPr>
        <p:txBody>
          <a:bodyPr lIns="91422" tIns="45712" rIns="91422" bIns="45712">
            <a:spAutoFit/>
          </a:bodyPr>
          <a:lstStyle/>
          <a:p>
            <a:pPr>
              <a:lnSpc>
                <a:spcPct val="80000"/>
              </a:lnSpc>
              <a:spcBef>
                <a:spcPct val="50000"/>
              </a:spcBef>
            </a:pPr>
            <a:r>
              <a:rPr lang="en-US" sz="2000" b="1" u="none">
                <a:latin typeface="Tahoma" pitchFamily="34" charset="0"/>
              </a:rPr>
              <a:t>DIHAPUS</a:t>
            </a:r>
          </a:p>
        </p:txBody>
      </p:sp>
      <p:sp>
        <p:nvSpPr>
          <p:cNvPr id="375813" name="AutoShape 5"/>
          <p:cNvSpPr>
            <a:spLocks noChangeArrowheads="1"/>
          </p:cNvSpPr>
          <p:nvPr/>
        </p:nvSpPr>
        <p:spPr bwMode="auto">
          <a:xfrm>
            <a:off x="3346450" y="1627188"/>
            <a:ext cx="433388" cy="2889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5814" name="Rectangle 6"/>
          <p:cNvSpPr>
            <a:spLocks noChangeArrowheads="1"/>
          </p:cNvSpPr>
          <p:nvPr/>
        </p:nvSpPr>
        <p:spPr bwMode="auto">
          <a:xfrm>
            <a:off x="250825" y="2176463"/>
            <a:ext cx="8640763" cy="1828800"/>
          </a:xfrm>
          <a:prstGeom prst="rect">
            <a:avLst/>
          </a:prstGeom>
          <a:solidFill>
            <a:srgbClr val="99FFCC"/>
          </a:solidFill>
          <a:ln w="28575">
            <a:solidFill>
              <a:srgbClr val="0033CC"/>
            </a:solidFill>
            <a:miter lim="800000"/>
            <a:headEnd/>
            <a:tailEnd/>
          </a:ln>
        </p:spPr>
        <p:txBody>
          <a:bodyPr lIns="91422" tIns="45712" rIns="91422" bIns="45712" anchor="ctr">
            <a:spAutoFit/>
          </a:bodyPr>
          <a:lstStyle/>
          <a:p>
            <a:r>
              <a:rPr lang="id-ID" sz="1800" b="1" u="none"/>
              <a:t>Dalam hal W</a:t>
            </a:r>
            <a:r>
              <a:rPr lang="en-US" sz="1800" b="1" u="none"/>
              <a:t>P</a:t>
            </a:r>
            <a:r>
              <a:rPr lang="id-ID" sz="1800" b="1" u="none"/>
              <a:t> mengajukan banding, jangka waktu pelunasan pajak sebagaimana dimaksud dalam </a:t>
            </a:r>
            <a:r>
              <a:rPr lang="id-ID" sz="1800" b="1"/>
              <a:t>Pasal 9 ayat (3)</a:t>
            </a:r>
            <a:r>
              <a:rPr lang="id-ID" sz="1800" b="1" i="1" u="none"/>
              <a:t>,</a:t>
            </a:r>
            <a:r>
              <a:rPr lang="id-ID" sz="1800" b="1" u="none"/>
              <a:t> ayat (3a), atau </a:t>
            </a:r>
            <a:r>
              <a:rPr lang="id-ID" sz="1800" b="1"/>
              <a:t>Pasal 25 ayat (7)</a:t>
            </a:r>
            <a:r>
              <a:rPr lang="id-ID" sz="1800" b="1" u="none"/>
              <a:t>, atas jumlah pajak yang belum dibayar pada saat pengajuan keberatan, </a:t>
            </a:r>
            <a:r>
              <a:rPr lang="id-ID" sz="2000" b="1"/>
              <a:t>tertangguh sampai dengan 1 (satu) bulan sejak tanggal penerbitan Putusan Banding</a:t>
            </a:r>
            <a:r>
              <a:rPr lang="id-ID" sz="1800" b="1" u="none"/>
              <a:t>.</a:t>
            </a:r>
            <a:endParaRPr lang="en-US" sz="1800" b="1" u="none"/>
          </a:p>
          <a:p>
            <a:r>
              <a:rPr lang="en-US" sz="1800" b="1" u="none">
                <a:solidFill>
                  <a:srgbClr val="990000"/>
                </a:solidFill>
              </a:rPr>
              <a:t>(Pasal 27 ayat 5a UU KUP (baru)) </a:t>
            </a:r>
          </a:p>
        </p:txBody>
      </p:sp>
      <p:sp>
        <p:nvSpPr>
          <p:cNvPr id="375815" name="AutoShape 7"/>
          <p:cNvSpPr>
            <a:spLocks noChangeArrowheads="1"/>
          </p:cNvSpPr>
          <p:nvPr/>
        </p:nvSpPr>
        <p:spPr bwMode="auto">
          <a:xfrm>
            <a:off x="5221288" y="1987550"/>
            <a:ext cx="503237" cy="2889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5816" name="Rectangle 8"/>
          <p:cNvSpPr>
            <a:spLocks noChangeArrowheads="1"/>
          </p:cNvSpPr>
          <p:nvPr/>
        </p:nvSpPr>
        <p:spPr bwMode="auto">
          <a:xfrm>
            <a:off x="250825" y="5045075"/>
            <a:ext cx="8642350" cy="1768475"/>
          </a:xfrm>
          <a:prstGeom prst="rect">
            <a:avLst/>
          </a:prstGeom>
          <a:solidFill>
            <a:srgbClr val="99FFCC"/>
          </a:solidFill>
          <a:ln w="28575">
            <a:solidFill>
              <a:srgbClr val="0033CC"/>
            </a:solidFill>
            <a:miter lim="800000"/>
            <a:headEnd/>
            <a:tailEnd/>
          </a:ln>
        </p:spPr>
        <p:txBody>
          <a:bodyPr lIns="91422" tIns="45712" rIns="91422" bIns="45712" anchor="ctr">
            <a:spAutoFit/>
          </a:bodyPr>
          <a:lstStyle/>
          <a:p>
            <a:r>
              <a:rPr lang="id-ID" sz="1800" b="1" u="none"/>
              <a:t>Dalam hal permohonan banding ditolak atau dikabulkan sebagian, W</a:t>
            </a:r>
            <a:r>
              <a:rPr lang="en-US" sz="1800" b="1" u="none"/>
              <a:t>P</a:t>
            </a:r>
            <a:r>
              <a:rPr lang="id-ID" sz="1800" b="1" u="none"/>
              <a:t> dikenai sanksi administrasi berupa denda sebesar 100% (seratus persen) dari jumlah pajak berdasarkan Putusan Banding dikurangi dengan pembayaran pajak yang telah dibayar sebelum mengajukan keberatan.</a:t>
            </a:r>
            <a:endParaRPr lang="en-US" sz="1800" b="1" u="none"/>
          </a:p>
          <a:p>
            <a:r>
              <a:rPr lang="id-ID" sz="1800" b="1" u="none"/>
              <a:t> </a:t>
            </a:r>
            <a:r>
              <a:rPr lang="en-US" sz="1800" b="1" u="none">
                <a:solidFill>
                  <a:srgbClr val="990000"/>
                </a:solidFill>
              </a:rPr>
              <a:t>(Pasal 27 ayat 5d UU KUP (baru))</a:t>
            </a:r>
            <a:endParaRPr lang="id-ID" sz="1800" b="1" u="none">
              <a:solidFill>
                <a:srgbClr val="990000"/>
              </a:solidFill>
            </a:endParaRPr>
          </a:p>
        </p:txBody>
      </p:sp>
      <p:sp>
        <p:nvSpPr>
          <p:cNvPr id="375817" name="Line 9"/>
          <p:cNvSpPr>
            <a:spLocks noChangeShapeType="1"/>
          </p:cNvSpPr>
          <p:nvPr/>
        </p:nvSpPr>
        <p:spPr bwMode="auto">
          <a:xfrm flipH="1">
            <a:off x="468313" y="2781300"/>
            <a:ext cx="4824412" cy="1295400"/>
          </a:xfrm>
          <a:prstGeom prst="line">
            <a:avLst/>
          </a:prstGeom>
          <a:noFill/>
          <a:ln w="19050">
            <a:solidFill>
              <a:srgbClr val="0033CC"/>
            </a:solidFill>
            <a:round/>
            <a:headEnd/>
            <a:tailEnd type="triangle" w="med" len="med"/>
          </a:ln>
        </p:spPr>
        <p:txBody>
          <a:bodyPr/>
          <a:lstStyle/>
          <a:p>
            <a:endParaRPr lang="en-US"/>
          </a:p>
        </p:txBody>
      </p:sp>
      <p:sp>
        <p:nvSpPr>
          <p:cNvPr id="375818" name="Rectangle 10"/>
          <p:cNvSpPr>
            <a:spLocks noChangeArrowheads="1"/>
          </p:cNvSpPr>
          <p:nvPr/>
        </p:nvSpPr>
        <p:spPr bwMode="auto">
          <a:xfrm>
            <a:off x="250825" y="4059238"/>
            <a:ext cx="2160588" cy="882650"/>
          </a:xfrm>
          <a:prstGeom prst="rect">
            <a:avLst/>
          </a:prstGeom>
          <a:noFill/>
          <a:ln w="9525">
            <a:solidFill>
              <a:srgbClr val="0033CC"/>
            </a:solidFill>
            <a:miter lim="800000"/>
            <a:headEnd/>
            <a:tailEnd/>
          </a:ln>
        </p:spPr>
        <p:txBody>
          <a:bodyPr lIns="91422" tIns="45712" rIns="91422" bIns="45712" anchor="ctr">
            <a:spAutoFit/>
          </a:bodyPr>
          <a:lstStyle/>
          <a:p>
            <a:pPr>
              <a:lnSpc>
                <a:spcPct val="80000"/>
              </a:lnSpc>
            </a:pPr>
            <a:r>
              <a:rPr lang="en-US" sz="1600" b="1" u="none">
                <a:solidFill>
                  <a:srgbClr val="990000"/>
                </a:solidFill>
              </a:rPr>
              <a:t>Jangka waktu 1 bulan sejak terbit SKPKB, SKPKBT.</a:t>
            </a:r>
          </a:p>
        </p:txBody>
      </p:sp>
      <p:sp>
        <p:nvSpPr>
          <p:cNvPr id="375819" name="Line 11"/>
          <p:cNvSpPr>
            <a:spLocks noChangeShapeType="1"/>
          </p:cNvSpPr>
          <p:nvPr/>
        </p:nvSpPr>
        <p:spPr bwMode="auto">
          <a:xfrm>
            <a:off x="1547813" y="3068638"/>
            <a:ext cx="1871662" cy="1081087"/>
          </a:xfrm>
          <a:prstGeom prst="line">
            <a:avLst/>
          </a:prstGeom>
          <a:noFill/>
          <a:ln w="19050">
            <a:solidFill>
              <a:srgbClr val="0033CC"/>
            </a:solidFill>
            <a:round/>
            <a:headEnd/>
            <a:tailEnd type="triangle" w="med" len="med"/>
          </a:ln>
        </p:spPr>
        <p:txBody>
          <a:bodyPr/>
          <a:lstStyle/>
          <a:p>
            <a:endParaRPr lang="en-US"/>
          </a:p>
        </p:txBody>
      </p:sp>
      <p:sp>
        <p:nvSpPr>
          <p:cNvPr id="375820" name="Rectangle 12"/>
          <p:cNvSpPr>
            <a:spLocks noChangeArrowheads="1"/>
          </p:cNvSpPr>
          <p:nvPr/>
        </p:nvSpPr>
        <p:spPr bwMode="auto">
          <a:xfrm>
            <a:off x="2555875" y="4059238"/>
            <a:ext cx="2592388" cy="882650"/>
          </a:xfrm>
          <a:prstGeom prst="rect">
            <a:avLst/>
          </a:prstGeom>
          <a:noFill/>
          <a:ln w="9525">
            <a:solidFill>
              <a:srgbClr val="0033CC"/>
            </a:solidFill>
            <a:miter lim="800000"/>
            <a:headEnd/>
            <a:tailEnd/>
          </a:ln>
        </p:spPr>
        <p:txBody>
          <a:bodyPr lIns="91422" tIns="45712" rIns="91422" bIns="45712" anchor="ctr">
            <a:spAutoFit/>
          </a:bodyPr>
          <a:lstStyle/>
          <a:p>
            <a:pPr>
              <a:lnSpc>
                <a:spcPct val="80000"/>
              </a:lnSpc>
            </a:pPr>
            <a:r>
              <a:rPr lang="en-US" sz="1600" b="1" u="none"/>
              <a:t>Tertangguh </a:t>
            </a:r>
            <a:r>
              <a:rPr lang="id-ID" sz="1600" b="1" u="none"/>
              <a:t>1 (satu) bulan sejak tanggal penerbitan Surat Keputusan Keberatan</a:t>
            </a:r>
            <a:endParaRPr lang="en-US" sz="1600" b="1" u="none"/>
          </a:p>
        </p:txBody>
      </p:sp>
      <p:sp>
        <p:nvSpPr>
          <p:cNvPr id="375821" name="AutoShape 13"/>
          <p:cNvSpPr>
            <a:spLocks noChangeArrowheads="1"/>
          </p:cNvSpPr>
          <p:nvPr/>
        </p:nvSpPr>
        <p:spPr bwMode="auto">
          <a:xfrm>
            <a:off x="7885113" y="3644900"/>
            <a:ext cx="215900" cy="576263"/>
          </a:xfrm>
          <a:prstGeom prst="downArrow">
            <a:avLst>
              <a:gd name="adj1" fmla="val 50000"/>
              <a:gd name="adj2" fmla="val 66728"/>
            </a:avLst>
          </a:prstGeom>
          <a:solidFill>
            <a:schemeClr val="accent1"/>
          </a:solidFill>
          <a:ln w="9525">
            <a:solidFill>
              <a:schemeClr val="tx1"/>
            </a:solidFill>
            <a:miter lim="800000"/>
            <a:headEnd/>
            <a:tailEnd/>
          </a:ln>
        </p:spPr>
        <p:txBody>
          <a:bodyPr wrap="none" anchor="ctr"/>
          <a:lstStyle/>
          <a:p>
            <a:endParaRPr lang="en-US"/>
          </a:p>
        </p:txBody>
      </p:sp>
      <p:sp>
        <p:nvSpPr>
          <p:cNvPr id="375822" name="Rectangle 14"/>
          <p:cNvSpPr>
            <a:spLocks noChangeArrowheads="1"/>
          </p:cNvSpPr>
          <p:nvPr/>
        </p:nvSpPr>
        <p:spPr bwMode="auto">
          <a:xfrm>
            <a:off x="5292725" y="4035425"/>
            <a:ext cx="3600450" cy="977900"/>
          </a:xfrm>
          <a:prstGeom prst="rect">
            <a:avLst/>
          </a:prstGeom>
          <a:noFill/>
          <a:ln w="9525">
            <a:solidFill>
              <a:srgbClr val="0033CC"/>
            </a:solidFill>
            <a:miter lim="800000"/>
            <a:headEnd/>
            <a:tailEnd/>
          </a:ln>
        </p:spPr>
        <p:txBody>
          <a:bodyPr lIns="91422" tIns="45712" rIns="91422" bIns="45712" anchor="ctr">
            <a:spAutoFit/>
          </a:bodyPr>
          <a:lstStyle/>
          <a:p>
            <a:pPr>
              <a:lnSpc>
                <a:spcPct val="80000"/>
              </a:lnSpc>
            </a:pPr>
            <a:r>
              <a:rPr lang="en-US" sz="1800" b="1" u="none"/>
              <a:t>Sanksi administrasi berupa denda 2% per bulan (Pasal 19) tidak diberlakukan.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5810"/>
                                        </p:tgtEl>
                                        <p:attrNameLst>
                                          <p:attrName>style.visibility</p:attrName>
                                        </p:attrNameLst>
                                      </p:cBhvr>
                                      <p:to>
                                        <p:strVal val="visible"/>
                                      </p:to>
                                    </p:set>
                                    <p:animEffect transition="in" filter="blinds(horizontal)">
                                      <p:cBhvr>
                                        <p:cTn id="7" dur="500"/>
                                        <p:tgtEl>
                                          <p:spTgt spid="3758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75811"/>
                                        </p:tgtEl>
                                        <p:attrNameLst>
                                          <p:attrName>style.visibility</p:attrName>
                                        </p:attrNameLst>
                                      </p:cBhvr>
                                      <p:to>
                                        <p:strVal val="visible"/>
                                      </p:to>
                                    </p:set>
                                    <p:animEffect transition="in" filter="checkerboard(across)">
                                      <p:cBhvr>
                                        <p:cTn id="12" dur="500"/>
                                        <p:tgtEl>
                                          <p:spTgt spid="3758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75813"/>
                                        </p:tgtEl>
                                        <p:attrNameLst>
                                          <p:attrName>style.visibility</p:attrName>
                                        </p:attrNameLst>
                                      </p:cBhvr>
                                      <p:to>
                                        <p:strVal val="visible"/>
                                      </p:to>
                                    </p:set>
                                    <p:animEffect transition="in" filter="checkerboard(across)">
                                      <p:cBhvr>
                                        <p:cTn id="17" dur="500"/>
                                        <p:tgtEl>
                                          <p:spTgt spid="375813"/>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grpId="0" nodeType="clickEffect">
                                  <p:stCondLst>
                                    <p:cond delay="0"/>
                                  </p:stCondLst>
                                  <p:childTnLst>
                                    <p:set>
                                      <p:cBhvr>
                                        <p:cTn id="21" dur="1" fill="hold">
                                          <p:stCondLst>
                                            <p:cond delay="0"/>
                                          </p:stCondLst>
                                        </p:cTn>
                                        <p:tgtEl>
                                          <p:spTgt spid="375812"/>
                                        </p:tgtEl>
                                        <p:attrNameLst>
                                          <p:attrName>style.visibility</p:attrName>
                                        </p:attrNameLst>
                                      </p:cBhvr>
                                      <p:to>
                                        <p:strVal val="visible"/>
                                      </p:to>
                                    </p:set>
                                    <p:anim calcmode="lin" valueType="num">
                                      <p:cBhvr>
                                        <p:cTn id="22" dur="500" fill="hold"/>
                                        <p:tgtEl>
                                          <p:spTgt spid="375812"/>
                                        </p:tgtEl>
                                        <p:attrNameLst>
                                          <p:attrName>ppt_w</p:attrName>
                                        </p:attrNameLst>
                                      </p:cBhvr>
                                      <p:tavLst>
                                        <p:tav tm="0">
                                          <p:val>
                                            <p:fltVal val="0"/>
                                          </p:val>
                                        </p:tav>
                                        <p:tav tm="100000">
                                          <p:val>
                                            <p:strVal val="#ppt_w"/>
                                          </p:val>
                                        </p:tav>
                                      </p:tavLst>
                                    </p:anim>
                                    <p:anim calcmode="lin" valueType="num">
                                      <p:cBhvr>
                                        <p:cTn id="23" dur="500" fill="hold"/>
                                        <p:tgtEl>
                                          <p:spTgt spid="375812"/>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75815"/>
                                        </p:tgtEl>
                                        <p:attrNameLst>
                                          <p:attrName>style.visibility</p:attrName>
                                        </p:attrNameLst>
                                      </p:cBhvr>
                                      <p:to>
                                        <p:strVal val="visible"/>
                                      </p:to>
                                    </p:set>
                                    <p:anim calcmode="lin" valueType="num">
                                      <p:cBhvr additive="base">
                                        <p:cTn id="28" dur="500" fill="hold"/>
                                        <p:tgtEl>
                                          <p:spTgt spid="375815"/>
                                        </p:tgtEl>
                                        <p:attrNameLst>
                                          <p:attrName>ppt_x</p:attrName>
                                        </p:attrNameLst>
                                      </p:cBhvr>
                                      <p:tavLst>
                                        <p:tav tm="0">
                                          <p:val>
                                            <p:strVal val="#ppt_x"/>
                                          </p:val>
                                        </p:tav>
                                        <p:tav tm="100000">
                                          <p:val>
                                            <p:strVal val="#ppt_x"/>
                                          </p:val>
                                        </p:tav>
                                      </p:tavLst>
                                    </p:anim>
                                    <p:anim calcmode="lin" valueType="num">
                                      <p:cBhvr additive="base">
                                        <p:cTn id="29" dur="500" fill="hold"/>
                                        <p:tgtEl>
                                          <p:spTgt spid="375815"/>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3" presetClass="entr" presetSubtype="16" fill="hold" grpId="0" nodeType="clickEffect">
                                  <p:stCondLst>
                                    <p:cond delay="0"/>
                                  </p:stCondLst>
                                  <p:iterate type="wd">
                                    <p:tmPct val="10000"/>
                                  </p:iterate>
                                  <p:childTnLst>
                                    <p:set>
                                      <p:cBhvr>
                                        <p:cTn id="33" dur="1" fill="hold">
                                          <p:stCondLst>
                                            <p:cond delay="0"/>
                                          </p:stCondLst>
                                        </p:cTn>
                                        <p:tgtEl>
                                          <p:spTgt spid="375814"/>
                                        </p:tgtEl>
                                        <p:attrNameLst>
                                          <p:attrName>style.visibility</p:attrName>
                                        </p:attrNameLst>
                                      </p:cBhvr>
                                      <p:to>
                                        <p:strVal val="visible"/>
                                      </p:to>
                                    </p:set>
                                    <p:anim calcmode="lin" valueType="num">
                                      <p:cBhvr>
                                        <p:cTn id="34" dur="1000" fill="hold"/>
                                        <p:tgtEl>
                                          <p:spTgt spid="375814"/>
                                        </p:tgtEl>
                                        <p:attrNameLst>
                                          <p:attrName>ppt_w</p:attrName>
                                        </p:attrNameLst>
                                      </p:cBhvr>
                                      <p:tavLst>
                                        <p:tav tm="0">
                                          <p:val>
                                            <p:fltVal val="0"/>
                                          </p:val>
                                        </p:tav>
                                        <p:tav tm="100000">
                                          <p:val>
                                            <p:strVal val="#ppt_w"/>
                                          </p:val>
                                        </p:tav>
                                      </p:tavLst>
                                    </p:anim>
                                    <p:anim calcmode="lin" valueType="num">
                                      <p:cBhvr>
                                        <p:cTn id="35" dur="1000" fill="hold"/>
                                        <p:tgtEl>
                                          <p:spTgt spid="375814"/>
                                        </p:tgtEl>
                                        <p:attrNameLst>
                                          <p:attrName>ppt_h</p:attrName>
                                        </p:attrNameLst>
                                      </p:cBhvr>
                                      <p:tavLst>
                                        <p:tav tm="0">
                                          <p:val>
                                            <p:fltVal val="0"/>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75817"/>
                                        </p:tgtEl>
                                        <p:attrNameLst>
                                          <p:attrName>style.visibility</p:attrName>
                                        </p:attrNameLst>
                                      </p:cBhvr>
                                      <p:to>
                                        <p:strVal val="visible"/>
                                      </p:to>
                                    </p:set>
                                    <p:anim calcmode="lin" valueType="num">
                                      <p:cBhvr additive="base">
                                        <p:cTn id="40" dur="500" fill="hold"/>
                                        <p:tgtEl>
                                          <p:spTgt spid="375817"/>
                                        </p:tgtEl>
                                        <p:attrNameLst>
                                          <p:attrName>ppt_x</p:attrName>
                                        </p:attrNameLst>
                                      </p:cBhvr>
                                      <p:tavLst>
                                        <p:tav tm="0">
                                          <p:val>
                                            <p:strVal val="#ppt_x"/>
                                          </p:val>
                                        </p:tav>
                                        <p:tav tm="100000">
                                          <p:val>
                                            <p:strVal val="#ppt_x"/>
                                          </p:val>
                                        </p:tav>
                                      </p:tavLst>
                                    </p:anim>
                                    <p:anim calcmode="lin" valueType="num">
                                      <p:cBhvr additive="base">
                                        <p:cTn id="41" dur="500" fill="hold"/>
                                        <p:tgtEl>
                                          <p:spTgt spid="375817"/>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3" presetClass="entr" presetSubtype="16" fill="hold" grpId="0" nodeType="clickEffect">
                                  <p:stCondLst>
                                    <p:cond delay="0"/>
                                  </p:stCondLst>
                                  <p:childTnLst>
                                    <p:set>
                                      <p:cBhvr>
                                        <p:cTn id="45" dur="1" fill="hold">
                                          <p:stCondLst>
                                            <p:cond delay="0"/>
                                          </p:stCondLst>
                                        </p:cTn>
                                        <p:tgtEl>
                                          <p:spTgt spid="375818"/>
                                        </p:tgtEl>
                                        <p:attrNameLst>
                                          <p:attrName>style.visibility</p:attrName>
                                        </p:attrNameLst>
                                      </p:cBhvr>
                                      <p:to>
                                        <p:strVal val="visible"/>
                                      </p:to>
                                    </p:set>
                                    <p:anim calcmode="lin" valueType="num">
                                      <p:cBhvr>
                                        <p:cTn id="46" dur="500" fill="hold"/>
                                        <p:tgtEl>
                                          <p:spTgt spid="375818"/>
                                        </p:tgtEl>
                                        <p:attrNameLst>
                                          <p:attrName>ppt_w</p:attrName>
                                        </p:attrNameLst>
                                      </p:cBhvr>
                                      <p:tavLst>
                                        <p:tav tm="0">
                                          <p:val>
                                            <p:fltVal val="0"/>
                                          </p:val>
                                        </p:tav>
                                        <p:tav tm="100000">
                                          <p:val>
                                            <p:strVal val="#ppt_w"/>
                                          </p:val>
                                        </p:tav>
                                      </p:tavLst>
                                    </p:anim>
                                    <p:anim calcmode="lin" valueType="num">
                                      <p:cBhvr>
                                        <p:cTn id="47" dur="500" fill="hold"/>
                                        <p:tgtEl>
                                          <p:spTgt spid="375818"/>
                                        </p:tgtEl>
                                        <p:attrNameLst>
                                          <p:attrName>ppt_h</p:attrName>
                                        </p:attrNameLst>
                                      </p:cBhvr>
                                      <p:tavLst>
                                        <p:tav tm="0">
                                          <p:val>
                                            <p:fltVal val="0"/>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375819"/>
                                        </p:tgtEl>
                                        <p:attrNameLst>
                                          <p:attrName>style.visibility</p:attrName>
                                        </p:attrNameLst>
                                      </p:cBhvr>
                                      <p:to>
                                        <p:strVal val="visible"/>
                                      </p:to>
                                    </p:set>
                                    <p:anim calcmode="lin" valueType="num">
                                      <p:cBhvr additive="base">
                                        <p:cTn id="52" dur="500" fill="hold"/>
                                        <p:tgtEl>
                                          <p:spTgt spid="375819"/>
                                        </p:tgtEl>
                                        <p:attrNameLst>
                                          <p:attrName>ppt_x</p:attrName>
                                        </p:attrNameLst>
                                      </p:cBhvr>
                                      <p:tavLst>
                                        <p:tav tm="0">
                                          <p:val>
                                            <p:strVal val="#ppt_x"/>
                                          </p:val>
                                        </p:tav>
                                        <p:tav tm="100000">
                                          <p:val>
                                            <p:strVal val="#ppt_x"/>
                                          </p:val>
                                        </p:tav>
                                      </p:tavLst>
                                    </p:anim>
                                    <p:anim calcmode="lin" valueType="num">
                                      <p:cBhvr additive="base">
                                        <p:cTn id="53" dur="500" fill="hold"/>
                                        <p:tgtEl>
                                          <p:spTgt spid="375819"/>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3" presetClass="entr" presetSubtype="16" fill="hold" grpId="0" nodeType="clickEffect">
                                  <p:stCondLst>
                                    <p:cond delay="0"/>
                                  </p:stCondLst>
                                  <p:childTnLst>
                                    <p:set>
                                      <p:cBhvr>
                                        <p:cTn id="57" dur="1" fill="hold">
                                          <p:stCondLst>
                                            <p:cond delay="0"/>
                                          </p:stCondLst>
                                        </p:cTn>
                                        <p:tgtEl>
                                          <p:spTgt spid="375820"/>
                                        </p:tgtEl>
                                        <p:attrNameLst>
                                          <p:attrName>style.visibility</p:attrName>
                                        </p:attrNameLst>
                                      </p:cBhvr>
                                      <p:to>
                                        <p:strVal val="visible"/>
                                      </p:to>
                                    </p:set>
                                    <p:anim calcmode="lin" valueType="num">
                                      <p:cBhvr>
                                        <p:cTn id="58" dur="500" fill="hold"/>
                                        <p:tgtEl>
                                          <p:spTgt spid="375820"/>
                                        </p:tgtEl>
                                        <p:attrNameLst>
                                          <p:attrName>ppt_w</p:attrName>
                                        </p:attrNameLst>
                                      </p:cBhvr>
                                      <p:tavLst>
                                        <p:tav tm="0">
                                          <p:val>
                                            <p:fltVal val="0"/>
                                          </p:val>
                                        </p:tav>
                                        <p:tav tm="100000">
                                          <p:val>
                                            <p:strVal val="#ppt_w"/>
                                          </p:val>
                                        </p:tav>
                                      </p:tavLst>
                                    </p:anim>
                                    <p:anim calcmode="lin" valueType="num">
                                      <p:cBhvr>
                                        <p:cTn id="59" dur="500" fill="hold"/>
                                        <p:tgtEl>
                                          <p:spTgt spid="375820"/>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375821"/>
                                        </p:tgtEl>
                                        <p:attrNameLst>
                                          <p:attrName>style.visibility</p:attrName>
                                        </p:attrNameLst>
                                      </p:cBhvr>
                                      <p:to>
                                        <p:strVal val="visible"/>
                                      </p:to>
                                    </p:set>
                                    <p:anim calcmode="lin" valueType="num">
                                      <p:cBhvr additive="base">
                                        <p:cTn id="64" dur="500" fill="hold"/>
                                        <p:tgtEl>
                                          <p:spTgt spid="375821"/>
                                        </p:tgtEl>
                                        <p:attrNameLst>
                                          <p:attrName>ppt_x</p:attrName>
                                        </p:attrNameLst>
                                      </p:cBhvr>
                                      <p:tavLst>
                                        <p:tav tm="0">
                                          <p:val>
                                            <p:strVal val="#ppt_x"/>
                                          </p:val>
                                        </p:tav>
                                        <p:tav tm="100000">
                                          <p:val>
                                            <p:strVal val="#ppt_x"/>
                                          </p:val>
                                        </p:tav>
                                      </p:tavLst>
                                    </p:anim>
                                    <p:anim calcmode="lin" valueType="num">
                                      <p:cBhvr additive="base">
                                        <p:cTn id="65" dur="500" fill="hold"/>
                                        <p:tgtEl>
                                          <p:spTgt spid="375821"/>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3" presetClass="entr" presetSubtype="16" fill="hold" grpId="0" nodeType="clickEffect">
                                  <p:stCondLst>
                                    <p:cond delay="0"/>
                                  </p:stCondLst>
                                  <p:childTnLst>
                                    <p:set>
                                      <p:cBhvr>
                                        <p:cTn id="69" dur="1" fill="hold">
                                          <p:stCondLst>
                                            <p:cond delay="0"/>
                                          </p:stCondLst>
                                        </p:cTn>
                                        <p:tgtEl>
                                          <p:spTgt spid="375822"/>
                                        </p:tgtEl>
                                        <p:attrNameLst>
                                          <p:attrName>style.visibility</p:attrName>
                                        </p:attrNameLst>
                                      </p:cBhvr>
                                      <p:to>
                                        <p:strVal val="visible"/>
                                      </p:to>
                                    </p:set>
                                    <p:anim calcmode="lin" valueType="num">
                                      <p:cBhvr>
                                        <p:cTn id="70" dur="500" fill="hold"/>
                                        <p:tgtEl>
                                          <p:spTgt spid="375822"/>
                                        </p:tgtEl>
                                        <p:attrNameLst>
                                          <p:attrName>ppt_w</p:attrName>
                                        </p:attrNameLst>
                                      </p:cBhvr>
                                      <p:tavLst>
                                        <p:tav tm="0">
                                          <p:val>
                                            <p:fltVal val="0"/>
                                          </p:val>
                                        </p:tav>
                                        <p:tav tm="100000">
                                          <p:val>
                                            <p:strVal val="#ppt_w"/>
                                          </p:val>
                                        </p:tav>
                                      </p:tavLst>
                                    </p:anim>
                                    <p:anim calcmode="lin" valueType="num">
                                      <p:cBhvr>
                                        <p:cTn id="71" dur="500" fill="hold"/>
                                        <p:tgtEl>
                                          <p:spTgt spid="375822"/>
                                        </p:tgtEl>
                                        <p:attrNameLst>
                                          <p:attrName>ppt_h</p:attrName>
                                        </p:attrNameLst>
                                      </p:cBhvr>
                                      <p:tavLst>
                                        <p:tav tm="0">
                                          <p:val>
                                            <p:fltVal val="0"/>
                                          </p:val>
                                        </p:tav>
                                        <p:tav tm="100000">
                                          <p:val>
                                            <p:strVal val="#ppt_h"/>
                                          </p:val>
                                        </p:tav>
                                      </p:tavLst>
                                    </p:anim>
                                  </p:childTnLst>
                                </p:cTn>
                              </p:par>
                            </p:childTnLst>
                          </p:cTn>
                        </p:par>
                      </p:childTnLst>
                    </p:cTn>
                  </p:par>
                  <p:par>
                    <p:cTn id="72" fill="hold">
                      <p:stCondLst>
                        <p:cond delay="indefinite"/>
                      </p:stCondLst>
                      <p:childTnLst>
                        <p:par>
                          <p:cTn id="73" fill="hold">
                            <p:stCondLst>
                              <p:cond delay="0"/>
                            </p:stCondLst>
                            <p:childTnLst>
                              <p:par>
                                <p:cTn id="74" presetID="23" presetClass="entr" presetSubtype="16" fill="hold" grpId="0" nodeType="clickEffect">
                                  <p:stCondLst>
                                    <p:cond delay="0"/>
                                  </p:stCondLst>
                                  <p:childTnLst>
                                    <p:set>
                                      <p:cBhvr>
                                        <p:cTn id="75" dur="1" fill="hold">
                                          <p:stCondLst>
                                            <p:cond delay="0"/>
                                          </p:stCondLst>
                                        </p:cTn>
                                        <p:tgtEl>
                                          <p:spTgt spid="375816"/>
                                        </p:tgtEl>
                                        <p:attrNameLst>
                                          <p:attrName>style.visibility</p:attrName>
                                        </p:attrNameLst>
                                      </p:cBhvr>
                                      <p:to>
                                        <p:strVal val="visible"/>
                                      </p:to>
                                    </p:set>
                                    <p:anim calcmode="lin" valueType="num">
                                      <p:cBhvr>
                                        <p:cTn id="76" dur="500" fill="hold"/>
                                        <p:tgtEl>
                                          <p:spTgt spid="375816"/>
                                        </p:tgtEl>
                                        <p:attrNameLst>
                                          <p:attrName>ppt_w</p:attrName>
                                        </p:attrNameLst>
                                      </p:cBhvr>
                                      <p:tavLst>
                                        <p:tav tm="0">
                                          <p:val>
                                            <p:fltVal val="0"/>
                                          </p:val>
                                        </p:tav>
                                        <p:tav tm="100000">
                                          <p:val>
                                            <p:strVal val="#ppt_w"/>
                                          </p:val>
                                        </p:tav>
                                      </p:tavLst>
                                    </p:anim>
                                    <p:anim calcmode="lin" valueType="num">
                                      <p:cBhvr>
                                        <p:cTn id="77" dur="500" fill="hold"/>
                                        <p:tgtEl>
                                          <p:spTgt spid="3758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810" grpId="0" animBg="1"/>
      <p:bldP spid="375811" grpId="0" animBg="1"/>
      <p:bldP spid="375812" grpId="0" animBg="1"/>
      <p:bldP spid="375813" grpId="0" animBg="1"/>
      <p:bldP spid="375814" grpId="0" animBg="1"/>
      <p:bldP spid="375815" grpId="0" animBg="1"/>
      <p:bldP spid="375816" grpId="0" animBg="1"/>
      <p:bldP spid="375817" grpId="0" animBg="1"/>
      <p:bldP spid="375818" grpId="0" animBg="1"/>
      <p:bldP spid="375819" grpId="0" animBg="1"/>
      <p:bldP spid="375820" grpId="0" animBg="1"/>
      <p:bldP spid="375821" grpId="0" animBg="1"/>
      <p:bldP spid="375822" grpId="0" animBg="1"/>
    </p:bld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34925" y="117475"/>
            <a:ext cx="9072563" cy="1511300"/>
          </a:xfrm>
          <a:ln w="28575">
            <a:solidFill>
              <a:srgbClr val="0033CC"/>
            </a:solidFill>
          </a:ln>
        </p:spPr>
        <p:txBody>
          <a:bodyPr/>
          <a:lstStyle/>
          <a:p>
            <a:pPr algn="l" eaLnBrk="1" hangingPunct="1">
              <a:lnSpc>
                <a:spcPct val="90000"/>
              </a:lnSpc>
            </a:pPr>
            <a:r>
              <a:rPr lang="en-US" sz="2000" b="1" smtClean="0">
                <a:latin typeface="Courier New" pitchFamily="49" charset="0"/>
              </a:rPr>
              <a:t>Contoh:</a:t>
            </a:r>
            <a:br>
              <a:rPr lang="en-US" sz="2000" b="1" smtClean="0">
                <a:latin typeface="Courier New" pitchFamily="49" charset="0"/>
              </a:rPr>
            </a:br>
            <a:r>
              <a:rPr lang="en-US" sz="2000" b="1" smtClean="0">
                <a:latin typeface="Courier New" pitchFamily="49" charset="0"/>
              </a:rPr>
              <a:t>Misalkan PT ABC pada contoh sebelumnya mengajukan banding, maka kekurangan pembayaran pajak (Rp18juta), tertangguh sampai dengan 1 bulan sejak tanggal penerbitan Putusan Banding.</a:t>
            </a:r>
          </a:p>
        </p:txBody>
      </p:sp>
      <p:sp>
        <p:nvSpPr>
          <p:cNvPr id="376835" name="Rectangle 3"/>
          <p:cNvSpPr>
            <a:spLocks noChangeArrowheads="1"/>
          </p:cNvSpPr>
          <p:nvPr/>
        </p:nvSpPr>
        <p:spPr bwMode="auto">
          <a:xfrm>
            <a:off x="107950" y="1773238"/>
            <a:ext cx="8785225" cy="650875"/>
          </a:xfrm>
          <a:prstGeom prst="rect">
            <a:avLst/>
          </a:prstGeom>
          <a:noFill/>
          <a:ln w="9525">
            <a:solidFill>
              <a:srgbClr val="0033CC"/>
            </a:solidFill>
            <a:miter lim="800000"/>
            <a:headEnd/>
            <a:tailEnd/>
          </a:ln>
        </p:spPr>
        <p:txBody>
          <a:bodyPr lIns="91422" tIns="45712" rIns="91422" bIns="45712" anchor="ctr">
            <a:spAutoFit/>
          </a:bodyPr>
          <a:lstStyle/>
          <a:p>
            <a:r>
              <a:rPr lang="en-US" sz="1800" u="none">
                <a:latin typeface="Tahoma" pitchFamily="34" charset="0"/>
              </a:rPr>
              <a:t>Sanksi administrasi berupa bunga 2% per bulan (Pasal 19) atas jumlah Rp18juta tidak diberlakukan.</a:t>
            </a:r>
          </a:p>
        </p:txBody>
      </p:sp>
      <p:sp>
        <p:nvSpPr>
          <p:cNvPr id="376836" name="Rectangle 4"/>
          <p:cNvSpPr>
            <a:spLocks noChangeArrowheads="1"/>
          </p:cNvSpPr>
          <p:nvPr/>
        </p:nvSpPr>
        <p:spPr bwMode="auto">
          <a:xfrm>
            <a:off x="107950" y="2651125"/>
            <a:ext cx="8785225" cy="1930400"/>
          </a:xfrm>
          <a:prstGeom prst="rect">
            <a:avLst/>
          </a:prstGeom>
          <a:noFill/>
          <a:ln w="9525">
            <a:solidFill>
              <a:srgbClr val="0033CC"/>
            </a:solidFill>
            <a:miter lim="800000"/>
            <a:headEnd/>
            <a:tailEnd/>
          </a:ln>
        </p:spPr>
        <p:txBody>
          <a:bodyPr lIns="91422" tIns="45712" rIns="91422" bIns="45712" anchor="ctr">
            <a:spAutoFit/>
          </a:bodyPr>
          <a:lstStyle/>
          <a:p>
            <a:r>
              <a:rPr lang="en-US" sz="2000" b="1" u="none" dirty="0" err="1"/>
              <a:t>Misalkan</a:t>
            </a:r>
            <a:r>
              <a:rPr lang="en-US" sz="2000" b="1" u="none" dirty="0"/>
              <a:t> </a:t>
            </a:r>
            <a:r>
              <a:rPr lang="en-US" sz="2000" b="1" u="none" dirty="0" err="1"/>
              <a:t>permohonan</a:t>
            </a:r>
            <a:r>
              <a:rPr lang="en-US" sz="2000" b="1" u="none" dirty="0"/>
              <a:t> banding PT ABC </a:t>
            </a:r>
            <a:r>
              <a:rPr lang="en-US" sz="2000" b="1" u="none" dirty="0" err="1"/>
              <a:t>ditolak</a:t>
            </a:r>
            <a:r>
              <a:rPr lang="en-US" sz="2000" b="1" u="none" dirty="0"/>
              <a:t> </a:t>
            </a:r>
            <a:r>
              <a:rPr lang="en-US" sz="2000" b="1" u="none" dirty="0" err="1"/>
              <a:t>dengan</a:t>
            </a:r>
            <a:r>
              <a:rPr lang="en-US" sz="2000" b="1" u="none" dirty="0"/>
              <a:t> </a:t>
            </a:r>
            <a:r>
              <a:rPr lang="en-US" sz="2000" b="1" u="none" dirty="0" err="1"/>
              <a:t>Putusan</a:t>
            </a:r>
            <a:r>
              <a:rPr lang="en-US" sz="2000" b="1" u="none" dirty="0"/>
              <a:t> Banding </a:t>
            </a:r>
            <a:r>
              <a:rPr lang="en-US" sz="2000" b="1" u="none" dirty="0" err="1"/>
              <a:t>tanggal</a:t>
            </a:r>
            <a:r>
              <a:rPr lang="en-US" sz="2000" b="1" u="none" dirty="0"/>
              <a:t> </a:t>
            </a:r>
            <a:r>
              <a:rPr lang="en-US" sz="2000" b="1" u="none" dirty="0">
                <a:solidFill>
                  <a:srgbClr val="FF0000"/>
                </a:solidFill>
              </a:rPr>
              <a:t>20 </a:t>
            </a:r>
            <a:r>
              <a:rPr lang="en-US" sz="2000" b="1" u="none" dirty="0" err="1">
                <a:solidFill>
                  <a:srgbClr val="FF0000"/>
                </a:solidFill>
              </a:rPr>
              <a:t>Agustus</a:t>
            </a:r>
            <a:r>
              <a:rPr lang="en-US" sz="2000" b="1" u="none" dirty="0">
                <a:solidFill>
                  <a:srgbClr val="FF0000"/>
                </a:solidFill>
              </a:rPr>
              <a:t> </a:t>
            </a:r>
            <a:r>
              <a:rPr lang="en-US" sz="2000" b="1" u="none" dirty="0" smtClean="0">
                <a:solidFill>
                  <a:srgbClr val="FF0000"/>
                </a:solidFill>
              </a:rPr>
              <a:t>2014</a:t>
            </a:r>
            <a:r>
              <a:rPr lang="en-US" sz="2000" b="1" u="none" dirty="0" smtClean="0"/>
              <a:t>, </a:t>
            </a:r>
            <a:r>
              <a:rPr lang="en-US" sz="2000" b="1" u="none" dirty="0" err="1"/>
              <a:t>maka</a:t>
            </a:r>
            <a:r>
              <a:rPr lang="en-US" sz="2000" b="1" u="none" dirty="0"/>
              <a:t> </a:t>
            </a:r>
            <a:r>
              <a:rPr lang="en-US" sz="2000" b="1" u="none" dirty="0" err="1"/>
              <a:t>atas</a:t>
            </a:r>
            <a:r>
              <a:rPr lang="en-US" sz="2000" b="1" u="none" dirty="0"/>
              <a:t> </a:t>
            </a:r>
            <a:r>
              <a:rPr lang="id-ID" sz="2000" b="1" u="none" dirty="0"/>
              <a:t>jumlah pajak berdasarkan </a:t>
            </a:r>
            <a:r>
              <a:rPr lang="en-US" sz="2000" b="1" u="none" dirty="0" err="1"/>
              <a:t>Putusan</a:t>
            </a:r>
            <a:r>
              <a:rPr lang="en-US" sz="2000" b="1" u="none" dirty="0"/>
              <a:t> Banding </a:t>
            </a:r>
            <a:r>
              <a:rPr lang="id-ID" sz="2000" b="1" u="none" dirty="0"/>
              <a:t>dikurangi dengan pajak yang telah dibayar sebelum mengajukan keberatan</a:t>
            </a:r>
            <a:r>
              <a:rPr lang="en-US" sz="2000" b="1" u="none" dirty="0"/>
              <a:t> </a:t>
            </a:r>
            <a:r>
              <a:rPr lang="en-US" sz="2000" b="1" u="none" dirty="0" err="1"/>
              <a:t>yaitu</a:t>
            </a:r>
            <a:r>
              <a:rPr lang="en-US" sz="2000" b="1" u="none" dirty="0"/>
              <a:t> Rp18juta </a:t>
            </a:r>
            <a:r>
              <a:rPr lang="en-US" sz="2000" b="1" u="none" dirty="0" err="1"/>
              <a:t>dikenai</a:t>
            </a:r>
            <a:r>
              <a:rPr lang="en-US" sz="2000" b="1" u="none" dirty="0"/>
              <a:t> </a:t>
            </a:r>
            <a:r>
              <a:rPr lang="en-US" sz="2000" b="1" u="none" dirty="0" err="1"/>
              <a:t>sanksi</a:t>
            </a:r>
            <a:r>
              <a:rPr lang="en-US" sz="2000" b="1" u="none" dirty="0"/>
              <a:t> </a:t>
            </a:r>
            <a:r>
              <a:rPr lang="en-US" sz="2000" b="1" u="none" dirty="0" err="1"/>
              <a:t>administrasi</a:t>
            </a:r>
            <a:r>
              <a:rPr lang="en-US" sz="2000" b="1" u="none" dirty="0"/>
              <a:t> </a:t>
            </a:r>
            <a:r>
              <a:rPr lang="en-US" sz="2000" b="1" u="none" dirty="0" err="1"/>
              <a:t>berupa</a:t>
            </a:r>
            <a:r>
              <a:rPr lang="en-US" sz="2000" b="1" u="none" dirty="0"/>
              <a:t> </a:t>
            </a:r>
            <a:r>
              <a:rPr lang="en-US" sz="2000" b="1" u="none" dirty="0" err="1"/>
              <a:t>denda</a:t>
            </a:r>
            <a:r>
              <a:rPr lang="en-US" sz="2000" b="1" u="none" dirty="0"/>
              <a:t> </a:t>
            </a:r>
            <a:r>
              <a:rPr lang="en-US" sz="2000" b="1" u="none" dirty="0" err="1"/>
              <a:t>sebesar</a:t>
            </a:r>
            <a:r>
              <a:rPr lang="en-US" sz="2000" b="1" u="none" dirty="0"/>
              <a:t> 100% </a:t>
            </a:r>
            <a:r>
              <a:rPr lang="en-US" sz="2000" b="1" u="none" dirty="0" err="1"/>
              <a:t>atau</a:t>
            </a:r>
            <a:r>
              <a:rPr lang="en-US" sz="2000" b="1" u="none" dirty="0"/>
              <a:t> Rp18juta.</a:t>
            </a:r>
          </a:p>
        </p:txBody>
      </p:sp>
      <p:sp>
        <p:nvSpPr>
          <p:cNvPr id="376837" name="AutoShape 5"/>
          <p:cNvSpPr>
            <a:spLocks noChangeArrowheads="1"/>
          </p:cNvSpPr>
          <p:nvPr/>
        </p:nvSpPr>
        <p:spPr bwMode="auto">
          <a:xfrm>
            <a:off x="8101013" y="1484313"/>
            <a:ext cx="503237"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6838" name="Rectangle 6"/>
          <p:cNvSpPr>
            <a:spLocks noChangeArrowheads="1"/>
          </p:cNvSpPr>
          <p:nvPr/>
        </p:nvSpPr>
        <p:spPr bwMode="auto">
          <a:xfrm>
            <a:off x="4140200" y="4941888"/>
            <a:ext cx="4751388" cy="376237"/>
          </a:xfrm>
          <a:prstGeom prst="rect">
            <a:avLst/>
          </a:prstGeom>
          <a:noFill/>
          <a:ln w="9525">
            <a:solidFill>
              <a:srgbClr val="0033CC"/>
            </a:solidFill>
            <a:miter lim="800000"/>
            <a:headEnd/>
            <a:tailEnd/>
          </a:ln>
        </p:spPr>
        <p:txBody>
          <a:bodyPr lIns="91422" tIns="45712" rIns="91422" bIns="45712" anchor="ctr">
            <a:spAutoFit/>
          </a:bodyPr>
          <a:lstStyle/>
          <a:p>
            <a:r>
              <a:rPr lang="en-US" sz="1800" u="none" dirty="0" err="1">
                <a:latin typeface="Tahoma" pitchFamily="34" charset="0"/>
              </a:rPr>
              <a:t>Jatuh</a:t>
            </a:r>
            <a:r>
              <a:rPr lang="en-US" sz="1800" u="none" dirty="0">
                <a:latin typeface="Tahoma" pitchFamily="34" charset="0"/>
              </a:rPr>
              <a:t> tempo </a:t>
            </a:r>
            <a:r>
              <a:rPr lang="en-US" sz="1800" u="none" dirty="0" err="1">
                <a:latin typeface="Tahoma" pitchFamily="34" charset="0"/>
              </a:rPr>
              <a:t>tanggal</a:t>
            </a:r>
            <a:r>
              <a:rPr lang="en-US" sz="1800" u="none" dirty="0">
                <a:latin typeface="Tahoma" pitchFamily="34" charset="0"/>
              </a:rPr>
              <a:t> </a:t>
            </a:r>
            <a:r>
              <a:rPr lang="en-US" sz="1800" b="1" u="none" dirty="0">
                <a:solidFill>
                  <a:srgbClr val="FF0000"/>
                </a:solidFill>
                <a:latin typeface="Tahoma" pitchFamily="34" charset="0"/>
              </a:rPr>
              <a:t>19 September </a:t>
            </a:r>
            <a:r>
              <a:rPr lang="en-US" sz="1800" b="1" u="none" dirty="0" smtClean="0">
                <a:solidFill>
                  <a:srgbClr val="FF0000"/>
                </a:solidFill>
                <a:latin typeface="Tahoma" pitchFamily="34" charset="0"/>
              </a:rPr>
              <a:t>2014</a:t>
            </a:r>
            <a:endParaRPr lang="en-US" sz="1800" b="1" u="none" dirty="0">
              <a:solidFill>
                <a:srgbClr val="FF0000"/>
              </a:solidFill>
              <a:latin typeface="Tahoma" pitchFamily="34" charset="0"/>
            </a:endParaRPr>
          </a:p>
        </p:txBody>
      </p:sp>
      <p:sp>
        <p:nvSpPr>
          <p:cNvPr id="376839" name="AutoShape 7"/>
          <p:cNvSpPr>
            <a:spLocks noChangeArrowheads="1"/>
          </p:cNvSpPr>
          <p:nvPr/>
        </p:nvSpPr>
        <p:spPr bwMode="auto">
          <a:xfrm>
            <a:off x="8101013" y="4508500"/>
            <a:ext cx="503237"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76834"/>
                                        </p:tgtEl>
                                        <p:attrNameLst>
                                          <p:attrName>style.visibility</p:attrName>
                                        </p:attrNameLst>
                                      </p:cBhvr>
                                      <p:to>
                                        <p:strVal val="visible"/>
                                      </p:to>
                                    </p:set>
                                    <p:anim calcmode="lin" valueType="num">
                                      <p:cBhvr>
                                        <p:cTn id="7" dur="500" fill="hold"/>
                                        <p:tgtEl>
                                          <p:spTgt spid="376834"/>
                                        </p:tgtEl>
                                        <p:attrNameLst>
                                          <p:attrName>ppt_w</p:attrName>
                                        </p:attrNameLst>
                                      </p:cBhvr>
                                      <p:tavLst>
                                        <p:tav tm="0">
                                          <p:val>
                                            <p:fltVal val="0"/>
                                          </p:val>
                                        </p:tav>
                                        <p:tav tm="100000">
                                          <p:val>
                                            <p:strVal val="#ppt_w"/>
                                          </p:val>
                                        </p:tav>
                                      </p:tavLst>
                                    </p:anim>
                                    <p:anim calcmode="lin" valueType="num">
                                      <p:cBhvr>
                                        <p:cTn id="8" dur="500" fill="hold"/>
                                        <p:tgtEl>
                                          <p:spTgt spid="37683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76837"/>
                                        </p:tgtEl>
                                        <p:attrNameLst>
                                          <p:attrName>style.visibility</p:attrName>
                                        </p:attrNameLst>
                                      </p:cBhvr>
                                      <p:to>
                                        <p:strVal val="visible"/>
                                      </p:to>
                                    </p:set>
                                    <p:anim calcmode="lin" valueType="num">
                                      <p:cBhvr additive="base">
                                        <p:cTn id="13" dur="500" fill="hold"/>
                                        <p:tgtEl>
                                          <p:spTgt spid="376837"/>
                                        </p:tgtEl>
                                        <p:attrNameLst>
                                          <p:attrName>ppt_x</p:attrName>
                                        </p:attrNameLst>
                                      </p:cBhvr>
                                      <p:tavLst>
                                        <p:tav tm="0">
                                          <p:val>
                                            <p:strVal val="#ppt_x"/>
                                          </p:val>
                                        </p:tav>
                                        <p:tav tm="100000">
                                          <p:val>
                                            <p:strVal val="#ppt_x"/>
                                          </p:val>
                                        </p:tav>
                                      </p:tavLst>
                                    </p:anim>
                                    <p:anim calcmode="lin" valueType="num">
                                      <p:cBhvr additive="base">
                                        <p:cTn id="14" dur="500" fill="hold"/>
                                        <p:tgtEl>
                                          <p:spTgt spid="37683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76835"/>
                                        </p:tgtEl>
                                        <p:attrNameLst>
                                          <p:attrName>style.visibility</p:attrName>
                                        </p:attrNameLst>
                                      </p:cBhvr>
                                      <p:to>
                                        <p:strVal val="visible"/>
                                      </p:to>
                                    </p:set>
                                    <p:anim calcmode="lin" valueType="num">
                                      <p:cBhvr>
                                        <p:cTn id="19" dur="500" fill="hold"/>
                                        <p:tgtEl>
                                          <p:spTgt spid="376835"/>
                                        </p:tgtEl>
                                        <p:attrNameLst>
                                          <p:attrName>ppt_w</p:attrName>
                                        </p:attrNameLst>
                                      </p:cBhvr>
                                      <p:tavLst>
                                        <p:tav tm="0">
                                          <p:val>
                                            <p:fltVal val="0"/>
                                          </p:val>
                                        </p:tav>
                                        <p:tav tm="100000">
                                          <p:val>
                                            <p:strVal val="#ppt_w"/>
                                          </p:val>
                                        </p:tav>
                                      </p:tavLst>
                                    </p:anim>
                                    <p:anim calcmode="lin" valueType="num">
                                      <p:cBhvr>
                                        <p:cTn id="20" dur="500" fill="hold"/>
                                        <p:tgtEl>
                                          <p:spTgt spid="376835"/>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76836"/>
                                        </p:tgtEl>
                                        <p:attrNameLst>
                                          <p:attrName>style.visibility</p:attrName>
                                        </p:attrNameLst>
                                      </p:cBhvr>
                                      <p:to>
                                        <p:strVal val="visible"/>
                                      </p:to>
                                    </p:set>
                                    <p:anim calcmode="lin" valueType="num">
                                      <p:cBhvr>
                                        <p:cTn id="25" dur="500" fill="hold"/>
                                        <p:tgtEl>
                                          <p:spTgt spid="376836"/>
                                        </p:tgtEl>
                                        <p:attrNameLst>
                                          <p:attrName>ppt_w</p:attrName>
                                        </p:attrNameLst>
                                      </p:cBhvr>
                                      <p:tavLst>
                                        <p:tav tm="0">
                                          <p:val>
                                            <p:fltVal val="0"/>
                                          </p:val>
                                        </p:tav>
                                        <p:tav tm="100000">
                                          <p:val>
                                            <p:strVal val="#ppt_w"/>
                                          </p:val>
                                        </p:tav>
                                      </p:tavLst>
                                    </p:anim>
                                    <p:anim calcmode="lin" valueType="num">
                                      <p:cBhvr>
                                        <p:cTn id="26" dur="500" fill="hold"/>
                                        <p:tgtEl>
                                          <p:spTgt spid="376836"/>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76839"/>
                                        </p:tgtEl>
                                        <p:attrNameLst>
                                          <p:attrName>style.visibility</p:attrName>
                                        </p:attrNameLst>
                                      </p:cBhvr>
                                      <p:to>
                                        <p:strVal val="visible"/>
                                      </p:to>
                                    </p:set>
                                    <p:anim calcmode="lin" valueType="num">
                                      <p:cBhvr>
                                        <p:cTn id="31" dur="500" fill="hold"/>
                                        <p:tgtEl>
                                          <p:spTgt spid="376839"/>
                                        </p:tgtEl>
                                        <p:attrNameLst>
                                          <p:attrName>ppt_w</p:attrName>
                                        </p:attrNameLst>
                                      </p:cBhvr>
                                      <p:tavLst>
                                        <p:tav tm="0">
                                          <p:val>
                                            <p:fltVal val="0"/>
                                          </p:val>
                                        </p:tav>
                                        <p:tav tm="100000">
                                          <p:val>
                                            <p:strVal val="#ppt_w"/>
                                          </p:val>
                                        </p:tav>
                                      </p:tavLst>
                                    </p:anim>
                                    <p:anim calcmode="lin" valueType="num">
                                      <p:cBhvr>
                                        <p:cTn id="32" dur="500" fill="hold"/>
                                        <p:tgtEl>
                                          <p:spTgt spid="376839"/>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76838"/>
                                        </p:tgtEl>
                                        <p:attrNameLst>
                                          <p:attrName>style.visibility</p:attrName>
                                        </p:attrNameLst>
                                      </p:cBhvr>
                                      <p:to>
                                        <p:strVal val="visible"/>
                                      </p:to>
                                    </p:set>
                                    <p:anim calcmode="lin" valueType="num">
                                      <p:cBhvr>
                                        <p:cTn id="37" dur="500" fill="hold"/>
                                        <p:tgtEl>
                                          <p:spTgt spid="376838"/>
                                        </p:tgtEl>
                                        <p:attrNameLst>
                                          <p:attrName>ppt_w</p:attrName>
                                        </p:attrNameLst>
                                      </p:cBhvr>
                                      <p:tavLst>
                                        <p:tav tm="0">
                                          <p:val>
                                            <p:fltVal val="0"/>
                                          </p:val>
                                        </p:tav>
                                        <p:tav tm="100000">
                                          <p:val>
                                            <p:strVal val="#ppt_w"/>
                                          </p:val>
                                        </p:tav>
                                      </p:tavLst>
                                    </p:anim>
                                    <p:anim calcmode="lin" valueType="num">
                                      <p:cBhvr>
                                        <p:cTn id="38" dur="500" fill="hold"/>
                                        <p:tgtEl>
                                          <p:spTgt spid="3768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834" grpId="0" animBg="1"/>
      <p:bldP spid="376835" grpId="0" animBg="1"/>
      <p:bldP spid="376836" grpId="0" animBg="1"/>
      <p:bldP spid="376837" grpId="0" animBg="1"/>
      <p:bldP spid="376838" grpId="0" animBg="1"/>
      <p:bldP spid="376839"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228600" y="76200"/>
            <a:ext cx="1981200" cy="457200"/>
          </a:xfrm>
          <a:ln w="28575">
            <a:solidFill>
              <a:schemeClr val="accent2"/>
            </a:solidFill>
          </a:ln>
        </p:spPr>
        <p:txBody>
          <a:bodyPr/>
          <a:lstStyle/>
          <a:p>
            <a:pPr eaLnBrk="1" hangingPunct="1"/>
            <a:r>
              <a:rPr lang="en-US" sz="3200" smtClean="0">
                <a:latin typeface="Tahoma" pitchFamily="34" charset="0"/>
              </a:rPr>
              <a:t>CONTOH</a:t>
            </a:r>
          </a:p>
        </p:txBody>
      </p:sp>
      <p:sp>
        <p:nvSpPr>
          <p:cNvPr id="77827" name="Rectangle 3"/>
          <p:cNvSpPr>
            <a:spLocks noChangeArrowheads="1"/>
          </p:cNvSpPr>
          <p:nvPr/>
        </p:nvSpPr>
        <p:spPr bwMode="auto">
          <a:xfrm>
            <a:off x="152400" y="609600"/>
            <a:ext cx="8915400" cy="1785088"/>
          </a:xfrm>
          <a:prstGeom prst="rect">
            <a:avLst/>
          </a:prstGeom>
          <a:noFill/>
          <a:ln w="9525">
            <a:solidFill>
              <a:schemeClr val="accent2"/>
            </a:solidFill>
            <a:miter lim="800000"/>
            <a:headEnd/>
            <a:tailEnd/>
          </a:ln>
        </p:spPr>
        <p:txBody>
          <a:bodyPr lIns="91422" tIns="45712" rIns="91422" bIns="45712">
            <a:spAutoFit/>
          </a:bodyPr>
          <a:lstStyle/>
          <a:p>
            <a:pPr>
              <a:tabLst>
                <a:tab pos="457200" algn="l"/>
              </a:tabLst>
            </a:pPr>
            <a:r>
              <a:rPr lang="en-GB" sz="2200" u="none" dirty="0">
                <a:latin typeface="Tahoma" pitchFamily="34" charset="0"/>
              </a:rPr>
              <a:t>Seno, </a:t>
            </a:r>
            <a:r>
              <a:rPr lang="en-GB" sz="2200" u="none" dirty="0" err="1">
                <a:latin typeface="Tahoma" pitchFamily="34" charset="0"/>
              </a:rPr>
              <a:t>bujangan</a:t>
            </a:r>
            <a:r>
              <a:rPr lang="en-GB" sz="2200" u="none" dirty="0">
                <a:latin typeface="Tahoma" pitchFamily="34" charset="0"/>
              </a:rPr>
              <a:t> (TK/-) </a:t>
            </a:r>
            <a:r>
              <a:rPr lang="en-GB" sz="2200" u="none" dirty="0" err="1">
                <a:latin typeface="Tahoma" pitchFamily="34" charset="0"/>
              </a:rPr>
              <a:t>adalah</a:t>
            </a:r>
            <a:r>
              <a:rPr lang="en-GB" sz="2200" u="none" dirty="0">
                <a:latin typeface="Tahoma" pitchFamily="34" charset="0"/>
              </a:rPr>
              <a:t> </a:t>
            </a:r>
            <a:r>
              <a:rPr lang="en-GB" sz="2200" u="none" dirty="0" err="1">
                <a:latin typeface="Tahoma" pitchFamily="34" charset="0"/>
              </a:rPr>
              <a:t>pengangguran</a:t>
            </a:r>
            <a:r>
              <a:rPr lang="en-GB" sz="2200" u="none" dirty="0">
                <a:latin typeface="Tahoma" pitchFamily="34" charset="0"/>
              </a:rPr>
              <a:t>. </a:t>
            </a:r>
            <a:r>
              <a:rPr lang="en-GB" sz="2200" u="none" dirty="0" err="1">
                <a:latin typeface="Tahoma" pitchFamily="34" charset="0"/>
              </a:rPr>
              <a:t>Namun</a:t>
            </a:r>
            <a:r>
              <a:rPr lang="en-GB" sz="2200" u="none" dirty="0">
                <a:latin typeface="Tahoma" pitchFamily="34" charset="0"/>
              </a:rPr>
              <a:t> Seno </a:t>
            </a:r>
            <a:r>
              <a:rPr lang="en-GB" sz="2200" u="none" dirty="0" err="1">
                <a:latin typeface="Tahoma" pitchFamily="34" charset="0"/>
              </a:rPr>
              <a:t>memiliki</a:t>
            </a:r>
            <a:r>
              <a:rPr lang="en-GB" sz="2200" u="none" dirty="0">
                <a:latin typeface="Tahoma" pitchFamily="34" charset="0"/>
              </a:rPr>
              <a:t> </a:t>
            </a:r>
            <a:r>
              <a:rPr lang="en-GB" sz="2200" u="none" dirty="0" err="1">
                <a:latin typeface="Tahoma" pitchFamily="34" charset="0"/>
              </a:rPr>
              <a:t>deposito</a:t>
            </a:r>
            <a:r>
              <a:rPr lang="en-GB" sz="2200" u="none" dirty="0">
                <a:latin typeface="Tahoma" pitchFamily="34" charset="0"/>
              </a:rPr>
              <a:t> </a:t>
            </a:r>
            <a:r>
              <a:rPr lang="en-GB" sz="2200" u="none" dirty="0" err="1">
                <a:latin typeface="Tahoma" pitchFamily="34" charset="0"/>
              </a:rPr>
              <a:t>dengan</a:t>
            </a:r>
            <a:r>
              <a:rPr lang="en-GB" sz="2200" u="none" dirty="0">
                <a:latin typeface="Tahoma" pitchFamily="34" charset="0"/>
              </a:rPr>
              <a:t> </a:t>
            </a:r>
            <a:r>
              <a:rPr lang="en-GB" sz="2200" u="none" dirty="0" err="1">
                <a:latin typeface="Tahoma" pitchFamily="34" charset="0"/>
              </a:rPr>
              <a:t>bunga</a:t>
            </a:r>
            <a:r>
              <a:rPr lang="en-GB" sz="2200" u="none" dirty="0">
                <a:latin typeface="Tahoma" pitchFamily="34" charset="0"/>
              </a:rPr>
              <a:t> per </a:t>
            </a:r>
            <a:r>
              <a:rPr lang="en-GB" sz="2200" u="none" dirty="0" err="1">
                <a:latin typeface="Tahoma" pitchFamily="34" charset="0"/>
              </a:rPr>
              <a:t>bulan</a:t>
            </a:r>
            <a:r>
              <a:rPr lang="en-GB" sz="2200" u="none" dirty="0">
                <a:latin typeface="Tahoma" pitchFamily="34" charset="0"/>
              </a:rPr>
              <a:t> </a:t>
            </a:r>
            <a:r>
              <a:rPr lang="en-GB" sz="2200" u="none" dirty="0" err="1">
                <a:latin typeface="Tahoma" pitchFamily="34" charset="0"/>
              </a:rPr>
              <a:t>sebesar</a:t>
            </a:r>
            <a:r>
              <a:rPr lang="en-GB" sz="2200" u="none" dirty="0">
                <a:latin typeface="Tahoma" pitchFamily="34" charset="0"/>
              </a:rPr>
              <a:t> </a:t>
            </a:r>
            <a:r>
              <a:rPr lang="en-GB" sz="2200" b="1" u="none" dirty="0" err="1" smtClean="0">
                <a:solidFill>
                  <a:srgbClr val="FF0000"/>
                </a:solidFill>
                <a:latin typeface="Tahoma" pitchFamily="34" charset="0"/>
              </a:rPr>
              <a:t>Rp</a:t>
            </a:r>
            <a:r>
              <a:rPr lang="en-GB" sz="2200" b="1" u="none" dirty="0" smtClean="0">
                <a:solidFill>
                  <a:srgbClr val="FF0000"/>
                </a:solidFill>
                <a:latin typeface="Tahoma" pitchFamily="34" charset="0"/>
              </a:rPr>
              <a:t> 2 </a:t>
            </a:r>
            <a:r>
              <a:rPr lang="en-GB" sz="2200" b="1" u="none" dirty="0" err="1" smtClean="0">
                <a:solidFill>
                  <a:srgbClr val="FF0000"/>
                </a:solidFill>
                <a:latin typeface="Tahoma" pitchFamily="34" charset="0"/>
              </a:rPr>
              <a:t>juta</a:t>
            </a:r>
            <a:r>
              <a:rPr lang="en-GB" sz="2200" b="1" u="none" dirty="0" smtClean="0">
                <a:solidFill>
                  <a:srgbClr val="FF0000"/>
                </a:solidFill>
                <a:latin typeface="Tahoma" pitchFamily="34" charset="0"/>
              </a:rPr>
              <a:t>,-. </a:t>
            </a:r>
            <a:r>
              <a:rPr lang="en-GB" sz="2200" u="none" dirty="0" err="1">
                <a:latin typeface="Tahoma" pitchFamily="34" charset="0"/>
              </a:rPr>
              <a:t>Bunga</a:t>
            </a:r>
            <a:r>
              <a:rPr lang="en-GB" sz="2200" u="none" dirty="0">
                <a:latin typeface="Tahoma" pitchFamily="34" charset="0"/>
              </a:rPr>
              <a:t> </a:t>
            </a:r>
            <a:r>
              <a:rPr lang="en-GB" sz="2200" u="none" dirty="0" err="1">
                <a:latin typeface="Tahoma" pitchFamily="34" charset="0"/>
              </a:rPr>
              <a:t>tersebut</a:t>
            </a:r>
            <a:r>
              <a:rPr lang="en-GB" sz="2200" u="none" dirty="0">
                <a:latin typeface="Tahoma" pitchFamily="34" charset="0"/>
              </a:rPr>
              <a:t> </a:t>
            </a:r>
            <a:r>
              <a:rPr lang="en-GB" sz="2200" u="none" dirty="0" err="1">
                <a:latin typeface="Tahoma" pitchFamily="34" charset="0"/>
              </a:rPr>
              <a:t>mulai</a:t>
            </a:r>
            <a:r>
              <a:rPr lang="en-GB" sz="2200" u="none" dirty="0">
                <a:latin typeface="Tahoma" pitchFamily="34" charset="0"/>
              </a:rPr>
              <a:t> </a:t>
            </a:r>
            <a:r>
              <a:rPr lang="en-GB" sz="2200" u="none" dirty="0" err="1">
                <a:latin typeface="Tahoma" pitchFamily="34" charset="0"/>
              </a:rPr>
              <a:t>diperoleh</a:t>
            </a:r>
            <a:r>
              <a:rPr lang="en-GB" sz="2200" u="none" dirty="0">
                <a:latin typeface="Tahoma" pitchFamily="34" charset="0"/>
              </a:rPr>
              <a:t> </a:t>
            </a:r>
            <a:r>
              <a:rPr lang="en-GB" sz="2200" u="none" dirty="0" err="1">
                <a:latin typeface="Tahoma" pitchFamily="34" charset="0"/>
              </a:rPr>
              <a:t>sejak</a:t>
            </a:r>
            <a:r>
              <a:rPr lang="en-GB" sz="2200" u="none" dirty="0">
                <a:latin typeface="Tahoma" pitchFamily="34" charset="0"/>
              </a:rPr>
              <a:t> </a:t>
            </a:r>
            <a:r>
              <a:rPr lang="en-GB" sz="2200" u="none" dirty="0" err="1">
                <a:latin typeface="Tahoma" pitchFamily="34" charset="0"/>
              </a:rPr>
              <a:t>bulan</a:t>
            </a:r>
            <a:r>
              <a:rPr lang="en-GB" sz="2200" u="none" dirty="0">
                <a:latin typeface="Tahoma" pitchFamily="34" charset="0"/>
              </a:rPr>
              <a:t> </a:t>
            </a:r>
            <a:r>
              <a:rPr lang="en-GB" sz="2200" b="1" u="none" dirty="0" err="1">
                <a:solidFill>
                  <a:srgbClr val="FF0000"/>
                </a:solidFill>
                <a:latin typeface="Tahoma" pitchFamily="34" charset="0"/>
              </a:rPr>
              <a:t>Februari</a:t>
            </a:r>
            <a:r>
              <a:rPr lang="en-GB" sz="2200" b="1" u="none" dirty="0">
                <a:solidFill>
                  <a:srgbClr val="FF0000"/>
                </a:solidFill>
                <a:latin typeface="Tahoma" pitchFamily="34" charset="0"/>
              </a:rPr>
              <a:t> </a:t>
            </a:r>
            <a:r>
              <a:rPr lang="en-GB" sz="2200" b="1" u="none" dirty="0" smtClean="0">
                <a:solidFill>
                  <a:srgbClr val="FF0000"/>
                </a:solidFill>
                <a:latin typeface="Tahoma" pitchFamily="34" charset="0"/>
              </a:rPr>
              <a:t>2015</a:t>
            </a:r>
            <a:r>
              <a:rPr lang="en-GB" sz="2200" u="none" dirty="0" smtClean="0">
                <a:latin typeface="Tahoma" pitchFamily="34" charset="0"/>
              </a:rPr>
              <a:t>. </a:t>
            </a:r>
            <a:r>
              <a:rPr lang="en-GB" sz="2200" u="none" dirty="0" err="1">
                <a:latin typeface="Tahoma" pitchFamily="34" charset="0"/>
              </a:rPr>
              <a:t>Atas</a:t>
            </a:r>
            <a:r>
              <a:rPr lang="en-GB" sz="2200" u="none" dirty="0">
                <a:latin typeface="Tahoma" pitchFamily="34" charset="0"/>
              </a:rPr>
              <a:t> </a:t>
            </a:r>
            <a:r>
              <a:rPr lang="en-GB" sz="2200" u="none" dirty="0" err="1">
                <a:latin typeface="Tahoma" pitchFamily="34" charset="0"/>
              </a:rPr>
              <a:t>penghasilan</a:t>
            </a:r>
            <a:r>
              <a:rPr lang="en-GB" sz="2200" u="none" dirty="0">
                <a:latin typeface="Tahoma" pitchFamily="34" charset="0"/>
              </a:rPr>
              <a:t> </a:t>
            </a:r>
            <a:r>
              <a:rPr lang="en-GB" sz="2200" u="none" dirty="0" err="1">
                <a:latin typeface="Tahoma" pitchFamily="34" charset="0"/>
              </a:rPr>
              <a:t>bunga</a:t>
            </a:r>
            <a:r>
              <a:rPr lang="en-GB" sz="2200" u="none" dirty="0">
                <a:latin typeface="Tahoma" pitchFamily="34" charset="0"/>
              </a:rPr>
              <a:t> </a:t>
            </a:r>
            <a:r>
              <a:rPr lang="en-GB" sz="2200" u="none" dirty="0" err="1">
                <a:latin typeface="Tahoma" pitchFamily="34" charset="0"/>
              </a:rPr>
              <a:t>tersebut</a:t>
            </a:r>
            <a:r>
              <a:rPr lang="en-GB" sz="2200" u="none" dirty="0">
                <a:latin typeface="Tahoma" pitchFamily="34" charset="0"/>
              </a:rPr>
              <a:t> </a:t>
            </a:r>
            <a:r>
              <a:rPr lang="en-GB" sz="2200" u="none" dirty="0" err="1">
                <a:latin typeface="Tahoma" pitchFamily="34" charset="0"/>
              </a:rPr>
              <a:t>telah</a:t>
            </a:r>
            <a:r>
              <a:rPr lang="en-GB" sz="2200" u="none" dirty="0">
                <a:latin typeface="Tahoma" pitchFamily="34" charset="0"/>
              </a:rPr>
              <a:t> </a:t>
            </a:r>
            <a:r>
              <a:rPr lang="en-GB" sz="2200" u="none" dirty="0" err="1">
                <a:latin typeface="Tahoma" pitchFamily="34" charset="0"/>
              </a:rPr>
              <a:t>dipotong</a:t>
            </a:r>
            <a:r>
              <a:rPr lang="en-GB" sz="2200" u="none" dirty="0">
                <a:latin typeface="Tahoma" pitchFamily="34" charset="0"/>
              </a:rPr>
              <a:t> </a:t>
            </a:r>
            <a:r>
              <a:rPr lang="en-GB" sz="2200" u="none" dirty="0" err="1">
                <a:latin typeface="Tahoma" pitchFamily="34" charset="0"/>
              </a:rPr>
              <a:t>PPh</a:t>
            </a:r>
            <a:r>
              <a:rPr lang="en-GB" sz="2200" u="none" dirty="0">
                <a:latin typeface="Tahoma" pitchFamily="34" charset="0"/>
              </a:rPr>
              <a:t> yang </a:t>
            </a:r>
            <a:r>
              <a:rPr lang="en-GB" sz="2200" u="none" dirty="0" err="1">
                <a:latin typeface="Tahoma" pitchFamily="34" charset="0"/>
              </a:rPr>
              <a:t>bersifat</a:t>
            </a:r>
            <a:r>
              <a:rPr lang="en-GB" sz="2200" u="none" dirty="0">
                <a:latin typeface="Tahoma" pitchFamily="34" charset="0"/>
              </a:rPr>
              <a:t> Final </a:t>
            </a:r>
            <a:r>
              <a:rPr lang="en-GB" sz="2200" u="none" dirty="0" err="1">
                <a:latin typeface="Tahoma" pitchFamily="34" charset="0"/>
              </a:rPr>
              <a:t>oleh</a:t>
            </a:r>
            <a:r>
              <a:rPr lang="en-GB" sz="2200" u="none" dirty="0">
                <a:latin typeface="Tahoma" pitchFamily="34" charset="0"/>
              </a:rPr>
              <a:t> bank.</a:t>
            </a:r>
          </a:p>
        </p:txBody>
      </p:sp>
      <p:sp>
        <p:nvSpPr>
          <p:cNvPr id="77829" name="Rectangle 5"/>
          <p:cNvSpPr>
            <a:spLocks noChangeArrowheads="1"/>
          </p:cNvSpPr>
          <p:nvPr/>
        </p:nvSpPr>
        <p:spPr bwMode="auto">
          <a:xfrm>
            <a:off x="1524000" y="3098800"/>
            <a:ext cx="5715000" cy="528638"/>
          </a:xfrm>
          <a:prstGeom prst="rect">
            <a:avLst/>
          </a:prstGeom>
          <a:noFill/>
          <a:ln w="9525">
            <a:solidFill>
              <a:schemeClr val="accent2"/>
            </a:solidFill>
            <a:miter lim="800000"/>
            <a:headEnd/>
            <a:tailEnd/>
          </a:ln>
        </p:spPr>
        <p:txBody>
          <a:bodyPr lIns="91422" tIns="45712" rIns="91422" bIns="45712">
            <a:spAutoFit/>
          </a:bodyPr>
          <a:lstStyle/>
          <a:p>
            <a:r>
              <a:rPr lang="en-GB" sz="2800" u="none">
                <a:latin typeface="Tahoma" pitchFamily="34" charset="0"/>
              </a:rPr>
              <a:t>Bagaimana kewajiban NPWPnya?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anim calcmode="lin" valueType="num">
                                      <p:cBhvr additive="base">
                                        <p:cTn id="7" dur="500" fill="hold"/>
                                        <p:tgtEl>
                                          <p:spTgt spid="77826"/>
                                        </p:tgtEl>
                                        <p:attrNameLst>
                                          <p:attrName>ppt_x</p:attrName>
                                        </p:attrNameLst>
                                      </p:cBhvr>
                                      <p:tavLst>
                                        <p:tav tm="0">
                                          <p:val>
                                            <p:strVal val="0-#ppt_w/2"/>
                                          </p:val>
                                        </p:tav>
                                        <p:tav tm="100000">
                                          <p:val>
                                            <p:strVal val="#ppt_x"/>
                                          </p:val>
                                        </p:tav>
                                      </p:tavLst>
                                    </p:anim>
                                    <p:anim calcmode="lin" valueType="num">
                                      <p:cBhvr additive="base">
                                        <p:cTn id="8" dur="500" fill="hold"/>
                                        <p:tgtEl>
                                          <p:spTgt spid="778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7827"/>
                                        </p:tgtEl>
                                        <p:attrNameLst>
                                          <p:attrName>style.visibility</p:attrName>
                                        </p:attrNameLst>
                                      </p:cBhvr>
                                      <p:to>
                                        <p:strVal val="visible"/>
                                      </p:to>
                                    </p:set>
                                    <p:anim calcmode="lin" valueType="num">
                                      <p:cBhvr additive="base">
                                        <p:cTn id="13" dur="500" fill="hold"/>
                                        <p:tgtEl>
                                          <p:spTgt spid="77827"/>
                                        </p:tgtEl>
                                        <p:attrNameLst>
                                          <p:attrName>ppt_x</p:attrName>
                                        </p:attrNameLst>
                                      </p:cBhvr>
                                      <p:tavLst>
                                        <p:tav tm="0">
                                          <p:val>
                                            <p:strVal val="0-#ppt_w/2"/>
                                          </p:val>
                                        </p:tav>
                                        <p:tav tm="100000">
                                          <p:val>
                                            <p:strVal val="#ppt_x"/>
                                          </p:val>
                                        </p:tav>
                                      </p:tavLst>
                                    </p:anim>
                                    <p:anim calcmode="lin" valueType="num">
                                      <p:cBhvr additive="base">
                                        <p:cTn id="14" dur="500" fill="hold"/>
                                        <p:tgtEl>
                                          <p:spTgt spid="7782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7829"/>
                                        </p:tgtEl>
                                        <p:attrNameLst>
                                          <p:attrName>style.visibility</p:attrName>
                                        </p:attrNameLst>
                                      </p:cBhvr>
                                      <p:to>
                                        <p:strVal val="visible"/>
                                      </p:to>
                                    </p:set>
                                    <p:anim calcmode="lin" valueType="num">
                                      <p:cBhvr>
                                        <p:cTn id="19" dur="500" fill="hold"/>
                                        <p:tgtEl>
                                          <p:spTgt spid="77829"/>
                                        </p:tgtEl>
                                        <p:attrNameLst>
                                          <p:attrName>ppt_w</p:attrName>
                                        </p:attrNameLst>
                                      </p:cBhvr>
                                      <p:tavLst>
                                        <p:tav tm="0">
                                          <p:val>
                                            <p:fltVal val="0"/>
                                          </p:val>
                                        </p:tav>
                                        <p:tav tm="100000">
                                          <p:val>
                                            <p:strVal val="#ppt_w"/>
                                          </p:val>
                                        </p:tav>
                                      </p:tavLst>
                                    </p:anim>
                                    <p:anim calcmode="lin" valueType="num">
                                      <p:cBhvr>
                                        <p:cTn id="20" dur="500" fill="hold"/>
                                        <p:tgtEl>
                                          <p:spTgt spid="7782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animBg="1" autoUpdateAnimBg="0"/>
      <p:bldP spid="77827" grpId="0" animBg="1" autoUpdateAnimBg="0"/>
      <p:bldP spid="77829" grpId="0" animBg="1" autoUpdateAnimBg="0"/>
    </p:bldLst>
  </p:timing>
</p:sld>
</file>

<file path=ppt/slides/slide2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xfrm>
            <a:off x="1905000" y="44450"/>
            <a:ext cx="4953000" cy="504825"/>
          </a:xfrm>
          <a:ln>
            <a:solidFill>
              <a:srgbClr val="CC3300"/>
            </a:solidFill>
          </a:ln>
        </p:spPr>
        <p:txBody>
          <a:bodyPr/>
          <a:lstStyle/>
          <a:p>
            <a:pPr eaLnBrk="1" hangingPunct="1"/>
            <a:r>
              <a:rPr lang="en-US" sz="3200" b="1" smtClean="0">
                <a:latin typeface="Lucida Console" pitchFamily="49" charset="0"/>
              </a:rPr>
              <a:t>PUTUSAN BANDING</a:t>
            </a:r>
          </a:p>
        </p:txBody>
      </p:sp>
      <p:sp>
        <p:nvSpPr>
          <p:cNvPr id="377859" name="AutoShape 3"/>
          <p:cNvSpPr>
            <a:spLocks noChangeArrowheads="1"/>
          </p:cNvSpPr>
          <p:nvPr/>
        </p:nvSpPr>
        <p:spPr bwMode="auto">
          <a:xfrm>
            <a:off x="4211638" y="1484313"/>
            <a:ext cx="538162" cy="28575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7860" name="Rectangle 4"/>
          <p:cNvSpPr>
            <a:spLocks noChangeArrowheads="1"/>
          </p:cNvSpPr>
          <p:nvPr/>
        </p:nvSpPr>
        <p:spPr bwMode="auto">
          <a:xfrm>
            <a:off x="317500" y="1700213"/>
            <a:ext cx="8445500" cy="1003300"/>
          </a:xfrm>
          <a:prstGeom prst="rect">
            <a:avLst/>
          </a:prstGeom>
          <a:noFill/>
          <a:ln w="9525">
            <a:solidFill>
              <a:srgbClr val="CC3300"/>
            </a:solidFill>
            <a:miter lim="800000"/>
            <a:headEnd/>
            <a:tailEnd/>
          </a:ln>
        </p:spPr>
        <p:txBody>
          <a:bodyPr lIns="79994" tIns="39997" rIns="79994" bIns="39997">
            <a:spAutoFit/>
          </a:bodyPr>
          <a:lstStyle/>
          <a:p>
            <a:pPr defTabSz="800100"/>
            <a:r>
              <a:rPr lang="en-US" sz="2000" u="none">
                <a:latin typeface="Lucida Console" pitchFamily="49" charset="0"/>
              </a:rPr>
              <a:t>Putusan badan peradilan pajak bukan merupakan keputusan tata usaha negara. </a:t>
            </a:r>
          </a:p>
          <a:p>
            <a:pPr defTabSz="800100"/>
            <a:r>
              <a:rPr lang="en-US" sz="2000" u="none">
                <a:solidFill>
                  <a:srgbClr val="0000CC"/>
                </a:solidFill>
                <a:latin typeface="Lucida Console" pitchFamily="49" charset="0"/>
              </a:rPr>
              <a:t>{Pasal 27 ayat 2 UU KUP (lama)}</a:t>
            </a:r>
          </a:p>
        </p:txBody>
      </p:sp>
      <p:sp>
        <p:nvSpPr>
          <p:cNvPr id="377861" name="Rectangle 5"/>
          <p:cNvSpPr>
            <a:spLocks noChangeArrowheads="1"/>
          </p:cNvSpPr>
          <p:nvPr/>
        </p:nvSpPr>
        <p:spPr bwMode="auto">
          <a:xfrm>
            <a:off x="250825" y="620713"/>
            <a:ext cx="8713788" cy="925512"/>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1800" b="1" u="none"/>
              <a:t>Putusan Banding adalah putusan badan peradilan pajak atas banding terhadap Surat Keputusan Keberatan yang diajukan oleh Wajib Pajak.</a:t>
            </a:r>
            <a:r>
              <a:rPr lang="en-US" sz="1800" b="1" u="none">
                <a:solidFill>
                  <a:srgbClr val="0033CC"/>
                </a:solidFill>
              </a:rPr>
              <a:t>(Pasal 1 angka 31 UU KUP)</a:t>
            </a:r>
          </a:p>
        </p:txBody>
      </p:sp>
      <p:sp>
        <p:nvSpPr>
          <p:cNvPr id="377862" name="Rectangle 6"/>
          <p:cNvSpPr>
            <a:spLocks noChangeArrowheads="1"/>
          </p:cNvSpPr>
          <p:nvPr/>
        </p:nvSpPr>
        <p:spPr bwMode="auto">
          <a:xfrm>
            <a:off x="395288" y="3357563"/>
            <a:ext cx="8280400" cy="1581150"/>
          </a:xfrm>
          <a:prstGeom prst="rect">
            <a:avLst/>
          </a:prstGeom>
          <a:solidFill>
            <a:srgbClr val="99FFCC"/>
          </a:solidFill>
          <a:ln w="28575">
            <a:solidFill>
              <a:srgbClr val="0033CC"/>
            </a:solidFill>
            <a:miter lim="800000"/>
            <a:headEnd/>
            <a:tailEnd/>
          </a:ln>
        </p:spPr>
        <p:txBody>
          <a:bodyPr lIns="91422" tIns="45712" rIns="91422" bIns="45712" anchor="ctr">
            <a:spAutoFit/>
          </a:bodyPr>
          <a:lstStyle/>
          <a:p>
            <a:r>
              <a:rPr lang="es-ES" b="1" u="none"/>
              <a:t>Putusan </a:t>
            </a:r>
            <a:r>
              <a:rPr lang="id-ID" b="1" u="none"/>
              <a:t>Pengadilan</a:t>
            </a:r>
            <a:r>
              <a:rPr lang="es-ES" b="1" u="none"/>
              <a:t> Pajak merupakan putusan pengadilan khusus di </a:t>
            </a:r>
            <a:r>
              <a:rPr lang="id-ID" b="1" u="none"/>
              <a:t>lingkungan</a:t>
            </a:r>
            <a:r>
              <a:rPr lang="es-ES" b="1" u="none"/>
              <a:t> peradilan tata usaha negara.</a:t>
            </a:r>
          </a:p>
          <a:p>
            <a:r>
              <a:rPr lang="en-US" b="1" u="none">
                <a:solidFill>
                  <a:srgbClr val="0000CC"/>
                </a:solidFill>
              </a:rPr>
              <a:t>{Pasal 27 ayat 2 UU KUP (baru)}</a:t>
            </a:r>
            <a:r>
              <a:rPr lang="en-US" b="1" u="none"/>
              <a:t> </a:t>
            </a:r>
          </a:p>
        </p:txBody>
      </p:sp>
      <p:sp>
        <p:nvSpPr>
          <p:cNvPr id="377863" name="AutoShape 7"/>
          <p:cNvSpPr>
            <a:spLocks noChangeArrowheads="1"/>
          </p:cNvSpPr>
          <p:nvPr/>
        </p:nvSpPr>
        <p:spPr bwMode="auto">
          <a:xfrm>
            <a:off x="8137525" y="2565400"/>
            <a:ext cx="538163" cy="28575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7864" name="Rectangle 8"/>
          <p:cNvSpPr>
            <a:spLocks noChangeArrowheads="1"/>
          </p:cNvSpPr>
          <p:nvPr/>
        </p:nvSpPr>
        <p:spPr bwMode="auto">
          <a:xfrm>
            <a:off x="6877050" y="2924175"/>
            <a:ext cx="2089150" cy="346075"/>
          </a:xfrm>
          <a:prstGeom prst="rect">
            <a:avLst/>
          </a:prstGeom>
          <a:solidFill>
            <a:srgbClr val="FFFF99"/>
          </a:solidFill>
          <a:ln w="9525">
            <a:solidFill>
              <a:srgbClr val="0033CC"/>
            </a:solidFill>
            <a:miter lim="800000"/>
            <a:headEnd/>
            <a:tailEnd/>
          </a:ln>
        </p:spPr>
        <p:txBody>
          <a:bodyPr lIns="91422" tIns="45712" rIns="91422" bIns="45712">
            <a:spAutoFit/>
          </a:bodyPr>
          <a:lstStyle/>
          <a:p>
            <a:pPr>
              <a:lnSpc>
                <a:spcPct val="80000"/>
              </a:lnSpc>
              <a:spcBef>
                <a:spcPct val="50000"/>
              </a:spcBef>
            </a:pPr>
            <a:r>
              <a:rPr lang="en-US" sz="2000" b="1" u="none">
                <a:latin typeface="Tahoma" pitchFamily="34" charset="0"/>
              </a:rPr>
              <a:t>DIUBAH</a:t>
            </a:r>
          </a:p>
        </p:txBody>
      </p:sp>
      <p:sp>
        <p:nvSpPr>
          <p:cNvPr id="377865" name="AutoShape 9"/>
          <p:cNvSpPr>
            <a:spLocks noChangeArrowheads="1"/>
          </p:cNvSpPr>
          <p:nvPr/>
        </p:nvSpPr>
        <p:spPr bwMode="auto">
          <a:xfrm>
            <a:off x="6697663" y="3141663"/>
            <a:ext cx="538162" cy="28575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77866" name="Rectangle 10"/>
          <p:cNvSpPr>
            <a:spLocks noChangeArrowheads="1"/>
          </p:cNvSpPr>
          <p:nvPr/>
        </p:nvSpPr>
        <p:spPr bwMode="auto">
          <a:xfrm>
            <a:off x="250825" y="5157788"/>
            <a:ext cx="8713788" cy="1474787"/>
          </a:xfrm>
          <a:prstGeom prst="rect">
            <a:avLst/>
          </a:prstGeom>
          <a:noFill/>
          <a:ln w="9525">
            <a:solidFill>
              <a:srgbClr val="0033CC"/>
            </a:solidFill>
            <a:miter lim="800000"/>
            <a:headEnd/>
            <a:tailEnd/>
          </a:ln>
        </p:spPr>
        <p:txBody>
          <a:bodyPr lIns="91422" tIns="45712" rIns="91422" bIns="45712">
            <a:spAutoFit/>
          </a:bodyPr>
          <a:lstStyle/>
          <a:p>
            <a:pPr>
              <a:spcBef>
                <a:spcPct val="50000"/>
              </a:spcBef>
            </a:pPr>
            <a:r>
              <a:rPr lang="en-US" sz="1800" b="1" u="none">
                <a:solidFill>
                  <a:srgbClr val="0033CC"/>
                </a:solidFill>
              </a:rPr>
              <a:t>Catatan: Sesuai dengan UU Nomor 4 Tahun 2004 tentang Kekuasaan Kehakiman, dalam penjelasan Pasal 15 ayat 1 yang menyatakan bahwa: “Yang dimaksud dengan “pengadilan khusus” dalam ketentuan ini antara lain … pengadilan pajak di lingkungan peradilan tata usaha negara.”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7858"/>
                                        </p:tgtEl>
                                        <p:attrNameLst>
                                          <p:attrName>style.visibility</p:attrName>
                                        </p:attrNameLst>
                                      </p:cBhvr>
                                      <p:to>
                                        <p:strVal val="visible"/>
                                      </p:to>
                                    </p:set>
                                    <p:anim calcmode="lin" valueType="num">
                                      <p:cBhvr additive="base">
                                        <p:cTn id="7" dur="500" fill="hold"/>
                                        <p:tgtEl>
                                          <p:spTgt spid="377858"/>
                                        </p:tgtEl>
                                        <p:attrNameLst>
                                          <p:attrName>ppt_x</p:attrName>
                                        </p:attrNameLst>
                                      </p:cBhvr>
                                      <p:tavLst>
                                        <p:tav tm="0">
                                          <p:val>
                                            <p:strVal val="0-#ppt_w/2"/>
                                          </p:val>
                                        </p:tav>
                                        <p:tav tm="100000">
                                          <p:val>
                                            <p:strVal val="#ppt_x"/>
                                          </p:val>
                                        </p:tav>
                                      </p:tavLst>
                                    </p:anim>
                                    <p:anim calcmode="lin" valueType="num">
                                      <p:cBhvr additive="base">
                                        <p:cTn id="8" dur="500" fill="hold"/>
                                        <p:tgtEl>
                                          <p:spTgt spid="3778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7861"/>
                                        </p:tgtEl>
                                        <p:attrNameLst>
                                          <p:attrName>style.visibility</p:attrName>
                                        </p:attrNameLst>
                                      </p:cBhvr>
                                      <p:to>
                                        <p:strVal val="visible"/>
                                      </p:to>
                                    </p:set>
                                    <p:anim calcmode="lin" valueType="num">
                                      <p:cBhvr additive="base">
                                        <p:cTn id="13" dur="500" fill="hold"/>
                                        <p:tgtEl>
                                          <p:spTgt spid="377861"/>
                                        </p:tgtEl>
                                        <p:attrNameLst>
                                          <p:attrName>ppt_x</p:attrName>
                                        </p:attrNameLst>
                                      </p:cBhvr>
                                      <p:tavLst>
                                        <p:tav tm="0">
                                          <p:val>
                                            <p:strVal val="0-#ppt_w/2"/>
                                          </p:val>
                                        </p:tav>
                                        <p:tav tm="100000">
                                          <p:val>
                                            <p:strVal val="#ppt_x"/>
                                          </p:val>
                                        </p:tav>
                                      </p:tavLst>
                                    </p:anim>
                                    <p:anim calcmode="lin" valueType="num">
                                      <p:cBhvr additive="base">
                                        <p:cTn id="14" dur="500" fill="hold"/>
                                        <p:tgtEl>
                                          <p:spTgt spid="37786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7859"/>
                                        </p:tgtEl>
                                        <p:attrNameLst>
                                          <p:attrName>style.visibility</p:attrName>
                                        </p:attrNameLst>
                                      </p:cBhvr>
                                      <p:to>
                                        <p:strVal val="visible"/>
                                      </p:to>
                                    </p:set>
                                    <p:anim calcmode="lin" valueType="num">
                                      <p:cBhvr additive="base">
                                        <p:cTn id="19" dur="500" fill="hold"/>
                                        <p:tgtEl>
                                          <p:spTgt spid="377859"/>
                                        </p:tgtEl>
                                        <p:attrNameLst>
                                          <p:attrName>ppt_x</p:attrName>
                                        </p:attrNameLst>
                                      </p:cBhvr>
                                      <p:tavLst>
                                        <p:tav tm="0">
                                          <p:val>
                                            <p:strVal val="0-#ppt_w/2"/>
                                          </p:val>
                                        </p:tav>
                                        <p:tav tm="100000">
                                          <p:val>
                                            <p:strVal val="#ppt_x"/>
                                          </p:val>
                                        </p:tav>
                                      </p:tavLst>
                                    </p:anim>
                                    <p:anim calcmode="lin" valueType="num">
                                      <p:cBhvr additive="base">
                                        <p:cTn id="20" dur="500" fill="hold"/>
                                        <p:tgtEl>
                                          <p:spTgt spid="37785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7860"/>
                                        </p:tgtEl>
                                        <p:attrNameLst>
                                          <p:attrName>style.visibility</p:attrName>
                                        </p:attrNameLst>
                                      </p:cBhvr>
                                      <p:to>
                                        <p:strVal val="visible"/>
                                      </p:to>
                                    </p:set>
                                    <p:anim calcmode="lin" valueType="num">
                                      <p:cBhvr additive="base">
                                        <p:cTn id="25" dur="500" fill="hold"/>
                                        <p:tgtEl>
                                          <p:spTgt spid="377860"/>
                                        </p:tgtEl>
                                        <p:attrNameLst>
                                          <p:attrName>ppt_x</p:attrName>
                                        </p:attrNameLst>
                                      </p:cBhvr>
                                      <p:tavLst>
                                        <p:tav tm="0">
                                          <p:val>
                                            <p:strVal val="0-#ppt_w/2"/>
                                          </p:val>
                                        </p:tav>
                                        <p:tav tm="100000">
                                          <p:val>
                                            <p:strVal val="#ppt_x"/>
                                          </p:val>
                                        </p:tav>
                                      </p:tavLst>
                                    </p:anim>
                                    <p:anim calcmode="lin" valueType="num">
                                      <p:cBhvr additive="base">
                                        <p:cTn id="26" dur="500" fill="hold"/>
                                        <p:tgtEl>
                                          <p:spTgt spid="37786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7863"/>
                                        </p:tgtEl>
                                        <p:attrNameLst>
                                          <p:attrName>style.visibility</p:attrName>
                                        </p:attrNameLst>
                                      </p:cBhvr>
                                      <p:to>
                                        <p:strVal val="visible"/>
                                      </p:to>
                                    </p:set>
                                    <p:anim calcmode="lin" valueType="num">
                                      <p:cBhvr additive="base">
                                        <p:cTn id="31" dur="500" fill="hold"/>
                                        <p:tgtEl>
                                          <p:spTgt spid="377863"/>
                                        </p:tgtEl>
                                        <p:attrNameLst>
                                          <p:attrName>ppt_x</p:attrName>
                                        </p:attrNameLst>
                                      </p:cBhvr>
                                      <p:tavLst>
                                        <p:tav tm="0">
                                          <p:val>
                                            <p:strVal val="0-#ppt_w/2"/>
                                          </p:val>
                                        </p:tav>
                                        <p:tav tm="100000">
                                          <p:val>
                                            <p:strVal val="#ppt_x"/>
                                          </p:val>
                                        </p:tav>
                                      </p:tavLst>
                                    </p:anim>
                                    <p:anim calcmode="lin" valueType="num">
                                      <p:cBhvr additive="base">
                                        <p:cTn id="32" dur="500" fill="hold"/>
                                        <p:tgtEl>
                                          <p:spTgt spid="37786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77864"/>
                                        </p:tgtEl>
                                        <p:attrNameLst>
                                          <p:attrName>style.visibility</p:attrName>
                                        </p:attrNameLst>
                                      </p:cBhvr>
                                      <p:to>
                                        <p:strVal val="visible"/>
                                      </p:to>
                                    </p:set>
                                    <p:anim calcmode="lin" valueType="num">
                                      <p:cBhvr>
                                        <p:cTn id="37" dur="500" fill="hold"/>
                                        <p:tgtEl>
                                          <p:spTgt spid="377864"/>
                                        </p:tgtEl>
                                        <p:attrNameLst>
                                          <p:attrName>ppt_w</p:attrName>
                                        </p:attrNameLst>
                                      </p:cBhvr>
                                      <p:tavLst>
                                        <p:tav tm="0">
                                          <p:val>
                                            <p:fltVal val="0"/>
                                          </p:val>
                                        </p:tav>
                                        <p:tav tm="100000">
                                          <p:val>
                                            <p:strVal val="#ppt_w"/>
                                          </p:val>
                                        </p:tav>
                                      </p:tavLst>
                                    </p:anim>
                                    <p:anim calcmode="lin" valueType="num">
                                      <p:cBhvr>
                                        <p:cTn id="38" dur="500" fill="hold"/>
                                        <p:tgtEl>
                                          <p:spTgt spid="377864"/>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77865"/>
                                        </p:tgtEl>
                                        <p:attrNameLst>
                                          <p:attrName>style.visibility</p:attrName>
                                        </p:attrNameLst>
                                      </p:cBhvr>
                                      <p:to>
                                        <p:strVal val="visible"/>
                                      </p:to>
                                    </p:set>
                                    <p:anim calcmode="lin" valueType="num">
                                      <p:cBhvr additive="base">
                                        <p:cTn id="43" dur="500" fill="hold"/>
                                        <p:tgtEl>
                                          <p:spTgt spid="377865"/>
                                        </p:tgtEl>
                                        <p:attrNameLst>
                                          <p:attrName>ppt_x</p:attrName>
                                        </p:attrNameLst>
                                      </p:cBhvr>
                                      <p:tavLst>
                                        <p:tav tm="0">
                                          <p:val>
                                            <p:strVal val="0-#ppt_w/2"/>
                                          </p:val>
                                        </p:tav>
                                        <p:tav tm="100000">
                                          <p:val>
                                            <p:strVal val="#ppt_x"/>
                                          </p:val>
                                        </p:tav>
                                      </p:tavLst>
                                    </p:anim>
                                    <p:anim calcmode="lin" valueType="num">
                                      <p:cBhvr additive="base">
                                        <p:cTn id="44" dur="500" fill="hold"/>
                                        <p:tgtEl>
                                          <p:spTgt spid="37786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377862"/>
                                        </p:tgtEl>
                                        <p:attrNameLst>
                                          <p:attrName>style.visibility</p:attrName>
                                        </p:attrNameLst>
                                      </p:cBhvr>
                                      <p:to>
                                        <p:strVal val="visible"/>
                                      </p:to>
                                    </p:set>
                                    <p:anim calcmode="lin" valueType="num">
                                      <p:cBhvr>
                                        <p:cTn id="49" dur="500" fill="hold"/>
                                        <p:tgtEl>
                                          <p:spTgt spid="377862"/>
                                        </p:tgtEl>
                                        <p:attrNameLst>
                                          <p:attrName>ppt_w</p:attrName>
                                        </p:attrNameLst>
                                      </p:cBhvr>
                                      <p:tavLst>
                                        <p:tav tm="0">
                                          <p:val>
                                            <p:fltVal val="0"/>
                                          </p:val>
                                        </p:tav>
                                        <p:tav tm="100000">
                                          <p:val>
                                            <p:strVal val="#ppt_w"/>
                                          </p:val>
                                        </p:tav>
                                      </p:tavLst>
                                    </p:anim>
                                    <p:anim calcmode="lin" valueType="num">
                                      <p:cBhvr>
                                        <p:cTn id="50" dur="500" fill="hold"/>
                                        <p:tgtEl>
                                          <p:spTgt spid="377862"/>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77866"/>
                                        </p:tgtEl>
                                        <p:attrNameLst>
                                          <p:attrName>style.visibility</p:attrName>
                                        </p:attrNameLst>
                                      </p:cBhvr>
                                      <p:to>
                                        <p:strVal val="visible"/>
                                      </p:to>
                                    </p:set>
                                    <p:anim calcmode="lin" valueType="num">
                                      <p:cBhvr additive="base">
                                        <p:cTn id="55" dur="500" fill="hold"/>
                                        <p:tgtEl>
                                          <p:spTgt spid="377866"/>
                                        </p:tgtEl>
                                        <p:attrNameLst>
                                          <p:attrName>ppt_x</p:attrName>
                                        </p:attrNameLst>
                                      </p:cBhvr>
                                      <p:tavLst>
                                        <p:tav tm="0">
                                          <p:val>
                                            <p:strVal val="0-#ppt_w/2"/>
                                          </p:val>
                                        </p:tav>
                                        <p:tav tm="100000">
                                          <p:val>
                                            <p:strVal val="#ppt_x"/>
                                          </p:val>
                                        </p:tav>
                                      </p:tavLst>
                                    </p:anim>
                                    <p:anim calcmode="lin" valueType="num">
                                      <p:cBhvr additive="base">
                                        <p:cTn id="56" dur="500" fill="hold"/>
                                        <p:tgtEl>
                                          <p:spTgt spid="3778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7858" grpId="0" animBg="1" autoUpdateAnimBg="0"/>
      <p:bldP spid="377859" grpId="0" animBg="1"/>
      <p:bldP spid="377860" grpId="0" animBg="1" autoUpdateAnimBg="0"/>
      <p:bldP spid="377861" grpId="0" animBg="1" autoUpdateAnimBg="0"/>
      <p:bldP spid="377862" grpId="0" animBg="1"/>
      <p:bldP spid="377863" grpId="0" animBg="1"/>
      <p:bldP spid="377864" grpId="0" animBg="1"/>
      <p:bldP spid="377865" grpId="0" animBg="1"/>
      <p:bldP spid="377866" grpId="0" animBg="1" autoUpdateAnimBg="0"/>
    </p:bld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a:xfrm>
            <a:off x="2590800" y="152400"/>
            <a:ext cx="3276600" cy="539750"/>
          </a:xfrm>
          <a:solidFill>
            <a:srgbClr val="FFFF99"/>
          </a:solidFill>
          <a:ln>
            <a:solidFill>
              <a:srgbClr val="0033CC"/>
            </a:solidFill>
          </a:ln>
        </p:spPr>
        <p:txBody>
          <a:bodyPr/>
          <a:lstStyle/>
          <a:p>
            <a:pPr eaLnBrk="1" hangingPunct="1"/>
            <a:r>
              <a:rPr lang="en-US" sz="4000" b="1" smtClean="0">
                <a:latin typeface="Lucida Console" pitchFamily="49" charset="0"/>
              </a:rPr>
              <a:t>GUGATAN</a:t>
            </a:r>
          </a:p>
        </p:txBody>
      </p:sp>
      <p:sp>
        <p:nvSpPr>
          <p:cNvPr id="378883" name="Rectangle 3"/>
          <p:cNvSpPr>
            <a:spLocks noChangeArrowheads="1"/>
          </p:cNvSpPr>
          <p:nvPr/>
        </p:nvSpPr>
        <p:spPr bwMode="auto">
          <a:xfrm>
            <a:off x="152400" y="914400"/>
            <a:ext cx="8839200" cy="3759200"/>
          </a:xfrm>
          <a:prstGeom prst="rect">
            <a:avLst/>
          </a:prstGeom>
          <a:noFill/>
          <a:ln w="9525">
            <a:solidFill>
              <a:srgbClr val="0033CC"/>
            </a:solidFill>
            <a:miter lim="800000"/>
            <a:headEnd/>
            <a:tailEnd/>
          </a:ln>
        </p:spPr>
        <p:txBody>
          <a:bodyPr lIns="91422" tIns="45712" rIns="91422" bIns="45712">
            <a:spAutoFit/>
          </a:bodyPr>
          <a:lstStyle/>
          <a:p>
            <a:pPr marL="457200" indent="-457200" algn="l"/>
            <a:r>
              <a:rPr lang="en-US" sz="2000" u="none">
                <a:latin typeface="Tahoma" pitchFamily="34" charset="0"/>
              </a:rPr>
              <a:t>Gugatan Wajib Pajak atau Penanggung Pajak terhadap :</a:t>
            </a:r>
          </a:p>
          <a:p>
            <a:pPr marL="457200" indent="-457200" algn="l">
              <a:buFontTx/>
              <a:buAutoNum type="alphaLcPeriod"/>
            </a:pPr>
            <a:r>
              <a:rPr lang="en-US" sz="2000" u="none">
                <a:latin typeface="Tahoma" pitchFamily="34" charset="0"/>
              </a:rPr>
              <a:t>pelaksanaan Surat Paksa, Surat Perintah Melaksanakan Penyitaan, atau Pengumuman Lelang;</a:t>
            </a:r>
          </a:p>
          <a:p>
            <a:pPr marL="457200" indent="-457200" algn="l">
              <a:buFontTx/>
              <a:buAutoNum type="alphaLcPeriod"/>
            </a:pPr>
            <a:r>
              <a:rPr lang="en-US" sz="2000" b="1" i="1" u="none"/>
              <a:t>k</a:t>
            </a:r>
            <a:r>
              <a:rPr lang="id-ID" sz="2000" b="1" i="1" u="none"/>
              <a:t>eputusan pencegahan dalam rangka penagihan pajak;</a:t>
            </a:r>
            <a:r>
              <a:rPr lang="en-US" sz="2000" b="1" u="none"/>
              <a:t> </a:t>
            </a:r>
          </a:p>
          <a:p>
            <a:pPr marL="457200" indent="-457200" algn="l">
              <a:buFontTx/>
              <a:buAutoNum type="alphaLcPeriod"/>
            </a:pPr>
            <a:r>
              <a:rPr lang="en-US" sz="2000" u="none">
                <a:latin typeface="Tahoma" pitchFamily="34" charset="0"/>
              </a:rPr>
              <a:t>keputusan yang berkaitan dengan pelaksanaan keputusan perpajakan, selain yang ditetapkan dalam Pasal 25 ayat (1) dan Pasal 26;</a:t>
            </a:r>
          </a:p>
          <a:p>
            <a:pPr marL="457200" indent="-457200" algn="l">
              <a:buFontTx/>
              <a:buAutoNum type="alphaLcPeriod"/>
            </a:pPr>
            <a:r>
              <a:rPr lang="en-US" sz="2000" b="1" i="1" u="none"/>
              <a:t>p</a:t>
            </a:r>
            <a:r>
              <a:rPr lang="id-ID" sz="2000" b="1" i="1" u="none"/>
              <a:t>enerbitan surat ketetapan pajak atau Surat Keputusan Keberatan yang dalam penerbitannya tidak sesuai dengan prosedur atau tata cara yang telah diatur dalam ketentuan peraturan perundang-undangan perpajakan</a:t>
            </a:r>
            <a:r>
              <a:rPr lang="en-US" sz="2000" b="1" i="1" u="none"/>
              <a:t> </a:t>
            </a:r>
            <a:endParaRPr lang="en-US" sz="2000" b="1" i="1" u="none">
              <a:solidFill>
                <a:srgbClr val="0033CC"/>
              </a:solidFill>
            </a:endParaRPr>
          </a:p>
          <a:p>
            <a:pPr marL="457200" indent="-457200" algn="l"/>
            <a:r>
              <a:rPr lang="en-US" sz="2000" u="none">
                <a:latin typeface="Tahoma" pitchFamily="34" charset="0"/>
              </a:rPr>
              <a:t>hanya dapat diajukan kepada badan peradilan pajak</a:t>
            </a:r>
          </a:p>
        </p:txBody>
      </p:sp>
      <p:sp>
        <p:nvSpPr>
          <p:cNvPr id="378884" name="Rectangle 4"/>
          <p:cNvSpPr>
            <a:spLocks noChangeArrowheads="1"/>
          </p:cNvSpPr>
          <p:nvPr/>
        </p:nvSpPr>
        <p:spPr bwMode="auto">
          <a:xfrm>
            <a:off x="76200" y="152400"/>
            <a:ext cx="2119313" cy="468313"/>
          </a:xfrm>
          <a:prstGeom prst="rect">
            <a:avLst/>
          </a:prstGeom>
          <a:solidFill>
            <a:srgbClr val="FFFFCC"/>
          </a:solidFill>
          <a:ln w="28575">
            <a:solidFill>
              <a:schemeClr val="hlink"/>
            </a:solidFill>
            <a:miter lim="800000"/>
            <a:headEnd/>
            <a:tailEnd/>
          </a:ln>
        </p:spPr>
        <p:txBody>
          <a:bodyPr lIns="91422" tIns="45712" rIns="91422" bIns="45712" anchor="ctr"/>
          <a:lstStyle/>
          <a:p>
            <a:r>
              <a:rPr lang="en-US" sz="2000" u="none">
                <a:solidFill>
                  <a:schemeClr val="tx2"/>
                </a:solidFill>
                <a:latin typeface="Tahoma" pitchFamily="34" charset="0"/>
              </a:rPr>
              <a:t>Pasal 23 UU KUP</a:t>
            </a:r>
          </a:p>
        </p:txBody>
      </p:sp>
      <p:sp>
        <p:nvSpPr>
          <p:cNvPr id="378885" name="Line 5"/>
          <p:cNvSpPr>
            <a:spLocks noChangeShapeType="1"/>
          </p:cNvSpPr>
          <p:nvPr/>
        </p:nvSpPr>
        <p:spPr bwMode="auto">
          <a:xfrm flipH="1">
            <a:off x="539750" y="2781300"/>
            <a:ext cx="719138" cy="2160588"/>
          </a:xfrm>
          <a:prstGeom prst="line">
            <a:avLst/>
          </a:prstGeom>
          <a:noFill/>
          <a:ln w="28575">
            <a:solidFill>
              <a:schemeClr val="accent2"/>
            </a:solidFill>
            <a:round/>
            <a:headEnd/>
            <a:tailEnd type="triangle" w="med" len="med"/>
          </a:ln>
        </p:spPr>
        <p:txBody>
          <a:bodyPr/>
          <a:lstStyle/>
          <a:p>
            <a:endParaRPr lang="en-US"/>
          </a:p>
        </p:txBody>
      </p:sp>
      <p:sp>
        <p:nvSpPr>
          <p:cNvPr id="378886" name="Rectangle 6"/>
          <p:cNvSpPr>
            <a:spLocks noChangeArrowheads="1"/>
          </p:cNvSpPr>
          <p:nvPr/>
        </p:nvSpPr>
        <p:spPr bwMode="auto">
          <a:xfrm>
            <a:off x="152400" y="4797425"/>
            <a:ext cx="1898650" cy="1871663"/>
          </a:xfrm>
          <a:prstGeom prst="rect">
            <a:avLst/>
          </a:prstGeom>
          <a:noFill/>
          <a:ln w="9525">
            <a:solidFill>
              <a:srgbClr val="0033CC"/>
            </a:solidFill>
            <a:miter lim="800000"/>
            <a:headEnd/>
            <a:tailEnd/>
          </a:ln>
        </p:spPr>
        <p:txBody>
          <a:bodyPr lIns="91422" tIns="45712" rIns="91422" bIns="45712" anchor="ctr"/>
          <a:lstStyle/>
          <a:p>
            <a:r>
              <a:rPr lang="en-US" sz="1800" u="none">
                <a:solidFill>
                  <a:schemeClr val="tx2"/>
                </a:solidFill>
                <a:latin typeface="Tahoma" pitchFamily="34" charset="0"/>
              </a:rPr>
              <a:t>Selain keputusan berupa SKPKB, SKPKBT, SKPLB, SKPN dan SK Keberatan</a:t>
            </a:r>
          </a:p>
        </p:txBody>
      </p:sp>
      <p:sp>
        <p:nvSpPr>
          <p:cNvPr id="378887" name="AutoShape 7"/>
          <p:cNvSpPr>
            <a:spLocks noChangeArrowheads="1"/>
          </p:cNvSpPr>
          <p:nvPr/>
        </p:nvSpPr>
        <p:spPr bwMode="auto">
          <a:xfrm>
            <a:off x="1908175" y="5518150"/>
            <a:ext cx="360363" cy="287338"/>
          </a:xfrm>
          <a:prstGeom prst="rightArrow">
            <a:avLst>
              <a:gd name="adj1" fmla="val 50000"/>
              <a:gd name="adj2" fmla="val 31354"/>
            </a:avLst>
          </a:prstGeom>
          <a:solidFill>
            <a:schemeClr val="accent1"/>
          </a:solidFill>
          <a:ln w="9525">
            <a:solidFill>
              <a:schemeClr val="tx1"/>
            </a:solidFill>
            <a:miter lim="800000"/>
            <a:headEnd/>
            <a:tailEnd/>
          </a:ln>
        </p:spPr>
        <p:txBody>
          <a:bodyPr wrap="none" anchor="ctr"/>
          <a:lstStyle/>
          <a:p>
            <a:endParaRPr lang="en-US"/>
          </a:p>
        </p:txBody>
      </p:sp>
      <p:sp>
        <p:nvSpPr>
          <p:cNvPr id="378888" name="Rectangle 8"/>
          <p:cNvSpPr>
            <a:spLocks noChangeArrowheads="1"/>
          </p:cNvSpPr>
          <p:nvPr/>
        </p:nvSpPr>
        <p:spPr bwMode="auto">
          <a:xfrm>
            <a:off x="2195513" y="4797425"/>
            <a:ext cx="6121400" cy="1949450"/>
          </a:xfrm>
          <a:prstGeom prst="rect">
            <a:avLst/>
          </a:prstGeom>
          <a:noFill/>
          <a:ln w="28575">
            <a:solidFill>
              <a:schemeClr val="accent2"/>
            </a:solidFill>
            <a:miter lim="800000"/>
            <a:headEnd/>
            <a:tailEnd/>
          </a:ln>
        </p:spPr>
        <p:txBody>
          <a:bodyPr lIns="91422" tIns="45712" rIns="91422" bIns="45712">
            <a:spAutoFit/>
          </a:bodyPr>
          <a:lstStyle/>
          <a:p>
            <a:pPr algn="l"/>
            <a:r>
              <a:rPr lang="en-US" sz="2000" b="1" i="1" u="none">
                <a:solidFill>
                  <a:schemeClr val="tx2"/>
                </a:solidFill>
              </a:rPr>
              <a:t>Termasuk</a:t>
            </a:r>
            <a:r>
              <a:rPr lang="en-US" sz="2000" b="1" u="none">
                <a:solidFill>
                  <a:schemeClr val="tx2"/>
                </a:solidFill>
              </a:rPr>
              <a:t> SK Pembetulan yang berkaitan dengan STP dan SK Pengurangan Sanksi Administrasi atau Penghapusan Sanksi Administrasi yang berkaitan dengan STP </a:t>
            </a:r>
            <a:r>
              <a:rPr lang="en-US" sz="2000" b="1" i="1" u="none">
                <a:solidFill>
                  <a:schemeClr val="tx2"/>
                </a:solidFill>
              </a:rPr>
              <a:t>yang sebelumnya diatur dalam ayat tersendiri.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78882"/>
                                        </p:tgtEl>
                                        <p:attrNameLst>
                                          <p:attrName>style.visibility</p:attrName>
                                        </p:attrNameLst>
                                      </p:cBhvr>
                                      <p:to>
                                        <p:strVal val="visible"/>
                                      </p:to>
                                    </p:set>
                                    <p:set>
                                      <p:cBhvr>
                                        <p:cTn id="7" dur="455" fill="hold">
                                          <p:stCondLst>
                                            <p:cond delay="0"/>
                                          </p:stCondLst>
                                        </p:cTn>
                                        <p:tgtEl>
                                          <p:spTgt spid="378882"/>
                                        </p:tgtEl>
                                        <p:attrNameLst>
                                          <p:attrName>style.rotation</p:attrName>
                                        </p:attrNameLst>
                                      </p:cBhvr>
                                      <p:to>
                                        <p:strVal val="-45.0"/>
                                      </p:to>
                                    </p:set>
                                    <p:anim calcmode="lin" valueType="num">
                                      <p:cBhvr>
                                        <p:cTn id="8" dur="455" fill="hold">
                                          <p:stCondLst>
                                            <p:cond delay="455"/>
                                          </p:stCondLst>
                                        </p:cTn>
                                        <p:tgtEl>
                                          <p:spTgt spid="37888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7888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7888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7888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378884"/>
                                        </p:tgtEl>
                                        <p:attrNameLst>
                                          <p:attrName>style.visibility</p:attrName>
                                        </p:attrNameLst>
                                      </p:cBhvr>
                                      <p:to>
                                        <p:strVal val="visible"/>
                                      </p:to>
                                    </p:set>
                                    <p:anim calcmode="lin" valueType="num">
                                      <p:cBhvr additive="base">
                                        <p:cTn id="16" dur="500" fill="hold"/>
                                        <p:tgtEl>
                                          <p:spTgt spid="378884"/>
                                        </p:tgtEl>
                                        <p:attrNameLst>
                                          <p:attrName>ppt_x</p:attrName>
                                        </p:attrNameLst>
                                      </p:cBhvr>
                                      <p:tavLst>
                                        <p:tav tm="0">
                                          <p:val>
                                            <p:strVal val="0-#ppt_w/2"/>
                                          </p:val>
                                        </p:tav>
                                        <p:tav tm="100000">
                                          <p:val>
                                            <p:strVal val="#ppt_x"/>
                                          </p:val>
                                        </p:tav>
                                      </p:tavLst>
                                    </p:anim>
                                    <p:anim calcmode="lin" valueType="num">
                                      <p:cBhvr additive="base">
                                        <p:cTn id="17" dur="500" fill="hold"/>
                                        <p:tgtEl>
                                          <p:spTgt spid="378884"/>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78883"/>
                                        </p:tgtEl>
                                        <p:attrNameLst>
                                          <p:attrName>style.visibility</p:attrName>
                                        </p:attrNameLst>
                                      </p:cBhvr>
                                      <p:to>
                                        <p:strVal val="visible"/>
                                      </p:to>
                                    </p:set>
                                    <p:animEffect transition="in" filter="diamond(in)">
                                      <p:cBhvr>
                                        <p:cTn id="22" dur="2000"/>
                                        <p:tgtEl>
                                          <p:spTgt spid="37888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78885"/>
                                        </p:tgtEl>
                                        <p:attrNameLst>
                                          <p:attrName>style.visibility</p:attrName>
                                        </p:attrNameLst>
                                      </p:cBhvr>
                                      <p:to>
                                        <p:strVal val="visible"/>
                                      </p:to>
                                    </p:set>
                                    <p:anim calcmode="lin" valueType="num">
                                      <p:cBhvr additive="base">
                                        <p:cTn id="27" dur="500" fill="hold"/>
                                        <p:tgtEl>
                                          <p:spTgt spid="378885"/>
                                        </p:tgtEl>
                                        <p:attrNameLst>
                                          <p:attrName>ppt_x</p:attrName>
                                        </p:attrNameLst>
                                      </p:cBhvr>
                                      <p:tavLst>
                                        <p:tav tm="0">
                                          <p:val>
                                            <p:strVal val="#ppt_x"/>
                                          </p:val>
                                        </p:tav>
                                        <p:tav tm="100000">
                                          <p:val>
                                            <p:strVal val="#ppt_x"/>
                                          </p:val>
                                        </p:tav>
                                      </p:tavLst>
                                    </p:anim>
                                    <p:anim calcmode="lin" valueType="num">
                                      <p:cBhvr additive="base">
                                        <p:cTn id="28" dur="500" fill="hold"/>
                                        <p:tgtEl>
                                          <p:spTgt spid="37888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grpId="0" nodeType="clickEffect">
                                  <p:stCondLst>
                                    <p:cond delay="0"/>
                                  </p:stCondLst>
                                  <p:childTnLst>
                                    <p:set>
                                      <p:cBhvr>
                                        <p:cTn id="32" dur="1" fill="hold">
                                          <p:stCondLst>
                                            <p:cond delay="0"/>
                                          </p:stCondLst>
                                        </p:cTn>
                                        <p:tgtEl>
                                          <p:spTgt spid="378886"/>
                                        </p:tgtEl>
                                        <p:attrNameLst>
                                          <p:attrName>style.visibility</p:attrName>
                                        </p:attrNameLst>
                                      </p:cBhvr>
                                      <p:to>
                                        <p:strVal val="visible"/>
                                      </p:to>
                                    </p:set>
                                    <p:anim calcmode="lin" valueType="num">
                                      <p:cBhvr>
                                        <p:cTn id="33" dur="500" fill="hold"/>
                                        <p:tgtEl>
                                          <p:spTgt spid="378886"/>
                                        </p:tgtEl>
                                        <p:attrNameLst>
                                          <p:attrName>ppt_w</p:attrName>
                                        </p:attrNameLst>
                                      </p:cBhvr>
                                      <p:tavLst>
                                        <p:tav tm="0">
                                          <p:val>
                                            <p:fltVal val="0"/>
                                          </p:val>
                                        </p:tav>
                                        <p:tav tm="100000">
                                          <p:val>
                                            <p:strVal val="#ppt_w"/>
                                          </p:val>
                                        </p:tav>
                                      </p:tavLst>
                                    </p:anim>
                                    <p:anim calcmode="lin" valueType="num">
                                      <p:cBhvr>
                                        <p:cTn id="34" dur="500" fill="hold"/>
                                        <p:tgtEl>
                                          <p:spTgt spid="378886"/>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78887"/>
                                        </p:tgtEl>
                                        <p:attrNameLst>
                                          <p:attrName>style.visibility</p:attrName>
                                        </p:attrNameLst>
                                      </p:cBhvr>
                                      <p:to>
                                        <p:strVal val="visible"/>
                                      </p:to>
                                    </p:set>
                                    <p:anim calcmode="lin" valueType="num">
                                      <p:cBhvr additive="base">
                                        <p:cTn id="39" dur="500" fill="hold"/>
                                        <p:tgtEl>
                                          <p:spTgt spid="378887"/>
                                        </p:tgtEl>
                                        <p:attrNameLst>
                                          <p:attrName>ppt_x</p:attrName>
                                        </p:attrNameLst>
                                      </p:cBhvr>
                                      <p:tavLst>
                                        <p:tav tm="0">
                                          <p:val>
                                            <p:strVal val="#ppt_x"/>
                                          </p:val>
                                        </p:tav>
                                        <p:tav tm="100000">
                                          <p:val>
                                            <p:strVal val="#ppt_x"/>
                                          </p:val>
                                        </p:tav>
                                      </p:tavLst>
                                    </p:anim>
                                    <p:anim calcmode="lin" valueType="num">
                                      <p:cBhvr additive="base">
                                        <p:cTn id="40" dur="500" fill="hold"/>
                                        <p:tgtEl>
                                          <p:spTgt spid="37888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grpId="0" nodeType="clickEffect">
                                  <p:stCondLst>
                                    <p:cond delay="0"/>
                                  </p:stCondLst>
                                  <p:childTnLst>
                                    <p:set>
                                      <p:cBhvr>
                                        <p:cTn id="44" dur="1" fill="hold">
                                          <p:stCondLst>
                                            <p:cond delay="0"/>
                                          </p:stCondLst>
                                        </p:cTn>
                                        <p:tgtEl>
                                          <p:spTgt spid="378888"/>
                                        </p:tgtEl>
                                        <p:attrNameLst>
                                          <p:attrName>style.visibility</p:attrName>
                                        </p:attrNameLst>
                                      </p:cBhvr>
                                      <p:to>
                                        <p:strVal val="visible"/>
                                      </p:to>
                                    </p:set>
                                    <p:anim calcmode="lin" valueType="num">
                                      <p:cBhvr>
                                        <p:cTn id="45" dur="500" fill="hold"/>
                                        <p:tgtEl>
                                          <p:spTgt spid="378888"/>
                                        </p:tgtEl>
                                        <p:attrNameLst>
                                          <p:attrName>ppt_w</p:attrName>
                                        </p:attrNameLst>
                                      </p:cBhvr>
                                      <p:tavLst>
                                        <p:tav tm="0">
                                          <p:val>
                                            <p:fltVal val="0"/>
                                          </p:val>
                                        </p:tav>
                                        <p:tav tm="100000">
                                          <p:val>
                                            <p:strVal val="#ppt_w"/>
                                          </p:val>
                                        </p:tav>
                                      </p:tavLst>
                                    </p:anim>
                                    <p:anim calcmode="lin" valueType="num">
                                      <p:cBhvr>
                                        <p:cTn id="46" dur="500" fill="hold"/>
                                        <p:tgtEl>
                                          <p:spTgt spid="3788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82" grpId="0" animBg="1"/>
      <p:bldP spid="378883" grpId="0" animBg="1"/>
      <p:bldP spid="378884" grpId="0" animBg="1" autoUpdateAnimBg="0"/>
      <p:bldP spid="378885" grpId="0" animBg="1"/>
      <p:bldP spid="378886" grpId="0" animBg="1"/>
      <p:bldP spid="378887" grpId="0" animBg="1"/>
      <p:bldP spid="378888" grpId="0" animBg="1"/>
    </p:bld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ChangeAspect="1" noChangeArrowheads="1"/>
          </p:cNvPicPr>
          <p:nvPr/>
        </p:nvPicPr>
        <p:blipFill>
          <a:blip r:embed="rId2" cstate="print"/>
          <a:srcRect/>
          <a:stretch>
            <a:fillRect/>
          </a:stretch>
        </p:blipFill>
        <p:spPr bwMode="auto">
          <a:xfrm>
            <a:off x="0" y="1556792"/>
            <a:ext cx="9144000" cy="3191421"/>
          </a:xfrm>
          <a:prstGeom prst="rect">
            <a:avLst/>
          </a:prstGeom>
          <a:noFill/>
          <a:ln w="9525">
            <a:noFill/>
            <a:miter lim="800000"/>
            <a:headEnd/>
            <a:tailEnd/>
          </a:ln>
        </p:spPr>
      </p:pic>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1144588" y="609600"/>
            <a:ext cx="7315200" cy="3276600"/>
          </a:xfrm>
          <a:ln w="38100">
            <a:solidFill>
              <a:srgbClr val="FF33CC"/>
            </a:solidFill>
          </a:ln>
        </p:spPr>
        <p:txBody>
          <a:bodyPr/>
          <a:lstStyle/>
          <a:p>
            <a:pPr eaLnBrk="1" hangingPunct="1"/>
            <a:r>
              <a:rPr lang="en-US" sz="4800" b="1" smtClean="0">
                <a:latin typeface="Lucida Console" pitchFamily="49" charset="0"/>
              </a:rPr>
              <a:t>X</a:t>
            </a:r>
            <a:br>
              <a:rPr lang="en-US" sz="4800" b="1" smtClean="0">
                <a:latin typeface="Lucida Console" pitchFamily="49" charset="0"/>
              </a:rPr>
            </a:br>
            <a:r>
              <a:rPr lang="en-US" sz="4800" b="1" smtClean="0">
                <a:latin typeface="Lucida Console" pitchFamily="49" charset="0"/>
              </a:rPr>
              <a:t>IMBALAN BUNGA</a:t>
            </a:r>
          </a:p>
        </p:txBody>
      </p:sp>
    </p:spTree>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ChangeArrowheads="1"/>
          </p:cNvSpPr>
          <p:nvPr>
            <p:ph type="title"/>
          </p:nvPr>
        </p:nvSpPr>
        <p:spPr>
          <a:xfrm>
            <a:off x="2268538" y="44450"/>
            <a:ext cx="3743325" cy="396875"/>
          </a:xfrm>
          <a:ln>
            <a:solidFill>
              <a:srgbClr val="008000"/>
            </a:solidFill>
          </a:ln>
        </p:spPr>
        <p:txBody>
          <a:bodyPr/>
          <a:lstStyle/>
          <a:p>
            <a:pPr eaLnBrk="1" hangingPunct="1"/>
            <a:r>
              <a:rPr lang="en-US" sz="2800" b="1" smtClean="0">
                <a:latin typeface="Lucida Console" pitchFamily="49" charset="0"/>
              </a:rPr>
              <a:t>IMBALAN BUNGA</a:t>
            </a:r>
          </a:p>
        </p:txBody>
      </p:sp>
      <p:sp>
        <p:nvSpPr>
          <p:cNvPr id="380931" name="Rectangle 3"/>
          <p:cNvSpPr>
            <a:spLocks noChangeArrowheads="1"/>
          </p:cNvSpPr>
          <p:nvPr/>
        </p:nvSpPr>
        <p:spPr bwMode="auto">
          <a:xfrm>
            <a:off x="2124075" y="476250"/>
            <a:ext cx="6835775" cy="376238"/>
          </a:xfrm>
          <a:prstGeom prst="rect">
            <a:avLst/>
          </a:prstGeom>
          <a:noFill/>
          <a:ln w="9525">
            <a:solidFill>
              <a:srgbClr val="008000"/>
            </a:solidFill>
            <a:miter lim="800000"/>
            <a:headEnd/>
            <a:tailEnd/>
          </a:ln>
        </p:spPr>
        <p:txBody>
          <a:bodyPr wrap="none" lIns="91422" tIns="45712" rIns="91422" bIns="45712">
            <a:spAutoFit/>
          </a:bodyPr>
          <a:lstStyle/>
          <a:p>
            <a:pPr algn="l"/>
            <a:r>
              <a:rPr lang="en-US" sz="1800" u="none" dirty="0" err="1">
                <a:latin typeface="Tahoma" pitchFamily="34" charset="0"/>
              </a:rPr>
              <a:t>Imbalan</a:t>
            </a:r>
            <a:r>
              <a:rPr lang="en-US" sz="1800" u="none" dirty="0">
                <a:latin typeface="Tahoma" pitchFamily="34" charset="0"/>
              </a:rPr>
              <a:t> </a:t>
            </a:r>
            <a:r>
              <a:rPr lang="en-US" sz="1800" u="none" dirty="0" err="1">
                <a:latin typeface="Tahoma" pitchFamily="34" charset="0"/>
              </a:rPr>
              <a:t>bunga</a:t>
            </a:r>
            <a:r>
              <a:rPr lang="en-US" sz="1800" u="none" dirty="0">
                <a:latin typeface="Tahoma" pitchFamily="34" charset="0"/>
              </a:rPr>
              <a:t> </a:t>
            </a:r>
            <a:r>
              <a:rPr lang="en-US" sz="1800" u="none" dirty="0" err="1">
                <a:latin typeface="Tahoma" pitchFamily="34" charset="0"/>
              </a:rPr>
              <a:t>diberikan</a:t>
            </a:r>
            <a:r>
              <a:rPr lang="en-US" sz="1800" u="none" dirty="0">
                <a:latin typeface="Tahoma" pitchFamily="34" charset="0"/>
              </a:rPr>
              <a:t> </a:t>
            </a:r>
            <a:r>
              <a:rPr lang="en-US" sz="1800" u="none" dirty="0" err="1">
                <a:latin typeface="Tahoma" pitchFamily="34" charset="0"/>
              </a:rPr>
              <a:t>kepada</a:t>
            </a:r>
            <a:r>
              <a:rPr lang="en-US" sz="1800" u="none" dirty="0">
                <a:latin typeface="Tahoma" pitchFamily="34" charset="0"/>
              </a:rPr>
              <a:t> </a:t>
            </a:r>
            <a:r>
              <a:rPr lang="en-US" sz="1800" u="none" dirty="0" err="1">
                <a:latin typeface="Tahoma" pitchFamily="34" charset="0"/>
              </a:rPr>
              <a:t>Wajib</a:t>
            </a:r>
            <a:r>
              <a:rPr lang="en-US" sz="1800" u="none" dirty="0">
                <a:latin typeface="Tahoma" pitchFamily="34" charset="0"/>
              </a:rPr>
              <a:t> </a:t>
            </a:r>
            <a:r>
              <a:rPr lang="en-US" sz="1800" u="none" dirty="0" err="1">
                <a:latin typeface="Tahoma" pitchFamily="34" charset="0"/>
              </a:rPr>
              <a:t>Pajak</a:t>
            </a:r>
            <a:r>
              <a:rPr lang="en-US" sz="1800" u="none" dirty="0">
                <a:latin typeface="Tahoma" pitchFamily="34" charset="0"/>
              </a:rPr>
              <a:t> </a:t>
            </a:r>
            <a:r>
              <a:rPr lang="en-US" sz="1800" u="none" dirty="0" err="1">
                <a:latin typeface="Tahoma" pitchFamily="34" charset="0"/>
              </a:rPr>
              <a:t>dalam</a:t>
            </a:r>
            <a:r>
              <a:rPr lang="en-US" sz="1800" u="none" dirty="0">
                <a:latin typeface="Tahoma" pitchFamily="34" charset="0"/>
              </a:rPr>
              <a:t> </a:t>
            </a:r>
            <a:r>
              <a:rPr lang="en-US" sz="1800" u="none" dirty="0" err="1">
                <a:latin typeface="Tahoma" pitchFamily="34" charset="0"/>
              </a:rPr>
              <a:t>hal</a:t>
            </a:r>
            <a:r>
              <a:rPr lang="en-US" sz="1800" u="none" dirty="0">
                <a:latin typeface="Tahoma" pitchFamily="34" charset="0"/>
              </a:rPr>
              <a:t> </a:t>
            </a:r>
            <a:r>
              <a:rPr lang="en-US" sz="1800" u="none" dirty="0" err="1">
                <a:latin typeface="Tahoma" pitchFamily="34" charset="0"/>
              </a:rPr>
              <a:t>terdapat</a:t>
            </a:r>
            <a:r>
              <a:rPr lang="en-US" sz="1800" u="none" dirty="0">
                <a:latin typeface="Tahoma" pitchFamily="34" charset="0"/>
              </a:rPr>
              <a:t>:</a:t>
            </a:r>
          </a:p>
        </p:txBody>
      </p:sp>
      <p:sp>
        <p:nvSpPr>
          <p:cNvPr id="380932" name="Rectangle 4"/>
          <p:cNvSpPr>
            <a:spLocks noChangeArrowheads="1"/>
          </p:cNvSpPr>
          <p:nvPr/>
        </p:nvSpPr>
        <p:spPr bwMode="auto">
          <a:xfrm>
            <a:off x="125413" y="836613"/>
            <a:ext cx="8839200" cy="5992812"/>
          </a:xfrm>
          <a:prstGeom prst="rect">
            <a:avLst/>
          </a:prstGeom>
          <a:noFill/>
          <a:ln w="9525">
            <a:solidFill>
              <a:srgbClr val="008000"/>
            </a:solidFill>
            <a:miter lim="800000"/>
            <a:headEnd/>
            <a:tailEnd/>
          </a:ln>
        </p:spPr>
        <p:txBody>
          <a:bodyPr lIns="91422" tIns="45712" rIns="91422" bIns="45712">
            <a:spAutoFit/>
          </a:bodyPr>
          <a:lstStyle/>
          <a:p>
            <a:pPr marL="457200" indent="-457200" algn="l">
              <a:lnSpc>
                <a:spcPct val="90000"/>
              </a:lnSpc>
              <a:spcBef>
                <a:spcPct val="50000"/>
              </a:spcBef>
              <a:buFontTx/>
              <a:buAutoNum type="alphaLcPeriod"/>
            </a:pPr>
            <a:r>
              <a:rPr lang="en-US" sz="1800" b="1" u="none" dirty="0" err="1">
                <a:solidFill>
                  <a:srgbClr val="0033CC"/>
                </a:solidFill>
              </a:rPr>
              <a:t>keterlambatan</a:t>
            </a:r>
            <a:r>
              <a:rPr lang="en-US" sz="1800" b="1" u="none" dirty="0">
                <a:solidFill>
                  <a:srgbClr val="0033CC"/>
                </a:solidFill>
              </a:rPr>
              <a:t> </a:t>
            </a:r>
            <a:r>
              <a:rPr lang="en-US" sz="1800" b="1" u="none" dirty="0" err="1">
                <a:solidFill>
                  <a:srgbClr val="0033CC"/>
                </a:solidFill>
              </a:rPr>
              <a:t>pengembalian</a:t>
            </a:r>
            <a:r>
              <a:rPr lang="en-US" sz="1800" b="1" u="none" dirty="0">
                <a:solidFill>
                  <a:srgbClr val="0033CC"/>
                </a:solidFill>
              </a:rPr>
              <a:t> </a:t>
            </a:r>
            <a:r>
              <a:rPr lang="en-US" sz="1800" b="1" u="none" dirty="0" err="1">
                <a:solidFill>
                  <a:srgbClr val="0033CC"/>
                </a:solidFill>
              </a:rPr>
              <a:t>kelebihan</a:t>
            </a:r>
            <a:r>
              <a:rPr lang="en-US" sz="1800" b="1" u="none" dirty="0">
                <a:solidFill>
                  <a:srgbClr val="0033CC"/>
                </a:solidFill>
              </a:rPr>
              <a:t> </a:t>
            </a:r>
            <a:r>
              <a:rPr lang="en-US" sz="1800" b="1" u="none" dirty="0" err="1">
                <a:solidFill>
                  <a:srgbClr val="0033CC"/>
                </a:solidFill>
              </a:rPr>
              <a:t>pembayaran</a:t>
            </a:r>
            <a:r>
              <a:rPr lang="en-US" sz="1800" b="1" u="none" dirty="0">
                <a:solidFill>
                  <a:srgbClr val="0033CC"/>
                </a:solidFill>
              </a:rPr>
              <a:t> </a:t>
            </a:r>
            <a:r>
              <a:rPr lang="en-US" sz="1800" b="1" u="none" dirty="0" err="1">
                <a:solidFill>
                  <a:srgbClr val="0033CC"/>
                </a:solidFill>
              </a:rPr>
              <a:t>pajak</a:t>
            </a:r>
            <a:r>
              <a:rPr lang="en-US" sz="1800" b="1" u="none" dirty="0"/>
              <a:t>, </a:t>
            </a:r>
            <a:r>
              <a:rPr lang="en-US" sz="1800" b="1" u="none" dirty="0" err="1"/>
              <a:t>sebagaimana</a:t>
            </a:r>
            <a:r>
              <a:rPr lang="en-US" sz="1800" b="1" u="none" dirty="0"/>
              <a:t> </a:t>
            </a:r>
            <a:r>
              <a:rPr lang="en-US" sz="1800" b="1" u="none" dirty="0" err="1"/>
              <a:t>dimaksud</a:t>
            </a:r>
            <a:r>
              <a:rPr lang="en-US" sz="1800" b="1" u="none" dirty="0"/>
              <a:t> </a:t>
            </a:r>
            <a:r>
              <a:rPr lang="en-US" sz="1800" b="1" u="none" dirty="0" err="1"/>
              <a:t>dalam</a:t>
            </a:r>
            <a:r>
              <a:rPr lang="en-US" sz="1800" b="1" u="none" dirty="0"/>
              <a:t> </a:t>
            </a:r>
            <a:r>
              <a:rPr lang="en-US" sz="1800" b="1" u="none" dirty="0" err="1"/>
              <a:t>Pasal</a:t>
            </a:r>
            <a:r>
              <a:rPr lang="en-US" sz="1800" b="1" u="none" dirty="0"/>
              <a:t> 11 </a:t>
            </a:r>
            <a:r>
              <a:rPr lang="en-US" sz="1800" b="1" u="none" dirty="0" err="1"/>
              <a:t>ayat</a:t>
            </a:r>
            <a:r>
              <a:rPr lang="en-US" sz="1800" b="1" u="none" dirty="0"/>
              <a:t> (3) KUP;</a:t>
            </a:r>
          </a:p>
          <a:p>
            <a:pPr marL="457200" indent="-457200" algn="l">
              <a:lnSpc>
                <a:spcPct val="90000"/>
              </a:lnSpc>
              <a:spcBef>
                <a:spcPct val="50000"/>
              </a:spcBef>
              <a:buFontTx/>
              <a:buAutoNum type="alphaLcPeriod"/>
            </a:pPr>
            <a:r>
              <a:rPr lang="en-US" sz="1800" b="1" u="none" dirty="0" err="1">
                <a:solidFill>
                  <a:srgbClr val="0033CC"/>
                </a:solidFill>
              </a:rPr>
              <a:t>keterlambatan</a:t>
            </a:r>
            <a:r>
              <a:rPr lang="en-US" sz="1800" b="1" u="none" dirty="0">
                <a:solidFill>
                  <a:srgbClr val="0033CC"/>
                </a:solidFill>
              </a:rPr>
              <a:t> </a:t>
            </a:r>
            <a:r>
              <a:rPr lang="en-US" sz="1800" b="1" u="none" dirty="0" err="1">
                <a:solidFill>
                  <a:srgbClr val="0033CC"/>
                </a:solidFill>
              </a:rPr>
              <a:t>penerbitan</a:t>
            </a:r>
            <a:r>
              <a:rPr lang="en-US" sz="1800" b="1" u="none" dirty="0">
                <a:solidFill>
                  <a:srgbClr val="0033CC"/>
                </a:solidFill>
              </a:rPr>
              <a:t> </a:t>
            </a:r>
            <a:r>
              <a:rPr lang="en-US" sz="1800" b="1" u="none" dirty="0" err="1">
                <a:solidFill>
                  <a:srgbClr val="0033CC"/>
                </a:solidFill>
              </a:rPr>
              <a:t>Surat</a:t>
            </a:r>
            <a:r>
              <a:rPr lang="en-US" sz="1800" b="1" u="none" dirty="0">
                <a:solidFill>
                  <a:srgbClr val="0033CC"/>
                </a:solidFill>
              </a:rPr>
              <a:t> </a:t>
            </a:r>
            <a:r>
              <a:rPr lang="en-US" sz="1800" b="1" u="none" dirty="0" err="1">
                <a:solidFill>
                  <a:srgbClr val="0033CC"/>
                </a:solidFill>
              </a:rPr>
              <a:t>Ketetapan</a:t>
            </a:r>
            <a:r>
              <a:rPr lang="en-US" sz="1800" b="1" u="none" dirty="0">
                <a:solidFill>
                  <a:srgbClr val="0033CC"/>
                </a:solidFill>
              </a:rPr>
              <a:t> </a:t>
            </a:r>
            <a:r>
              <a:rPr lang="en-US" sz="1800" b="1" u="none" dirty="0" err="1">
                <a:solidFill>
                  <a:srgbClr val="0033CC"/>
                </a:solidFill>
              </a:rPr>
              <a:t>Pajak</a:t>
            </a:r>
            <a:r>
              <a:rPr lang="en-US" sz="1800" b="1" u="none" dirty="0">
                <a:solidFill>
                  <a:srgbClr val="0033CC"/>
                </a:solidFill>
              </a:rPr>
              <a:t> </a:t>
            </a:r>
            <a:r>
              <a:rPr lang="en-US" sz="1800" b="1" u="none" dirty="0" err="1">
                <a:solidFill>
                  <a:srgbClr val="0033CC"/>
                </a:solidFill>
              </a:rPr>
              <a:t>Lebih</a:t>
            </a:r>
            <a:r>
              <a:rPr lang="en-US" sz="1800" b="1" u="none" dirty="0">
                <a:solidFill>
                  <a:srgbClr val="0033CC"/>
                </a:solidFill>
              </a:rPr>
              <a:t> Bayar</a:t>
            </a:r>
            <a:r>
              <a:rPr lang="en-US" sz="1800" b="1" u="none" dirty="0"/>
              <a:t>, </a:t>
            </a:r>
            <a:r>
              <a:rPr lang="en-US" sz="1800" b="1" u="none" dirty="0" err="1"/>
              <a:t>sebagaimana</a:t>
            </a:r>
            <a:r>
              <a:rPr lang="en-US" sz="1800" b="1" u="none" dirty="0"/>
              <a:t> </a:t>
            </a:r>
            <a:r>
              <a:rPr lang="en-US" sz="1800" b="1" u="none" dirty="0" err="1"/>
              <a:t>dimaksud</a:t>
            </a:r>
            <a:r>
              <a:rPr lang="en-US" sz="1800" b="1" u="none" dirty="0"/>
              <a:t> </a:t>
            </a:r>
            <a:r>
              <a:rPr lang="en-US" sz="1800" b="1" u="none" dirty="0" err="1"/>
              <a:t>dalam</a:t>
            </a:r>
            <a:r>
              <a:rPr lang="en-US" sz="1800" b="1" u="none" dirty="0"/>
              <a:t> </a:t>
            </a:r>
            <a:r>
              <a:rPr lang="en-US" sz="1800" b="1" u="none" dirty="0" err="1"/>
              <a:t>Pasal</a:t>
            </a:r>
            <a:r>
              <a:rPr lang="en-US" sz="1800" b="1" u="none" dirty="0"/>
              <a:t> 17B </a:t>
            </a:r>
            <a:r>
              <a:rPr lang="en-US" sz="1800" b="1" u="none" dirty="0" err="1"/>
              <a:t>ayat</a:t>
            </a:r>
            <a:r>
              <a:rPr lang="en-US" sz="1800" b="1" u="none" dirty="0"/>
              <a:t> (3) KUP;</a:t>
            </a:r>
          </a:p>
          <a:p>
            <a:pPr marL="457200" indent="-457200" algn="l">
              <a:lnSpc>
                <a:spcPct val="90000"/>
              </a:lnSpc>
              <a:spcBef>
                <a:spcPct val="50000"/>
              </a:spcBef>
              <a:buFontTx/>
              <a:buAutoNum type="alphaLcPeriod"/>
            </a:pPr>
            <a:r>
              <a:rPr lang="en-US" sz="1800" b="1" u="none" dirty="0" err="1"/>
              <a:t>Kelebihan</a:t>
            </a:r>
            <a:r>
              <a:rPr lang="en-US" sz="1800" b="1" u="none" dirty="0"/>
              <a:t> </a:t>
            </a:r>
            <a:r>
              <a:rPr lang="en-US" sz="1800" b="1" u="none" dirty="0" err="1"/>
              <a:t>pembayaran</a:t>
            </a:r>
            <a:r>
              <a:rPr lang="en-US" sz="1800" b="1" u="none" dirty="0"/>
              <a:t> </a:t>
            </a:r>
            <a:r>
              <a:rPr lang="en-US" sz="1800" b="1" u="none" dirty="0" err="1"/>
              <a:t>pajak</a:t>
            </a:r>
            <a:r>
              <a:rPr lang="en-US" sz="1800" b="1" u="none" dirty="0"/>
              <a:t> </a:t>
            </a:r>
            <a:r>
              <a:rPr lang="en-US" sz="1800" b="1" u="none" dirty="0" err="1"/>
              <a:t>karena</a:t>
            </a:r>
            <a:r>
              <a:rPr lang="en-US" sz="1800" b="1" u="none" dirty="0"/>
              <a:t> </a:t>
            </a:r>
            <a:r>
              <a:rPr lang="en-US" sz="1800" b="1" u="none" dirty="0" err="1"/>
              <a:t>tertangguh</a:t>
            </a:r>
            <a:r>
              <a:rPr lang="en-US" sz="1800" b="1" u="none" dirty="0"/>
              <a:t> </a:t>
            </a:r>
            <a:r>
              <a:rPr lang="en-US" sz="1800" b="1" u="none" dirty="0" err="1"/>
              <a:t>akibat</a:t>
            </a:r>
            <a:r>
              <a:rPr lang="en-US" sz="1800" b="1" u="none" dirty="0"/>
              <a:t> </a:t>
            </a:r>
            <a:r>
              <a:rPr lang="en-US" sz="1800" b="1" u="none" dirty="0" err="1"/>
              <a:t>pemeriksaan</a:t>
            </a:r>
            <a:r>
              <a:rPr lang="en-US" sz="1800" b="1" u="none" dirty="0"/>
              <a:t> </a:t>
            </a:r>
            <a:r>
              <a:rPr lang="en-US" sz="1800" b="1" u="none" dirty="0" err="1"/>
              <a:t>bukti</a:t>
            </a:r>
            <a:r>
              <a:rPr lang="en-US" sz="1800" b="1" u="none" dirty="0"/>
              <a:t> </a:t>
            </a:r>
            <a:r>
              <a:rPr lang="en-US" sz="1800" b="1" u="none" dirty="0" err="1"/>
              <a:t>permulaan</a:t>
            </a:r>
            <a:r>
              <a:rPr lang="en-US" sz="1800" b="1" u="none" dirty="0"/>
              <a:t> (</a:t>
            </a:r>
            <a:r>
              <a:rPr lang="en-US" sz="1800" b="1" u="none" dirty="0" err="1"/>
              <a:t>Pasal</a:t>
            </a:r>
            <a:r>
              <a:rPr lang="en-US" sz="1800" b="1" u="none" dirty="0"/>
              <a:t> 17B </a:t>
            </a:r>
            <a:r>
              <a:rPr lang="en-US" sz="1800" b="1" u="none" dirty="0" err="1"/>
              <a:t>ayat</a:t>
            </a:r>
            <a:r>
              <a:rPr lang="en-US" sz="1800" b="1" u="none" dirty="0"/>
              <a:t> 4 UU KUP);</a:t>
            </a:r>
          </a:p>
          <a:p>
            <a:pPr marL="457200" indent="-457200" algn="l">
              <a:lnSpc>
                <a:spcPct val="90000"/>
              </a:lnSpc>
              <a:spcBef>
                <a:spcPct val="50000"/>
              </a:spcBef>
              <a:buFontTx/>
              <a:buAutoNum type="alphaLcPeriod"/>
            </a:pPr>
            <a:r>
              <a:rPr lang="en-US" sz="1800" b="1" u="none" dirty="0" err="1">
                <a:solidFill>
                  <a:srgbClr val="0033CC"/>
                </a:solidFill>
              </a:rPr>
              <a:t>kelebihan</a:t>
            </a:r>
            <a:r>
              <a:rPr lang="en-US" sz="1800" b="1" u="none" dirty="0">
                <a:solidFill>
                  <a:srgbClr val="0033CC"/>
                </a:solidFill>
              </a:rPr>
              <a:t> </a:t>
            </a:r>
            <a:r>
              <a:rPr lang="en-US" sz="1800" b="1" u="none" dirty="0" err="1">
                <a:solidFill>
                  <a:srgbClr val="0033CC"/>
                </a:solidFill>
              </a:rPr>
              <a:t>pembayaran</a:t>
            </a:r>
            <a:r>
              <a:rPr lang="en-US" sz="1800" b="1" u="none" dirty="0">
                <a:solidFill>
                  <a:srgbClr val="0033CC"/>
                </a:solidFill>
              </a:rPr>
              <a:t> </a:t>
            </a:r>
            <a:r>
              <a:rPr lang="en-US" sz="1800" b="1" u="none" dirty="0" err="1">
                <a:solidFill>
                  <a:srgbClr val="0033CC"/>
                </a:solidFill>
              </a:rPr>
              <a:t>pajak</a:t>
            </a:r>
            <a:r>
              <a:rPr lang="en-US" sz="1800" b="1" u="none" dirty="0">
                <a:solidFill>
                  <a:srgbClr val="0033CC"/>
                </a:solidFill>
              </a:rPr>
              <a:t> </a:t>
            </a:r>
            <a:r>
              <a:rPr lang="en-US" sz="1800" b="1" u="none" dirty="0" err="1">
                <a:solidFill>
                  <a:srgbClr val="0033CC"/>
                </a:solidFill>
              </a:rPr>
              <a:t>karena</a:t>
            </a:r>
            <a:r>
              <a:rPr lang="en-US" sz="1800" b="1" u="none" dirty="0">
                <a:solidFill>
                  <a:srgbClr val="0033CC"/>
                </a:solidFill>
              </a:rPr>
              <a:t> </a:t>
            </a:r>
            <a:r>
              <a:rPr lang="en-US" sz="1800" b="1" u="none" dirty="0" err="1">
                <a:solidFill>
                  <a:srgbClr val="0033CC"/>
                </a:solidFill>
              </a:rPr>
              <a:t>pengajuan</a:t>
            </a:r>
            <a:r>
              <a:rPr lang="en-US" sz="1800" b="1" u="none" dirty="0">
                <a:solidFill>
                  <a:srgbClr val="0033CC"/>
                </a:solidFill>
              </a:rPr>
              <a:t> </a:t>
            </a:r>
            <a:r>
              <a:rPr lang="en-US" sz="1800" b="1" u="none" dirty="0" err="1">
                <a:solidFill>
                  <a:srgbClr val="0033CC"/>
                </a:solidFill>
              </a:rPr>
              <a:t>keberatan</a:t>
            </a:r>
            <a:r>
              <a:rPr lang="en-US" sz="1800" b="1" u="none" dirty="0">
                <a:solidFill>
                  <a:srgbClr val="0033CC"/>
                </a:solidFill>
              </a:rPr>
              <a:t> </a:t>
            </a:r>
            <a:r>
              <a:rPr lang="en-US" sz="1800" b="1" u="none" dirty="0" err="1">
                <a:solidFill>
                  <a:srgbClr val="0033CC"/>
                </a:solidFill>
              </a:rPr>
              <a:t>atau</a:t>
            </a:r>
            <a:r>
              <a:rPr lang="en-US" sz="1800" b="1" u="none" dirty="0">
                <a:solidFill>
                  <a:srgbClr val="0033CC"/>
                </a:solidFill>
              </a:rPr>
              <a:t> </a:t>
            </a:r>
            <a:r>
              <a:rPr lang="en-US" sz="1800" b="1" u="none" dirty="0" err="1">
                <a:solidFill>
                  <a:srgbClr val="0033CC"/>
                </a:solidFill>
              </a:rPr>
              <a:t>permohonan</a:t>
            </a:r>
            <a:r>
              <a:rPr lang="en-US" sz="1800" b="1" u="none" dirty="0">
                <a:solidFill>
                  <a:srgbClr val="0033CC"/>
                </a:solidFill>
              </a:rPr>
              <a:t> banding </a:t>
            </a:r>
            <a:r>
              <a:rPr lang="en-US" sz="1800" b="1" u="none" dirty="0" err="1">
                <a:solidFill>
                  <a:srgbClr val="0033CC"/>
                </a:solidFill>
              </a:rPr>
              <a:t>atau</a:t>
            </a:r>
            <a:r>
              <a:rPr lang="en-US" sz="1800" b="1" u="none" dirty="0">
                <a:solidFill>
                  <a:srgbClr val="0033CC"/>
                </a:solidFill>
              </a:rPr>
              <a:t> </a:t>
            </a:r>
            <a:r>
              <a:rPr lang="en-US" sz="1800" b="1" i="1" u="none" dirty="0" err="1">
                <a:solidFill>
                  <a:srgbClr val="0033CC"/>
                </a:solidFill>
              </a:rPr>
              <a:t>peninjauan</a:t>
            </a:r>
            <a:r>
              <a:rPr lang="en-US" sz="1800" b="1" i="1" u="none" dirty="0">
                <a:solidFill>
                  <a:srgbClr val="0033CC"/>
                </a:solidFill>
              </a:rPr>
              <a:t> </a:t>
            </a:r>
            <a:r>
              <a:rPr lang="en-US" sz="1800" b="1" i="1" u="none" dirty="0" err="1">
                <a:solidFill>
                  <a:srgbClr val="0033CC"/>
                </a:solidFill>
              </a:rPr>
              <a:t>kembali</a:t>
            </a:r>
            <a:r>
              <a:rPr lang="en-US" sz="1800" b="1" u="none" dirty="0">
                <a:solidFill>
                  <a:srgbClr val="0033CC"/>
                </a:solidFill>
              </a:rPr>
              <a:t> </a:t>
            </a:r>
            <a:r>
              <a:rPr lang="en-US" sz="1800" b="1" u="none" dirty="0" err="1">
                <a:solidFill>
                  <a:srgbClr val="0033CC"/>
                </a:solidFill>
              </a:rPr>
              <a:t>diterima</a:t>
            </a:r>
            <a:r>
              <a:rPr lang="en-US" sz="1800" b="1" u="none" dirty="0">
                <a:solidFill>
                  <a:srgbClr val="0033CC"/>
                </a:solidFill>
              </a:rPr>
              <a:t> </a:t>
            </a:r>
            <a:r>
              <a:rPr lang="en-US" sz="1800" b="1" u="none" dirty="0" err="1">
                <a:solidFill>
                  <a:srgbClr val="0033CC"/>
                </a:solidFill>
              </a:rPr>
              <a:t>sebagian</a:t>
            </a:r>
            <a:r>
              <a:rPr lang="en-US" sz="1800" b="1" u="none" dirty="0">
                <a:solidFill>
                  <a:srgbClr val="0033CC"/>
                </a:solidFill>
              </a:rPr>
              <a:t> </a:t>
            </a:r>
            <a:r>
              <a:rPr lang="en-US" sz="1800" b="1" u="none" dirty="0" err="1">
                <a:solidFill>
                  <a:srgbClr val="0033CC"/>
                </a:solidFill>
              </a:rPr>
              <a:t>atau</a:t>
            </a:r>
            <a:r>
              <a:rPr lang="en-US" sz="1800" b="1" u="none" dirty="0">
                <a:solidFill>
                  <a:srgbClr val="0033CC"/>
                </a:solidFill>
              </a:rPr>
              <a:t> </a:t>
            </a:r>
            <a:r>
              <a:rPr lang="en-US" sz="1800" b="1" u="none" dirty="0" err="1">
                <a:solidFill>
                  <a:srgbClr val="0033CC"/>
                </a:solidFill>
              </a:rPr>
              <a:t>seluruhnya</a:t>
            </a:r>
            <a:r>
              <a:rPr lang="en-US" sz="1800" b="1" u="none" dirty="0"/>
              <a:t> </a:t>
            </a:r>
            <a:r>
              <a:rPr lang="en-US" sz="1800" b="1" u="none" dirty="0" err="1"/>
              <a:t>sebagaimana</a:t>
            </a:r>
            <a:r>
              <a:rPr lang="en-US" sz="1800" b="1" u="none" dirty="0"/>
              <a:t> </a:t>
            </a:r>
            <a:r>
              <a:rPr lang="en-US" sz="1800" b="1" u="none" dirty="0" err="1"/>
              <a:t>dimaksud</a:t>
            </a:r>
            <a:r>
              <a:rPr lang="en-US" sz="1800" b="1" u="none" dirty="0"/>
              <a:t> </a:t>
            </a:r>
            <a:r>
              <a:rPr lang="en-US" sz="1800" b="1" u="none" dirty="0" err="1"/>
              <a:t>dalam</a:t>
            </a:r>
            <a:r>
              <a:rPr lang="en-US" sz="1800" b="1" u="none" dirty="0"/>
              <a:t> </a:t>
            </a:r>
            <a:r>
              <a:rPr lang="en-US" sz="1800" b="1" u="none" dirty="0" err="1"/>
              <a:t>Pasal</a:t>
            </a:r>
            <a:r>
              <a:rPr lang="en-US" sz="1800" b="1" u="none" dirty="0"/>
              <a:t> 27A </a:t>
            </a:r>
            <a:r>
              <a:rPr lang="en-US" sz="1800" b="1" u="none" dirty="0" err="1"/>
              <a:t>ayat</a:t>
            </a:r>
            <a:r>
              <a:rPr lang="en-US" sz="1800" b="1" u="none" dirty="0"/>
              <a:t> (1) KUP; </a:t>
            </a:r>
            <a:r>
              <a:rPr lang="en-US" sz="1800" b="1" u="none" dirty="0" err="1"/>
              <a:t>atau</a:t>
            </a:r>
            <a:endParaRPr lang="en-US" sz="1800" b="1" u="none" dirty="0"/>
          </a:p>
          <a:p>
            <a:pPr marL="457200" indent="-457200" algn="l">
              <a:lnSpc>
                <a:spcPct val="90000"/>
              </a:lnSpc>
              <a:spcBef>
                <a:spcPct val="50000"/>
              </a:spcBef>
              <a:buFontTx/>
              <a:buAutoNum type="alphaLcPeriod"/>
            </a:pPr>
            <a:r>
              <a:rPr lang="en-US" sz="1800" b="1" i="1" u="none" dirty="0" err="1">
                <a:solidFill>
                  <a:schemeClr val="accent2"/>
                </a:solidFill>
              </a:rPr>
              <a:t>Kelebihan</a:t>
            </a:r>
            <a:r>
              <a:rPr lang="en-US" sz="1800" b="1" i="1" u="none" dirty="0">
                <a:solidFill>
                  <a:schemeClr val="accent2"/>
                </a:solidFill>
              </a:rPr>
              <a:t> </a:t>
            </a:r>
            <a:r>
              <a:rPr lang="en-US" sz="1800" b="1" i="1" u="none" dirty="0" err="1">
                <a:solidFill>
                  <a:schemeClr val="accent2"/>
                </a:solidFill>
              </a:rPr>
              <a:t>pembayaran</a:t>
            </a:r>
            <a:r>
              <a:rPr lang="en-US" sz="1800" b="1" i="1" u="none" dirty="0">
                <a:solidFill>
                  <a:schemeClr val="accent2"/>
                </a:solidFill>
              </a:rPr>
              <a:t> </a:t>
            </a:r>
            <a:r>
              <a:rPr lang="en-US" sz="1800" b="1" i="1" u="none" dirty="0" err="1">
                <a:solidFill>
                  <a:schemeClr val="accent2"/>
                </a:solidFill>
              </a:rPr>
              <a:t>pajak</a:t>
            </a:r>
            <a:r>
              <a:rPr lang="en-US" sz="1800" b="1" i="1" u="none" dirty="0">
                <a:solidFill>
                  <a:schemeClr val="accent2"/>
                </a:solidFill>
              </a:rPr>
              <a:t> </a:t>
            </a:r>
            <a:r>
              <a:rPr lang="en-US" sz="1800" b="1" i="1" u="none" dirty="0" err="1">
                <a:solidFill>
                  <a:schemeClr val="accent2"/>
                </a:solidFill>
              </a:rPr>
              <a:t>karena</a:t>
            </a:r>
            <a:r>
              <a:rPr lang="en-US" sz="1800" b="1" i="1" u="none" dirty="0">
                <a:solidFill>
                  <a:schemeClr val="accent2"/>
                </a:solidFill>
              </a:rPr>
              <a:t> SK </a:t>
            </a:r>
            <a:r>
              <a:rPr lang="en-US" sz="1800" b="1" i="1" u="none" dirty="0" err="1">
                <a:solidFill>
                  <a:schemeClr val="accent2"/>
                </a:solidFill>
              </a:rPr>
              <a:t>Pembetulan</a:t>
            </a:r>
            <a:r>
              <a:rPr lang="en-US" sz="1800" b="1" i="1" u="none" dirty="0">
                <a:solidFill>
                  <a:schemeClr val="accent2"/>
                </a:solidFill>
              </a:rPr>
              <a:t>, SK </a:t>
            </a:r>
            <a:r>
              <a:rPr lang="en-US" sz="1800" b="1" i="1" u="none" dirty="0" err="1">
                <a:solidFill>
                  <a:schemeClr val="accent2"/>
                </a:solidFill>
              </a:rPr>
              <a:t>Pengurangan</a:t>
            </a:r>
            <a:r>
              <a:rPr lang="en-US" sz="1800" b="1" i="1" u="none" dirty="0">
                <a:solidFill>
                  <a:schemeClr val="accent2"/>
                </a:solidFill>
              </a:rPr>
              <a:t> </a:t>
            </a:r>
            <a:r>
              <a:rPr lang="en-US" sz="1800" b="1" i="1" u="none" dirty="0" err="1">
                <a:solidFill>
                  <a:schemeClr val="accent2"/>
                </a:solidFill>
              </a:rPr>
              <a:t>Ketetapan</a:t>
            </a:r>
            <a:r>
              <a:rPr lang="en-US" sz="1800" b="1" i="1" u="none" dirty="0">
                <a:solidFill>
                  <a:schemeClr val="accent2"/>
                </a:solidFill>
              </a:rPr>
              <a:t> </a:t>
            </a:r>
            <a:r>
              <a:rPr lang="en-US" sz="1800" b="1" i="1" u="none" dirty="0" err="1">
                <a:solidFill>
                  <a:schemeClr val="accent2"/>
                </a:solidFill>
              </a:rPr>
              <a:t>Pajak</a:t>
            </a:r>
            <a:r>
              <a:rPr lang="en-US" sz="1800" b="1" i="1" u="none" dirty="0">
                <a:solidFill>
                  <a:schemeClr val="accent2"/>
                </a:solidFill>
              </a:rPr>
              <a:t>, </a:t>
            </a:r>
            <a:r>
              <a:rPr lang="en-US" sz="1800" b="1" i="1" u="none" dirty="0" err="1">
                <a:solidFill>
                  <a:schemeClr val="accent2"/>
                </a:solidFill>
              </a:rPr>
              <a:t>atau</a:t>
            </a:r>
            <a:r>
              <a:rPr lang="en-US" sz="1800" b="1" i="1" u="none" dirty="0">
                <a:solidFill>
                  <a:schemeClr val="accent2"/>
                </a:solidFill>
              </a:rPr>
              <a:t> SK </a:t>
            </a:r>
            <a:r>
              <a:rPr lang="en-US" sz="1800" b="1" i="1" u="none" dirty="0" err="1">
                <a:solidFill>
                  <a:schemeClr val="accent2"/>
                </a:solidFill>
              </a:rPr>
              <a:t>Pembatalan</a:t>
            </a:r>
            <a:r>
              <a:rPr lang="en-US" sz="1800" b="1" i="1" u="none" dirty="0">
                <a:solidFill>
                  <a:schemeClr val="accent2"/>
                </a:solidFill>
              </a:rPr>
              <a:t> </a:t>
            </a:r>
            <a:r>
              <a:rPr lang="en-US" sz="1800" b="1" i="1" u="none" dirty="0" err="1">
                <a:solidFill>
                  <a:schemeClr val="accent2"/>
                </a:solidFill>
              </a:rPr>
              <a:t>Ketetapan</a:t>
            </a:r>
            <a:r>
              <a:rPr lang="en-US" sz="1800" b="1" i="1" u="none" dirty="0">
                <a:solidFill>
                  <a:schemeClr val="accent2"/>
                </a:solidFill>
              </a:rPr>
              <a:t> </a:t>
            </a:r>
            <a:r>
              <a:rPr lang="en-US" sz="1800" b="1" i="1" u="none" dirty="0" err="1">
                <a:solidFill>
                  <a:schemeClr val="accent2"/>
                </a:solidFill>
              </a:rPr>
              <a:t>Pajak</a:t>
            </a:r>
            <a:r>
              <a:rPr lang="en-US" sz="1800" b="1" i="1" u="none" dirty="0">
                <a:solidFill>
                  <a:schemeClr val="accent2"/>
                </a:solidFill>
              </a:rPr>
              <a:t> yang </a:t>
            </a:r>
            <a:r>
              <a:rPr lang="en-US" sz="1800" b="1" i="1" u="none" dirty="0" err="1">
                <a:solidFill>
                  <a:schemeClr val="accent2"/>
                </a:solidFill>
              </a:rPr>
              <a:t>dikabulkan</a:t>
            </a:r>
            <a:r>
              <a:rPr lang="en-US" sz="1800" b="1" i="1" u="none" dirty="0">
                <a:solidFill>
                  <a:schemeClr val="accent2"/>
                </a:solidFill>
              </a:rPr>
              <a:t> </a:t>
            </a:r>
            <a:r>
              <a:rPr lang="en-US" sz="1800" b="1" i="1" u="none" dirty="0" err="1">
                <a:solidFill>
                  <a:schemeClr val="accent2"/>
                </a:solidFill>
              </a:rPr>
              <a:t>sebagian</a:t>
            </a:r>
            <a:r>
              <a:rPr lang="en-US" sz="1800" b="1" i="1" u="none" dirty="0">
                <a:solidFill>
                  <a:schemeClr val="accent2"/>
                </a:solidFill>
              </a:rPr>
              <a:t> </a:t>
            </a:r>
            <a:r>
              <a:rPr lang="en-US" sz="1800" b="1" i="1" u="none" dirty="0" err="1">
                <a:solidFill>
                  <a:schemeClr val="accent2"/>
                </a:solidFill>
              </a:rPr>
              <a:t>atau</a:t>
            </a:r>
            <a:r>
              <a:rPr lang="en-US" sz="1800" b="1" i="1" u="none" dirty="0">
                <a:solidFill>
                  <a:schemeClr val="accent2"/>
                </a:solidFill>
              </a:rPr>
              <a:t> </a:t>
            </a:r>
            <a:r>
              <a:rPr lang="en-US" sz="1800" b="1" i="1" u="none" dirty="0" err="1">
                <a:solidFill>
                  <a:schemeClr val="accent2"/>
                </a:solidFill>
              </a:rPr>
              <a:t>seluruhnya</a:t>
            </a:r>
            <a:r>
              <a:rPr lang="en-US" sz="1800" b="1" i="1" u="none" dirty="0"/>
              <a:t> </a:t>
            </a:r>
            <a:r>
              <a:rPr lang="en-US" sz="1800" b="1" i="1" u="none" dirty="0" err="1"/>
              <a:t>sebagaimana</a:t>
            </a:r>
            <a:r>
              <a:rPr lang="en-US" sz="1800" b="1" i="1" u="none" dirty="0"/>
              <a:t> </a:t>
            </a:r>
            <a:r>
              <a:rPr lang="en-US" sz="1800" b="1" i="1" u="none" dirty="0" err="1"/>
              <a:t>dimaksud</a:t>
            </a:r>
            <a:r>
              <a:rPr lang="en-US" sz="1800" b="1" i="1" u="none" dirty="0"/>
              <a:t> </a:t>
            </a:r>
            <a:r>
              <a:rPr lang="en-US" sz="1800" b="1" i="1" u="none" dirty="0" err="1"/>
              <a:t>Pasal</a:t>
            </a:r>
            <a:r>
              <a:rPr lang="en-US" sz="1800" b="1" i="1" u="none" dirty="0"/>
              <a:t> 27 </a:t>
            </a:r>
            <a:r>
              <a:rPr lang="en-US" sz="1800" b="1" i="1" u="none" dirty="0" err="1"/>
              <a:t>ayat</a:t>
            </a:r>
            <a:r>
              <a:rPr lang="en-US" sz="1800" b="1" i="1" u="none" dirty="0"/>
              <a:t> (1a) UU KUP; </a:t>
            </a:r>
            <a:r>
              <a:rPr lang="en-US" sz="1800" b="1" i="1" u="none" dirty="0" err="1"/>
              <a:t>atau</a:t>
            </a:r>
            <a:endParaRPr lang="en-US" sz="1800" b="1" i="1" u="none" dirty="0"/>
          </a:p>
          <a:p>
            <a:pPr marL="457200" indent="-457200" algn="l">
              <a:lnSpc>
                <a:spcPct val="90000"/>
              </a:lnSpc>
              <a:spcBef>
                <a:spcPct val="50000"/>
              </a:spcBef>
              <a:buFontTx/>
              <a:buAutoNum type="alphaLcPeriod"/>
            </a:pPr>
            <a:r>
              <a:rPr lang="en-US" sz="1800" b="1" u="none" dirty="0" err="1">
                <a:solidFill>
                  <a:srgbClr val="0033CC"/>
                </a:solidFill>
              </a:rPr>
              <a:t>kelebihan</a:t>
            </a:r>
            <a:r>
              <a:rPr lang="en-US" sz="1800" b="1" u="none" dirty="0">
                <a:solidFill>
                  <a:srgbClr val="0033CC"/>
                </a:solidFill>
              </a:rPr>
              <a:t> </a:t>
            </a:r>
            <a:r>
              <a:rPr lang="en-US" sz="1800" b="1" u="none" dirty="0" err="1">
                <a:solidFill>
                  <a:srgbClr val="0033CC"/>
                </a:solidFill>
              </a:rPr>
              <a:t>pembayaran</a:t>
            </a:r>
            <a:r>
              <a:rPr lang="en-US" sz="1800" b="1" u="none" dirty="0">
                <a:solidFill>
                  <a:srgbClr val="0033CC"/>
                </a:solidFill>
              </a:rPr>
              <a:t> </a:t>
            </a:r>
            <a:r>
              <a:rPr lang="en-US" sz="1800" b="1" u="none" dirty="0" err="1">
                <a:solidFill>
                  <a:srgbClr val="0033CC"/>
                </a:solidFill>
              </a:rPr>
              <a:t>sanksi</a:t>
            </a:r>
            <a:r>
              <a:rPr lang="en-US" sz="1800" b="1" u="none" dirty="0">
                <a:solidFill>
                  <a:srgbClr val="0033CC"/>
                </a:solidFill>
              </a:rPr>
              <a:t> </a:t>
            </a:r>
            <a:r>
              <a:rPr lang="en-US" sz="1800" b="1" u="none" dirty="0" err="1">
                <a:solidFill>
                  <a:srgbClr val="0033CC"/>
                </a:solidFill>
              </a:rPr>
              <a:t>administrasi</a:t>
            </a:r>
            <a:r>
              <a:rPr lang="en-US" sz="1800" b="1" u="none" dirty="0">
                <a:solidFill>
                  <a:srgbClr val="0033CC"/>
                </a:solidFill>
              </a:rPr>
              <a:t> </a:t>
            </a:r>
            <a:r>
              <a:rPr lang="en-US" sz="1800" b="1" u="none" dirty="0" err="1">
                <a:solidFill>
                  <a:srgbClr val="0033CC"/>
                </a:solidFill>
              </a:rPr>
              <a:t>Pasal</a:t>
            </a:r>
            <a:r>
              <a:rPr lang="en-US" sz="1800" b="1" u="none" dirty="0">
                <a:solidFill>
                  <a:srgbClr val="0033CC"/>
                </a:solidFill>
              </a:rPr>
              <a:t> 14 </a:t>
            </a:r>
            <a:r>
              <a:rPr lang="en-US" sz="1800" b="1" u="none" dirty="0" err="1">
                <a:solidFill>
                  <a:srgbClr val="0033CC"/>
                </a:solidFill>
              </a:rPr>
              <a:t>ayat</a:t>
            </a:r>
            <a:r>
              <a:rPr lang="en-US" sz="1800" b="1" u="none" dirty="0">
                <a:solidFill>
                  <a:srgbClr val="0033CC"/>
                </a:solidFill>
              </a:rPr>
              <a:t> (4) </a:t>
            </a:r>
            <a:r>
              <a:rPr lang="en-US" sz="1800" b="1" u="none" dirty="0" err="1">
                <a:solidFill>
                  <a:srgbClr val="0033CC"/>
                </a:solidFill>
              </a:rPr>
              <a:t>dan</a:t>
            </a:r>
            <a:r>
              <a:rPr lang="en-US" sz="1800" b="1" u="none" dirty="0">
                <a:solidFill>
                  <a:srgbClr val="0033CC"/>
                </a:solidFill>
              </a:rPr>
              <a:t> </a:t>
            </a:r>
            <a:r>
              <a:rPr lang="en-US" sz="1800" b="1" u="none" dirty="0" err="1">
                <a:solidFill>
                  <a:srgbClr val="0033CC"/>
                </a:solidFill>
              </a:rPr>
              <a:t>atau</a:t>
            </a:r>
            <a:r>
              <a:rPr lang="en-US" sz="1800" b="1" u="none" dirty="0">
                <a:solidFill>
                  <a:srgbClr val="0033CC"/>
                </a:solidFill>
              </a:rPr>
              <a:t> </a:t>
            </a:r>
            <a:r>
              <a:rPr lang="en-US" sz="1800" b="1" u="none" dirty="0" err="1">
                <a:solidFill>
                  <a:srgbClr val="0033CC"/>
                </a:solidFill>
              </a:rPr>
              <a:t>Pasal</a:t>
            </a:r>
            <a:r>
              <a:rPr lang="en-US" sz="1800" b="1" u="none" dirty="0">
                <a:solidFill>
                  <a:srgbClr val="0033CC"/>
                </a:solidFill>
              </a:rPr>
              <a:t> 19 </a:t>
            </a:r>
            <a:r>
              <a:rPr lang="en-US" sz="1800" b="1" u="none" dirty="0" err="1">
                <a:solidFill>
                  <a:srgbClr val="0033CC"/>
                </a:solidFill>
              </a:rPr>
              <a:t>ayat</a:t>
            </a:r>
            <a:r>
              <a:rPr lang="en-US" sz="1800" b="1" u="none" dirty="0">
                <a:solidFill>
                  <a:srgbClr val="0033CC"/>
                </a:solidFill>
              </a:rPr>
              <a:t> (1) </a:t>
            </a:r>
            <a:r>
              <a:rPr lang="en-US" sz="1800" b="1" u="none" dirty="0" err="1">
                <a:solidFill>
                  <a:srgbClr val="0033CC"/>
                </a:solidFill>
              </a:rPr>
              <a:t>berdasarkan</a:t>
            </a:r>
            <a:r>
              <a:rPr lang="en-US" sz="1800" b="1" u="none" dirty="0">
                <a:solidFill>
                  <a:srgbClr val="0033CC"/>
                </a:solidFill>
              </a:rPr>
              <a:t> SK </a:t>
            </a:r>
            <a:r>
              <a:rPr lang="en-US" sz="1800" b="1" u="none" dirty="0" err="1">
                <a:solidFill>
                  <a:srgbClr val="0033CC"/>
                </a:solidFill>
              </a:rPr>
              <a:t>Pengurangan</a:t>
            </a:r>
            <a:r>
              <a:rPr lang="en-US" sz="1800" b="1" u="none" dirty="0">
                <a:solidFill>
                  <a:srgbClr val="0033CC"/>
                </a:solidFill>
              </a:rPr>
              <a:t> </a:t>
            </a:r>
            <a:r>
              <a:rPr lang="en-US" sz="1800" b="1" u="none" dirty="0" err="1">
                <a:solidFill>
                  <a:srgbClr val="0033CC"/>
                </a:solidFill>
              </a:rPr>
              <a:t>Sanksi</a:t>
            </a:r>
            <a:r>
              <a:rPr lang="en-US" sz="1800" b="1" u="none" dirty="0">
                <a:solidFill>
                  <a:srgbClr val="0033CC"/>
                </a:solidFill>
              </a:rPr>
              <a:t> </a:t>
            </a:r>
            <a:r>
              <a:rPr lang="en-US" sz="1800" b="1" u="none" dirty="0" err="1">
                <a:solidFill>
                  <a:srgbClr val="0033CC"/>
                </a:solidFill>
              </a:rPr>
              <a:t>Administrasi</a:t>
            </a:r>
            <a:r>
              <a:rPr lang="en-US" sz="1800" b="1" u="none" dirty="0">
                <a:solidFill>
                  <a:srgbClr val="0033CC"/>
                </a:solidFill>
              </a:rPr>
              <a:t> </a:t>
            </a:r>
            <a:r>
              <a:rPr lang="en-US" sz="1800" b="1" u="none" dirty="0" err="1">
                <a:solidFill>
                  <a:srgbClr val="0033CC"/>
                </a:solidFill>
              </a:rPr>
              <a:t>atau</a:t>
            </a:r>
            <a:r>
              <a:rPr lang="en-US" sz="1800" b="1" u="none" dirty="0">
                <a:solidFill>
                  <a:srgbClr val="0033CC"/>
                </a:solidFill>
              </a:rPr>
              <a:t> SK </a:t>
            </a:r>
            <a:r>
              <a:rPr lang="en-US" sz="1800" b="1" u="none" dirty="0" err="1">
                <a:solidFill>
                  <a:srgbClr val="0033CC"/>
                </a:solidFill>
              </a:rPr>
              <a:t>Penghapusan</a:t>
            </a:r>
            <a:r>
              <a:rPr lang="en-US" sz="1800" b="1" u="none" dirty="0">
                <a:solidFill>
                  <a:srgbClr val="0033CC"/>
                </a:solidFill>
              </a:rPr>
              <a:t> </a:t>
            </a:r>
            <a:r>
              <a:rPr lang="en-US" sz="1800" b="1" u="none" dirty="0" err="1">
                <a:solidFill>
                  <a:srgbClr val="0033CC"/>
                </a:solidFill>
              </a:rPr>
              <a:t>Sanksi</a:t>
            </a:r>
            <a:r>
              <a:rPr lang="en-US" sz="1800" b="1" u="none" dirty="0">
                <a:solidFill>
                  <a:srgbClr val="0033CC"/>
                </a:solidFill>
              </a:rPr>
              <a:t> </a:t>
            </a:r>
            <a:r>
              <a:rPr lang="en-US" sz="1800" b="1" u="none" dirty="0" err="1">
                <a:solidFill>
                  <a:srgbClr val="0033CC"/>
                </a:solidFill>
              </a:rPr>
              <a:t>Administrasi</a:t>
            </a:r>
            <a:r>
              <a:rPr lang="en-US" sz="1800" b="1" u="none" dirty="0">
                <a:solidFill>
                  <a:srgbClr val="0033CC"/>
                </a:solidFill>
              </a:rPr>
              <a:t> </a:t>
            </a:r>
            <a:r>
              <a:rPr lang="en-US" sz="1800" b="1" u="none" dirty="0" err="1">
                <a:solidFill>
                  <a:srgbClr val="0033CC"/>
                </a:solidFill>
              </a:rPr>
              <a:t>sebagai</a:t>
            </a:r>
            <a:r>
              <a:rPr lang="en-US" sz="1800" b="1" u="none" dirty="0">
                <a:solidFill>
                  <a:srgbClr val="0033CC"/>
                </a:solidFill>
              </a:rPr>
              <a:t> </a:t>
            </a:r>
            <a:r>
              <a:rPr lang="en-US" sz="1800" b="1" u="none" dirty="0" err="1">
                <a:solidFill>
                  <a:srgbClr val="0033CC"/>
                </a:solidFill>
              </a:rPr>
              <a:t>akibat</a:t>
            </a:r>
            <a:r>
              <a:rPr lang="en-US" sz="1800" b="1" u="none" dirty="0">
                <a:solidFill>
                  <a:srgbClr val="0033CC"/>
                </a:solidFill>
              </a:rPr>
              <a:t> </a:t>
            </a:r>
            <a:r>
              <a:rPr lang="en-US" sz="1800" b="1" u="none" dirty="0" err="1">
                <a:solidFill>
                  <a:srgbClr val="0033CC"/>
                </a:solidFill>
              </a:rPr>
              <a:t>diterbitkan</a:t>
            </a:r>
            <a:r>
              <a:rPr lang="en-US" sz="1800" b="1" u="none" dirty="0">
                <a:solidFill>
                  <a:srgbClr val="0033CC"/>
                </a:solidFill>
              </a:rPr>
              <a:t> SK </a:t>
            </a:r>
            <a:r>
              <a:rPr lang="en-US" sz="1800" b="1" u="none" dirty="0" err="1">
                <a:solidFill>
                  <a:srgbClr val="0033CC"/>
                </a:solidFill>
              </a:rPr>
              <a:t>Keberatan</a:t>
            </a:r>
            <a:r>
              <a:rPr lang="en-US" sz="1800" b="1" u="none" dirty="0">
                <a:solidFill>
                  <a:srgbClr val="0033CC"/>
                </a:solidFill>
              </a:rPr>
              <a:t>, </a:t>
            </a:r>
            <a:r>
              <a:rPr lang="en-US" sz="1800" b="1" u="none" dirty="0" err="1">
                <a:solidFill>
                  <a:srgbClr val="0033CC"/>
                </a:solidFill>
              </a:rPr>
              <a:t>Putusan</a:t>
            </a:r>
            <a:r>
              <a:rPr lang="en-US" sz="1800" b="1" u="none" dirty="0">
                <a:solidFill>
                  <a:srgbClr val="0033CC"/>
                </a:solidFill>
              </a:rPr>
              <a:t> Banding, </a:t>
            </a:r>
            <a:r>
              <a:rPr lang="en-US" sz="1800" b="1" u="none" dirty="0" err="1">
                <a:solidFill>
                  <a:srgbClr val="0033CC"/>
                </a:solidFill>
              </a:rPr>
              <a:t>atau</a:t>
            </a:r>
            <a:r>
              <a:rPr lang="en-US" sz="1800" b="1" u="none" dirty="0">
                <a:solidFill>
                  <a:srgbClr val="0033CC"/>
                </a:solidFill>
              </a:rPr>
              <a:t> </a:t>
            </a:r>
            <a:r>
              <a:rPr lang="en-US" sz="1800" b="1" i="1" u="none" dirty="0" err="1">
                <a:solidFill>
                  <a:srgbClr val="0033CC"/>
                </a:solidFill>
              </a:rPr>
              <a:t>Putusan</a:t>
            </a:r>
            <a:r>
              <a:rPr lang="en-US" sz="1800" b="1" i="1" u="none" dirty="0">
                <a:solidFill>
                  <a:srgbClr val="0033CC"/>
                </a:solidFill>
              </a:rPr>
              <a:t> </a:t>
            </a:r>
            <a:r>
              <a:rPr lang="en-US" sz="1800" b="1" i="1" u="none" dirty="0" err="1">
                <a:solidFill>
                  <a:srgbClr val="0033CC"/>
                </a:solidFill>
              </a:rPr>
              <a:t>Peninjauan</a:t>
            </a:r>
            <a:r>
              <a:rPr lang="en-US" sz="1800" b="1" i="1" u="none" dirty="0">
                <a:solidFill>
                  <a:srgbClr val="0033CC"/>
                </a:solidFill>
              </a:rPr>
              <a:t> </a:t>
            </a:r>
            <a:r>
              <a:rPr lang="en-US" sz="1800" b="1" i="1" u="none" dirty="0" err="1">
                <a:solidFill>
                  <a:srgbClr val="0033CC"/>
                </a:solidFill>
              </a:rPr>
              <a:t>Kembali</a:t>
            </a:r>
            <a:r>
              <a:rPr lang="en-US" sz="1800" b="1" u="none" dirty="0">
                <a:solidFill>
                  <a:srgbClr val="0033CC"/>
                </a:solidFill>
              </a:rPr>
              <a:t> yang </a:t>
            </a:r>
            <a:r>
              <a:rPr lang="en-US" sz="1800" b="1" u="none" dirty="0" err="1">
                <a:solidFill>
                  <a:srgbClr val="0033CC"/>
                </a:solidFill>
              </a:rPr>
              <a:t>mengabulkan</a:t>
            </a:r>
            <a:r>
              <a:rPr lang="en-US" sz="1800" b="1" u="none" dirty="0">
                <a:solidFill>
                  <a:srgbClr val="0033CC"/>
                </a:solidFill>
              </a:rPr>
              <a:t> </a:t>
            </a:r>
            <a:r>
              <a:rPr lang="en-US" sz="1800" b="1" u="none" dirty="0" err="1">
                <a:solidFill>
                  <a:srgbClr val="0033CC"/>
                </a:solidFill>
              </a:rPr>
              <a:t>sebagian</a:t>
            </a:r>
            <a:r>
              <a:rPr lang="en-US" sz="1800" b="1" u="none" dirty="0">
                <a:solidFill>
                  <a:srgbClr val="0033CC"/>
                </a:solidFill>
              </a:rPr>
              <a:t> </a:t>
            </a:r>
            <a:r>
              <a:rPr lang="en-US" sz="1800" b="1" u="none" dirty="0" err="1">
                <a:solidFill>
                  <a:srgbClr val="0033CC"/>
                </a:solidFill>
              </a:rPr>
              <a:t>atau</a:t>
            </a:r>
            <a:r>
              <a:rPr lang="en-US" sz="1800" b="1" u="none" dirty="0">
                <a:solidFill>
                  <a:srgbClr val="0033CC"/>
                </a:solidFill>
              </a:rPr>
              <a:t> </a:t>
            </a:r>
            <a:r>
              <a:rPr lang="en-US" sz="1800" b="1" u="none" dirty="0" err="1">
                <a:solidFill>
                  <a:srgbClr val="0033CC"/>
                </a:solidFill>
              </a:rPr>
              <a:t>seluruh</a:t>
            </a:r>
            <a:r>
              <a:rPr lang="en-US" sz="1800" b="1" u="none" dirty="0">
                <a:solidFill>
                  <a:srgbClr val="0033CC"/>
                </a:solidFill>
              </a:rPr>
              <a:t> </a:t>
            </a:r>
            <a:r>
              <a:rPr lang="en-US" sz="1800" b="1" u="none" dirty="0" err="1">
                <a:solidFill>
                  <a:srgbClr val="0033CC"/>
                </a:solidFill>
              </a:rPr>
              <a:t>permohonan</a:t>
            </a:r>
            <a:r>
              <a:rPr lang="en-US" sz="1800" b="1" u="none" dirty="0">
                <a:solidFill>
                  <a:srgbClr val="0033CC"/>
                </a:solidFill>
              </a:rPr>
              <a:t> WP</a:t>
            </a:r>
            <a:r>
              <a:rPr lang="en-US" sz="1800" b="1" u="none" dirty="0"/>
              <a:t>, </a:t>
            </a:r>
            <a:r>
              <a:rPr lang="en-US" sz="1800" b="1" u="none" dirty="0" err="1"/>
              <a:t>sebagaimana</a:t>
            </a:r>
            <a:r>
              <a:rPr lang="en-US" sz="1800" b="1" u="none" dirty="0"/>
              <a:t> </a:t>
            </a:r>
            <a:r>
              <a:rPr lang="en-US" sz="1800" b="1" u="none" dirty="0" err="1"/>
              <a:t>dimaksud</a:t>
            </a:r>
            <a:r>
              <a:rPr lang="en-US" sz="1800" b="1" u="none" dirty="0"/>
              <a:t> </a:t>
            </a:r>
            <a:r>
              <a:rPr lang="en-US" sz="1800" b="1" u="none" dirty="0" err="1"/>
              <a:t>dalam</a:t>
            </a:r>
            <a:r>
              <a:rPr lang="en-US" sz="1800" b="1" u="none" dirty="0"/>
              <a:t> </a:t>
            </a:r>
            <a:r>
              <a:rPr lang="en-US" sz="1800" b="1" u="none" dirty="0" err="1"/>
              <a:t>Pasal</a:t>
            </a:r>
            <a:r>
              <a:rPr lang="en-US" sz="1800" b="1" u="none" dirty="0"/>
              <a:t> 27A </a:t>
            </a:r>
            <a:r>
              <a:rPr lang="en-US" sz="1800" b="1" u="none" dirty="0" err="1"/>
              <a:t>ayat</a:t>
            </a:r>
            <a:r>
              <a:rPr lang="en-US" sz="1800" b="1" u="none" dirty="0"/>
              <a:t> (2) KUP.</a:t>
            </a:r>
          </a:p>
        </p:txBody>
      </p:sp>
      <p:sp>
        <p:nvSpPr>
          <p:cNvPr id="380933" name="AutoShape 5"/>
          <p:cNvSpPr>
            <a:spLocks noChangeArrowheads="1"/>
          </p:cNvSpPr>
          <p:nvPr/>
        </p:nvSpPr>
        <p:spPr bwMode="auto">
          <a:xfrm>
            <a:off x="5795963" y="260350"/>
            <a:ext cx="474662"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46790" name="Rectangle 6"/>
          <p:cNvSpPr>
            <a:spLocks noChangeArrowheads="1"/>
          </p:cNvSpPr>
          <p:nvPr/>
        </p:nvSpPr>
        <p:spPr bwMode="auto">
          <a:xfrm>
            <a:off x="0" y="0"/>
            <a:ext cx="2592412" cy="738652"/>
          </a:xfrm>
          <a:prstGeom prst="rect">
            <a:avLst/>
          </a:prstGeom>
          <a:noFill/>
          <a:ln w="9525">
            <a:solidFill>
              <a:srgbClr val="FF33CC"/>
            </a:solidFill>
            <a:miter lim="800000"/>
            <a:headEnd/>
            <a:tailEnd/>
          </a:ln>
        </p:spPr>
        <p:txBody>
          <a:bodyPr wrap="square" lIns="91426" tIns="45714" rIns="91426" bIns="45714">
            <a:spAutoFit/>
          </a:bodyPr>
          <a:lstStyle/>
          <a:p>
            <a:r>
              <a:rPr lang="en-US" sz="1400" b="1" u="none" dirty="0" smtClean="0">
                <a:solidFill>
                  <a:srgbClr val="FF0000"/>
                </a:solidFill>
                <a:latin typeface="Lucida Console" pitchFamily="49" charset="0"/>
              </a:rPr>
              <a:t>PMK </a:t>
            </a:r>
            <a:r>
              <a:rPr lang="id-ID" sz="1400" b="1" u="none" dirty="0">
                <a:solidFill>
                  <a:srgbClr val="FF0000"/>
                </a:solidFill>
                <a:latin typeface="Lucida Console" pitchFamily="49" charset="0"/>
              </a:rPr>
              <a:t>No. 226</a:t>
            </a:r>
            <a:r>
              <a:rPr lang="en-US" sz="1400" b="1" u="none" dirty="0">
                <a:solidFill>
                  <a:srgbClr val="FF0000"/>
                </a:solidFill>
                <a:latin typeface="Lucida Console" pitchFamily="49" charset="0"/>
              </a:rPr>
              <a:t>/</a:t>
            </a:r>
            <a:r>
              <a:rPr lang="id-ID" sz="1400" b="1" u="none" dirty="0">
                <a:solidFill>
                  <a:srgbClr val="FF0000"/>
                </a:solidFill>
                <a:latin typeface="Lucida Console" pitchFamily="49" charset="0"/>
              </a:rPr>
              <a:t>pmk.</a:t>
            </a:r>
            <a:r>
              <a:rPr lang="en-US" sz="1400" b="1" dirty="0">
                <a:solidFill>
                  <a:srgbClr val="FF0000"/>
                </a:solidFill>
              </a:rPr>
              <a:t>03/</a:t>
            </a:r>
            <a:r>
              <a:rPr lang="id-ID" sz="1400" b="1" dirty="0" smtClean="0">
                <a:solidFill>
                  <a:srgbClr val="FF0000"/>
                </a:solidFill>
              </a:rPr>
              <a:t>2013</a:t>
            </a:r>
            <a:r>
              <a:rPr lang="en-US" sz="1400" b="1" dirty="0" smtClean="0">
                <a:solidFill>
                  <a:srgbClr val="FF0000"/>
                </a:solidFill>
              </a:rPr>
              <a:t> </a:t>
            </a:r>
            <a:r>
              <a:rPr lang="en-US" sz="1400" b="1" dirty="0" err="1" smtClean="0">
                <a:solidFill>
                  <a:srgbClr val="FF0000"/>
                </a:solidFill>
              </a:rPr>
              <a:t>stdd</a:t>
            </a:r>
            <a:r>
              <a:rPr lang="en-US" sz="1400" b="1" dirty="0">
                <a:solidFill>
                  <a:srgbClr val="FF0000"/>
                </a:solidFill>
              </a:rPr>
              <a:t> 186/PMK.03/2015</a:t>
            </a:r>
            <a:endParaRPr lang="en-US" sz="1400" b="1" u="none" dirty="0">
              <a:solidFill>
                <a:schemeClr val="tx2"/>
              </a:solidFill>
              <a:latin typeface="Arial Narrow" pitchFamily="34" charset="0"/>
            </a:endParaRPr>
          </a:p>
        </p:txBody>
      </p:sp>
    </p:spTree>
    <p:extLst>
      <p:ext uri="{BB962C8B-B14F-4D97-AF65-F5344CB8AC3E}">
        <p14:creationId xmlns="" xmlns:p14="http://schemas.microsoft.com/office/powerpoint/2010/main" val="312439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80930"/>
                                        </p:tgtEl>
                                        <p:attrNameLst>
                                          <p:attrName>style.visibility</p:attrName>
                                        </p:attrNameLst>
                                      </p:cBhvr>
                                      <p:to>
                                        <p:strVal val="visible"/>
                                      </p:to>
                                    </p:set>
                                    <p:anim calcmode="lin" valueType="num">
                                      <p:cBhvr>
                                        <p:cTn id="7" dur="500" fill="hold"/>
                                        <p:tgtEl>
                                          <p:spTgt spid="380930"/>
                                        </p:tgtEl>
                                        <p:attrNameLst>
                                          <p:attrName>ppt_w</p:attrName>
                                        </p:attrNameLst>
                                      </p:cBhvr>
                                      <p:tavLst>
                                        <p:tav tm="0">
                                          <p:val>
                                            <p:fltVal val="0"/>
                                          </p:val>
                                        </p:tav>
                                        <p:tav tm="100000">
                                          <p:val>
                                            <p:strVal val="#ppt_w"/>
                                          </p:val>
                                        </p:tav>
                                      </p:tavLst>
                                    </p:anim>
                                    <p:anim calcmode="lin" valueType="num">
                                      <p:cBhvr>
                                        <p:cTn id="8" dur="500" fill="hold"/>
                                        <p:tgtEl>
                                          <p:spTgt spid="38093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80933"/>
                                        </p:tgtEl>
                                        <p:attrNameLst>
                                          <p:attrName>style.visibility</p:attrName>
                                        </p:attrNameLst>
                                      </p:cBhvr>
                                      <p:to>
                                        <p:strVal val="visible"/>
                                      </p:to>
                                    </p:set>
                                    <p:animEffect transition="in" filter="wipe(down)">
                                      <p:cBhvr>
                                        <p:cTn id="13" dur="500"/>
                                        <p:tgtEl>
                                          <p:spTgt spid="380933"/>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380931"/>
                                        </p:tgtEl>
                                        <p:attrNameLst>
                                          <p:attrName>style.visibility</p:attrName>
                                        </p:attrNameLst>
                                      </p:cBhvr>
                                      <p:to>
                                        <p:strVal val="visible"/>
                                      </p:to>
                                    </p:set>
                                    <p:anim calcmode="lin" valueType="num">
                                      <p:cBhvr>
                                        <p:cTn id="18" dur="500" fill="hold"/>
                                        <p:tgtEl>
                                          <p:spTgt spid="380931"/>
                                        </p:tgtEl>
                                        <p:attrNameLst>
                                          <p:attrName>ppt_w</p:attrName>
                                        </p:attrNameLst>
                                      </p:cBhvr>
                                      <p:tavLst>
                                        <p:tav tm="0">
                                          <p:val>
                                            <p:fltVal val="0"/>
                                          </p:val>
                                        </p:tav>
                                        <p:tav tm="100000">
                                          <p:val>
                                            <p:strVal val="#ppt_w"/>
                                          </p:val>
                                        </p:tav>
                                      </p:tavLst>
                                    </p:anim>
                                    <p:anim calcmode="lin" valueType="num">
                                      <p:cBhvr>
                                        <p:cTn id="19" dur="500" fill="hold"/>
                                        <p:tgtEl>
                                          <p:spTgt spid="380931"/>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80932"/>
                                        </p:tgtEl>
                                        <p:attrNameLst>
                                          <p:attrName>style.visibility</p:attrName>
                                        </p:attrNameLst>
                                      </p:cBhvr>
                                      <p:to>
                                        <p:strVal val="visible"/>
                                      </p:to>
                                    </p:set>
                                    <p:animEffect transition="in" filter="wipe(down)">
                                      <p:cBhvr>
                                        <p:cTn id="24" dur="500"/>
                                        <p:tgtEl>
                                          <p:spTgt spid="3809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930" grpId="0" animBg="1"/>
      <p:bldP spid="380931" grpId="0" animBg="1"/>
      <p:bldP spid="380932" grpId="0" animBg="1"/>
      <p:bldP spid="380933" grpId="0" animBg="1"/>
    </p:bld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a:xfrm>
            <a:off x="2916238" y="44450"/>
            <a:ext cx="6048375" cy="431800"/>
          </a:xfrm>
          <a:ln w="28575">
            <a:solidFill>
              <a:srgbClr val="008000"/>
            </a:solidFill>
          </a:ln>
        </p:spPr>
        <p:txBody>
          <a:bodyPr/>
          <a:lstStyle/>
          <a:p>
            <a:pPr eaLnBrk="1" hangingPunct="1"/>
            <a:r>
              <a:rPr lang="en-US" sz="2800" smtClean="0">
                <a:latin typeface="Tahoma" pitchFamily="34" charset="0"/>
              </a:rPr>
              <a:t>Timbulnya IMBALAN BUNGA (1)</a:t>
            </a:r>
          </a:p>
        </p:txBody>
      </p:sp>
      <p:sp>
        <p:nvSpPr>
          <p:cNvPr id="403459" name="Rectangle 3"/>
          <p:cNvSpPr>
            <a:spLocks noChangeArrowheads="1"/>
          </p:cNvSpPr>
          <p:nvPr/>
        </p:nvSpPr>
        <p:spPr bwMode="auto">
          <a:xfrm>
            <a:off x="252413" y="517525"/>
            <a:ext cx="8640762" cy="1831975"/>
          </a:xfrm>
          <a:prstGeom prst="rect">
            <a:avLst/>
          </a:prstGeom>
          <a:noFill/>
          <a:ln w="28575">
            <a:solidFill>
              <a:srgbClr val="008000"/>
            </a:solidFill>
            <a:miter lim="800000"/>
            <a:headEnd/>
            <a:tailEnd/>
          </a:ln>
        </p:spPr>
        <p:txBody>
          <a:bodyPr lIns="91426" tIns="45714" rIns="91426" bIns="45714" anchor="ctr">
            <a:spAutoFit/>
          </a:bodyPr>
          <a:lstStyle/>
          <a:p>
            <a:pPr>
              <a:lnSpc>
                <a:spcPct val="80000"/>
              </a:lnSpc>
            </a:pPr>
            <a:r>
              <a:rPr lang="id-ID" sz="2000" b="1" u="none" dirty="0"/>
              <a:t>Apabila </a:t>
            </a:r>
            <a:r>
              <a:rPr lang="id-ID" sz="2000" b="1" dirty="0"/>
              <a:t>pengembalian kelebihan pembayaran pajak</a:t>
            </a:r>
            <a:r>
              <a:rPr lang="id-ID" sz="2000" b="1" u="none" dirty="0"/>
              <a:t> dilakukan setelah jangka waktu 1 (satu) bulan, Pemerintah memberikan imbalan bunga sebesar 2% (dua persen) per bulan atas keterlambatan pengembalian kelebihan pembayaran pajak, dihitung </a:t>
            </a:r>
            <a:r>
              <a:rPr lang="id-ID" sz="2000" b="1" dirty="0"/>
              <a:t>sejak batas waktu sebagaimana dimaksud pada ayat (2) berakhir</a:t>
            </a:r>
            <a:r>
              <a:rPr lang="id-ID" sz="2000" b="1" u="none" dirty="0"/>
              <a:t> sampai dengan saat dilakukan pengembalian kelebihan.</a:t>
            </a:r>
            <a:r>
              <a:rPr lang="en-US" sz="2000" u="none" dirty="0"/>
              <a:t> </a:t>
            </a:r>
          </a:p>
        </p:txBody>
      </p:sp>
      <p:sp>
        <p:nvSpPr>
          <p:cNvPr id="403462" name="Rectangle 6"/>
          <p:cNvSpPr>
            <a:spLocks noChangeArrowheads="1"/>
          </p:cNvSpPr>
          <p:nvPr/>
        </p:nvSpPr>
        <p:spPr bwMode="auto">
          <a:xfrm>
            <a:off x="250825" y="44450"/>
            <a:ext cx="2305050" cy="504825"/>
          </a:xfrm>
          <a:prstGeom prst="rect">
            <a:avLst/>
          </a:prstGeom>
          <a:solidFill>
            <a:srgbClr val="FFCCFF"/>
          </a:solidFill>
          <a:ln w="12700">
            <a:solidFill>
              <a:srgbClr val="008000"/>
            </a:solidFill>
            <a:miter lim="800000"/>
            <a:headEnd/>
            <a:tailEnd/>
          </a:ln>
        </p:spPr>
        <p:txBody>
          <a:bodyPr lIns="91422" tIns="45712" rIns="91422" bIns="45712" anchor="ctr"/>
          <a:lstStyle/>
          <a:p>
            <a:pPr>
              <a:lnSpc>
                <a:spcPct val="80000"/>
              </a:lnSpc>
            </a:pPr>
            <a:r>
              <a:rPr lang="en-US" sz="2000" u="none">
                <a:solidFill>
                  <a:schemeClr val="tx2"/>
                </a:solidFill>
                <a:latin typeface="Tahoma" pitchFamily="34" charset="0"/>
              </a:rPr>
              <a:t>Pasal 11 ayat 3 UU KUP</a:t>
            </a:r>
          </a:p>
        </p:txBody>
      </p:sp>
      <p:sp>
        <p:nvSpPr>
          <p:cNvPr id="403467" name="Rectangle 11"/>
          <p:cNvSpPr>
            <a:spLocks noChangeArrowheads="1"/>
          </p:cNvSpPr>
          <p:nvPr/>
        </p:nvSpPr>
        <p:spPr bwMode="auto">
          <a:xfrm>
            <a:off x="395288" y="2382838"/>
            <a:ext cx="5942012" cy="758825"/>
          </a:xfrm>
          <a:prstGeom prst="rect">
            <a:avLst/>
          </a:prstGeom>
          <a:noFill/>
          <a:ln w="9525">
            <a:solidFill>
              <a:srgbClr val="008000"/>
            </a:solidFill>
            <a:miter lim="800000"/>
            <a:headEnd/>
            <a:tailEnd/>
          </a:ln>
        </p:spPr>
        <p:txBody>
          <a:bodyPr lIns="91426" tIns="45714" rIns="91426" bIns="45714" anchor="ctr">
            <a:spAutoFit/>
          </a:bodyPr>
          <a:lstStyle/>
          <a:p>
            <a:pPr algn="l">
              <a:lnSpc>
                <a:spcPct val="80000"/>
              </a:lnSpc>
            </a:pPr>
            <a:r>
              <a:rPr lang="en-US" sz="1800" b="1" u="none" dirty="0" err="1">
                <a:latin typeface="Arial Narrow" pitchFamily="34" charset="0"/>
              </a:rPr>
              <a:t>diajukan</a:t>
            </a:r>
            <a:r>
              <a:rPr lang="en-US" sz="1800" b="1" u="none" dirty="0">
                <a:latin typeface="Arial Narrow" pitchFamily="34" charset="0"/>
              </a:rPr>
              <a:t> </a:t>
            </a:r>
            <a:r>
              <a:rPr lang="id-ID" sz="1800" b="1" u="none" dirty="0">
                <a:latin typeface="Arial Narrow" pitchFamily="34" charset="0"/>
              </a:rPr>
              <a:t>permohonan pengembalian kelebihan pembayaran pajak sehubungan dengan diterbitkannya S</a:t>
            </a:r>
            <a:r>
              <a:rPr lang="en-US" sz="1800" b="1" u="none" dirty="0">
                <a:latin typeface="Arial Narrow" pitchFamily="34" charset="0"/>
              </a:rPr>
              <a:t>KPLB</a:t>
            </a:r>
            <a:r>
              <a:rPr lang="id-ID" sz="1800" b="1" u="none" dirty="0">
                <a:latin typeface="Arial Narrow" pitchFamily="34" charset="0"/>
              </a:rPr>
              <a:t> </a:t>
            </a:r>
            <a:r>
              <a:rPr lang="en-US" sz="1800" b="1" u="none" dirty="0" err="1">
                <a:latin typeface="Arial Narrow" pitchFamily="34" charset="0"/>
              </a:rPr>
              <a:t>atas</a:t>
            </a:r>
            <a:r>
              <a:rPr lang="en-US" sz="1800" b="1" u="none" dirty="0">
                <a:latin typeface="Arial Narrow" pitchFamily="34" charset="0"/>
              </a:rPr>
              <a:t> SPT </a:t>
            </a:r>
            <a:r>
              <a:rPr lang="en-US" sz="1800" b="1" u="none" dirty="0" err="1">
                <a:latin typeface="Arial Narrow" pitchFamily="34" charset="0"/>
              </a:rPr>
              <a:t>yg</a:t>
            </a:r>
            <a:r>
              <a:rPr lang="en-US" sz="1800" b="1" u="none" dirty="0">
                <a:latin typeface="Arial Narrow" pitchFamily="34" charset="0"/>
              </a:rPr>
              <a:t> </a:t>
            </a:r>
            <a:r>
              <a:rPr lang="en-US" sz="1800" b="1" u="none" dirty="0" smtClean="0">
                <a:latin typeface="Arial Narrow" pitchFamily="34" charset="0"/>
              </a:rPr>
              <a:t>LB </a:t>
            </a:r>
            <a:r>
              <a:rPr lang="en-US" sz="1800" b="1" u="none" dirty="0">
                <a:latin typeface="Arial Narrow" pitchFamily="34" charset="0"/>
              </a:rPr>
              <a:t>{</a:t>
            </a:r>
            <a:r>
              <a:rPr lang="id-ID" sz="1800" b="1" u="none" dirty="0">
                <a:latin typeface="Arial Narrow" pitchFamily="34" charset="0"/>
              </a:rPr>
              <a:t>Pasal 17 ayat (1)</a:t>
            </a:r>
            <a:r>
              <a:rPr lang="en-US" sz="1800" b="1" u="none" dirty="0">
                <a:latin typeface="Arial Narrow" pitchFamily="34" charset="0"/>
              </a:rPr>
              <a:t>};</a:t>
            </a:r>
          </a:p>
        </p:txBody>
      </p:sp>
      <p:sp>
        <p:nvSpPr>
          <p:cNvPr id="403468" name="Line 12"/>
          <p:cNvSpPr>
            <a:spLocks noChangeShapeType="1"/>
          </p:cNvSpPr>
          <p:nvPr/>
        </p:nvSpPr>
        <p:spPr bwMode="auto">
          <a:xfrm flipH="1">
            <a:off x="179388" y="836613"/>
            <a:ext cx="4752975" cy="1584325"/>
          </a:xfrm>
          <a:prstGeom prst="line">
            <a:avLst/>
          </a:prstGeom>
          <a:noFill/>
          <a:ln w="9525">
            <a:solidFill>
              <a:schemeClr val="tx1"/>
            </a:solidFill>
            <a:round/>
            <a:headEnd/>
            <a:tailEnd type="triangle" w="med" len="med"/>
          </a:ln>
        </p:spPr>
        <p:txBody>
          <a:bodyPr/>
          <a:lstStyle/>
          <a:p>
            <a:endParaRPr lang="en-US"/>
          </a:p>
        </p:txBody>
      </p:sp>
      <p:sp>
        <p:nvSpPr>
          <p:cNvPr id="403469" name="AutoShape 13"/>
          <p:cNvSpPr>
            <a:spLocks noChangeArrowheads="1"/>
          </p:cNvSpPr>
          <p:nvPr/>
        </p:nvSpPr>
        <p:spPr bwMode="auto">
          <a:xfrm>
            <a:off x="34925" y="2420938"/>
            <a:ext cx="433388" cy="287337"/>
          </a:xfrm>
          <a:prstGeom prst="lightningBolt">
            <a:avLst/>
          </a:prstGeom>
          <a:solidFill>
            <a:schemeClr val="accent1"/>
          </a:solidFill>
          <a:ln w="9525">
            <a:solidFill>
              <a:schemeClr val="tx1"/>
            </a:solidFill>
            <a:miter lim="800000"/>
            <a:headEnd/>
            <a:tailEnd/>
          </a:ln>
        </p:spPr>
        <p:txBody>
          <a:bodyPr wrap="none" anchor="ctr"/>
          <a:lstStyle/>
          <a:p>
            <a:endParaRPr lang="en-US"/>
          </a:p>
        </p:txBody>
      </p:sp>
      <p:sp>
        <p:nvSpPr>
          <p:cNvPr id="403470" name="Rectangle 14"/>
          <p:cNvSpPr>
            <a:spLocks noChangeArrowheads="1"/>
          </p:cNvSpPr>
          <p:nvPr/>
        </p:nvSpPr>
        <p:spPr bwMode="auto">
          <a:xfrm>
            <a:off x="395288" y="3176588"/>
            <a:ext cx="5942012" cy="539750"/>
          </a:xfrm>
          <a:prstGeom prst="rect">
            <a:avLst/>
          </a:prstGeom>
          <a:noFill/>
          <a:ln w="9525">
            <a:solidFill>
              <a:srgbClr val="008000"/>
            </a:solidFill>
            <a:miter lim="800000"/>
            <a:headEnd/>
            <a:tailEnd/>
          </a:ln>
        </p:spPr>
        <p:txBody>
          <a:bodyPr lIns="91426" tIns="45714" rIns="91426" bIns="45714" anchor="ctr">
            <a:spAutoFit/>
          </a:bodyPr>
          <a:lstStyle/>
          <a:p>
            <a:pPr algn="l">
              <a:lnSpc>
                <a:spcPct val="80000"/>
              </a:lnSpc>
            </a:pPr>
            <a:r>
              <a:rPr lang="id-ID" sz="1800" b="1" u="none">
                <a:latin typeface="Arial Narrow" pitchFamily="34" charset="0"/>
              </a:rPr>
              <a:t>diterbitkannya S</a:t>
            </a:r>
            <a:r>
              <a:rPr lang="en-US" sz="1800" b="1" u="none">
                <a:latin typeface="Arial Narrow" pitchFamily="34" charset="0"/>
              </a:rPr>
              <a:t>KPLB akibat pembayaran pajak yang tidak seharusnya terutang {</a:t>
            </a:r>
            <a:r>
              <a:rPr lang="id-ID" sz="1800" b="1" u="none">
                <a:latin typeface="Arial Narrow" pitchFamily="34" charset="0"/>
              </a:rPr>
              <a:t>Pasal 17 ayat (2)</a:t>
            </a:r>
            <a:r>
              <a:rPr lang="en-US" sz="1800" b="1" u="none">
                <a:latin typeface="Arial Narrow" pitchFamily="34" charset="0"/>
              </a:rPr>
              <a:t>};</a:t>
            </a:r>
            <a:endParaRPr lang="en-US" sz="1800" b="1">
              <a:latin typeface="Arial Narrow" pitchFamily="34" charset="0"/>
            </a:endParaRPr>
          </a:p>
        </p:txBody>
      </p:sp>
      <p:sp>
        <p:nvSpPr>
          <p:cNvPr id="403471" name="Rectangle 15"/>
          <p:cNvSpPr>
            <a:spLocks noChangeArrowheads="1"/>
          </p:cNvSpPr>
          <p:nvPr/>
        </p:nvSpPr>
        <p:spPr bwMode="auto">
          <a:xfrm>
            <a:off x="430213" y="3752850"/>
            <a:ext cx="5870575" cy="539750"/>
          </a:xfrm>
          <a:prstGeom prst="rect">
            <a:avLst/>
          </a:prstGeom>
          <a:noFill/>
          <a:ln w="9525">
            <a:solidFill>
              <a:srgbClr val="008000"/>
            </a:solidFill>
            <a:miter lim="800000"/>
            <a:headEnd/>
            <a:tailEnd/>
          </a:ln>
        </p:spPr>
        <p:txBody>
          <a:bodyPr lIns="91426" tIns="45714" rIns="91426" bIns="45714" anchor="ctr">
            <a:spAutoFit/>
          </a:bodyPr>
          <a:lstStyle/>
          <a:p>
            <a:pPr algn="l">
              <a:lnSpc>
                <a:spcPct val="80000"/>
              </a:lnSpc>
            </a:pPr>
            <a:r>
              <a:rPr lang="id-ID" sz="1800" b="1" u="none">
                <a:latin typeface="Arial Narrow" pitchFamily="34" charset="0"/>
              </a:rPr>
              <a:t>diterbitkannya S</a:t>
            </a:r>
            <a:r>
              <a:rPr lang="en-US" sz="1800" b="1" u="none">
                <a:latin typeface="Arial Narrow" pitchFamily="34" charset="0"/>
              </a:rPr>
              <a:t>KPLB atas permohonan pengembalian kelebihan pembayaran pajak dalam SPT {</a:t>
            </a:r>
            <a:r>
              <a:rPr lang="id-ID" sz="1800" b="1" u="none">
                <a:latin typeface="Arial Narrow" pitchFamily="34" charset="0"/>
              </a:rPr>
              <a:t>Pasal 17</a:t>
            </a:r>
            <a:r>
              <a:rPr lang="en-US" sz="1800" b="1" u="none">
                <a:latin typeface="Arial Narrow" pitchFamily="34" charset="0"/>
              </a:rPr>
              <a:t>B};</a:t>
            </a:r>
            <a:endParaRPr lang="en-US" sz="1800" b="1">
              <a:latin typeface="Arial Narrow" pitchFamily="34" charset="0"/>
            </a:endParaRPr>
          </a:p>
        </p:txBody>
      </p:sp>
      <p:sp>
        <p:nvSpPr>
          <p:cNvPr id="403472" name="AutoShape 16"/>
          <p:cNvSpPr>
            <a:spLocks noChangeArrowheads="1"/>
          </p:cNvSpPr>
          <p:nvPr/>
        </p:nvSpPr>
        <p:spPr bwMode="auto">
          <a:xfrm>
            <a:off x="34925" y="3141663"/>
            <a:ext cx="433388" cy="287337"/>
          </a:xfrm>
          <a:prstGeom prst="lightningBolt">
            <a:avLst/>
          </a:prstGeom>
          <a:solidFill>
            <a:schemeClr val="accent1"/>
          </a:solidFill>
          <a:ln w="9525">
            <a:solidFill>
              <a:schemeClr val="tx1"/>
            </a:solidFill>
            <a:miter lim="800000"/>
            <a:headEnd/>
            <a:tailEnd/>
          </a:ln>
        </p:spPr>
        <p:txBody>
          <a:bodyPr wrap="none" anchor="ctr"/>
          <a:lstStyle/>
          <a:p>
            <a:endParaRPr lang="en-US"/>
          </a:p>
        </p:txBody>
      </p:sp>
      <p:sp>
        <p:nvSpPr>
          <p:cNvPr id="403474" name="Rectangle 18"/>
          <p:cNvSpPr>
            <a:spLocks noChangeArrowheads="1"/>
          </p:cNvSpPr>
          <p:nvPr/>
        </p:nvSpPr>
        <p:spPr bwMode="auto">
          <a:xfrm>
            <a:off x="395288" y="4325938"/>
            <a:ext cx="5832475" cy="758825"/>
          </a:xfrm>
          <a:prstGeom prst="rect">
            <a:avLst/>
          </a:prstGeom>
          <a:noFill/>
          <a:ln w="9525">
            <a:solidFill>
              <a:srgbClr val="008000"/>
            </a:solidFill>
            <a:miter lim="800000"/>
            <a:headEnd/>
            <a:tailEnd/>
          </a:ln>
        </p:spPr>
        <p:txBody>
          <a:bodyPr lIns="91426" tIns="45714" rIns="91426" bIns="45714" anchor="ctr">
            <a:spAutoFit/>
          </a:bodyPr>
          <a:lstStyle/>
          <a:p>
            <a:pPr algn="l">
              <a:lnSpc>
                <a:spcPct val="80000"/>
              </a:lnSpc>
            </a:pPr>
            <a:r>
              <a:rPr lang="id-ID" sz="1800" b="1" u="none">
                <a:latin typeface="Arial Narrow" pitchFamily="34" charset="0"/>
              </a:rPr>
              <a:t>diterbitkannya Surat Keputusan Pengembalian Pendahuluan Kelebihan Pajak </a:t>
            </a:r>
            <a:r>
              <a:rPr lang="en-US" sz="1800" b="1" u="none">
                <a:latin typeface="Arial Narrow" pitchFamily="34" charset="0"/>
              </a:rPr>
              <a:t>atas WP dengan kriteria tertentu {</a:t>
            </a:r>
            <a:r>
              <a:rPr lang="id-ID" sz="1800" b="1" u="none">
                <a:latin typeface="Arial Narrow" pitchFamily="34" charset="0"/>
              </a:rPr>
              <a:t>Pasal 17C</a:t>
            </a:r>
            <a:r>
              <a:rPr lang="en-US" sz="1800" b="1" u="none">
                <a:latin typeface="Arial Narrow" pitchFamily="34" charset="0"/>
              </a:rPr>
              <a:t>}</a:t>
            </a:r>
            <a:r>
              <a:rPr lang="id-ID" sz="1800" b="1" u="none">
                <a:latin typeface="Arial Narrow" pitchFamily="34" charset="0"/>
              </a:rPr>
              <a:t> atau </a:t>
            </a:r>
            <a:r>
              <a:rPr lang="en-US" sz="1800" b="1" u="none">
                <a:latin typeface="Arial Narrow" pitchFamily="34" charset="0"/>
              </a:rPr>
              <a:t>WP yang memenuhi persyaratan tertentu {</a:t>
            </a:r>
            <a:r>
              <a:rPr lang="id-ID" sz="1800" b="1" u="none">
                <a:latin typeface="Arial Narrow" pitchFamily="34" charset="0"/>
              </a:rPr>
              <a:t>Pasal 17D</a:t>
            </a:r>
            <a:r>
              <a:rPr lang="en-US" sz="1800" b="1" u="none">
                <a:latin typeface="Arial Narrow" pitchFamily="34" charset="0"/>
              </a:rPr>
              <a:t>};</a:t>
            </a:r>
          </a:p>
        </p:txBody>
      </p:sp>
      <p:sp>
        <p:nvSpPr>
          <p:cNvPr id="403475" name="Rectangle 19"/>
          <p:cNvSpPr>
            <a:spLocks noChangeArrowheads="1"/>
          </p:cNvSpPr>
          <p:nvPr/>
        </p:nvSpPr>
        <p:spPr bwMode="auto">
          <a:xfrm>
            <a:off x="107950" y="5181600"/>
            <a:ext cx="6192838" cy="1416050"/>
          </a:xfrm>
          <a:prstGeom prst="rect">
            <a:avLst/>
          </a:prstGeom>
          <a:noFill/>
          <a:ln w="9525">
            <a:solidFill>
              <a:srgbClr val="008000"/>
            </a:solidFill>
            <a:miter lim="800000"/>
            <a:headEnd/>
            <a:tailEnd/>
          </a:ln>
        </p:spPr>
        <p:txBody>
          <a:bodyPr lIns="91426" tIns="45714" rIns="91426" bIns="45714" anchor="ctr">
            <a:spAutoFit/>
          </a:bodyPr>
          <a:lstStyle/>
          <a:p>
            <a:pPr algn="l">
              <a:lnSpc>
                <a:spcPct val="80000"/>
              </a:lnSpc>
            </a:pPr>
            <a:r>
              <a:rPr lang="id-ID" sz="1800" b="1" u="none" dirty="0">
                <a:latin typeface="Arial Narrow" pitchFamily="34" charset="0"/>
              </a:rPr>
              <a:t>diterbitkannya S</a:t>
            </a:r>
            <a:r>
              <a:rPr lang="en-US" sz="1800" b="1" u="none" dirty="0">
                <a:latin typeface="Arial Narrow" pitchFamily="34" charset="0"/>
              </a:rPr>
              <a:t>K</a:t>
            </a:r>
            <a:r>
              <a:rPr lang="id-ID" sz="1800" b="1" u="none" dirty="0">
                <a:latin typeface="Arial Narrow" pitchFamily="34" charset="0"/>
              </a:rPr>
              <a:t> Keberatan, S</a:t>
            </a:r>
            <a:r>
              <a:rPr lang="en-US" sz="1800" b="1" u="none" dirty="0">
                <a:latin typeface="Arial Narrow" pitchFamily="34" charset="0"/>
              </a:rPr>
              <a:t>K</a:t>
            </a:r>
            <a:r>
              <a:rPr lang="id-ID" sz="1800" b="1" u="none" dirty="0">
                <a:latin typeface="Arial Narrow" pitchFamily="34" charset="0"/>
              </a:rPr>
              <a:t> Pembetulan, S</a:t>
            </a:r>
            <a:r>
              <a:rPr lang="en-US" sz="1800" b="1" u="none" dirty="0">
                <a:latin typeface="Arial Narrow" pitchFamily="34" charset="0"/>
              </a:rPr>
              <a:t>K</a:t>
            </a:r>
            <a:r>
              <a:rPr lang="id-ID" sz="1800" b="1" u="none" dirty="0">
                <a:latin typeface="Arial Narrow" pitchFamily="34" charset="0"/>
              </a:rPr>
              <a:t> Pengurangan Sanksi Adm, S</a:t>
            </a:r>
            <a:r>
              <a:rPr lang="en-US" sz="1800" b="1" u="none" dirty="0">
                <a:latin typeface="Arial Narrow" pitchFamily="34" charset="0"/>
              </a:rPr>
              <a:t>K</a:t>
            </a:r>
            <a:r>
              <a:rPr lang="id-ID" sz="1800" b="1" u="none" dirty="0">
                <a:latin typeface="Arial Narrow" pitchFamily="34" charset="0"/>
              </a:rPr>
              <a:t> Penghapusan Sanksi Adm, S</a:t>
            </a:r>
            <a:r>
              <a:rPr lang="en-US" sz="1800" b="1" u="none" dirty="0">
                <a:latin typeface="Arial Narrow" pitchFamily="34" charset="0"/>
              </a:rPr>
              <a:t>K</a:t>
            </a:r>
            <a:r>
              <a:rPr lang="id-ID" sz="1800" b="1" u="none" dirty="0">
                <a:latin typeface="Arial Narrow" pitchFamily="34" charset="0"/>
              </a:rPr>
              <a:t> Pengurangan Ketetapan Pajak, S</a:t>
            </a:r>
            <a:r>
              <a:rPr lang="en-US" sz="1800" b="1" u="none" dirty="0">
                <a:latin typeface="Arial Narrow" pitchFamily="34" charset="0"/>
              </a:rPr>
              <a:t>K</a:t>
            </a:r>
            <a:r>
              <a:rPr lang="id-ID" sz="1800" b="1" u="none" dirty="0">
                <a:latin typeface="Arial Narrow" pitchFamily="34" charset="0"/>
              </a:rPr>
              <a:t> Pembatalan Ketetapan Pajak atau S</a:t>
            </a:r>
            <a:r>
              <a:rPr lang="en-US" sz="1800" b="1" u="none" dirty="0">
                <a:latin typeface="Arial Narrow" pitchFamily="34" charset="0"/>
              </a:rPr>
              <a:t>K</a:t>
            </a:r>
            <a:r>
              <a:rPr lang="id-ID" sz="1800" b="1" u="none" dirty="0">
                <a:latin typeface="Arial Narrow" pitchFamily="34" charset="0"/>
              </a:rPr>
              <a:t> Pemberian Imbalan Bunga, atau diterimanya Putusan Banding atau Putusan Peninjauan Kembali, yg menyebabkan kelebihan pembayaran pajak.</a:t>
            </a:r>
            <a:r>
              <a:rPr lang="en-US" sz="1800" b="1" dirty="0">
                <a:latin typeface="Arial Narrow" pitchFamily="34" charset="0"/>
              </a:rPr>
              <a:t> </a:t>
            </a:r>
          </a:p>
        </p:txBody>
      </p:sp>
      <p:sp>
        <p:nvSpPr>
          <p:cNvPr id="403479" name="Rectangle 23"/>
          <p:cNvSpPr>
            <a:spLocks noChangeArrowheads="1"/>
          </p:cNvSpPr>
          <p:nvPr/>
        </p:nvSpPr>
        <p:spPr bwMode="auto">
          <a:xfrm>
            <a:off x="7380288" y="2636838"/>
            <a:ext cx="1439862" cy="1223962"/>
          </a:xfrm>
          <a:prstGeom prst="rect">
            <a:avLst/>
          </a:prstGeom>
          <a:solidFill>
            <a:srgbClr val="FFCCFF"/>
          </a:solidFill>
          <a:ln w="12700">
            <a:solidFill>
              <a:srgbClr val="008000"/>
            </a:solidFill>
            <a:miter lim="800000"/>
            <a:headEnd/>
            <a:tailEnd/>
          </a:ln>
        </p:spPr>
        <p:txBody>
          <a:bodyPr lIns="91422" tIns="45712" rIns="91422" bIns="45712" anchor="ctr"/>
          <a:lstStyle/>
          <a:p>
            <a:pPr>
              <a:lnSpc>
                <a:spcPct val="110000"/>
              </a:lnSpc>
            </a:pPr>
            <a:r>
              <a:rPr lang="en-US" u="none">
                <a:solidFill>
                  <a:schemeClr val="tx2"/>
                </a:solidFill>
                <a:latin typeface="Tahoma" pitchFamily="34" charset="0"/>
              </a:rPr>
              <a:t>Satu bulan sejak</a:t>
            </a:r>
          </a:p>
        </p:txBody>
      </p:sp>
      <p:sp>
        <p:nvSpPr>
          <p:cNvPr id="403480" name="Line 24"/>
          <p:cNvSpPr>
            <a:spLocks noChangeShapeType="1"/>
          </p:cNvSpPr>
          <p:nvPr/>
        </p:nvSpPr>
        <p:spPr bwMode="auto">
          <a:xfrm>
            <a:off x="7235825" y="1773238"/>
            <a:ext cx="720725" cy="1008062"/>
          </a:xfrm>
          <a:prstGeom prst="line">
            <a:avLst/>
          </a:prstGeom>
          <a:noFill/>
          <a:ln w="12700">
            <a:solidFill>
              <a:srgbClr val="FF33CC"/>
            </a:solidFill>
            <a:round/>
            <a:headEnd/>
            <a:tailEnd type="triangle" w="med" len="med"/>
          </a:ln>
        </p:spPr>
        <p:txBody>
          <a:bodyPr/>
          <a:lstStyle/>
          <a:p>
            <a:endParaRPr lang="en-US"/>
          </a:p>
        </p:txBody>
      </p:sp>
      <p:sp>
        <p:nvSpPr>
          <p:cNvPr id="403481" name="AutoShape 25"/>
          <p:cNvSpPr>
            <a:spLocks noChangeArrowheads="1"/>
          </p:cNvSpPr>
          <p:nvPr/>
        </p:nvSpPr>
        <p:spPr bwMode="auto">
          <a:xfrm rot="-2729368">
            <a:off x="6327776" y="3849687"/>
            <a:ext cx="1270000" cy="250825"/>
          </a:xfrm>
          <a:prstGeom prst="leftArrow">
            <a:avLst>
              <a:gd name="adj1" fmla="val 50000"/>
              <a:gd name="adj2" fmla="val 126582"/>
            </a:avLst>
          </a:prstGeom>
          <a:solidFill>
            <a:schemeClr val="accent1"/>
          </a:solidFill>
          <a:ln w="9525">
            <a:solidFill>
              <a:schemeClr val="tx1"/>
            </a:solidFill>
            <a:miter lim="800000"/>
            <a:headEnd/>
            <a:tailEnd/>
          </a:ln>
        </p:spPr>
        <p:txBody>
          <a:bodyPr wrap="none" anchor="ctr"/>
          <a:lstStyle/>
          <a:p>
            <a:endParaRPr lang="en-US"/>
          </a:p>
        </p:txBody>
      </p:sp>
      <p:sp>
        <p:nvSpPr>
          <p:cNvPr id="403482" name="AutoShape 26"/>
          <p:cNvSpPr>
            <a:spLocks noChangeArrowheads="1"/>
          </p:cNvSpPr>
          <p:nvPr/>
        </p:nvSpPr>
        <p:spPr bwMode="auto">
          <a:xfrm>
            <a:off x="34925" y="3717925"/>
            <a:ext cx="433388" cy="287338"/>
          </a:xfrm>
          <a:prstGeom prst="lightningBolt">
            <a:avLst/>
          </a:prstGeom>
          <a:solidFill>
            <a:schemeClr val="accent1"/>
          </a:solidFill>
          <a:ln w="9525">
            <a:solidFill>
              <a:schemeClr val="tx1"/>
            </a:solidFill>
            <a:miter lim="800000"/>
            <a:headEnd/>
            <a:tailEnd/>
          </a:ln>
        </p:spPr>
        <p:txBody>
          <a:bodyPr wrap="none" anchor="ctr"/>
          <a:lstStyle/>
          <a:p>
            <a:endParaRPr lang="en-US"/>
          </a:p>
        </p:txBody>
      </p:sp>
      <p:sp>
        <p:nvSpPr>
          <p:cNvPr id="403483" name="AutoShape 27"/>
          <p:cNvSpPr>
            <a:spLocks noChangeArrowheads="1"/>
          </p:cNvSpPr>
          <p:nvPr/>
        </p:nvSpPr>
        <p:spPr bwMode="auto">
          <a:xfrm>
            <a:off x="34925" y="4221163"/>
            <a:ext cx="433388" cy="287337"/>
          </a:xfrm>
          <a:prstGeom prst="lightningBolt">
            <a:avLst/>
          </a:prstGeom>
          <a:solidFill>
            <a:schemeClr val="accent1"/>
          </a:solidFill>
          <a:ln w="9525">
            <a:solidFill>
              <a:schemeClr val="tx1"/>
            </a:solidFill>
            <a:miter lim="800000"/>
            <a:headEnd/>
            <a:tailEnd/>
          </a:ln>
        </p:spPr>
        <p:txBody>
          <a:bodyPr wrap="none" anchor="ctr"/>
          <a:lstStyle/>
          <a:p>
            <a:endParaRPr lang="en-US"/>
          </a:p>
        </p:txBody>
      </p:sp>
      <p:sp>
        <p:nvSpPr>
          <p:cNvPr id="403484" name="AutoShape 28"/>
          <p:cNvSpPr>
            <a:spLocks noChangeArrowheads="1"/>
          </p:cNvSpPr>
          <p:nvPr/>
        </p:nvSpPr>
        <p:spPr bwMode="auto">
          <a:xfrm>
            <a:off x="34925" y="5013325"/>
            <a:ext cx="433388" cy="287338"/>
          </a:xfrm>
          <a:prstGeom prst="lightningBolt">
            <a:avLst/>
          </a:prstGeom>
          <a:solidFill>
            <a:schemeClr val="accent1"/>
          </a:solidFill>
          <a:ln w="9525">
            <a:solidFill>
              <a:schemeClr val="tx1"/>
            </a:solidFill>
            <a:miter lim="800000"/>
            <a:headEnd/>
            <a:tailEnd/>
          </a:ln>
        </p:spPr>
        <p:txBody>
          <a:bodyPr wrap="none" anchor="ctr"/>
          <a:lstStyle/>
          <a:p>
            <a:endParaRPr lang="en-US"/>
          </a:p>
        </p:txBody>
      </p:sp>
      <p:sp>
        <p:nvSpPr>
          <p:cNvPr id="403485" name="AutoShape 29"/>
          <p:cNvSpPr>
            <a:spLocks/>
          </p:cNvSpPr>
          <p:nvPr/>
        </p:nvSpPr>
        <p:spPr bwMode="auto">
          <a:xfrm>
            <a:off x="6227763" y="2636838"/>
            <a:ext cx="360362" cy="3600450"/>
          </a:xfrm>
          <a:prstGeom prst="rightBrace">
            <a:avLst>
              <a:gd name="adj1" fmla="val 83260"/>
              <a:gd name="adj2" fmla="val 50000"/>
            </a:avLst>
          </a:prstGeom>
          <a:noFill/>
          <a:ln w="28575">
            <a:solidFill>
              <a:srgbClr val="FF33CC"/>
            </a:solidFill>
            <a:round/>
            <a:headEnd/>
            <a:tailEnd/>
          </a:ln>
        </p:spPr>
        <p:txBody>
          <a:bodyPr wrap="none" anchor="ctr"/>
          <a:lstStyle/>
          <a:p>
            <a:endParaRPr lang="en-US"/>
          </a:p>
        </p:txBody>
      </p:sp>
      <p:sp>
        <p:nvSpPr>
          <p:cNvPr id="403486" name="AutoShape 30"/>
          <p:cNvSpPr>
            <a:spLocks noChangeArrowheads="1"/>
          </p:cNvSpPr>
          <p:nvPr/>
        </p:nvSpPr>
        <p:spPr bwMode="auto">
          <a:xfrm rot="-2358450">
            <a:off x="6804025" y="4364038"/>
            <a:ext cx="287338" cy="504825"/>
          </a:xfrm>
          <a:prstGeom prst="downArrow">
            <a:avLst>
              <a:gd name="adj1" fmla="val 50000"/>
              <a:gd name="adj2" fmla="val 43923"/>
            </a:avLst>
          </a:prstGeom>
          <a:solidFill>
            <a:schemeClr val="accent1"/>
          </a:solidFill>
          <a:ln w="9525">
            <a:solidFill>
              <a:schemeClr val="tx1"/>
            </a:solidFill>
            <a:miter lim="800000"/>
            <a:headEnd/>
            <a:tailEnd/>
          </a:ln>
        </p:spPr>
        <p:txBody>
          <a:bodyPr wrap="none" anchor="ctr"/>
          <a:lstStyle/>
          <a:p>
            <a:endParaRPr lang="en-US"/>
          </a:p>
        </p:txBody>
      </p:sp>
      <p:sp>
        <p:nvSpPr>
          <p:cNvPr id="403487" name="Rectangle 31"/>
          <p:cNvSpPr>
            <a:spLocks noChangeArrowheads="1"/>
          </p:cNvSpPr>
          <p:nvPr/>
        </p:nvSpPr>
        <p:spPr bwMode="auto">
          <a:xfrm>
            <a:off x="6516216" y="4549860"/>
            <a:ext cx="2519834" cy="2215979"/>
          </a:xfrm>
          <a:prstGeom prst="rect">
            <a:avLst/>
          </a:prstGeom>
          <a:noFill/>
          <a:ln w="9525">
            <a:solidFill>
              <a:srgbClr val="008000"/>
            </a:solidFill>
            <a:miter lim="800000"/>
            <a:headEnd/>
            <a:tailEnd/>
          </a:ln>
        </p:spPr>
        <p:txBody>
          <a:bodyPr wrap="square" lIns="91426" tIns="45714" rIns="91426" bIns="45714" anchor="ctr">
            <a:spAutoFit/>
          </a:bodyPr>
          <a:lstStyle/>
          <a:p>
            <a:r>
              <a:rPr lang="en-US" sz="1800" u="none" dirty="0">
                <a:latin typeface="Lucida Console" pitchFamily="49" charset="0"/>
              </a:rPr>
              <a:t>Batas </a:t>
            </a:r>
            <a:r>
              <a:rPr lang="en-US" sz="1800" u="none" dirty="0" err="1">
                <a:latin typeface="Lucida Console" pitchFamily="49" charset="0"/>
              </a:rPr>
              <a:t>waktu</a:t>
            </a:r>
            <a:r>
              <a:rPr lang="en-US" sz="1800" u="none" dirty="0">
                <a:latin typeface="Lucida Console" pitchFamily="49" charset="0"/>
              </a:rPr>
              <a:t> </a:t>
            </a:r>
            <a:r>
              <a:rPr lang="en-US" sz="1800" u="none" dirty="0" err="1">
                <a:latin typeface="Lucida Console" pitchFamily="49" charset="0"/>
              </a:rPr>
              <a:t>penerbitan</a:t>
            </a:r>
            <a:r>
              <a:rPr lang="en-US" sz="1800" u="none" dirty="0">
                <a:latin typeface="Lucida Console" pitchFamily="49" charset="0"/>
              </a:rPr>
              <a:t> SPMKP (</a:t>
            </a:r>
            <a:r>
              <a:rPr lang="en-US" sz="1800" u="none" dirty="0" err="1">
                <a:latin typeface="Lucida Console" pitchFamily="49" charset="0"/>
              </a:rPr>
              <a:t>Surat</a:t>
            </a:r>
            <a:r>
              <a:rPr lang="en-US" sz="1800" u="none" dirty="0">
                <a:latin typeface="Lucida Console" pitchFamily="49" charset="0"/>
              </a:rPr>
              <a:t> </a:t>
            </a:r>
            <a:r>
              <a:rPr lang="en-US" sz="1800" u="none" dirty="0" err="1">
                <a:latin typeface="Lucida Console" pitchFamily="49" charset="0"/>
              </a:rPr>
              <a:t>Perintah</a:t>
            </a:r>
            <a:r>
              <a:rPr lang="en-US" sz="1800" u="none" dirty="0">
                <a:latin typeface="Lucida Console" pitchFamily="49" charset="0"/>
              </a:rPr>
              <a:t> </a:t>
            </a:r>
            <a:r>
              <a:rPr lang="en-US" sz="1800" u="none" dirty="0" err="1">
                <a:latin typeface="Lucida Console" pitchFamily="49" charset="0"/>
              </a:rPr>
              <a:t>Membayar</a:t>
            </a:r>
            <a:r>
              <a:rPr lang="en-US" sz="1800" u="none" dirty="0">
                <a:latin typeface="Lucida Console" pitchFamily="49" charset="0"/>
              </a:rPr>
              <a:t> </a:t>
            </a:r>
            <a:r>
              <a:rPr lang="en-US" sz="1800" u="none" dirty="0" err="1">
                <a:latin typeface="Lucida Console" pitchFamily="49" charset="0"/>
              </a:rPr>
              <a:t>Kelebihan</a:t>
            </a:r>
            <a:r>
              <a:rPr lang="en-US" sz="1800" u="none" dirty="0">
                <a:latin typeface="Lucida Console" pitchFamily="49" charset="0"/>
              </a:rPr>
              <a:t> </a:t>
            </a:r>
            <a:r>
              <a:rPr lang="en-US" sz="1800" u="none" dirty="0" err="1">
                <a:latin typeface="Lucida Console" pitchFamily="49" charset="0"/>
              </a:rPr>
              <a:t>Pajak</a:t>
            </a:r>
            <a:r>
              <a:rPr lang="en-US" sz="1800" u="none" dirty="0">
                <a:latin typeface="Lucida Console" pitchFamily="49" charset="0"/>
              </a:rPr>
              <a:t>)</a:t>
            </a:r>
          </a:p>
          <a:p>
            <a:r>
              <a:rPr lang="en-US" sz="1800" u="none" dirty="0" smtClean="0">
                <a:latin typeface="Lucida Console" pitchFamily="49" charset="0"/>
              </a:rPr>
              <a:t>(</a:t>
            </a:r>
            <a:r>
              <a:rPr lang="en-US" sz="1050" b="1" u="none" dirty="0">
                <a:solidFill>
                  <a:srgbClr val="FF0000"/>
                </a:solidFill>
                <a:latin typeface="Lucida Console" pitchFamily="49" charset="0"/>
              </a:rPr>
              <a:t>PMK </a:t>
            </a:r>
            <a:r>
              <a:rPr lang="id-ID" sz="1050" b="1" u="none" dirty="0">
                <a:solidFill>
                  <a:srgbClr val="FF0000"/>
                </a:solidFill>
                <a:latin typeface="Lucida Console" pitchFamily="49" charset="0"/>
              </a:rPr>
              <a:t>No. 226</a:t>
            </a:r>
            <a:r>
              <a:rPr lang="en-US" sz="1050" b="1" u="none" dirty="0">
                <a:solidFill>
                  <a:srgbClr val="FF0000"/>
                </a:solidFill>
                <a:latin typeface="Lucida Console" pitchFamily="49" charset="0"/>
              </a:rPr>
              <a:t>/</a:t>
            </a:r>
            <a:r>
              <a:rPr lang="id-ID" sz="1050" b="1" u="none" dirty="0">
                <a:solidFill>
                  <a:srgbClr val="FF0000"/>
                </a:solidFill>
                <a:latin typeface="Lucida Console" pitchFamily="49" charset="0"/>
              </a:rPr>
              <a:t>pmk.</a:t>
            </a:r>
            <a:r>
              <a:rPr lang="en-US" sz="1050" b="1" dirty="0">
                <a:solidFill>
                  <a:srgbClr val="FF0000"/>
                </a:solidFill>
              </a:rPr>
              <a:t>03/</a:t>
            </a:r>
            <a:r>
              <a:rPr lang="id-ID" sz="1050" b="1" dirty="0">
                <a:solidFill>
                  <a:srgbClr val="FF0000"/>
                </a:solidFill>
              </a:rPr>
              <a:t>2013</a:t>
            </a:r>
            <a:r>
              <a:rPr lang="en-US" sz="1050" b="1" dirty="0">
                <a:solidFill>
                  <a:srgbClr val="FF0000"/>
                </a:solidFill>
              </a:rPr>
              <a:t> </a:t>
            </a:r>
            <a:r>
              <a:rPr lang="en-US" sz="1050" b="1" dirty="0" err="1">
                <a:solidFill>
                  <a:srgbClr val="FF0000"/>
                </a:solidFill>
              </a:rPr>
              <a:t>stdd</a:t>
            </a:r>
            <a:r>
              <a:rPr lang="en-US" sz="1050" b="1" dirty="0">
                <a:solidFill>
                  <a:srgbClr val="FF0000"/>
                </a:solidFill>
              </a:rPr>
              <a:t> 186/PMK.03/2015</a:t>
            </a:r>
            <a:endParaRPr lang="en-US" sz="1050" b="1" u="none" dirty="0">
              <a:solidFill>
                <a:schemeClr val="tx2"/>
              </a:solidFill>
              <a:latin typeface="Arial Narrow" pitchFamily="34" charset="0"/>
            </a:endParaRPr>
          </a:p>
          <a:p>
            <a:r>
              <a:rPr lang="en-US" sz="1800" u="none" dirty="0" smtClean="0">
                <a:latin typeface="Lucida Console" pitchFamily="49" charset="0"/>
              </a:rPr>
              <a:t>)</a:t>
            </a:r>
            <a:endParaRPr lang="en-US" sz="1800" u="none" dirty="0">
              <a:latin typeface="Lucida Console" pitchFamily="49" charset="0"/>
            </a:endParaRPr>
          </a:p>
        </p:txBody>
      </p:sp>
      <p:sp>
        <p:nvSpPr>
          <p:cNvPr id="22" name="Rectangle 19"/>
          <p:cNvSpPr>
            <a:spLocks noChangeArrowheads="1"/>
          </p:cNvSpPr>
          <p:nvPr/>
        </p:nvSpPr>
        <p:spPr bwMode="auto">
          <a:xfrm>
            <a:off x="0" y="6605636"/>
            <a:ext cx="6453188" cy="313920"/>
          </a:xfrm>
          <a:prstGeom prst="rect">
            <a:avLst/>
          </a:prstGeom>
          <a:noFill/>
          <a:ln w="9525">
            <a:solidFill>
              <a:srgbClr val="008000"/>
            </a:solidFill>
            <a:miter lim="800000"/>
            <a:headEnd/>
            <a:tailEnd/>
          </a:ln>
        </p:spPr>
        <p:txBody>
          <a:bodyPr wrap="square" lIns="91426" tIns="45714" rIns="91426" bIns="45714" anchor="ctr">
            <a:spAutoFit/>
          </a:bodyPr>
          <a:lstStyle/>
          <a:p>
            <a:pPr algn="l">
              <a:lnSpc>
                <a:spcPct val="80000"/>
              </a:lnSpc>
            </a:pPr>
            <a:r>
              <a:rPr lang="en-US" sz="1800" b="1" u="none" dirty="0" err="1" smtClean="0">
                <a:solidFill>
                  <a:srgbClr val="FF0000"/>
                </a:solidFill>
                <a:latin typeface="Arial Narrow" pitchFamily="34" charset="0"/>
              </a:rPr>
              <a:t>Heru</a:t>
            </a:r>
            <a:r>
              <a:rPr lang="en-US" sz="1800" b="1" u="none" dirty="0" smtClean="0">
                <a:solidFill>
                  <a:srgbClr val="FF0000"/>
                </a:solidFill>
                <a:latin typeface="Arial Narrow" pitchFamily="34" charset="0"/>
              </a:rPr>
              <a:t>: </a:t>
            </a:r>
            <a:r>
              <a:rPr lang="en-US" sz="1800" b="1" u="none" dirty="0" err="1" smtClean="0">
                <a:solidFill>
                  <a:srgbClr val="FF0000"/>
                </a:solidFill>
                <a:latin typeface="Arial Narrow" pitchFamily="34" charset="0"/>
              </a:rPr>
              <a:t>SKep-Skep</a:t>
            </a:r>
            <a:r>
              <a:rPr lang="en-US" sz="1800" b="1" u="none" dirty="0" smtClean="0">
                <a:solidFill>
                  <a:srgbClr val="FF0000"/>
                </a:solidFill>
                <a:latin typeface="Arial Narrow" pitchFamily="34" charset="0"/>
              </a:rPr>
              <a:t> </a:t>
            </a:r>
            <a:r>
              <a:rPr lang="en-US" sz="1800" b="1" u="none" dirty="0" err="1" smtClean="0">
                <a:solidFill>
                  <a:srgbClr val="FF0000"/>
                </a:solidFill>
                <a:latin typeface="Arial Narrow" pitchFamily="34" charset="0"/>
              </a:rPr>
              <a:t>tsb</a:t>
            </a:r>
            <a:r>
              <a:rPr lang="en-US" sz="1800" b="1" u="none" dirty="0" smtClean="0">
                <a:solidFill>
                  <a:srgbClr val="FF0000"/>
                </a:solidFill>
                <a:latin typeface="Arial Narrow" pitchFamily="34" charset="0"/>
              </a:rPr>
              <a:t> </a:t>
            </a:r>
            <a:r>
              <a:rPr lang="en-US" sz="1800" b="1" u="none" dirty="0" err="1" smtClean="0">
                <a:solidFill>
                  <a:srgbClr val="FF0000"/>
                </a:solidFill>
                <a:latin typeface="Arial Narrow" pitchFamily="34" charset="0"/>
              </a:rPr>
              <a:t>sudah</a:t>
            </a:r>
            <a:r>
              <a:rPr lang="en-US" sz="1800" b="1" u="none" dirty="0" smtClean="0">
                <a:solidFill>
                  <a:srgbClr val="FF0000"/>
                </a:solidFill>
                <a:latin typeface="Arial Narrow" pitchFamily="34" charset="0"/>
              </a:rPr>
              <a:t> </a:t>
            </a:r>
            <a:r>
              <a:rPr lang="en-US" sz="1800" b="1" u="none" dirty="0" err="1" smtClean="0">
                <a:solidFill>
                  <a:srgbClr val="FF0000"/>
                </a:solidFill>
                <a:latin typeface="Arial Narrow" pitchFamily="34" charset="0"/>
              </a:rPr>
              <a:t>pasti</a:t>
            </a:r>
            <a:r>
              <a:rPr lang="en-US" sz="1800" b="1" u="none" dirty="0" smtClean="0">
                <a:solidFill>
                  <a:srgbClr val="FF0000"/>
                </a:solidFill>
                <a:latin typeface="Arial Narrow" pitchFamily="34" charset="0"/>
              </a:rPr>
              <a:t> </a:t>
            </a:r>
            <a:r>
              <a:rPr lang="en-US" sz="1800" b="1" u="none" dirty="0" err="1" smtClean="0">
                <a:solidFill>
                  <a:srgbClr val="FF0000"/>
                </a:solidFill>
                <a:latin typeface="Arial Narrow" pitchFamily="34" charset="0"/>
              </a:rPr>
              <a:t>ada</a:t>
            </a:r>
            <a:r>
              <a:rPr lang="en-US" sz="1800" b="1" u="none" dirty="0" smtClean="0">
                <a:solidFill>
                  <a:srgbClr val="FF0000"/>
                </a:solidFill>
                <a:latin typeface="Arial Narrow" pitchFamily="34" charset="0"/>
              </a:rPr>
              <a:t> </a:t>
            </a:r>
            <a:r>
              <a:rPr lang="en-US" sz="1800" b="1" u="none" dirty="0" err="1" smtClean="0">
                <a:solidFill>
                  <a:srgbClr val="FF0000"/>
                </a:solidFill>
                <a:latin typeface="Arial Narrow" pitchFamily="34" charset="0"/>
              </a:rPr>
              <a:t>uang-nya</a:t>
            </a:r>
            <a:r>
              <a:rPr lang="en-US" sz="1800" b="1" u="none" dirty="0" smtClean="0">
                <a:solidFill>
                  <a:srgbClr val="FF0000"/>
                </a:solidFill>
                <a:latin typeface="Arial Narrow" pitchFamily="34" charset="0"/>
              </a:rPr>
              <a:t>, </a:t>
            </a:r>
            <a:r>
              <a:rPr lang="en-US" sz="1800" b="1" u="none" dirty="0" err="1" smtClean="0">
                <a:solidFill>
                  <a:srgbClr val="FF0000"/>
                </a:solidFill>
                <a:latin typeface="Arial Narrow" pitchFamily="34" charset="0"/>
              </a:rPr>
              <a:t>jangan</a:t>
            </a:r>
            <a:r>
              <a:rPr lang="en-US" sz="1800" b="1" u="none" dirty="0" smtClean="0">
                <a:solidFill>
                  <a:srgbClr val="FF0000"/>
                </a:solidFill>
                <a:latin typeface="Arial Narrow" pitchFamily="34" charset="0"/>
              </a:rPr>
              <a:t> </a:t>
            </a:r>
            <a:r>
              <a:rPr lang="en-US" sz="1800" b="1" u="none" dirty="0" err="1" smtClean="0">
                <a:solidFill>
                  <a:srgbClr val="FF0000"/>
                </a:solidFill>
                <a:latin typeface="Arial Narrow" pitchFamily="34" charset="0"/>
              </a:rPr>
              <a:t>ditunda</a:t>
            </a:r>
            <a:endParaRPr lang="en-US" sz="1800" b="1" dirty="0">
              <a:solidFill>
                <a:srgbClr val="FF0000"/>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iterate type="lt">
                                    <p:tmPct val="10000"/>
                                  </p:iterate>
                                  <p:childTnLst>
                                    <p:set>
                                      <p:cBhvr>
                                        <p:cTn id="6" dur="1" fill="hold">
                                          <p:stCondLst>
                                            <p:cond delay="0"/>
                                          </p:stCondLst>
                                        </p:cTn>
                                        <p:tgtEl>
                                          <p:spTgt spid="403458"/>
                                        </p:tgtEl>
                                        <p:attrNameLst>
                                          <p:attrName>style.visibility</p:attrName>
                                        </p:attrNameLst>
                                      </p:cBhvr>
                                      <p:to>
                                        <p:strVal val="visible"/>
                                      </p:to>
                                    </p:set>
                                    <p:anim from="(-#ppt_w/2)" to="(#ppt_x)" calcmode="lin" valueType="num">
                                      <p:cBhvr>
                                        <p:cTn id="7" dur="600" fill="hold">
                                          <p:stCondLst>
                                            <p:cond delay="0"/>
                                          </p:stCondLst>
                                        </p:cTn>
                                        <p:tgtEl>
                                          <p:spTgt spid="403458"/>
                                        </p:tgtEl>
                                        <p:attrNameLst>
                                          <p:attrName>ppt_x</p:attrName>
                                        </p:attrNameLst>
                                      </p:cBhvr>
                                    </p:anim>
                                    <p:anim from="0" to="-1.0" calcmode="lin" valueType="num">
                                      <p:cBhvr>
                                        <p:cTn id="8" dur="200" decel="50000" autoRev="1" fill="hold">
                                          <p:stCondLst>
                                            <p:cond delay="600"/>
                                          </p:stCondLst>
                                        </p:cTn>
                                        <p:tgtEl>
                                          <p:spTgt spid="403458"/>
                                        </p:tgtEl>
                                        <p:attrNameLst>
                                          <p:attrName>xshear</p:attrName>
                                        </p:attrNameLst>
                                      </p:cBhvr>
                                    </p:anim>
                                    <p:animScale>
                                      <p:cBhvr>
                                        <p:cTn id="9" dur="200" decel="100000" autoRev="1" fill="hold">
                                          <p:stCondLst>
                                            <p:cond delay="600"/>
                                          </p:stCondLst>
                                        </p:cTn>
                                        <p:tgtEl>
                                          <p:spTgt spid="403458"/>
                                        </p:tgtEl>
                                      </p:cBhvr>
                                      <p:from x="100000" y="100000"/>
                                      <p:to x="80000" y="100000"/>
                                    </p:animScale>
                                    <p:anim by="(#ppt_h/3+#ppt_w*0.1)" calcmode="lin" valueType="num">
                                      <p:cBhvr additive="sum">
                                        <p:cTn id="10" dur="200" decel="100000" autoRev="1" fill="hold">
                                          <p:stCondLst>
                                            <p:cond delay="600"/>
                                          </p:stCondLst>
                                        </p:cTn>
                                        <p:tgtEl>
                                          <p:spTgt spid="40345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8" presetClass="entr" presetSubtype="0" accel="50000" fill="hold" grpId="0" nodeType="clickEffect">
                                  <p:stCondLst>
                                    <p:cond delay="0"/>
                                  </p:stCondLst>
                                  <p:iterate type="lt">
                                    <p:tmPct val="50000"/>
                                  </p:iterate>
                                  <p:childTnLst>
                                    <p:set>
                                      <p:cBhvr>
                                        <p:cTn id="14" dur="1" fill="hold">
                                          <p:stCondLst>
                                            <p:cond delay="0"/>
                                          </p:stCondLst>
                                        </p:cTn>
                                        <p:tgtEl>
                                          <p:spTgt spid="403462"/>
                                        </p:tgtEl>
                                        <p:attrNameLst>
                                          <p:attrName>style.visibility</p:attrName>
                                        </p:attrNameLst>
                                      </p:cBhvr>
                                      <p:to>
                                        <p:strVal val="visible"/>
                                      </p:to>
                                    </p:set>
                                    <p:set>
                                      <p:cBhvr>
                                        <p:cTn id="15" dur="455" fill="hold">
                                          <p:stCondLst>
                                            <p:cond delay="0"/>
                                          </p:stCondLst>
                                        </p:cTn>
                                        <p:tgtEl>
                                          <p:spTgt spid="403462"/>
                                        </p:tgtEl>
                                        <p:attrNameLst>
                                          <p:attrName>style.rotation</p:attrName>
                                        </p:attrNameLst>
                                      </p:cBhvr>
                                      <p:to>
                                        <p:strVal val="-45.0"/>
                                      </p:to>
                                    </p:set>
                                    <p:anim calcmode="lin" valueType="num">
                                      <p:cBhvr>
                                        <p:cTn id="16" dur="455" fill="hold">
                                          <p:stCondLst>
                                            <p:cond delay="455"/>
                                          </p:stCondLst>
                                        </p:cTn>
                                        <p:tgtEl>
                                          <p:spTgt spid="403462"/>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403462"/>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403462"/>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403462"/>
                                        </p:tgtEl>
                                        <p:attrNameLst>
                                          <p:attrName>ppt_y</p:attrName>
                                        </p:attrNameLst>
                                      </p:cBhvr>
                                      <p:tavLst>
                                        <p:tav tm="0">
                                          <p:val>
                                            <p:strVal val="#ppt_y-(0.354*#ppt_w-0.172*#ppt_h)"/>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0" presetClass="entr" presetSubtype="0" fill="hold" grpId="0" nodeType="clickEffect">
                                  <p:stCondLst>
                                    <p:cond delay="0"/>
                                  </p:stCondLst>
                                  <p:iterate type="wd">
                                    <p:tmPct val="10000"/>
                                  </p:iterate>
                                  <p:childTnLst>
                                    <p:set>
                                      <p:cBhvr>
                                        <p:cTn id="23" dur="1" fill="hold">
                                          <p:stCondLst>
                                            <p:cond delay="0"/>
                                          </p:stCondLst>
                                        </p:cTn>
                                        <p:tgtEl>
                                          <p:spTgt spid="403459"/>
                                        </p:tgtEl>
                                        <p:attrNameLst>
                                          <p:attrName>style.visibility</p:attrName>
                                        </p:attrNameLst>
                                      </p:cBhvr>
                                      <p:to>
                                        <p:strVal val="visible"/>
                                      </p:to>
                                    </p:set>
                                    <p:animEffect transition="in" filter="fade">
                                      <p:cBhvr>
                                        <p:cTn id="24" dur="800" decel="100000"/>
                                        <p:tgtEl>
                                          <p:spTgt spid="403459"/>
                                        </p:tgtEl>
                                      </p:cBhvr>
                                    </p:animEffect>
                                    <p:anim calcmode="lin" valueType="num">
                                      <p:cBhvr>
                                        <p:cTn id="25" dur="800" decel="100000" fill="hold"/>
                                        <p:tgtEl>
                                          <p:spTgt spid="403459"/>
                                        </p:tgtEl>
                                        <p:attrNameLst>
                                          <p:attrName>style.rotation</p:attrName>
                                        </p:attrNameLst>
                                      </p:cBhvr>
                                      <p:tavLst>
                                        <p:tav tm="0">
                                          <p:val>
                                            <p:fltVal val="-90"/>
                                          </p:val>
                                        </p:tav>
                                        <p:tav tm="100000">
                                          <p:val>
                                            <p:fltVal val="0"/>
                                          </p:val>
                                        </p:tav>
                                      </p:tavLst>
                                    </p:anim>
                                    <p:anim calcmode="lin" valueType="num">
                                      <p:cBhvr>
                                        <p:cTn id="26" dur="800" decel="100000" fill="hold"/>
                                        <p:tgtEl>
                                          <p:spTgt spid="403459"/>
                                        </p:tgtEl>
                                        <p:attrNameLst>
                                          <p:attrName>ppt_x</p:attrName>
                                        </p:attrNameLst>
                                      </p:cBhvr>
                                      <p:tavLst>
                                        <p:tav tm="0">
                                          <p:val>
                                            <p:strVal val="#ppt_x+0.4"/>
                                          </p:val>
                                        </p:tav>
                                        <p:tav tm="100000">
                                          <p:val>
                                            <p:strVal val="#ppt_x-0.05"/>
                                          </p:val>
                                        </p:tav>
                                      </p:tavLst>
                                    </p:anim>
                                    <p:anim calcmode="lin" valueType="num">
                                      <p:cBhvr>
                                        <p:cTn id="27" dur="800" decel="100000" fill="hold"/>
                                        <p:tgtEl>
                                          <p:spTgt spid="403459"/>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403459"/>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403459"/>
                                        </p:tgtEl>
                                        <p:attrNameLst>
                                          <p:attrName>ppt_y</p:attrName>
                                        </p:attrNameLst>
                                      </p:cBhvr>
                                      <p:tavLst>
                                        <p:tav tm="0">
                                          <p:val>
                                            <p:strVal val="#ppt_y+0.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403468"/>
                                        </p:tgtEl>
                                        <p:attrNameLst>
                                          <p:attrName>style.visibility</p:attrName>
                                        </p:attrNameLst>
                                      </p:cBhvr>
                                      <p:to>
                                        <p:strVal val="visible"/>
                                      </p:to>
                                    </p:set>
                                    <p:animEffect transition="in" filter="wipe(down)">
                                      <p:cBhvr>
                                        <p:cTn id="34" dur="500"/>
                                        <p:tgtEl>
                                          <p:spTgt spid="403468"/>
                                        </p:tgtEl>
                                      </p:cBhvr>
                                    </p:animEffect>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403469"/>
                                        </p:tgtEl>
                                        <p:attrNameLst>
                                          <p:attrName>style.visibility</p:attrName>
                                        </p:attrNameLst>
                                      </p:cBhvr>
                                      <p:to>
                                        <p:strVal val="visible"/>
                                      </p:to>
                                    </p:set>
                                    <p:animEffect transition="in" filter="fade">
                                      <p:cBhvr>
                                        <p:cTn id="39" dur="1000"/>
                                        <p:tgtEl>
                                          <p:spTgt spid="403469"/>
                                        </p:tgtEl>
                                      </p:cBhvr>
                                    </p:animEffect>
                                    <p:anim calcmode="lin" valueType="num">
                                      <p:cBhvr>
                                        <p:cTn id="40" dur="1000" fill="hold"/>
                                        <p:tgtEl>
                                          <p:spTgt spid="403469"/>
                                        </p:tgtEl>
                                        <p:attrNameLst>
                                          <p:attrName>ppt_x</p:attrName>
                                        </p:attrNameLst>
                                      </p:cBhvr>
                                      <p:tavLst>
                                        <p:tav tm="0">
                                          <p:val>
                                            <p:strVal val="#ppt_x"/>
                                          </p:val>
                                        </p:tav>
                                        <p:tav tm="100000">
                                          <p:val>
                                            <p:strVal val="#ppt_x"/>
                                          </p:val>
                                        </p:tav>
                                      </p:tavLst>
                                    </p:anim>
                                    <p:anim calcmode="lin" valueType="num">
                                      <p:cBhvr>
                                        <p:cTn id="41" dur="900" decel="100000" fill="hold"/>
                                        <p:tgtEl>
                                          <p:spTgt spid="403469"/>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403469"/>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403467"/>
                                        </p:tgtEl>
                                        <p:attrNameLst>
                                          <p:attrName>style.visibility</p:attrName>
                                        </p:attrNameLst>
                                      </p:cBhvr>
                                      <p:to>
                                        <p:strVal val="visible"/>
                                      </p:to>
                                    </p:set>
                                    <p:anim from="(-#ppt_w/2)" to="(#ppt_x)" calcmode="lin" valueType="num">
                                      <p:cBhvr>
                                        <p:cTn id="47" dur="600" fill="hold">
                                          <p:stCondLst>
                                            <p:cond delay="0"/>
                                          </p:stCondLst>
                                        </p:cTn>
                                        <p:tgtEl>
                                          <p:spTgt spid="403467"/>
                                        </p:tgtEl>
                                        <p:attrNameLst>
                                          <p:attrName>ppt_x</p:attrName>
                                        </p:attrNameLst>
                                      </p:cBhvr>
                                    </p:anim>
                                    <p:anim from="0" to="-1.0" calcmode="lin" valueType="num">
                                      <p:cBhvr>
                                        <p:cTn id="48" dur="200" decel="50000" autoRev="1" fill="hold">
                                          <p:stCondLst>
                                            <p:cond delay="600"/>
                                          </p:stCondLst>
                                        </p:cTn>
                                        <p:tgtEl>
                                          <p:spTgt spid="403467"/>
                                        </p:tgtEl>
                                        <p:attrNameLst>
                                          <p:attrName>xshear</p:attrName>
                                        </p:attrNameLst>
                                      </p:cBhvr>
                                    </p:anim>
                                    <p:animScale>
                                      <p:cBhvr>
                                        <p:cTn id="49" dur="200" decel="100000" autoRev="1" fill="hold">
                                          <p:stCondLst>
                                            <p:cond delay="600"/>
                                          </p:stCondLst>
                                        </p:cTn>
                                        <p:tgtEl>
                                          <p:spTgt spid="403467"/>
                                        </p:tgtEl>
                                      </p:cBhvr>
                                      <p:from x="100000" y="100000"/>
                                      <p:to x="80000" y="100000"/>
                                    </p:animScale>
                                    <p:anim by="(#ppt_h/3+#ppt_w*0.1)" calcmode="lin" valueType="num">
                                      <p:cBhvr additive="sum">
                                        <p:cTn id="50" dur="200" decel="100000" autoRev="1" fill="hold">
                                          <p:stCondLst>
                                            <p:cond delay="600"/>
                                          </p:stCondLst>
                                        </p:cTn>
                                        <p:tgtEl>
                                          <p:spTgt spid="403467"/>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403472"/>
                                        </p:tgtEl>
                                        <p:attrNameLst>
                                          <p:attrName>style.visibility</p:attrName>
                                        </p:attrNameLst>
                                      </p:cBhvr>
                                      <p:to>
                                        <p:strVal val="visible"/>
                                      </p:to>
                                    </p:set>
                                    <p:animEffect transition="in" filter="fade">
                                      <p:cBhvr>
                                        <p:cTn id="55" dur="1000"/>
                                        <p:tgtEl>
                                          <p:spTgt spid="403472"/>
                                        </p:tgtEl>
                                      </p:cBhvr>
                                    </p:animEffect>
                                    <p:anim calcmode="lin" valueType="num">
                                      <p:cBhvr>
                                        <p:cTn id="56" dur="1000" fill="hold"/>
                                        <p:tgtEl>
                                          <p:spTgt spid="403472"/>
                                        </p:tgtEl>
                                        <p:attrNameLst>
                                          <p:attrName>ppt_x</p:attrName>
                                        </p:attrNameLst>
                                      </p:cBhvr>
                                      <p:tavLst>
                                        <p:tav tm="0">
                                          <p:val>
                                            <p:strVal val="#ppt_x"/>
                                          </p:val>
                                        </p:tav>
                                        <p:tav tm="100000">
                                          <p:val>
                                            <p:strVal val="#ppt_x"/>
                                          </p:val>
                                        </p:tav>
                                      </p:tavLst>
                                    </p:anim>
                                    <p:anim calcmode="lin" valueType="num">
                                      <p:cBhvr>
                                        <p:cTn id="57" dur="900" decel="100000" fill="hold"/>
                                        <p:tgtEl>
                                          <p:spTgt spid="403472"/>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403472"/>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4" presetClass="entr" presetSubtype="0" fill="hold" grpId="0" nodeType="clickEffect">
                                  <p:stCondLst>
                                    <p:cond delay="0"/>
                                  </p:stCondLst>
                                  <p:childTnLst>
                                    <p:set>
                                      <p:cBhvr>
                                        <p:cTn id="62" dur="1" fill="hold">
                                          <p:stCondLst>
                                            <p:cond delay="0"/>
                                          </p:stCondLst>
                                        </p:cTn>
                                        <p:tgtEl>
                                          <p:spTgt spid="403470"/>
                                        </p:tgtEl>
                                        <p:attrNameLst>
                                          <p:attrName>style.visibility</p:attrName>
                                        </p:attrNameLst>
                                      </p:cBhvr>
                                      <p:to>
                                        <p:strVal val="visible"/>
                                      </p:to>
                                    </p:set>
                                    <p:anim from="(-#ppt_w/2)" to="(#ppt_x)" calcmode="lin" valueType="num">
                                      <p:cBhvr>
                                        <p:cTn id="63" dur="600" fill="hold">
                                          <p:stCondLst>
                                            <p:cond delay="0"/>
                                          </p:stCondLst>
                                        </p:cTn>
                                        <p:tgtEl>
                                          <p:spTgt spid="403470"/>
                                        </p:tgtEl>
                                        <p:attrNameLst>
                                          <p:attrName>ppt_x</p:attrName>
                                        </p:attrNameLst>
                                      </p:cBhvr>
                                    </p:anim>
                                    <p:anim from="0" to="-1.0" calcmode="lin" valueType="num">
                                      <p:cBhvr>
                                        <p:cTn id="64" dur="200" decel="50000" autoRev="1" fill="hold">
                                          <p:stCondLst>
                                            <p:cond delay="600"/>
                                          </p:stCondLst>
                                        </p:cTn>
                                        <p:tgtEl>
                                          <p:spTgt spid="403470"/>
                                        </p:tgtEl>
                                        <p:attrNameLst>
                                          <p:attrName>xshear</p:attrName>
                                        </p:attrNameLst>
                                      </p:cBhvr>
                                    </p:anim>
                                    <p:animScale>
                                      <p:cBhvr>
                                        <p:cTn id="65" dur="200" decel="100000" autoRev="1" fill="hold">
                                          <p:stCondLst>
                                            <p:cond delay="600"/>
                                          </p:stCondLst>
                                        </p:cTn>
                                        <p:tgtEl>
                                          <p:spTgt spid="403470"/>
                                        </p:tgtEl>
                                      </p:cBhvr>
                                      <p:from x="100000" y="100000"/>
                                      <p:to x="80000" y="100000"/>
                                    </p:animScale>
                                    <p:anim by="(#ppt_h/3+#ppt_w*0.1)" calcmode="lin" valueType="num">
                                      <p:cBhvr additive="sum">
                                        <p:cTn id="66" dur="200" decel="100000" autoRev="1" fill="hold">
                                          <p:stCondLst>
                                            <p:cond delay="600"/>
                                          </p:stCondLst>
                                        </p:cTn>
                                        <p:tgtEl>
                                          <p:spTgt spid="403470"/>
                                        </p:tgtEl>
                                        <p:attrNameLst>
                                          <p:attrName>ppt_x</p:attrName>
                                        </p:attrNameLst>
                                      </p:cBhvr>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403482"/>
                                        </p:tgtEl>
                                        <p:attrNameLst>
                                          <p:attrName>style.visibility</p:attrName>
                                        </p:attrNameLst>
                                      </p:cBhvr>
                                      <p:to>
                                        <p:strVal val="visible"/>
                                      </p:to>
                                    </p:set>
                                    <p:animEffect transition="in" filter="fade">
                                      <p:cBhvr>
                                        <p:cTn id="71" dur="1000"/>
                                        <p:tgtEl>
                                          <p:spTgt spid="403482"/>
                                        </p:tgtEl>
                                      </p:cBhvr>
                                    </p:animEffect>
                                    <p:anim calcmode="lin" valueType="num">
                                      <p:cBhvr>
                                        <p:cTn id="72" dur="1000" fill="hold"/>
                                        <p:tgtEl>
                                          <p:spTgt spid="403482"/>
                                        </p:tgtEl>
                                        <p:attrNameLst>
                                          <p:attrName>ppt_x</p:attrName>
                                        </p:attrNameLst>
                                      </p:cBhvr>
                                      <p:tavLst>
                                        <p:tav tm="0">
                                          <p:val>
                                            <p:strVal val="#ppt_x"/>
                                          </p:val>
                                        </p:tav>
                                        <p:tav tm="100000">
                                          <p:val>
                                            <p:strVal val="#ppt_x"/>
                                          </p:val>
                                        </p:tav>
                                      </p:tavLst>
                                    </p:anim>
                                    <p:anim calcmode="lin" valueType="num">
                                      <p:cBhvr>
                                        <p:cTn id="73" dur="900" decel="100000" fill="hold"/>
                                        <p:tgtEl>
                                          <p:spTgt spid="403482"/>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403482"/>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4" presetClass="entr" presetSubtype="0" fill="hold" grpId="0" nodeType="clickEffect">
                                  <p:stCondLst>
                                    <p:cond delay="0"/>
                                  </p:stCondLst>
                                  <p:childTnLst>
                                    <p:set>
                                      <p:cBhvr>
                                        <p:cTn id="78" dur="1" fill="hold">
                                          <p:stCondLst>
                                            <p:cond delay="0"/>
                                          </p:stCondLst>
                                        </p:cTn>
                                        <p:tgtEl>
                                          <p:spTgt spid="403471"/>
                                        </p:tgtEl>
                                        <p:attrNameLst>
                                          <p:attrName>style.visibility</p:attrName>
                                        </p:attrNameLst>
                                      </p:cBhvr>
                                      <p:to>
                                        <p:strVal val="visible"/>
                                      </p:to>
                                    </p:set>
                                    <p:anim from="(-#ppt_w/2)" to="(#ppt_x)" calcmode="lin" valueType="num">
                                      <p:cBhvr>
                                        <p:cTn id="79" dur="600" fill="hold">
                                          <p:stCondLst>
                                            <p:cond delay="0"/>
                                          </p:stCondLst>
                                        </p:cTn>
                                        <p:tgtEl>
                                          <p:spTgt spid="403471"/>
                                        </p:tgtEl>
                                        <p:attrNameLst>
                                          <p:attrName>ppt_x</p:attrName>
                                        </p:attrNameLst>
                                      </p:cBhvr>
                                    </p:anim>
                                    <p:anim from="0" to="-1.0" calcmode="lin" valueType="num">
                                      <p:cBhvr>
                                        <p:cTn id="80" dur="200" decel="50000" autoRev="1" fill="hold">
                                          <p:stCondLst>
                                            <p:cond delay="600"/>
                                          </p:stCondLst>
                                        </p:cTn>
                                        <p:tgtEl>
                                          <p:spTgt spid="403471"/>
                                        </p:tgtEl>
                                        <p:attrNameLst>
                                          <p:attrName>xshear</p:attrName>
                                        </p:attrNameLst>
                                      </p:cBhvr>
                                    </p:anim>
                                    <p:animScale>
                                      <p:cBhvr>
                                        <p:cTn id="81" dur="200" decel="100000" autoRev="1" fill="hold">
                                          <p:stCondLst>
                                            <p:cond delay="600"/>
                                          </p:stCondLst>
                                        </p:cTn>
                                        <p:tgtEl>
                                          <p:spTgt spid="403471"/>
                                        </p:tgtEl>
                                      </p:cBhvr>
                                      <p:from x="100000" y="100000"/>
                                      <p:to x="80000" y="100000"/>
                                    </p:animScale>
                                    <p:anim by="(#ppt_h/3+#ppt_w*0.1)" calcmode="lin" valueType="num">
                                      <p:cBhvr additive="sum">
                                        <p:cTn id="82" dur="200" decel="100000" autoRev="1" fill="hold">
                                          <p:stCondLst>
                                            <p:cond delay="600"/>
                                          </p:stCondLst>
                                        </p:cTn>
                                        <p:tgtEl>
                                          <p:spTgt spid="403471"/>
                                        </p:tgtEl>
                                        <p:attrNameLst>
                                          <p:attrName>ppt_x</p:attrName>
                                        </p:attrNameLst>
                                      </p:cBhvr>
                                    </p:anim>
                                  </p:childTnLst>
                                </p:cTn>
                              </p:par>
                            </p:childTnLst>
                          </p:cTn>
                        </p:par>
                      </p:childTnLst>
                    </p:cTn>
                  </p:par>
                  <p:par>
                    <p:cTn id="83" fill="hold">
                      <p:stCondLst>
                        <p:cond delay="indefinite"/>
                      </p:stCondLst>
                      <p:childTnLst>
                        <p:par>
                          <p:cTn id="84" fill="hold">
                            <p:stCondLst>
                              <p:cond delay="0"/>
                            </p:stCondLst>
                            <p:childTnLst>
                              <p:par>
                                <p:cTn id="85" presetID="37" presetClass="entr" presetSubtype="0" fill="hold" grpId="0" nodeType="clickEffect">
                                  <p:stCondLst>
                                    <p:cond delay="0"/>
                                  </p:stCondLst>
                                  <p:childTnLst>
                                    <p:set>
                                      <p:cBhvr>
                                        <p:cTn id="86" dur="1" fill="hold">
                                          <p:stCondLst>
                                            <p:cond delay="0"/>
                                          </p:stCondLst>
                                        </p:cTn>
                                        <p:tgtEl>
                                          <p:spTgt spid="403483"/>
                                        </p:tgtEl>
                                        <p:attrNameLst>
                                          <p:attrName>style.visibility</p:attrName>
                                        </p:attrNameLst>
                                      </p:cBhvr>
                                      <p:to>
                                        <p:strVal val="visible"/>
                                      </p:to>
                                    </p:set>
                                    <p:animEffect transition="in" filter="fade">
                                      <p:cBhvr>
                                        <p:cTn id="87" dur="1000"/>
                                        <p:tgtEl>
                                          <p:spTgt spid="403483"/>
                                        </p:tgtEl>
                                      </p:cBhvr>
                                    </p:animEffect>
                                    <p:anim calcmode="lin" valueType="num">
                                      <p:cBhvr>
                                        <p:cTn id="88" dur="1000" fill="hold"/>
                                        <p:tgtEl>
                                          <p:spTgt spid="403483"/>
                                        </p:tgtEl>
                                        <p:attrNameLst>
                                          <p:attrName>ppt_x</p:attrName>
                                        </p:attrNameLst>
                                      </p:cBhvr>
                                      <p:tavLst>
                                        <p:tav tm="0">
                                          <p:val>
                                            <p:strVal val="#ppt_x"/>
                                          </p:val>
                                        </p:tav>
                                        <p:tav tm="100000">
                                          <p:val>
                                            <p:strVal val="#ppt_x"/>
                                          </p:val>
                                        </p:tav>
                                      </p:tavLst>
                                    </p:anim>
                                    <p:anim calcmode="lin" valueType="num">
                                      <p:cBhvr>
                                        <p:cTn id="89" dur="900" decel="100000" fill="hold"/>
                                        <p:tgtEl>
                                          <p:spTgt spid="403483"/>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403483"/>
                                        </p:tgtEl>
                                        <p:attrNameLst>
                                          <p:attrName>ppt_y</p:attrName>
                                        </p:attrNameLst>
                                      </p:cBhvr>
                                      <p:tavLst>
                                        <p:tav tm="0">
                                          <p:val>
                                            <p:strVal val="#ppt_y-.03"/>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34" presetClass="entr" presetSubtype="0" fill="hold" grpId="0" nodeType="clickEffect">
                                  <p:stCondLst>
                                    <p:cond delay="0"/>
                                  </p:stCondLst>
                                  <p:childTnLst>
                                    <p:set>
                                      <p:cBhvr>
                                        <p:cTn id="94" dur="1" fill="hold">
                                          <p:stCondLst>
                                            <p:cond delay="0"/>
                                          </p:stCondLst>
                                        </p:cTn>
                                        <p:tgtEl>
                                          <p:spTgt spid="403474"/>
                                        </p:tgtEl>
                                        <p:attrNameLst>
                                          <p:attrName>style.visibility</p:attrName>
                                        </p:attrNameLst>
                                      </p:cBhvr>
                                      <p:to>
                                        <p:strVal val="visible"/>
                                      </p:to>
                                    </p:set>
                                    <p:anim from="(-#ppt_w/2)" to="(#ppt_x)" calcmode="lin" valueType="num">
                                      <p:cBhvr>
                                        <p:cTn id="95" dur="600" fill="hold">
                                          <p:stCondLst>
                                            <p:cond delay="0"/>
                                          </p:stCondLst>
                                        </p:cTn>
                                        <p:tgtEl>
                                          <p:spTgt spid="403474"/>
                                        </p:tgtEl>
                                        <p:attrNameLst>
                                          <p:attrName>ppt_x</p:attrName>
                                        </p:attrNameLst>
                                      </p:cBhvr>
                                    </p:anim>
                                    <p:anim from="0" to="-1.0" calcmode="lin" valueType="num">
                                      <p:cBhvr>
                                        <p:cTn id="96" dur="200" decel="50000" autoRev="1" fill="hold">
                                          <p:stCondLst>
                                            <p:cond delay="600"/>
                                          </p:stCondLst>
                                        </p:cTn>
                                        <p:tgtEl>
                                          <p:spTgt spid="403474"/>
                                        </p:tgtEl>
                                        <p:attrNameLst>
                                          <p:attrName>xshear</p:attrName>
                                        </p:attrNameLst>
                                      </p:cBhvr>
                                    </p:anim>
                                    <p:animScale>
                                      <p:cBhvr>
                                        <p:cTn id="97" dur="200" decel="100000" autoRev="1" fill="hold">
                                          <p:stCondLst>
                                            <p:cond delay="600"/>
                                          </p:stCondLst>
                                        </p:cTn>
                                        <p:tgtEl>
                                          <p:spTgt spid="403474"/>
                                        </p:tgtEl>
                                      </p:cBhvr>
                                      <p:from x="100000" y="100000"/>
                                      <p:to x="80000" y="100000"/>
                                    </p:animScale>
                                    <p:anim by="(#ppt_h/3+#ppt_w*0.1)" calcmode="lin" valueType="num">
                                      <p:cBhvr additive="sum">
                                        <p:cTn id="98" dur="200" decel="100000" autoRev="1" fill="hold">
                                          <p:stCondLst>
                                            <p:cond delay="600"/>
                                          </p:stCondLst>
                                        </p:cTn>
                                        <p:tgtEl>
                                          <p:spTgt spid="403474"/>
                                        </p:tgtEl>
                                        <p:attrNameLst>
                                          <p:attrName>ppt_x</p:attrName>
                                        </p:attrNameLst>
                                      </p:cBhvr>
                                    </p:anim>
                                  </p:childTnLst>
                                </p:cTn>
                              </p:par>
                            </p:childTnLst>
                          </p:cTn>
                        </p:par>
                      </p:childTnLst>
                    </p:cTn>
                  </p:par>
                  <p:par>
                    <p:cTn id="99" fill="hold">
                      <p:stCondLst>
                        <p:cond delay="indefinite"/>
                      </p:stCondLst>
                      <p:childTnLst>
                        <p:par>
                          <p:cTn id="100" fill="hold">
                            <p:stCondLst>
                              <p:cond delay="0"/>
                            </p:stCondLst>
                            <p:childTnLst>
                              <p:par>
                                <p:cTn id="101" presetID="37" presetClass="entr" presetSubtype="0" fill="hold" grpId="0" nodeType="clickEffect">
                                  <p:stCondLst>
                                    <p:cond delay="0"/>
                                  </p:stCondLst>
                                  <p:childTnLst>
                                    <p:set>
                                      <p:cBhvr>
                                        <p:cTn id="102" dur="1" fill="hold">
                                          <p:stCondLst>
                                            <p:cond delay="0"/>
                                          </p:stCondLst>
                                        </p:cTn>
                                        <p:tgtEl>
                                          <p:spTgt spid="403484"/>
                                        </p:tgtEl>
                                        <p:attrNameLst>
                                          <p:attrName>style.visibility</p:attrName>
                                        </p:attrNameLst>
                                      </p:cBhvr>
                                      <p:to>
                                        <p:strVal val="visible"/>
                                      </p:to>
                                    </p:set>
                                    <p:animEffect transition="in" filter="fade">
                                      <p:cBhvr>
                                        <p:cTn id="103" dur="1000"/>
                                        <p:tgtEl>
                                          <p:spTgt spid="403484"/>
                                        </p:tgtEl>
                                      </p:cBhvr>
                                    </p:animEffect>
                                    <p:anim calcmode="lin" valueType="num">
                                      <p:cBhvr>
                                        <p:cTn id="104" dur="1000" fill="hold"/>
                                        <p:tgtEl>
                                          <p:spTgt spid="403484"/>
                                        </p:tgtEl>
                                        <p:attrNameLst>
                                          <p:attrName>ppt_x</p:attrName>
                                        </p:attrNameLst>
                                      </p:cBhvr>
                                      <p:tavLst>
                                        <p:tav tm="0">
                                          <p:val>
                                            <p:strVal val="#ppt_x"/>
                                          </p:val>
                                        </p:tav>
                                        <p:tav tm="100000">
                                          <p:val>
                                            <p:strVal val="#ppt_x"/>
                                          </p:val>
                                        </p:tav>
                                      </p:tavLst>
                                    </p:anim>
                                    <p:anim calcmode="lin" valueType="num">
                                      <p:cBhvr>
                                        <p:cTn id="105" dur="900" decel="100000" fill="hold"/>
                                        <p:tgtEl>
                                          <p:spTgt spid="403484"/>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403484"/>
                                        </p:tgtEl>
                                        <p:attrNameLst>
                                          <p:attrName>ppt_y</p:attrName>
                                        </p:attrNameLst>
                                      </p:cBhvr>
                                      <p:tavLst>
                                        <p:tav tm="0">
                                          <p:val>
                                            <p:strVal val="#ppt_y-.03"/>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34" presetClass="entr" presetSubtype="0" fill="hold" grpId="0" nodeType="clickEffect">
                                  <p:stCondLst>
                                    <p:cond delay="0"/>
                                  </p:stCondLst>
                                  <p:childTnLst>
                                    <p:set>
                                      <p:cBhvr>
                                        <p:cTn id="110" dur="1" fill="hold">
                                          <p:stCondLst>
                                            <p:cond delay="0"/>
                                          </p:stCondLst>
                                        </p:cTn>
                                        <p:tgtEl>
                                          <p:spTgt spid="403475"/>
                                        </p:tgtEl>
                                        <p:attrNameLst>
                                          <p:attrName>style.visibility</p:attrName>
                                        </p:attrNameLst>
                                      </p:cBhvr>
                                      <p:to>
                                        <p:strVal val="visible"/>
                                      </p:to>
                                    </p:set>
                                    <p:anim from="(-#ppt_w/2)" to="(#ppt_x)" calcmode="lin" valueType="num">
                                      <p:cBhvr>
                                        <p:cTn id="111" dur="600" fill="hold">
                                          <p:stCondLst>
                                            <p:cond delay="0"/>
                                          </p:stCondLst>
                                        </p:cTn>
                                        <p:tgtEl>
                                          <p:spTgt spid="403475"/>
                                        </p:tgtEl>
                                        <p:attrNameLst>
                                          <p:attrName>ppt_x</p:attrName>
                                        </p:attrNameLst>
                                      </p:cBhvr>
                                    </p:anim>
                                    <p:anim from="0" to="-1.0" calcmode="lin" valueType="num">
                                      <p:cBhvr>
                                        <p:cTn id="112" dur="200" decel="50000" autoRev="1" fill="hold">
                                          <p:stCondLst>
                                            <p:cond delay="600"/>
                                          </p:stCondLst>
                                        </p:cTn>
                                        <p:tgtEl>
                                          <p:spTgt spid="403475"/>
                                        </p:tgtEl>
                                        <p:attrNameLst>
                                          <p:attrName>xshear</p:attrName>
                                        </p:attrNameLst>
                                      </p:cBhvr>
                                    </p:anim>
                                    <p:animScale>
                                      <p:cBhvr>
                                        <p:cTn id="113" dur="200" decel="100000" autoRev="1" fill="hold">
                                          <p:stCondLst>
                                            <p:cond delay="600"/>
                                          </p:stCondLst>
                                        </p:cTn>
                                        <p:tgtEl>
                                          <p:spTgt spid="403475"/>
                                        </p:tgtEl>
                                      </p:cBhvr>
                                      <p:from x="100000" y="100000"/>
                                      <p:to x="80000" y="100000"/>
                                    </p:animScale>
                                    <p:anim by="(#ppt_h/3+#ppt_w*0.1)" calcmode="lin" valueType="num">
                                      <p:cBhvr additive="sum">
                                        <p:cTn id="114" dur="200" decel="100000" autoRev="1" fill="hold">
                                          <p:stCondLst>
                                            <p:cond delay="600"/>
                                          </p:stCondLst>
                                        </p:cTn>
                                        <p:tgtEl>
                                          <p:spTgt spid="403475"/>
                                        </p:tgtEl>
                                        <p:attrNameLst>
                                          <p:attrName>ppt_x</p:attrName>
                                        </p:attrNameLst>
                                      </p:cBhvr>
                                    </p:anim>
                                  </p:childTnLst>
                                </p:cTn>
                              </p:par>
                            </p:childTnLst>
                          </p:cTn>
                        </p:par>
                      </p:childTnLst>
                    </p:cTn>
                  </p:par>
                  <p:par>
                    <p:cTn id="115" fill="hold">
                      <p:stCondLst>
                        <p:cond delay="indefinite"/>
                      </p:stCondLst>
                      <p:childTnLst>
                        <p:par>
                          <p:cTn id="116" fill="hold">
                            <p:stCondLst>
                              <p:cond delay="0"/>
                            </p:stCondLst>
                            <p:childTnLst>
                              <p:par>
                                <p:cTn id="117" presetID="22" presetClass="entr" presetSubtype="4" fill="hold" grpId="0" nodeType="clickEffect">
                                  <p:stCondLst>
                                    <p:cond delay="0"/>
                                  </p:stCondLst>
                                  <p:childTnLst>
                                    <p:set>
                                      <p:cBhvr>
                                        <p:cTn id="118" dur="1" fill="hold">
                                          <p:stCondLst>
                                            <p:cond delay="0"/>
                                          </p:stCondLst>
                                        </p:cTn>
                                        <p:tgtEl>
                                          <p:spTgt spid="403480"/>
                                        </p:tgtEl>
                                        <p:attrNameLst>
                                          <p:attrName>style.visibility</p:attrName>
                                        </p:attrNameLst>
                                      </p:cBhvr>
                                      <p:to>
                                        <p:strVal val="visible"/>
                                      </p:to>
                                    </p:set>
                                    <p:animEffect transition="in" filter="wipe(down)">
                                      <p:cBhvr>
                                        <p:cTn id="119" dur="500"/>
                                        <p:tgtEl>
                                          <p:spTgt spid="403480"/>
                                        </p:tgtEl>
                                      </p:cBhvr>
                                    </p:animEffect>
                                  </p:childTnLst>
                                </p:cTn>
                              </p:par>
                            </p:childTnLst>
                          </p:cTn>
                        </p:par>
                      </p:childTnLst>
                    </p:cTn>
                  </p:par>
                  <p:par>
                    <p:cTn id="120" fill="hold">
                      <p:stCondLst>
                        <p:cond delay="indefinite"/>
                      </p:stCondLst>
                      <p:childTnLst>
                        <p:par>
                          <p:cTn id="121" fill="hold">
                            <p:stCondLst>
                              <p:cond delay="0"/>
                            </p:stCondLst>
                            <p:childTnLst>
                              <p:par>
                                <p:cTn id="122" presetID="26" presetClass="entr" presetSubtype="0" fill="hold" grpId="0" nodeType="clickEffect">
                                  <p:stCondLst>
                                    <p:cond delay="0"/>
                                  </p:stCondLst>
                                  <p:iterate type="wd">
                                    <p:tmPct val="10000"/>
                                  </p:iterate>
                                  <p:childTnLst>
                                    <p:set>
                                      <p:cBhvr>
                                        <p:cTn id="123" dur="1" fill="hold">
                                          <p:stCondLst>
                                            <p:cond delay="0"/>
                                          </p:stCondLst>
                                        </p:cTn>
                                        <p:tgtEl>
                                          <p:spTgt spid="403479"/>
                                        </p:tgtEl>
                                        <p:attrNameLst>
                                          <p:attrName>style.visibility</p:attrName>
                                        </p:attrNameLst>
                                      </p:cBhvr>
                                      <p:to>
                                        <p:strVal val="visible"/>
                                      </p:to>
                                    </p:set>
                                    <p:animEffect transition="in" filter="wipe(down)">
                                      <p:cBhvr>
                                        <p:cTn id="124" dur="580">
                                          <p:stCondLst>
                                            <p:cond delay="0"/>
                                          </p:stCondLst>
                                        </p:cTn>
                                        <p:tgtEl>
                                          <p:spTgt spid="403479"/>
                                        </p:tgtEl>
                                      </p:cBhvr>
                                    </p:animEffect>
                                    <p:anim calcmode="lin" valueType="num">
                                      <p:cBhvr>
                                        <p:cTn id="125" dur="1822" tmFilter="0,0; 0.14,0.36; 0.43,0.73; 0.71,0.91; 1.0,1.0">
                                          <p:stCondLst>
                                            <p:cond delay="0"/>
                                          </p:stCondLst>
                                        </p:cTn>
                                        <p:tgtEl>
                                          <p:spTgt spid="403479"/>
                                        </p:tgtEl>
                                        <p:attrNameLst>
                                          <p:attrName>ppt_x</p:attrName>
                                        </p:attrNameLst>
                                      </p:cBhvr>
                                      <p:tavLst>
                                        <p:tav tm="0">
                                          <p:val>
                                            <p:strVal val="#ppt_x-0.25"/>
                                          </p:val>
                                        </p:tav>
                                        <p:tav tm="100000">
                                          <p:val>
                                            <p:strVal val="#ppt_x"/>
                                          </p:val>
                                        </p:tav>
                                      </p:tavLst>
                                    </p:anim>
                                    <p:anim calcmode="lin" valueType="num">
                                      <p:cBhvr>
                                        <p:cTn id="126" dur="664" tmFilter="0.0,0.0; 0.25,0.07; 0.50,0.2; 0.75,0.467; 1.0,1.0">
                                          <p:stCondLst>
                                            <p:cond delay="0"/>
                                          </p:stCondLst>
                                        </p:cTn>
                                        <p:tgtEl>
                                          <p:spTgt spid="403479"/>
                                        </p:tgtEl>
                                        <p:attrNameLst>
                                          <p:attrName>ppt_y</p:attrName>
                                        </p:attrNameLst>
                                      </p:cBhvr>
                                      <p:tavLst>
                                        <p:tav tm="0" fmla="#ppt_y-sin(pi*$)/3">
                                          <p:val>
                                            <p:fltVal val="0.5"/>
                                          </p:val>
                                        </p:tav>
                                        <p:tav tm="100000">
                                          <p:val>
                                            <p:fltVal val="1"/>
                                          </p:val>
                                        </p:tav>
                                      </p:tavLst>
                                    </p:anim>
                                    <p:anim calcmode="lin" valueType="num">
                                      <p:cBhvr>
                                        <p:cTn id="127" dur="664" tmFilter="0, 0; 0.125,0.2665; 0.25,0.4; 0.375,0.465; 0.5,0.5;  0.625,0.535; 0.75,0.6; 0.875,0.7335; 1,1">
                                          <p:stCondLst>
                                            <p:cond delay="664"/>
                                          </p:stCondLst>
                                        </p:cTn>
                                        <p:tgtEl>
                                          <p:spTgt spid="403479"/>
                                        </p:tgtEl>
                                        <p:attrNameLst>
                                          <p:attrName>ppt_y</p:attrName>
                                        </p:attrNameLst>
                                      </p:cBhvr>
                                      <p:tavLst>
                                        <p:tav tm="0" fmla="#ppt_y-sin(pi*$)/9">
                                          <p:val>
                                            <p:fltVal val="0"/>
                                          </p:val>
                                        </p:tav>
                                        <p:tav tm="100000">
                                          <p:val>
                                            <p:fltVal val="1"/>
                                          </p:val>
                                        </p:tav>
                                      </p:tavLst>
                                    </p:anim>
                                    <p:anim calcmode="lin" valueType="num">
                                      <p:cBhvr>
                                        <p:cTn id="128" dur="332" tmFilter="0, 0; 0.125,0.2665; 0.25,0.4; 0.375,0.465; 0.5,0.5;  0.625,0.535; 0.75,0.6; 0.875,0.7335; 1,1">
                                          <p:stCondLst>
                                            <p:cond delay="1324"/>
                                          </p:stCondLst>
                                        </p:cTn>
                                        <p:tgtEl>
                                          <p:spTgt spid="403479"/>
                                        </p:tgtEl>
                                        <p:attrNameLst>
                                          <p:attrName>ppt_y</p:attrName>
                                        </p:attrNameLst>
                                      </p:cBhvr>
                                      <p:tavLst>
                                        <p:tav tm="0" fmla="#ppt_y-sin(pi*$)/27">
                                          <p:val>
                                            <p:fltVal val="0"/>
                                          </p:val>
                                        </p:tav>
                                        <p:tav tm="100000">
                                          <p:val>
                                            <p:fltVal val="1"/>
                                          </p:val>
                                        </p:tav>
                                      </p:tavLst>
                                    </p:anim>
                                    <p:anim calcmode="lin" valueType="num">
                                      <p:cBhvr>
                                        <p:cTn id="129" dur="164" tmFilter="0, 0; 0.125,0.2665; 0.25,0.4; 0.375,0.465; 0.5,0.5;  0.625,0.535; 0.75,0.6; 0.875,0.7335; 1,1">
                                          <p:stCondLst>
                                            <p:cond delay="1656"/>
                                          </p:stCondLst>
                                        </p:cTn>
                                        <p:tgtEl>
                                          <p:spTgt spid="403479"/>
                                        </p:tgtEl>
                                        <p:attrNameLst>
                                          <p:attrName>ppt_y</p:attrName>
                                        </p:attrNameLst>
                                      </p:cBhvr>
                                      <p:tavLst>
                                        <p:tav tm="0" fmla="#ppt_y-sin(pi*$)/81">
                                          <p:val>
                                            <p:fltVal val="0"/>
                                          </p:val>
                                        </p:tav>
                                        <p:tav tm="100000">
                                          <p:val>
                                            <p:fltVal val="1"/>
                                          </p:val>
                                        </p:tav>
                                      </p:tavLst>
                                    </p:anim>
                                    <p:animScale>
                                      <p:cBhvr>
                                        <p:cTn id="130" dur="26">
                                          <p:stCondLst>
                                            <p:cond delay="650"/>
                                          </p:stCondLst>
                                        </p:cTn>
                                        <p:tgtEl>
                                          <p:spTgt spid="403479"/>
                                        </p:tgtEl>
                                      </p:cBhvr>
                                      <p:to x="100000" y="60000"/>
                                    </p:animScale>
                                    <p:animScale>
                                      <p:cBhvr>
                                        <p:cTn id="131" dur="166" decel="50000">
                                          <p:stCondLst>
                                            <p:cond delay="676"/>
                                          </p:stCondLst>
                                        </p:cTn>
                                        <p:tgtEl>
                                          <p:spTgt spid="403479"/>
                                        </p:tgtEl>
                                      </p:cBhvr>
                                      <p:to x="100000" y="100000"/>
                                    </p:animScale>
                                    <p:animScale>
                                      <p:cBhvr>
                                        <p:cTn id="132" dur="26">
                                          <p:stCondLst>
                                            <p:cond delay="1312"/>
                                          </p:stCondLst>
                                        </p:cTn>
                                        <p:tgtEl>
                                          <p:spTgt spid="403479"/>
                                        </p:tgtEl>
                                      </p:cBhvr>
                                      <p:to x="100000" y="80000"/>
                                    </p:animScale>
                                    <p:animScale>
                                      <p:cBhvr>
                                        <p:cTn id="133" dur="166" decel="50000">
                                          <p:stCondLst>
                                            <p:cond delay="1338"/>
                                          </p:stCondLst>
                                        </p:cTn>
                                        <p:tgtEl>
                                          <p:spTgt spid="403479"/>
                                        </p:tgtEl>
                                      </p:cBhvr>
                                      <p:to x="100000" y="100000"/>
                                    </p:animScale>
                                    <p:animScale>
                                      <p:cBhvr>
                                        <p:cTn id="134" dur="26">
                                          <p:stCondLst>
                                            <p:cond delay="1642"/>
                                          </p:stCondLst>
                                        </p:cTn>
                                        <p:tgtEl>
                                          <p:spTgt spid="403479"/>
                                        </p:tgtEl>
                                      </p:cBhvr>
                                      <p:to x="100000" y="90000"/>
                                    </p:animScale>
                                    <p:animScale>
                                      <p:cBhvr>
                                        <p:cTn id="135" dur="166" decel="50000">
                                          <p:stCondLst>
                                            <p:cond delay="1668"/>
                                          </p:stCondLst>
                                        </p:cTn>
                                        <p:tgtEl>
                                          <p:spTgt spid="403479"/>
                                        </p:tgtEl>
                                      </p:cBhvr>
                                      <p:to x="100000" y="100000"/>
                                    </p:animScale>
                                    <p:animScale>
                                      <p:cBhvr>
                                        <p:cTn id="136" dur="26">
                                          <p:stCondLst>
                                            <p:cond delay="1808"/>
                                          </p:stCondLst>
                                        </p:cTn>
                                        <p:tgtEl>
                                          <p:spTgt spid="403479"/>
                                        </p:tgtEl>
                                      </p:cBhvr>
                                      <p:to x="100000" y="95000"/>
                                    </p:animScale>
                                    <p:animScale>
                                      <p:cBhvr>
                                        <p:cTn id="137" dur="166" decel="50000">
                                          <p:stCondLst>
                                            <p:cond delay="1834"/>
                                          </p:stCondLst>
                                        </p:cTn>
                                        <p:tgtEl>
                                          <p:spTgt spid="403479"/>
                                        </p:tgtEl>
                                      </p:cBhvr>
                                      <p:to x="100000" y="100000"/>
                                    </p:animScale>
                                  </p:childTnLst>
                                </p:cTn>
                              </p:par>
                            </p:childTnLst>
                          </p:cTn>
                        </p:par>
                      </p:childTnLst>
                    </p:cTn>
                  </p:par>
                  <p:par>
                    <p:cTn id="138" fill="hold">
                      <p:stCondLst>
                        <p:cond delay="indefinite"/>
                      </p:stCondLst>
                      <p:childTnLst>
                        <p:par>
                          <p:cTn id="139" fill="hold">
                            <p:stCondLst>
                              <p:cond delay="0"/>
                            </p:stCondLst>
                            <p:childTnLst>
                              <p:par>
                                <p:cTn id="140" presetID="35" presetClass="entr" presetSubtype="0" fill="hold" grpId="0" nodeType="clickEffect">
                                  <p:stCondLst>
                                    <p:cond delay="0"/>
                                  </p:stCondLst>
                                  <p:childTnLst>
                                    <p:set>
                                      <p:cBhvr>
                                        <p:cTn id="141" dur="1" fill="hold">
                                          <p:stCondLst>
                                            <p:cond delay="0"/>
                                          </p:stCondLst>
                                        </p:cTn>
                                        <p:tgtEl>
                                          <p:spTgt spid="403481"/>
                                        </p:tgtEl>
                                        <p:attrNameLst>
                                          <p:attrName>style.visibility</p:attrName>
                                        </p:attrNameLst>
                                      </p:cBhvr>
                                      <p:to>
                                        <p:strVal val="visible"/>
                                      </p:to>
                                    </p:set>
                                    <p:animEffect transition="in" filter="fade">
                                      <p:cBhvr>
                                        <p:cTn id="142" dur="2000"/>
                                        <p:tgtEl>
                                          <p:spTgt spid="403481"/>
                                        </p:tgtEl>
                                      </p:cBhvr>
                                    </p:animEffect>
                                    <p:anim calcmode="lin" valueType="num">
                                      <p:cBhvr>
                                        <p:cTn id="143" dur="2000" fill="hold"/>
                                        <p:tgtEl>
                                          <p:spTgt spid="403481"/>
                                        </p:tgtEl>
                                        <p:attrNameLst>
                                          <p:attrName>style.rotation</p:attrName>
                                        </p:attrNameLst>
                                      </p:cBhvr>
                                      <p:tavLst>
                                        <p:tav tm="0">
                                          <p:val>
                                            <p:fltVal val="720"/>
                                          </p:val>
                                        </p:tav>
                                        <p:tav tm="100000">
                                          <p:val>
                                            <p:fltVal val="0"/>
                                          </p:val>
                                        </p:tav>
                                      </p:tavLst>
                                    </p:anim>
                                    <p:anim calcmode="lin" valueType="num">
                                      <p:cBhvr>
                                        <p:cTn id="144" dur="2000" fill="hold"/>
                                        <p:tgtEl>
                                          <p:spTgt spid="403481"/>
                                        </p:tgtEl>
                                        <p:attrNameLst>
                                          <p:attrName>ppt_h</p:attrName>
                                        </p:attrNameLst>
                                      </p:cBhvr>
                                      <p:tavLst>
                                        <p:tav tm="0">
                                          <p:val>
                                            <p:fltVal val="0"/>
                                          </p:val>
                                        </p:tav>
                                        <p:tav tm="100000">
                                          <p:val>
                                            <p:strVal val="#ppt_h"/>
                                          </p:val>
                                        </p:tav>
                                      </p:tavLst>
                                    </p:anim>
                                    <p:anim calcmode="lin" valueType="num">
                                      <p:cBhvr>
                                        <p:cTn id="145" dur="2000" fill="hold"/>
                                        <p:tgtEl>
                                          <p:spTgt spid="403481"/>
                                        </p:tgtEl>
                                        <p:attrNameLst>
                                          <p:attrName>ppt_w</p:attrName>
                                        </p:attrNameLst>
                                      </p:cBhvr>
                                      <p:tavLst>
                                        <p:tav tm="0">
                                          <p:val>
                                            <p:fltVal val="0"/>
                                          </p:val>
                                        </p:tav>
                                        <p:tav tm="100000">
                                          <p:val>
                                            <p:strVal val="#ppt_w"/>
                                          </p:val>
                                        </p:tav>
                                      </p:tavLst>
                                    </p:anim>
                                  </p:childTnLst>
                                </p:cTn>
                              </p:par>
                            </p:childTnLst>
                          </p:cTn>
                        </p:par>
                      </p:childTnLst>
                    </p:cTn>
                  </p:par>
                  <p:par>
                    <p:cTn id="146" fill="hold">
                      <p:stCondLst>
                        <p:cond delay="indefinite"/>
                      </p:stCondLst>
                      <p:childTnLst>
                        <p:par>
                          <p:cTn id="147" fill="hold">
                            <p:stCondLst>
                              <p:cond delay="0"/>
                            </p:stCondLst>
                            <p:childTnLst>
                              <p:par>
                                <p:cTn id="148" presetID="20" presetClass="entr" presetSubtype="0" fill="hold" grpId="0" nodeType="clickEffect">
                                  <p:stCondLst>
                                    <p:cond delay="0"/>
                                  </p:stCondLst>
                                  <p:childTnLst>
                                    <p:set>
                                      <p:cBhvr>
                                        <p:cTn id="149" dur="1" fill="hold">
                                          <p:stCondLst>
                                            <p:cond delay="0"/>
                                          </p:stCondLst>
                                        </p:cTn>
                                        <p:tgtEl>
                                          <p:spTgt spid="403485"/>
                                        </p:tgtEl>
                                        <p:attrNameLst>
                                          <p:attrName>style.visibility</p:attrName>
                                        </p:attrNameLst>
                                      </p:cBhvr>
                                      <p:to>
                                        <p:strVal val="visible"/>
                                      </p:to>
                                    </p:set>
                                    <p:animEffect transition="in" filter="wedge">
                                      <p:cBhvr>
                                        <p:cTn id="150" dur="2000"/>
                                        <p:tgtEl>
                                          <p:spTgt spid="403485"/>
                                        </p:tgtEl>
                                      </p:cBhvr>
                                    </p:animEffect>
                                  </p:childTnLst>
                                </p:cTn>
                              </p:par>
                            </p:childTnLst>
                          </p:cTn>
                        </p:par>
                      </p:childTnLst>
                    </p:cTn>
                  </p:par>
                  <p:par>
                    <p:cTn id="151" fill="hold">
                      <p:stCondLst>
                        <p:cond delay="indefinite"/>
                      </p:stCondLst>
                      <p:childTnLst>
                        <p:par>
                          <p:cTn id="152" fill="hold">
                            <p:stCondLst>
                              <p:cond delay="0"/>
                            </p:stCondLst>
                            <p:childTnLst>
                              <p:par>
                                <p:cTn id="153" presetID="35" presetClass="entr" presetSubtype="0" fill="hold" grpId="0" nodeType="clickEffect">
                                  <p:stCondLst>
                                    <p:cond delay="0"/>
                                  </p:stCondLst>
                                  <p:childTnLst>
                                    <p:set>
                                      <p:cBhvr>
                                        <p:cTn id="154" dur="1" fill="hold">
                                          <p:stCondLst>
                                            <p:cond delay="0"/>
                                          </p:stCondLst>
                                        </p:cTn>
                                        <p:tgtEl>
                                          <p:spTgt spid="403486"/>
                                        </p:tgtEl>
                                        <p:attrNameLst>
                                          <p:attrName>style.visibility</p:attrName>
                                        </p:attrNameLst>
                                      </p:cBhvr>
                                      <p:to>
                                        <p:strVal val="visible"/>
                                      </p:to>
                                    </p:set>
                                    <p:animEffect transition="in" filter="fade">
                                      <p:cBhvr>
                                        <p:cTn id="155" dur="2000"/>
                                        <p:tgtEl>
                                          <p:spTgt spid="403486"/>
                                        </p:tgtEl>
                                      </p:cBhvr>
                                    </p:animEffect>
                                    <p:anim calcmode="lin" valueType="num">
                                      <p:cBhvr>
                                        <p:cTn id="156" dur="2000" fill="hold"/>
                                        <p:tgtEl>
                                          <p:spTgt spid="403486"/>
                                        </p:tgtEl>
                                        <p:attrNameLst>
                                          <p:attrName>style.rotation</p:attrName>
                                        </p:attrNameLst>
                                      </p:cBhvr>
                                      <p:tavLst>
                                        <p:tav tm="0">
                                          <p:val>
                                            <p:fltVal val="720"/>
                                          </p:val>
                                        </p:tav>
                                        <p:tav tm="100000">
                                          <p:val>
                                            <p:fltVal val="0"/>
                                          </p:val>
                                        </p:tav>
                                      </p:tavLst>
                                    </p:anim>
                                    <p:anim calcmode="lin" valueType="num">
                                      <p:cBhvr>
                                        <p:cTn id="157" dur="2000" fill="hold"/>
                                        <p:tgtEl>
                                          <p:spTgt spid="403486"/>
                                        </p:tgtEl>
                                        <p:attrNameLst>
                                          <p:attrName>ppt_h</p:attrName>
                                        </p:attrNameLst>
                                      </p:cBhvr>
                                      <p:tavLst>
                                        <p:tav tm="0">
                                          <p:val>
                                            <p:fltVal val="0"/>
                                          </p:val>
                                        </p:tav>
                                        <p:tav tm="100000">
                                          <p:val>
                                            <p:strVal val="#ppt_h"/>
                                          </p:val>
                                        </p:tav>
                                      </p:tavLst>
                                    </p:anim>
                                    <p:anim calcmode="lin" valueType="num">
                                      <p:cBhvr>
                                        <p:cTn id="158" dur="2000" fill="hold"/>
                                        <p:tgtEl>
                                          <p:spTgt spid="403486"/>
                                        </p:tgtEl>
                                        <p:attrNameLst>
                                          <p:attrName>ppt_w</p:attrName>
                                        </p:attrNameLst>
                                      </p:cBhvr>
                                      <p:tavLst>
                                        <p:tav tm="0">
                                          <p:val>
                                            <p:fltVal val="0"/>
                                          </p:val>
                                        </p:tav>
                                        <p:tav tm="100000">
                                          <p:val>
                                            <p:strVal val="#ppt_w"/>
                                          </p:val>
                                        </p:tav>
                                      </p:tavLst>
                                    </p:anim>
                                  </p:childTnLst>
                                </p:cTn>
                              </p:par>
                            </p:childTnLst>
                          </p:cTn>
                        </p:par>
                      </p:childTnLst>
                    </p:cTn>
                  </p:par>
                  <p:par>
                    <p:cTn id="159" fill="hold">
                      <p:stCondLst>
                        <p:cond delay="indefinite"/>
                      </p:stCondLst>
                      <p:childTnLst>
                        <p:par>
                          <p:cTn id="160" fill="hold">
                            <p:stCondLst>
                              <p:cond delay="0"/>
                            </p:stCondLst>
                            <p:childTnLst>
                              <p:par>
                                <p:cTn id="161" presetID="38" presetClass="entr" presetSubtype="0" accel="50000" fill="hold" grpId="0" nodeType="clickEffect">
                                  <p:stCondLst>
                                    <p:cond delay="0"/>
                                  </p:stCondLst>
                                  <p:childTnLst>
                                    <p:set>
                                      <p:cBhvr>
                                        <p:cTn id="162" dur="1" fill="hold">
                                          <p:stCondLst>
                                            <p:cond delay="0"/>
                                          </p:stCondLst>
                                        </p:cTn>
                                        <p:tgtEl>
                                          <p:spTgt spid="403487"/>
                                        </p:tgtEl>
                                        <p:attrNameLst>
                                          <p:attrName>style.visibility</p:attrName>
                                        </p:attrNameLst>
                                      </p:cBhvr>
                                      <p:to>
                                        <p:strVal val="visible"/>
                                      </p:to>
                                    </p:set>
                                    <p:set>
                                      <p:cBhvr>
                                        <p:cTn id="163" dur="455" fill="hold">
                                          <p:stCondLst>
                                            <p:cond delay="0"/>
                                          </p:stCondLst>
                                        </p:cTn>
                                        <p:tgtEl>
                                          <p:spTgt spid="403487"/>
                                        </p:tgtEl>
                                        <p:attrNameLst>
                                          <p:attrName>style.rotation</p:attrName>
                                        </p:attrNameLst>
                                      </p:cBhvr>
                                      <p:to>
                                        <p:strVal val="-45.0"/>
                                      </p:to>
                                    </p:set>
                                    <p:anim calcmode="lin" valueType="num">
                                      <p:cBhvr>
                                        <p:cTn id="164" dur="455" fill="hold">
                                          <p:stCondLst>
                                            <p:cond delay="455"/>
                                          </p:stCondLst>
                                        </p:cTn>
                                        <p:tgtEl>
                                          <p:spTgt spid="403487"/>
                                        </p:tgtEl>
                                        <p:attrNameLst>
                                          <p:attrName>style.rotation</p:attrName>
                                        </p:attrNameLst>
                                      </p:cBhvr>
                                      <p:tavLst>
                                        <p:tav tm="0">
                                          <p:val>
                                            <p:fltVal val="-45"/>
                                          </p:val>
                                        </p:tav>
                                        <p:tav tm="69900">
                                          <p:val>
                                            <p:fltVal val="45"/>
                                          </p:val>
                                        </p:tav>
                                        <p:tav tm="100000">
                                          <p:val>
                                            <p:fltVal val="0"/>
                                          </p:val>
                                        </p:tav>
                                      </p:tavLst>
                                    </p:anim>
                                    <p:anim calcmode="lin" valueType="num">
                                      <p:cBhvr>
                                        <p:cTn id="165" dur="455" fill="hold">
                                          <p:stCondLst>
                                            <p:cond delay="0"/>
                                          </p:stCondLst>
                                        </p:cTn>
                                        <p:tgtEl>
                                          <p:spTgt spid="403487"/>
                                        </p:tgtEl>
                                        <p:attrNameLst>
                                          <p:attrName>ppt_y</p:attrName>
                                        </p:attrNameLst>
                                      </p:cBhvr>
                                      <p:tavLst>
                                        <p:tav tm="0">
                                          <p:val>
                                            <p:strVal val="#ppt_y-1"/>
                                          </p:val>
                                        </p:tav>
                                        <p:tav tm="100000">
                                          <p:val>
                                            <p:strVal val="#ppt_y-(0.354*#ppt_w-0.172*#ppt_h)"/>
                                          </p:val>
                                        </p:tav>
                                      </p:tavLst>
                                    </p:anim>
                                    <p:anim calcmode="lin" valueType="num">
                                      <p:cBhvr>
                                        <p:cTn id="166" dur="156" decel="50000" autoRev="1" fill="hold">
                                          <p:stCondLst>
                                            <p:cond delay="455"/>
                                          </p:stCondLst>
                                        </p:cTn>
                                        <p:tgtEl>
                                          <p:spTgt spid="403487"/>
                                        </p:tgtEl>
                                        <p:attrNameLst>
                                          <p:attrName>ppt_y</p:attrName>
                                        </p:attrNameLst>
                                      </p:cBhvr>
                                      <p:tavLst>
                                        <p:tav tm="0">
                                          <p:val>
                                            <p:strVal val="#ppt_y-(0.354*#ppt_w-0.172*#ppt_h)"/>
                                          </p:val>
                                        </p:tav>
                                        <p:tav tm="100000">
                                          <p:val>
                                            <p:strVal val="#ppt_y-(0.354*#ppt_w-0.172*#ppt_h)-#ppt_h/2"/>
                                          </p:val>
                                        </p:tav>
                                      </p:tavLst>
                                    </p:anim>
                                    <p:anim calcmode="lin" valueType="num">
                                      <p:cBhvr>
                                        <p:cTn id="167" dur="136" fill="hold">
                                          <p:stCondLst>
                                            <p:cond delay="864"/>
                                          </p:stCondLst>
                                        </p:cTn>
                                        <p:tgtEl>
                                          <p:spTgt spid="403487"/>
                                        </p:tgtEl>
                                        <p:attrNameLst>
                                          <p:attrName>ppt_y</p:attrName>
                                        </p:attrNameLst>
                                      </p:cBhvr>
                                      <p:tavLst>
                                        <p:tav tm="0">
                                          <p:val>
                                            <p:strVal val="#ppt_y-(0.354*#ppt_w-0.172*#ppt_h)"/>
                                          </p:val>
                                        </p:tav>
                                        <p:tav tm="100000">
                                          <p:val>
                                            <p:strVal val="#ppt_y"/>
                                          </p:val>
                                        </p:tav>
                                      </p:tavLst>
                                    </p:anim>
                                  </p:childTnLst>
                                </p:cTn>
                              </p:par>
                            </p:childTnLst>
                          </p:cTn>
                        </p:par>
                      </p:childTnLst>
                    </p:cTn>
                  </p:par>
                  <p:par>
                    <p:cTn id="168" fill="hold">
                      <p:stCondLst>
                        <p:cond delay="indefinite"/>
                      </p:stCondLst>
                      <p:childTnLst>
                        <p:par>
                          <p:cTn id="169" fill="hold">
                            <p:stCondLst>
                              <p:cond delay="0"/>
                            </p:stCondLst>
                            <p:childTnLst>
                              <p:par>
                                <p:cTn id="170" presetID="34" presetClass="entr" presetSubtype="0" fill="hold" grpId="0" nodeType="clickEffect">
                                  <p:stCondLst>
                                    <p:cond delay="0"/>
                                  </p:stCondLst>
                                  <p:childTnLst>
                                    <p:set>
                                      <p:cBhvr>
                                        <p:cTn id="171" dur="1" fill="hold">
                                          <p:stCondLst>
                                            <p:cond delay="0"/>
                                          </p:stCondLst>
                                        </p:cTn>
                                        <p:tgtEl>
                                          <p:spTgt spid="22"/>
                                        </p:tgtEl>
                                        <p:attrNameLst>
                                          <p:attrName>style.visibility</p:attrName>
                                        </p:attrNameLst>
                                      </p:cBhvr>
                                      <p:to>
                                        <p:strVal val="visible"/>
                                      </p:to>
                                    </p:set>
                                    <p:anim from="(-#ppt_w/2)" to="(#ppt_x)" calcmode="lin" valueType="num">
                                      <p:cBhvr>
                                        <p:cTn id="172" dur="600" fill="hold">
                                          <p:stCondLst>
                                            <p:cond delay="0"/>
                                          </p:stCondLst>
                                        </p:cTn>
                                        <p:tgtEl>
                                          <p:spTgt spid="22"/>
                                        </p:tgtEl>
                                        <p:attrNameLst>
                                          <p:attrName>ppt_x</p:attrName>
                                        </p:attrNameLst>
                                      </p:cBhvr>
                                    </p:anim>
                                    <p:anim from="0" to="-1.0" calcmode="lin" valueType="num">
                                      <p:cBhvr>
                                        <p:cTn id="173" dur="200" decel="50000" autoRev="1" fill="hold">
                                          <p:stCondLst>
                                            <p:cond delay="600"/>
                                          </p:stCondLst>
                                        </p:cTn>
                                        <p:tgtEl>
                                          <p:spTgt spid="22"/>
                                        </p:tgtEl>
                                        <p:attrNameLst>
                                          <p:attrName>xshear</p:attrName>
                                        </p:attrNameLst>
                                      </p:cBhvr>
                                    </p:anim>
                                    <p:animScale>
                                      <p:cBhvr>
                                        <p:cTn id="174" dur="200" decel="100000" autoRev="1" fill="hold">
                                          <p:stCondLst>
                                            <p:cond delay="600"/>
                                          </p:stCondLst>
                                        </p:cTn>
                                        <p:tgtEl>
                                          <p:spTgt spid="22"/>
                                        </p:tgtEl>
                                      </p:cBhvr>
                                      <p:from x="100000" y="100000"/>
                                      <p:to x="80000" y="100000"/>
                                    </p:animScale>
                                    <p:anim by="(#ppt_h/3+#ppt_w*0.1)" calcmode="lin" valueType="num">
                                      <p:cBhvr additive="sum">
                                        <p:cTn id="175" dur="200" decel="100000" autoRev="1" fill="hold">
                                          <p:stCondLst>
                                            <p:cond delay="600"/>
                                          </p:stCondLst>
                                        </p:cTn>
                                        <p:tgtEl>
                                          <p:spTgt spid="2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3458" grpId="0" animBg="1"/>
      <p:bldP spid="403459" grpId="0" animBg="1"/>
      <p:bldP spid="403462" grpId="0" animBg="1"/>
      <p:bldP spid="403467" grpId="0" animBg="1"/>
      <p:bldP spid="403468" grpId="0" animBg="1"/>
      <p:bldP spid="403469" grpId="0" animBg="1"/>
      <p:bldP spid="403470" grpId="0" animBg="1"/>
      <p:bldP spid="403471" grpId="0" animBg="1"/>
      <p:bldP spid="403472" grpId="0" animBg="1"/>
      <p:bldP spid="403474" grpId="0" animBg="1"/>
      <p:bldP spid="403475" grpId="0" animBg="1"/>
      <p:bldP spid="403479" grpId="0" animBg="1"/>
      <p:bldP spid="403480" grpId="0" animBg="1"/>
      <p:bldP spid="403481" grpId="0" animBg="1"/>
      <p:bldP spid="403482" grpId="0" animBg="1"/>
      <p:bldP spid="403483" grpId="0" animBg="1"/>
      <p:bldP spid="403484" grpId="0" animBg="1"/>
      <p:bldP spid="403485" grpId="0" animBg="1"/>
      <p:bldP spid="403486" grpId="0" animBg="1"/>
      <p:bldP spid="403487" grpId="0" animBg="1"/>
      <p:bldP spid="22" grpId="0" animBg="1"/>
    </p:bld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a:xfrm>
            <a:off x="1835150" y="44450"/>
            <a:ext cx="6011863" cy="504825"/>
          </a:xfrm>
          <a:ln w="28575">
            <a:solidFill>
              <a:srgbClr val="008000"/>
            </a:solidFill>
          </a:ln>
        </p:spPr>
        <p:txBody>
          <a:bodyPr/>
          <a:lstStyle/>
          <a:p>
            <a:pPr eaLnBrk="1" hangingPunct="1"/>
            <a:r>
              <a:rPr lang="en-US" sz="3200" smtClean="0">
                <a:latin typeface="Tahoma" pitchFamily="34" charset="0"/>
              </a:rPr>
              <a:t>Timbulnya IMBALAN BUNGA (2)</a:t>
            </a:r>
          </a:p>
        </p:txBody>
      </p:sp>
      <p:sp>
        <p:nvSpPr>
          <p:cNvPr id="407555" name="Rectangle 3"/>
          <p:cNvSpPr>
            <a:spLocks noChangeArrowheads="1"/>
          </p:cNvSpPr>
          <p:nvPr/>
        </p:nvSpPr>
        <p:spPr bwMode="auto">
          <a:xfrm>
            <a:off x="252413" y="3068638"/>
            <a:ext cx="8640762" cy="1949450"/>
          </a:xfrm>
          <a:prstGeom prst="rect">
            <a:avLst/>
          </a:prstGeom>
          <a:noFill/>
          <a:ln w="28575">
            <a:solidFill>
              <a:srgbClr val="008000"/>
            </a:solidFill>
            <a:miter lim="800000"/>
            <a:headEnd/>
            <a:tailEnd/>
          </a:ln>
        </p:spPr>
        <p:txBody>
          <a:bodyPr lIns="91426" tIns="45714" rIns="91426" bIns="45714" anchor="ctr">
            <a:spAutoFit/>
          </a:bodyPr>
          <a:lstStyle/>
          <a:p>
            <a:r>
              <a:rPr lang="sv-SE" sz="2000" b="1" u="none"/>
              <a:t>Apabila </a:t>
            </a:r>
            <a:r>
              <a:rPr lang="sv-SE" sz="2000" b="1">
                <a:solidFill>
                  <a:srgbClr val="990000"/>
                </a:solidFill>
              </a:rPr>
              <a:t>Surat Ketetapan Pajak Lebih Bayar terlambat diterbitkan</a:t>
            </a:r>
            <a:r>
              <a:rPr lang="sv-SE" sz="2000" b="1" u="none"/>
              <a:t> sebagaimana dimaksud pada ayat (2), kepada Wajib Pajak diberikan imbalan bunga sebesar 2% (dua persen) per bulan dihitung </a:t>
            </a:r>
            <a:r>
              <a:rPr lang="sv-SE" sz="2000" b="1"/>
              <a:t>sejak berakhirnya jangka waktu sebagaimana dimaksud pada ayat (2)</a:t>
            </a:r>
            <a:r>
              <a:rPr lang="sv-SE" sz="2000" b="1" u="none"/>
              <a:t> </a:t>
            </a:r>
            <a:r>
              <a:rPr lang="sv-SE" sz="2000" b="1"/>
              <a:t>sampai dengan saat diterbitkan Surat Ketetapan Pajak Lebih Bayar</a:t>
            </a:r>
            <a:r>
              <a:rPr lang="sv-SE" sz="2000" b="1" u="none"/>
              <a:t>.</a:t>
            </a:r>
            <a:r>
              <a:rPr lang="en-US" sz="2000" b="1"/>
              <a:t> </a:t>
            </a:r>
          </a:p>
        </p:txBody>
      </p:sp>
      <p:sp>
        <p:nvSpPr>
          <p:cNvPr id="407556" name="Rectangle 4"/>
          <p:cNvSpPr>
            <a:spLocks noChangeArrowheads="1"/>
          </p:cNvSpPr>
          <p:nvPr/>
        </p:nvSpPr>
        <p:spPr bwMode="auto">
          <a:xfrm>
            <a:off x="4716463" y="2781300"/>
            <a:ext cx="4176712" cy="360363"/>
          </a:xfrm>
          <a:prstGeom prst="rect">
            <a:avLst/>
          </a:prstGeom>
          <a:solidFill>
            <a:srgbClr val="FFCCFF"/>
          </a:solidFill>
          <a:ln w="12700">
            <a:solidFill>
              <a:srgbClr val="008000"/>
            </a:solidFill>
            <a:miter lim="800000"/>
            <a:headEnd/>
            <a:tailEnd/>
          </a:ln>
        </p:spPr>
        <p:txBody>
          <a:bodyPr lIns="91422" tIns="45712" rIns="91422" bIns="45712" anchor="ctr"/>
          <a:lstStyle/>
          <a:p>
            <a:pPr>
              <a:lnSpc>
                <a:spcPct val="80000"/>
              </a:lnSpc>
            </a:pPr>
            <a:r>
              <a:rPr lang="en-US" sz="2000" u="none">
                <a:solidFill>
                  <a:schemeClr val="tx2"/>
                </a:solidFill>
                <a:latin typeface="Tahoma" pitchFamily="34" charset="0"/>
              </a:rPr>
              <a:t>Pasal 17B ayat 3 UU KUP</a:t>
            </a:r>
          </a:p>
        </p:txBody>
      </p:sp>
      <p:sp>
        <p:nvSpPr>
          <p:cNvPr id="407568" name="Rectangle 16"/>
          <p:cNvSpPr>
            <a:spLocks noChangeArrowheads="1"/>
          </p:cNvSpPr>
          <p:nvPr/>
        </p:nvSpPr>
        <p:spPr bwMode="auto">
          <a:xfrm>
            <a:off x="250825" y="522288"/>
            <a:ext cx="8640763" cy="2114550"/>
          </a:xfrm>
          <a:prstGeom prst="rect">
            <a:avLst/>
          </a:prstGeom>
          <a:noFill/>
          <a:ln w="9525">
            <a:solidFill>
              <a:schemeClr val="bg1"/>
            </a:solidFill>
            <a:miter lim="800000"/>
            <a:headEnd/>
            <a:tailEnd/>
          </a:ln>
        </p:spPr>
        <p:txBody>
          <a:bodyPr lIns="91426" tIns="45714" rIns="91426" bIns="45714" anchor="ctr">
            <a:spAutoFit/>
          </a:bodyPr>
          <a:lstStyle/>
          <a:p>
            <a:r>
              <a:rPr lang="sv-SE" sz="1800" u="none">
                <a:latin typeface="Tahoma" pitchFamily="34" charset="0"/>
              </a:rPr>
              <a:t>Apabila setelah melampaui jangka waktu 12 (dua belas) bulan sejak surat permohonan pengembalian kelebihan pembayaran pajak</a:t>
            </a:r>
            <a:r>
              <a:rPr lang="en-US" sz="1800" u="none">
                <a:latin typeface="Tahoma" pitchFamily="34" charset="0"/>
              </a:rPr>
              <a:t> (selain WP dengan kriteria tertentu dan WP yang memenuhi persyaratan tertentu) </a:t>
            </a:r>
            <a:r>
              <a:rPr lang="sv-SE" sz="1800" u="none">
                <a:latin typeface="Tahoma" pitchFamily="34" charset="0"/>
              </a:rPr>
              <a:t>diterima secara lengkap,</a:t>
            </a:r>
            <a:r>
              <a:rPr lang="en-US" sz="1800" u="none">
                <a:latin typeface="Tahoma" pitchFamily="34" charset="0"/>
              </a:rPr>
              <a:t> </a:t>
            </a:r>
            <a:r>
              <a:rPr lang="sv-SE" sz="1800" u="none">
                <a:latin typeface="Tahoma" pitchFamily="34" charset="0"/>
              </a:rPr>
              <a:t>Dirjen Pajak tidak memberi suatu keputusan, permohonan pengembalian kelebihan pembayaran pajak dianggap dikabulkan dan </a:t>
            </a:r>
            <a:r>
              <a:rPr lang="sv-SE" sz="2000">
                <a:solidFill>
                  <a:srgbClr val="990000"/>
                </a:solidFill>
                <a:latin typeface="Tahoma" pitchFamily="34" charset="0"/>
              </a:rPr>
              <a:t>Surat Ketetapan Pajak Lebih Bayar harus diterbitkan paling lama 1 (satu) bulan setelah jangka waktu tersebut berakhir</a:t>
            </a:r>
            <a:r>
              <a:rPr lang="sv-SE" sz="1800" u="none">
                <a:latin typeface="Tahoma" pitchFamily="34" charset="0"/>
              </a:rPr>
              <a:t>.</a:t>
            </a:r>
            <a:r>
              <a:rPr lang="en-US" sz="1800" u="none">
                <a:latin typeface="Tahoma" pitchFamily="34" charset="0"/>
              </a:rPr>
              <a:t>  (Pasal 17B ayat 1 dan 2 UU KUP)</a:t>
            </a:r>
          </a:p>
        </p:txBody>
      </p:sp>
      <p:sp>
        <p:nvSpPr>
          <p:cNvPr id="407570" name="Line 18"/>
          <p:cNvSpPr>
            <a:spLocks noChangeShapeType="1"/>
          </p:cNvSpPr>
          <p:nvPr/>
        </p:nvSpPr>
        <p:spPr bwMode="auto">
          <a:xfrm flipH="1">
            <a:off x="611188" y="2276475"/>
            <a:ext cx="3887787" cy="936625"/>
          </a:xfrm>
          <a:prstGeom prst="line">
            <a:avLst/>
          </a:prstGeom>
          <a:noFill/>
          <a:ln w="9525">
            <a:solidFill>
              <a:schemeClr val="tx1"/>
            </a:solidFill>
            <a:round/>
            <a:headEnd/>
            <a:tailEnd type="triangle" w="med" len="med"/>
          </a:ln>
        </p:spPr>
        <p:txBody>
          <a:bodyPr/>
          <a:lstStyle/>
          <a:p>
            <a:endParaRPr lang="en-US"/>
          </a:p>
        </p:txBody>
      </p:sp>
      <p:sp>
        <p:nvSpPr>
          <p:cNvPr id="407572" name="Rectangle 20"/>
          <p:cNvSpPr>
            <a:spLocks noChangeArrowheads="1"/>
          </p:cNvSpPr>
          <p:nvPr/>
        </p:nvSpPr>
        <p:spPr bwMode="auto">
          <a:xfrm>
            <a:off x="142875" y="5473700"/>
            <a:ext cx="8893175" cy="1339850"/>
          </a:xfrm>
          <a:prstGeom prst="rect">
            <a:avLst/>
          </a:prstGeom>
          <a:noFill/>
          <a:ln w="9525">
            <a:solidFill>
              <a:srgbClr val="008000"/>
            </a:solidFill>
            <a:miter lim="800000"/>
            <a:headEnd/>
            <a:tailEnd/>
          </a:ln>
        </p:spPr>
        <p:txBody>
          <a:bodyPr lIns="91426" tIns="45714" rIns="91426" bIns="45714" anchor="ctr">
            <a:spAutoFit/>
          </a:bodyPr>
          <a:lstStyle/>
          <a:p>
            <a:pPr marL="457200" indent="-457200" algn="l">
              <a:lnSpc>
                <a:spcPct val="90000"/>
              </a:lnSpc>
              <a:buFontTx/>
              <a:buAutoNum type="alphaLcPeriod"/>
            </a:pPr>
            <a:r>
              <a:rPr lang="en-US" sz="1800" b="1" u="none" dirty="0" err="1"/>
              <a:t>Jangka</a:t>
            </a:r>
            <a:r>
              <a:rPr lang="en-US" sz="1800" b="1" u="none" dirty="0"/>
              <a:t> </a:t>
            </a:r>
            <a:r>
              <a:rPr lang="en-US" sz="1800" b="1" u="none" dirty="0" err="1"/>
              <a:t>waktu</a:t>
            </a:r>
            <a:r>
              <a:rPr lang="en-US" sz="1800" b="1" u="none" dirty="0"/>
              <a:t> 12 </a:t>
            </a:r>
            <a:r>
              <a:rPr lang="en-US" sz="1800" b="1" u="none" dirty="0" err="1"/>
              <a:t>bulan</a:t>
            </a:r>
            <a:r>
              <a:rPr lang="en-US" sz="1800" b="1" u="none" dirty="0"/>
              <a:t> </a:t>
            </a:r>
            <a:r>
              <a:rPr lang="en-US" sz="1800" b="1" u="none" dirty="0" err="1"/>
              <a:t>berakhir</a:t>
            </a:r>
            <a:r>
              <a:rPr lang="en-US" sz="1800" b="1" u="none" dirty="0"/>
              <a:t> </a:t>
            </a:r>
            <a:r>
              <a:rPr lang="en-US" sz="1800" b="1" u="none" dirty="0" err="1"/>
              <a:t>untuk</a:t>
            </a:r>
            <a:r>
              <a:rPr lang="en-US" sz="1800" b="1" u="none" dirty="0"/>
              <a:t> SKPLB;</a:t>
            </a:r>
          </a:p>
          <a:p>
            <a:pPr marL="457200" indent="-457200" algn="l">
              <a:lnSpc>
                <a:spcPct val="90000"/>
              </a:lnSpc>
              <a:buFontTx/>
              <a:buAutoNum type="alphaLcPeriod"/>
            </a:pPr>
            <a:r>
              <a:rPr lang="en-US" sz="1800" b="1" u="none" dirty="0" err="1"/>
              <a:t>Jangka</a:t>
            </a:r>
            <a:r>
              <a:rPr lang="en-US" sz="1800" b="1" u="none" dirty="0"/>
              <a:t> </a:t>
            </a:r>
            <a:r>
              <a:rPr lang="en-US" sz="1800" b="1" u="none" dirty="0" err="1"/>
              <a:t>waktu</a:t>
            </a:r>
            <a:r>
              <a:rPr lang="en-US" sz="1800" b="1" u="none" dirty="0"/>
              <a:t> 3 </a:t>
            </a:r>
            <a:r>
              <a:rPr lang="en-US" sz="1800" b="1" u="none" dirty="0" err="1"/>
              <a:t>bulan</a:t>
            </a:r>
            <a:r>
              <a:rPr lang="en-US" sz="1800" b="1" u="none" dirty="0"/>
              <a:t> </a:t>
            </a:r>
            <a:r>
              <a:rPr lang="en-US" sz="1800" b="1" u="none" dirty="0" err="1"/>
              <a:t>berakhir</a:t>
            </a:r>
            <a:r>
              <a:rPr lang="en-US" sz="1800" b="1" u="none" dirty="0"/>
              <a:t> </a:t>
            </a:r>
            <a:r>
              <a:rPr lang="en-US" sz="1800" b="1" u="none" dirty="0" err="1"/>
              <a:t>untuk</a:t>
            </a:r>
            <a:r>
              <a:rPr lang="en-US" sz="1800" b="1" u="none" dirty="0"/>
              <a:t> SKPPKP </a:t>
            </a:r>
            <a:r>
              <a:rPr lang="en-US" sz="1800" b="1" u="none" dirty="0" err="1"/>
              <a:t>PPh</a:t>
            </a:r>
            <a:r>
              <a:rPr lang="en-US" sz="1800" b="1" u="none" dirty="0" smtClean="0"/>
              <a:t>;</a:t>
            </a:r>
            <a:endParaRPr lang="en-US" sz="1800" b="1" u="none" dirty="0"/>
          </a:p>
          <a:p>
            <a:pPr marL="457200" indent="-457200" algn="l">
              <a:lnSpc>
                <a:spcPct val="90000"/>
              </a:lnSpc>
              <a:buFontTx/>
              <a:buAutoNum type="alphaLcPeriod"/>
            </a:pPr>
            <a:r>
              <a:rPr lang="en-US" sz="1800" b="1" u="none" dirty="0" err="1"/>
              <a:t>Jangka</a:t>
            </a:r>
            <a:r>
              <a:rPr lang="en-US" sz="1800" b="1" u="none" dirty="0"/>
              <a:t> </a:t>
            </a:r>
            <a:r>
              <a:rPr lang="en-US" sz="1800" b="1" u="none" dirty="0" err="1"/>
              <a:t>waktu</a:t>
            </a:r>
            <a:r>
              <a:rPr lang="en-US" sz="1800" b="1" u="none" dirty="0"/>
              <a:t> 1 </a:t>
            </a:r>
            <a:r>
              <a:rPr lang="en-US" sz="1800" b="1" u="none" dirty="0" err="1"/>
              <a:t>bulan</a:t>
            </a:r>
            <a:r>
              <a:rPr lang="en-US" sz="1800" b="1" u="none" dirty="0"/>
              <a:t> </a:t>
            </a:r>
            <a:r>
              <a:rPr lang="en-US" sz="1800" b="1" u="none" dirty="0" err="1"/>
              <a:t>berakhir</a:t>
            </a:r>
            <a:r>
              <a:rPr lang="en-US" sz="1800" b="1" u="none" dirty="0"/>
              <a:t> </a:t>
            </a:r>
            <a:r>
              <a:rPr lang="en-US" sz="1800" b="1" u="none" dirty="0" err="1"/>
              <a:t>untuk</a:t>
            </a:r>
            <a:r>
              <a:rPr lang="en-US" sz="1800" b="1" u="none" dirty="0"/>
              <a:t> SKPPKP PPN</a:t>
            </a:r>
            <a:r>
              <a:rPr lang="en-US" sz="1800" b="1" u="none" dirty="0" smtClean="0"/>
              <a:t>;</a:t>
            </a:r>
            <a:endParaRPr lang="en-US" sz="1800" b="1" u="none" dirty="0"/>
          </a:p>
          <a:p>
            <a:pPr marL="457200" indent="-457200" algn="l">
              <a:lnSpc>
                <a:spcPct val="90000"/>
              </a:lnSpc>
            </a:pPr>
            <a:r>
              <a:rPr lang="en-US" sz="1800" b="1" u="none" dirty="0" err="1"/>
              <a:t>sampai</a:t>
            </a:r>
            <a:r>
              <a:rPr lang="en-US" sz="1800" b="1" u="none" dirty="0"/>
              <a:t> </a:t>
            </a:r>
            <a:r>
              <a:rPr lang="en-US" sz="1800" b="1" u="none" dirty="0" err="1"/>
              <a:t>dengan</a:t>
            </a:r>
            <a:r>
              <a:rPr lang="en-US" sz="1800" b="1" u="none" dirty="0"/>
              <a:t> </a:t>
            </a:r>
            <a:r>
              <a:rPr lang="en-US" sz="1800" b="1" u="none" dirty="0" err="1"/>
              <a:t>tanggal</a:t>
            </a:r>
            <a:r>
              <a:rPr lang="en-US" sz="1800" b="1" u="none" dirty="0"/>
              <a:t> </a:t>
            </a:r>
            <a:r>
              <a:rPr lang="en-US" sz="1800" b="1" u="none" dirty="0" err="1"/>
              <a:t>penerbitan</a:t>
            </a:r>
            <a:r>
              <a:rPr lang="en-US" sz="1800" b="1" u="none" dirty="0"/>
              <a:t> SKPLB </a:t>
            </a:r>
            <a:r>
              <a:rPr lang="en-US" sz="1800" b="1" u="none" dirty="0" err="1"/>
              <a:t>atau</a:t>
            </a:r>
            <a:r>
              <a:rPr lang="en-US" sz="1800" b="1" u="none" dirty="0"/>
              <a:t> SKPPKP. </a:t>
            </a:r>
          </a:p>
          <a:p>
            <a:pPr marL="457200" indent="-457200" algn="l">
              <a:lnSpc>
                <a:spcPct val="90000"/>
              </a:lnSpc>
            </a:pPr>
            <a:r>
              <a:rPr lang="en-US" sz="1800" b="1" u="none" dirty="0" smtClean="0"/>
              <a:t>(</a:t>
            </a:r>
            <a:r>
              <a:rPr lang="en-US" sz="1800" b="1" u="none" dirty="0">
                <a:solidFill>
                  <a:srgbClr val="FF0000"/>
                </a:solidFill>
                <a:latin typeface="Lucida Console" pitchFamily="49" charset="0"/>
              </a:rPr>
              <a:t>PMK </a:t>
            </a:r>
            <a:r>
              <a:rPr lang="id-ID" sz="1800" b="1" u="none" dirty="0">
                <a:solidFill>
                  <a:srgbClr val="FF0000"/>
                </a:solidFill>
                <a:latin typeface="Lucida Console" pitchFamily="49" charset="0"/>
              </a:rPr>
              <a:t>No. 226</a:t>
            </a:r>
            <a:r>
              <a:rPr lang="en-US" sz="1800" b="1" u="none" dirty="0">
                <a:solidFill>
                  <a:srgbClr val="FF0000"/>
                </a:solidFill>
                <a:latin typeface="Lucida Console" pitchFamily="49" charset="0"/>
              </a:rPr>
              <a:t>/</a:t>
            </a:r>
            <a:r>
              <a:rPr lang="id-ID" sz="1800" b="1" u="none" dirty="0">
                <a:solidFill>
                  <a:srgbClr val="FF0000"/>
                </a:solidFill>
                <a:latin typeface="Lucida Console" pitchFamily="49" charset="0"/>
              </a:rPr>
              <a:t>pmk.</a:t>
            </a:r>
            <a:r>
              <a:rPr lang="en-US" sz="1800" b="1" dirty="0">
                <a:solidFill>
                  <a:srgbClr val="FF0000"/>
                </a:solidFill>
              </a:rPr>
              <a:t>03/</a:t>
            </a:r>
            <a:r>
              <a:rPr lang="id-ID" sz="1800" b="1" dirty="0">
                <a:solidFill>
                  <a:srgbClr val="FF0000"/>
                </a:solidFill>
              </a:rPr>
              <a:t>2013</a:t>
            </a:r>
            <a:r>
              <a:rPr lang="en-US" sz="1800" b="1" u="none" dirty="0" smtClean="0"/>
              <a:t>)</a:t>
            </a:r>
            <a:endParaRPr lang="en-US" sz="1800" b="1" u="none" dirty="0"/>
          </a:p>
        </p:txBody>
      </p:sp>
      <p:sp>
        <p:nvSpPr>
          <p:cNvPr id="407573" name="Rectangle 21"/>
          <p:cNvSpPr>
            <a:spLocks noChangeArrowheads="1"/>
          </p:cNvSpPr>
          <p:nvPr/>
        </p:nvSpPr>
        <p:spPr bwMode="auto">
          <a:xfrm>
            <a:off x="107950" y="5084763"/>
            <a:ext cx="2952750" cy="360362"/>
          </a:xfrm>
          <a:prstGeom prst="rect">
            <a:avLst/>
          </a:prstGeom>
          <a:solidFill>
            <a:srgbClr val="FFCCFF"/>
          </a:solidFill>
          <a:ln w="12700">
            <a:solidFill>
              <a:srgbClr val="008000"/>
            </a:solidFill>
            <a:miter lim="800000"/>
            <a:headEnd/>
            <a:tailEnd/>
          </a:ln>
        </p:spPr>
        <p:txBody>
          <a:bodyPr lIns="91422" tIns="45712" rIns="91422" bIns="45712" anchor="ctr"/>
          <a:lstStyle/>
          <a:p>
            <a:pPr>
              <a:lnSpc>
                <a:spcPct val="110000"/>
              </a:lnSpc>
            </a:pPr>
            <a:r>
              <a:rPr lang="en-US" sz="1800" u="none">
                <a:solidFill>
                  <a:schemeClr val="tx2"/>
                </a:solidFill>
                <a:latin typeface="Tahoma" pitchFamily="34" charset="0"/>
              </a:rPr>
              <a:t>Setelah satu bulan dari </a:t>
            </a:r>
          </a:p>
        </p:txBody>
      </p:sp>
      <p:sp>
        <p:nvSpPr>
          <p:cNvPr id="407574" name="Line 22"/>
          <p:cNvSpPr>
            <a:spLocks noChangeShapeType="1"/>
          </p:cNvSpPr>
          <p:nvPr/>
        </p:nvSpPr>
        <p:spPr bwMode="auto">
          <a:xfrm flipH="1">
            <a:off x="1042988" y="4724400"/>
            <a:ext cx="1944687" cy="360363"/>
          </a:xfrm>
          <a:prstGeom prst="line">
            <a:avLst/>
          </a:prstGeom>
          <a:noFill/>
          <a:ln w="9525">
            <a:solidFill>
              <a:schemeClr val="tx1"/>
            </a:solidFill>
            <a:round/>
            <a:headEnd/>
            <a:tailEnd type="triangle" w="med" len="med"/>
          </a:ln>
        </p:spPr>
        <p:txBody>
          <a:bodyPr/>
          <a:lstStyle/>
          <a:p>
            <a:endParaRPr lang="en-US"/>
          </a:p>
        </p:txBody>
      </p:sp>
      <p:sp>
        <p:nvSpPr>
          <p:cNvPr id="240650" name="AutoShape 23"/>
          <p:cNvSpPr>
            <a:spLocks noChangeArrowheads="1"/>
          </p:cNvSpPr>
          <p:nvPr/>
        </p:nvSpPr>
        <p:spPr bwMode="auto">
          <a:xfrm>
            <a:off x="2843213" y="5229225"/>
            <a:ext cx="360362"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iterate type="lt">
                                    <p:tmPct val="10000"/>
                                  </p:iterate>
                                  <p:childTnLst>
                                    <p:set>
                                      <p:cBhvr>
                                        <p:cTn id="6" dur="1" fill="hold">
                                          <p:stCondLst>
                                            <p:cond delay="0"/>
                                          </p:stCondLst>
                                        </p:cTn>
                                        <p:tgtEl>
                                          <p:spTgt spid="407554"/>
                                        </p:tgtEl>
                                        <p:attrNameLst>
                                          <p:attrName>style.visibility</p:attrName>
                                        </p:attrNameLst>
                                      </p:cBhvr>
                                      <p:to>
                                        <p:strVal val="visible"/>
                                      </p:to>
                                    </p:set>
                                    <p:anim from="(-#ppt_w/2)" to="(#ppt_x)" calcmode="lin" valueType="num">
                                      <p:cBhvr>
                                        <p:cTn id="7" dur="600" fill="hold">
                                          <p:stCondLst>
                                            <p:cond delay="0"/>
                                          </p:stCondLst>
                                        </p:cTn>
                                        <p:tgtEl>
                                          <p:spTgt spid="407554"/>
                                        </p:tgtEl>
                                        <p:attrNameLst>
                                          <p:attrName>ppt_x</p:attrName>
                                        </p:attrNameLst>
                                      </p:cBhvr>
                                    </p:anim>
                                    <p:anim from="0" to="-1.0" calcmode="lin" valueType="num">
                                      <p:cBhvr>
                                        <p:cTn id="8" dur="200" decel="50000" autoRev="1" fill="hold">
                                          <p:stCondLst>
                                            <p:cond delay="600"/>
                                          </p:stCondLst>
                                        </p:cTn>
                                        <p:tgtEl>
                                          <p:spTgt spid="407554"/>
                                        </p:tgtEl>
                                        <p:attrNameLst>
                                          <p:attrName>xshear</p:attrName>
                                        </p:attrNameLst>
                                      </p:cBhvr>
                                    </p:anim>
                                    <p:animScale>
                                      <p:cBhvr>
                                        <p:cTn id="9" dur="200" decel="100000" autoRev="1" fill="hold">
                                          <p:stCondLst>
                                            <p:cond delay="600"/>
                                          </p:stCondLst>
                                        </p:cTn>
                                        <p:tgtEl>
                                          <p:spTgt spid="407554"/>
                                        </p:tgtEl>
                                      </p:cBhvr>
                                      <p:from x="100000" y="100000"/>
                                      <p:to x="80000" y="100000"/>
                                    </p:animScale>
                                    <p:anim by="(#ppt_h/3+#ppt_w*0.1)" calcmode="lin" valueType="num">
                                      <p:cBhvr additive="sum">
                                        <p:cTn id="10" dur="200" decel="100000" autoRev="1" fill="hold">
                                          <p:stCondLst>
                                            <p:cond delay="600"/>
                                          </p:stCondLst>
                                        </p:cTn>
                                        <p:tgtEl>
                                          <p:spTgt spid="407554"/>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07568"/>
                                        </p:tgtEl>
                                        <p:attrNameLst>
                                          <p:attrName>style.visibility</p:attrName>
                                        </p:attrNameLst>
                                      </p:cBhvr>
                                      <p:to>
                                        <p:strVal val="visible"/>
                                      </p:to>
                                    </p:set>
                                    <p:animEffect transition="in" filter="fade">
                                      <p:cBhvr>
                                        <p:cTn id="15" dur="1000"/>
                                        <p:tgtEl>
                                          <p:spTgt spid="407568"/>
                                        </p:tgtEl>
                                      </p:cBhvr>
                                    </p:animEffect>
                                    <p:anim calcmode="lin" valueType="num">
                                      <p:cBhvr>
                                        <p:cTn id="16" dur="1000" fill="hold"/>
                                        <p:tgtEl>
                                          <p:spTgt spid="407568"/>
                                        </p:tgtEl>
                                        <p:attrNameLst>
                                          <p:attrName>ppt_x</p:attrName>
                                        </p:attrNameLst>
                                      </p:cBhvr>
                                      <p:tavLst>
                                        <p:tav tm="0">
                                          <p:val>
                                            <p:strVal val="#ppt_x"/>
                                          </p:val>
                                        </p:tav>
                                        <p:tav tm="100000">
                                          <p:val>
                                            <p:strVal val="#ppt_x"/>
                                          </p:val>
                                        </p:tav>
                                      </p:tavLst>
                                    </p:anim>
                                    <p:anim calcmode="lin" valueType="num">
                                      <p:cBhvr>
                                        <p:cTn id="17" dur="900" decel="100000" fill="hold"/>
                                        <p:tgtEl>
                                          <p:spTgt spid="40756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07568"/>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407570"/>
                                        </p:tgtEl>
                                        <p:attrNameLst>
                                          <p:attrName>style.visibility</p:attrName>
                                        </p:attrNameLst>
                                      </p:cBhvr>
                                      <p:to>
                                        <p:strVal val="visible"/>
                                      </p:to>
                                    </p:set>
                                    <p:animEffect transition="in" filter="wedge">
                                      <p:cBhvr>
                                        <p:cTn id="23" dur="2000"/>
                                        <p:tgtEl>
                                          <p:spTgt spid="407570"/>
                                        </p:tgtEl>
                                      </p:cBhvr>
                                    </p:animEffect>
                                  </p:childTnLst>
                                </p:cTn>
                              </p:par>
                            </p:childTnLst>
                          </p:cTn>
                        </p:par>
                      </p:childTnLst>
                    </p:cTn>
                  </p:par>
                  <p:par>
                    <p:cTn id="24" fill="hold">
                      <p:stCondLst>
                        <p:cond delay="indefinite"/>
                      </p:stCondLst>
                      <p:childTnLst>
                        <p:par>
                          <p:cTn id="25" fill="hold">
                            <p:stCondLst>
                              <p:cond delay="0"/>
                            </p:stCondLst>
                            <p:childTnLst>
                              <p:par>
                                <p:cTn id="26" presetID="38" presetClass="entr" presetSubtype="0" accel="50000" fill="hold" grpId="0" nodeType="clickEffect">
                                  <p:stCondLst>
                                    <p:cond delay="0"/>
                                  </p:stCondLst>
                                  <p:iterate type="wd">
                                    <p:tmPct val="50000"/>
                                  </p:iterate>
                                  <p:childTnLst>
                                    <p:set>
                                      <p:cBhvr>
                                        <p:cTn id="27" dur="1" fill="hold">
                                          <p:stCondLst>
                                            <p:cond delay="0"/>
                                          </p:stCondLst>
                                        </p:cTn>
                                        <p:tgtEl>
                                          <p:spTgt spid="407555"/>
                                        </p:tgtEl>
                                        <p:attrNameLst>
                                          <p:attrName>style.visibility</p:attrName>
                                        </p:attrNameLst>
                                      </p:cBhvr>
                                      <p:to>
                                        <p:strVal val="visible"/>
                                      </p:to>
                                    </p:set>
                                    <p:set>
                                      <p:cBhvr>
                                        <p:cTn id="28" dur="228" fill="hold">
                                          <p:stCondLst>
                                            <p:cond delay="0"/>
                                          </p:stCondLst>
                                        </p:cTn>
                                        <p:tgtEl>
                                          <p:spTgt spid="407555"/>
                                        </p:tgtEl>
                                        <p:attrNameLst>
                                          <p:attrName>style.rotation</p:attrName>
                                        </p:attrNameLst>
                                      </p:cBhvr>
                                      <p:to>
                                        <p:strVal val="-45.0"/>
                                      </p:to>
                                    </p:set>
                                    <p:anim calcmode="lin" valueType="num">
                                      <p:cBhvr>
                                        <p:cTn id="29" dur="228" fill="hold">
                                          <p:stCondLst>
                                            <p:cond delay="228"/>
                                          </p:stCondLst>
                                        </p:cTn>
                                        <p:tgtEl>
                                          <p:spTgt spid="407555"/>
                                        </p:tgtEl>
                                        <p:attrNameLst>
                                          <p:attrName>style.rotation</p:attrName>
                                        </p:attrNameLst>
                                      </p:cBhvr>
                                      <p:tavLst>
                                        <p:tav tm="0">
                                          <p:val>
                                            <p:fltVal val="-45"/>
                                          </p:val>
                                        </p:tav>
                                        <p:tav tm="69900">
                                          <p:val>
                                            <p:fltVal val="45"/>
                                          </p:val>
                                        </p:tav>
                                        <p:tav tm="100000">
                                          <p:val>
                                            <p:fltVal val="0"/>
                                          </p:val>
                                        </p:tav>
                                      </p:tavLst>
                                    </p:anim>
                                    <p:anim calcmode="lin" valueType="num">
                                      <p:cBhvr>
                                        <p:cTn id="30" dur="228" fill="hold">
                                          <p:stCondLst>
                                            <p:cond delay="0"/>
                                          </p:stCondLst>
                                        </p:cTn>
                                        <p:tgtEl>
                                          <p:spTgt spid="407555"/>
                                        </p:tgtEl>
                                        <p:attrNameLst>
                                          <p:attrName>ppt_y</p:attrName>
                                        </p:attrNameLst>
                                      </p:cBhvr>
                                      <p:tavLst>
                                        <p:tav tm="0">
                                          <p:val>
                                            <p:strVal val="#ppt_y-1"/>
                                          </p:val>
                                        </p:tav>
                                        <p:tav tm="100000">
                                          <p:val>
                                            <p:strVal val="#ppt_y-(0.354*#ppt_w-0.172*#ppt_h)"/>
                                          </p:val>
                                        </p:tav>
                                      </p:tavLst>
                                    </p:anim>
                                    <p:anim calcmode="lin" valueType="num">
                                      <p:cBhvr>
                                        <p:cTn id="31" dur="78" decel="50000" autoRev="1" fill="hold">
                                          <p:stCondLst>
                                            <p:cond delay="228"/>
                                          </p:stCondLst>
                                        </p:cTn>
                                        <p:tgtEl>
                                          <p:spTgt spid="407555"/>
                                        </p:tgtEl>
                                        <p:attrNameLst>
                                          <p:attrName>ppt_y</p:attrName>
                                        </p:attrNameLst>
                                      </p:cBhvr>
                                      <p:tavLst>
                                        <p:tav tm="0">
                                          <p:val>
                                            <p:strVal val="#ppt_y-(0.354*#ppt_w-0.172*#ppt_h)"/>
                                          </p:val>
                                        </p:tav>
                                        <p:tav tm="100000">
                                          <p:val>
                                            <p:strVal val="#ppt_y-(0.354*#ppt_w-0.172*#ppt_h)-#ppt_h/2"/>
                                          </p:val>
                                        </p:tav>
                                      </p:tavLst>
                                    </p:anim>
                                    <p:anim calcmode="lin" valueType="num">
                                      <p:cBhvr>
                                        <p:cTn id="32" dur="68" fill="hold">
                                          <p:stCondLst>
                                            <p:cond delay="432"/>
                                          </p:stCondLst>
                                        </p:cTn>
                                        <p:tgtEl>
                                          <p:spTgt spid="407555"/>
                                        </p:tgtEl>
                                        <p:attrNameLst>
                                          <p:attrName>ppt_y</p:attrName>
                                        </p:attrNameLst>
                                      </p:cBhvr>
                                      <p:tavLst>
                                        <p:tav tm="0">
                                          <p:val>
                                            <p:strVal val="#ppt_y-(0.354*#ppt_w-0.172*#ppt_h)"/>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3" presetClass="entr" presetSubtype="0" fill="hold" grpId="0" nodeType="clickEffect">
                                  <p:stCondLst>
                                    <p:cond delay="0"/>
                                  </p:stCondLst>
                                  <p:childTnLst>
                                    <p:set>
                                      <p:cBhvr>
                                        <p:cTn id="36" dur="1" fill="hold">
                                          <p:stCondLst>
                                            <p:cond delay="0"/>
                                          </p:stCondLst>
                                        </p:cTn>
                                        <p:tgtEl>
                                          <p:spTgt spid="407556"/>
                                        </p:tgtEl>
                                        <p:attrNameLst>
                                          <p:attrName>style.visibility</p:attrName>
                                        </p:attrNameLst>
                                      </p:cBhvr>
                                      <p:to>
                                        <p:strVal val="visible"/>
                                      </p:to>
                                    </p:set>
                                    <p:anim calcmode="lin" valueType="num">
                                      <p:cBhvr>
                                        <p:cTn id="37" dur="1000" fill="hold"/>
                                        <p:tgtEl>
                                          <p:spTgt spid="407556"/>
                                        </p:tgtEl>
                                        <p:attrNameLst>
                                          <p:attrName>ppt_w</p:attrName>
                                        </p:attrNameLst>
                                      </p:cBhvr>
                                      <p:tavLst>
                                        <p:tav tm="0">
                                          <p:val>
                                            <p:fltVal val="0"/>
                                          </p:val>
                                        </p:tav>
                                        <p:tav tm="100000">
                                          <p:val>
                                            <p:strVal val="#ppt_w"/>
                                          </p:val>
                                        </p:tav>
                                      </p:tavLst>
                                    </p:anim>
                                    <p:anim calcmode="lin" valueType="num">
                                      <p:cBhvr>
                                        <p:cTn id="38" dur="1000" fill="hold"/>
                                        <p:tgtEl>
                                          <p:spTgt spid="407556"/>
                                        </p:tgtEl>
                                        <p:attrNameLst>
                                          <p:attrName>ppt_h</p:attrName>
                                        </p:attrNameLst>
                                      </p:cBhvr>
                                      <p:tavLst>
                                        <p:tav tm="0">
                                          <p:val>
                                            <p:fltVal val="0"/>
                                          </p:val>
                                        </p:tav>
                                        <p:tav tm="100000">
                                          <p:val>
                                            <p:strVal val="#ppt_h"/>
                                          </p:val>
                                        </p:tav>
                                      </p:tavLst>
                                    </p:anim>
                                    <p:animEffect transition="in" filter="fade">
                                      <p:cBhvr>
                                        <p:cTn id="39" dur="1000"/>
                                        <p:tgtEl>
                                          <p:spTgt spid="407556"/>
                                        </p:tgtEl>
                                      </p:cBhvr>
                                    </p:animEffect>
                                  </p:childTnLst>
                                </p:cTn>
                              </p:par>
                            </p:childTnLst>
                          </p:cTn>
                        </p:par>
                      </p:childTnLst>
                    </p:cTn>
                  </p:par>
                  <p:par>
                    <p:cTn id="40" fill="hold">
                      <p:stCondLst>
                        <p:cond delay="indefinite"/>
                      </p:stCondLst>
                      <p:childTnLst>
                        <p:par>
                          <p:cTn id="41" fill="hold">
                            <p:stCondLst>
                              <p:cond delay="0"/>
                            </p:stCondLst>
                            <p:childTnLst>
                              <p:par>
                                <p:cTn id="42" presetID="54" presetClass="entr" presetSubtype="0" accel="100000" fill="hold" grpId="0" nodeType="clickEffect">
                                  <p:stCondLst>
                                    <p:cond delay="0"/>
                                  </p:stCondLst>
                                  <p:childTnLst>
                                    <p:set>
                                      <p:cBhvr>
                                        <p:cTn id="43" dur="1" fill="hold">
                                          <p:stCondLst>
                                            <p:cond delay="0"/>
                                          </p:stCondLst>
                                        </p:cTn>
                                        <p:tgtEl>
                                          <p:spTgt spid="407572"/>
                                        </p:tgtEl>
                                        <p:attrNameLst>
                                          <p:attrName>style.visibility</p:attrName>
                                        </p:attrNameLst>
                                      </p:cBhvr>
                                      <p:to>
                                        <p:strVal val="visible"/>
                                      </p:to>
                                    </p:set>
                                    <p:anim calcmode="lin" valueType="num">
                                      <p:cBhvr>
                                        <p:cTn id="44" dur="2000" fill="hold"/>
                                        <p:tgtEl>
                                          <p:spTgt spid="407572"/>
                                        </p:tgtEl>
                                        <p:attrNameLst>
                                          <p:attrName>ppt_w</p:attrName>
                                        </p:attrNameLst>
                                      </p:cBhvr>
                                      <p:tavLst>
                                        <p:tav tm="0">
                                          <p:val>
                                            <p:strVal val="#ppt_w*0.05"/>
                                          </p:val>
                                        </p:tav>
                                        <p:tav tm="100000">
                                          <p:val>
                                            <p:strVal val="#ppt_w"/>
                                          </p:val>
                                        </p:tav>
                                      </p:tavLst>
                                    </p:anim>
                                    <p:anim calcmode="lin" valueType="num">
                                      <p:cBhvr>
                                        <p:cTn id="45" dur="2000" fill="hold"/>
                                        <p:tgtEl>
                                          <p:spTgt spid="407572"/>
                                        </p:tgtEl>
                                        <p:attrNameLst>
                                          <p:attrName>ppt_h</p:attrName>
                                        </p:attrNameLst>
                                      </p:cBhvr>
                                      <p:tavLst>
                                        <p:tav tm="0">
                                          <p:val>
                                            <p:strVal val="#ppt_h"/>
                                          </p:val>
                                        </p:tav>
                                        <p:tav tm="100000">
                                          <p:val>
                                            <p:strVal val="#ppt_h"/>
                                          </p:val>
                                        </p:tav>
                                      </p:tavLst>
                                    </p:anim>
                                    <p:anim calcmode="lin" valueType="num">
                                      <p:cBhvr>
                                        <p:cTn id="46" dur="2000" fill="hold"/>
                                        <p:tgtEl>
                                          <p:spTgt spid="407572"/>
                                        </p:tgtEl>
                                        <p:attrNameLst>
                                          <p:attrName>ppt_x</p:attrName>
                                        </p:attrNameLst>
                                      </p:cBhvr>
                                      <p:tavLst>
                                        <p:tav tm="0">
                                          <p:val>
                                            <p:strVal val="#ppt_x-.2"/>
                                          </p:val>
                                        </p:tav>
                                        <p:tav tm="100000">
                                          <p:val>
                                            <p:strVal val="#ppt_x"/>
                                          </p:val>
                                        </p:tav>
                                      </p:tavLst>
                                    </p:anim>
                                    <p:anim calcmode="lin" valueType="num">
                                      <p:cBhvr>
                                        <p:cTn id="47" dur="2000" fill="hold"/>
                                        <p:tgtEl>
                                          <p:spTgt spid="407572"/>
                                        </p:tgtEl>
                                        <p:attrNameLst>
                                          <p:attrName>ppt_y</p:attrName>
                                        </p:attrNameLst>
                                      </p:cBhvr>
                                      <p:tavLst>
                                        <p:tav tm="0">
                                          <p:val>
                                            <p:strVal val="#ppt_y"/>
                                          </p:val>
                                        </p:tav>
                                        <p:tav tm="100000">
                                          <p:val>
                                            <p:strVal val="#ppt_y"/>
                                          </p:val>
                                        </p:tav>
                                      </p:tavLst>
                                    </p:anim>
                                    <p:animEffect transition="in" filter="fade">
                                      <p:cBhvr>
                                        <p:cTn id="48" dur="2000"/>
                                        <p:tgtEl>
                                          <p:spTgt spid="407572"/>
                                        </p:tgtEl>
                                      </p:cBhvr>
                                    </p:animEffect>
                                  </p:childTnLst>
                                </p:cTn>
                              </p:par>
                            </p:childTnLst>
                          </p:cTn>
                        </p:par>
                      </p:childTnLst>
                    </p:cTn>
                  </p:par>
                  <p:par>
                    <p:cTn id="49" fill="hold">
                      <p:stCondLst>
                        <p:cond delay="indefinite"/>
                      </p:stCondLst>
                      <p:childTnLst>
                        <p:par>
                          <p:cTn id="50" fill="hold">
                            <p:stCondLst>
                              <p:cond delay="0"/>
                            </p:stCondLst>
                            <p:childTnLst>
                              <p:par>
                                <p:cTn id="51" presetID="26" presetClass="entr" presetSubtype="0" fill="hold" grpId="0" nodeType="clickEffect">
                                  <p:stCondLst>
                                    <p:cond delay="0"/>
                                  </p:stCondLst>
                                  <p:iterate type="wd">
                                    <p:tmPct val="10000"/>
                                  </p:iterate>
                                  <p:childTnLst>
                                    <p:set>
                                      <p:cBhvr>
                                        <p:cTn id="52" dur="1" fill="hold">
                                          <p:stCondLst>
                                            <p:cond delay="0"/>
                                          </p:stCondLst>
                                        </p:cTn>
                                        <p:tgtEl>
                                          <p:spTgt spid="407573"/>
                                        </p:tgtEl>
                                        <p:attrNameLst>
                                          <p:attrName>style.visibility</p:attrName>
                                        </p:attrNameLst>
                                      </p:cBhvr>
                                      <p:to>
                                        <p:strVal val="visible"/>
                                      </p:to>
                                    </p:set>
                                    <p:animEffect transition="in" filter="wipe(down)">
                                      <p:cBhvr>
                                        <p:cTn id="53" dur="580">
                                          <p:stCondLst>
                                            <p:cond delay="0"/>
                                          </p:stCondLst>
                                        </p:cTn>
                                        <p:tgtEl>
                                          <p:spTgt spid="407573"/>
                                        </p:tgtEl>
                                      </p:cBhvr>
                                    </p:animEffect>
                                    <p:anim calcmode="lin" valueType="num">
                                      <p:cBhvr>
                                        <p:cTn id="54" dur="1822" tmFilter="0,0; 0.14,0.36; 0.43,0.73; 0.71,0.91; 1.0,1.0">
                                          <p:stCondLst>
                                            <p:cond delay="0"/>
                                          </p:stCondLst>
                                        </p:cTn>
                                        <p:tgtEl>
                                          <p:spTgt spid="407573"/>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407573"/>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407573"/>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407573"/>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407573"/>
                                        </p:tgtEl>
                                        <p:attrNameLst>
                                          <p:attrName>ppt_y</p:attrName>
                                        </p:attrNameLst>
                                      </p:cBhvr>
                                      <p:tavLst>
                                        <p:tav tm="0" fmla="#ppt_y-sin(pi*$)/81">
                                          <p:val>
                                            <p:fltVal val="0"/>
                                          </p:val>
                                        </p:tav>
                                        <p:tav tm="100000">
                                          <p:val>
                                            <p:fltVal val="1"/>
                                          </p:val>
                                        </p:tav>
                                      </p:tavLst>
                                    </p:anim>
                                    <p:animScale>
                                      <p:cBhvr>
                                        <p:cTn id="59" dur="26">
                                          <p:stCondLst>
                                            <p:cond delay="650"/>
                                          </p:stCondLst>
                                        </p:cTn>
                                        <p:tgtEl>
                                          <p:spTgt spid="407573"/>
                                        </p:tgtEl>
                                      </p:cBhvr>
                                      <p:to x="100000" y="60000"/>
                                    </p:animScale>
                                    <p:animScale>
                                      <p:cBhvr>
                                        <p:cTn id="60" dur="166" decel="50000">
                                          <p:stCondLst>
                                            <p:cond delay="676"/>
                                          </p:stCondLst>
                                        </p:cTn>
                                        <p:tgtEl>
                                          <p:spTgt spid="407573"/>
                                        </p:tgtEl>
                                      </p:cBhvr>
                                      <p:to x="100000" y="100000"/>
                                    </p:animScale>
                                    <p:animScale>
                                      <p:cBhvr>
                                        <p:cTn id="61" dur="26">
                                          <p:stCondLst>
                                            <p:cond delay="1312"/>
                                          </p:stCondLst>
                                        </p:cTn>
                                        <p:tgtEl>
                                          <p:spTgt spid="407573"/>
                                        </p:tgtEl>
                                      </p:cBhvr>
                                      <p:to x="100000" y="80000"/>
                                    </p:animScale>
                                    <p:animScale>
                                      <p:cBhvr>
                                        <p:cTn id="62" dur="166" decel="50000">
                                          <p:stCondLst>
                                            <p:cond delay="1338"/>
                                          </p:stCondLst>
                                        </p:cTn>
                                        <p:tgtEl>
                                          <p:spTgt spid="407573"/>
                                        </p:tgtEl>
                                      </p:cBhvr>
                                      <p:to x="100000" y="100000"/>
                                    </p:animScale>
                                    <p:animScale>
                                      <p:cBhvr>
                                        <p:cTn id="63" dur="26">
                                          <p:stCondLst>
                                            <p:cond delay="1642"/>
                                          </p:stCondLst>
                                        </p:cTn>
                                        <p:tgtEl>
                                          <p:spTgt spid="407573"/>
                                        </p:tgtEl>
                                      </p:cBhvr>
                                      <p:to x="100000" y="90000"/>
                                    </p:animScale>
                                    <p:animScale>
                                      <p:cBhvr>
                                        <p:cTn id="64" dur="166" decel="50000">
                                          <p:stCondLst>
                                            <p:cond delay="1668"/>
                                          </p:stCondLst>
                                        </p:cTn>
                                        <p:tgtEl>
                                          <p:spTgt spid="407573"/>
                                        </p:tgtEl>
                                      </p:cBhvr>
                                      <p:to x="100000" y="100000"/>
                                    </p:animScale>
                                    <p:animScale>
                                      <p:cBhvr>
                                        <p:cTn id="65" dur="26">
                                          <p:stCondLst>
                                            <p:cond delay="1808"/>
                                          </p:stCondLst>
                                        </p:cTn>
                                        <p:tgtEl>
                                          <p:spTgt spid="407573"/>
                                        </p:tgtEl>
                                      </p:cBhvr>
                                      <p:to x="100000" y="95000"/>
                                    </p:animScale>
                                    <p:animScale>
                                      <p:cBhvr>
                                        <p:cTn id="66" dur="166" decel="50000">
                                          <p:stCondLst>
                                            <p:cond delay="1834"/>
                                          </p:stCondLst>
                                        </p:cTn>
                                        <p:tgtEl>
                                          <p:spTgt spid="407573"/>
                                        </p:tgtEl>
                                      </p:cBhvr>
                                      <p:to x="100000" y="100000"/>
                                    </p:animScale>
                                  </p:childTnLst>
                                </p:cTn>
                              </p:par>
                            </p:childTnLst>
                          </p:cTn>
                        </p:par>
                      </p:childTnLst>
                    </p:cTn>
                  </p:par>
                  <p:par>
                    <p:cTn id="67" fill="hold">
                      <p:stCondLst>
                        <p:cond delay="indefinite"/>
                      </p:stCondLst>
                      <p:childTnLst>
                        <p:par>
                          <p:cTn id="68" fill="hold">
                            <p:stCondLst>
                              <p:cond delay="0"/>
                            </p:stCondLst>
                            <p:childTnLst>
                              <p:par>
                                <p:cTn id="69" presetID="20" presetClass="entr" presetSubtype="0" fill="hold" grpId="0" nodeType="clickEffect">
                                  <p:stCondLst>
                                    <p:cond delay="0"/>
                                  </p:stCondLst>
                                  <p:childTnLst>
                                    <p:set>
                                      <p:cBhvr>
                                        <p:cTn id="70" dur="1" fill="hold">
                                          <p:stCondLst>
                                            <p:cond delay="0"/>
                                          </p:stCondLst>
                                        </p:cTn>
                                        <p:tgtEl>
                                          <p:spTgt spid="407574"/>
                                        </p:tgtEl>
                                        <p:attrNameLst>
                                          <p:attrName>style.visibility</p:attrName>
                                        </p:attrNameLst>
                                      </p:cBhvr>
                                      <p:to>
                                        <p:strVal val="visible"/>
                                      </p:to>
                                    </p:set>
                                    <p:animEffect transition="in" filter="wedge">
                                      <p:cBhvr>
                                        <p:cTn id="71" dur="2000"/>
                                        <p:tgtEl>
                                          <p:spTgt spid="4075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554" grpId="0" animBg="1"/>
      <p:bldP spid="407555" grpId="0" animBg="1"/>
      <p:bldP spid="407556" grpId="0" animBg="1"/>
      <p:bldP spid="407568" grpId="0" animBg="1"/>
      <p:bldP spid="407570" grpId="0" animBg="1"/>
      <p:bldP spid="407572" grpId="0" animBg="1"/>
      <p:bldP spid="407573" grpId="0" animBg="1"/>
      <p:bldP spid="407574" grpId="0" animBg="1"/>
    </p:bld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1835150" y="44450"/>
            <a:ext cx="6011863" cy="504825"/>
          </a:xfrm>
          <a:ln w="28575">
            <a:solidFill>
              <a:srgbClr val="008000"/>
            </a:solidFill>
          </a:ln>
        </p:spPr>
        <p:txBody>
          <a:bodyPr/>
          <a:lstStyle/>
          <a:p>
            <a:pPr eaLnBrk="1" hangingPunct="1"/>
            <a:r>
              <a:rPr lang="en-US" sz="3200" smtClean="0">
                <a:latin typeface="Tahoma" pitchFamily="34" charset="0"/>
              </a:rPr>
              <a:t>Timbulnya IMBALAN BUNGA (3)</a:t>
            </a:r>
          </a:p>
        </p:txBody>
      </p:sp>
      <p:sp>
        <p:nvSpPr>
          <p:cNvPr id="408579" name="Rectangle 3"/>
          <p:cNvSpPr>
            <a:spLocks noChangeArrowheads="1"/>
          </p:cNvSpPr>
          <p:nvPr/>
        </p:nvSpPr>
        <p:spPr bwMode="auto">
          <a:xfrm>
            <a:off x="142875" y="2855913"/>
            <a:ext cx="8893175" cy="3668712"/>
          </a:xfrm>
          <a:prstGeom prst="rect">
            <a:avLst/>
          </a:prstGeom>
          <a:noFill/>
          <a:ln w="28575">
            <a:solidFill>
              <a:srgbClr val="008000"/>
            </a:solidFill>
            <a:miter lim="800000"/>
            <a:headEnd/>
            <a:tailEnd/>
          </a:ln>
        </p:spPr>
        <p:txBody>
          <a:bodyPr lIns="91426" tIns="45714" rIns="91426" bIns="45714" anchor="ctr">
            <a:spAutoFit/>
          </a:bodyPr>
          <a:lstStyle/>
          <a:p>
            <a:pPr>
              <a:lnSpc>
                <a:spcPct val="90000"/>
              </a:lnSpc>
            </a:pPr>
            <a:r>
              <a:rPr lang="sv-SE" sz="1800" u="none">
                <a:latin typeface="Lucida Console" pitchFamily="49" charset="0"/>
              </a:rPr>
              <a:t>Apabila pemeriksaan bukti permulaan tindak pidana di bidang perpajakan sebagaimana dimaksud pada ayat (1a) </a:t>
            </a:r>
            <a:r>
              <a:rPr lang="sv-SE" sz="1800" u="none">
                <a:solidFill>
                  <a:srgbClr val="990000"/>
                </a:solidFill>
                <a:latin typeface="Lucida Console" pitchFamily="49" charset="0"/>
              </a:rPr>
              <a:t>tidak dilanjutkan dengan penyidikan</a:t>
            </a:r>
            <a:r>
              <a:rPr lang="sv-SE" sz="1800" u="none">
                <a:latin typeface="Lucida Console" pitchFamily="49" charset="0"/>
              </a:rPr>
              <a:t>; </a:t>
            </a:r>
            <a:r>
              <a:rPr lang="sv-SE" sz="1800" u="none">
                <a:solidFill>
                  <a:srgbClr val="008000"/>
                </a:solidFill>
                <a:latin typeface="Lucida Console" pitchFamily="49" charset="0"/>
              </a:rPr>
              <a:t>dilanjutkan dengan penyidikan, tetapi tidak dilanjutkan dengan penuntutan tindak pidana di bidang perpajakan</a:t>
            </a:r>
            <a:r>
              <a:rPr lang="sv-SE" sz="1800" u="none">
                <a:latin typeface="Lucida Console" pitchFamily="49" charset="0"/>
              </a:rPr>
              <a:t>; atau </a:t>
            </a:r>
            <a:r>
              <a:rPr lang="sv-SE" sz="1800" u="none">
                <a:solidFill>
                  <a:srgbClr val="0033CC"/>
                </a:solidFill>
                <a:latin typeface="Lucida Console" pitchFamily="49" charset="0"/>
              </a:rPr>
              <a:t>dilanjutkan dengan penyidikan dan penuntutan tindak pidana di bidang perpajakan, tetapi diputus bebas atau lepas dari segala tuntutan hukum berdasarkan putusan pengadilan yang telah mempunyai kekuatan hukum tetap</a:t>
            </a:r>
            <a:r>
              <a:rPr lang="sv-SE" sz="1800" u="none">
                <a:latin typeface="Lucida Console" pitchFamily="49" charset="0"/>
              </a:rPr>
              <a:t>, </a:t>
            </a:r>
            <a:r>
              <a:rPr lang="sv-SE" b="1" u="none">
                <a:solidFill>
                  <a:srgbClr val="990000"/>
                </a:solidFill>
              </a:rPr>
              <a:t>dan dalam hal kepada WP diterbitkan SKPLB</a:t>
            </a:r>
            <a:r>
              <a:rPr lang="sv-SE" sz="1800" u="none">
                <a:latin typeface="Lucida Console" pitchFamily="49" charset="0"/>
              </a:rPr>
              <a:t>, kepada WP diberikan </a:t>
            </a:r>
            <a:r>
              <a:rPr lang="sv-SE" sz="1800">
                <a:latin typeface="Lucida Console" pitchFamily="49" charset="0"/>
              </a:rPr>
              <a:t>imbalan bunga sebesar 2% (dua persen) per bulan untuk paling lama 24 (dua puluh empat) bulan</a:t>
            </a:r>
            <a:r>
              <a:rPr lang="sv-SE" sz="1800" u="none">
                <a:latin typeface="Lucida Console" pitchFamily="49" charset="0"/>
              </a:rPr>
              <a:t>, dihitung sejak berakhirnya jangka waktu 12 (dua belas) bulan sebagaimana dimaksud pada ayat (1) sampai dengan saat diterbitkan SKPLB, dan bagian dari bulan dihitung penuh 1 (satu) bulan.</a:t>
            </a:r>
            <a:r>
              <a:rPr lang="en-US" sz="1800" u="none">
                <a:latin typeface="Lucida Console" pitchFamily="49" charset="0"/>
              </a:rPr>
              <a:t> </a:t>
            </a:r>
          </a:p>
        </p:txBody>
      </p:sp>
      <p:sp>
        <p:nvSpPr>
          <p:cNvPr id="408580" name="Rectangle 4"/>
          <p:cNvSpPr>
            <a:spLocks noChangeArrowheads="1"/>
          </p:cNvSpPr>
          <p:nvPr/>
        </p:nvSpPr>
        <p:spPr bwMode="auto">
          <a:xfrm>
            <a:off x="2484438" y="6453188"/>
            <a:ext cx="4176712" cy="360362"/>
          </a:xfrm>
          <a:prstGeom prst="rect">
            <a:avLst/>
          </a:prstGeom>
          <a:solidFill>
            <a:srgbClr val="FFCCFF"/>
          </a:solidFill>
          <a:ln w="12700">
            <a:solidFill>
              <a:srgbClr val="008000"/>
            </a:solidFill>
            <a:miter lim="800000"/>
            <a:headEnd/>
            <a:tailEnd/>
          </a:ln>
        </p:spPr>
        <p:txBody>
          <a:bodyPr lIns="91422" tIns="45712" rIns="91422" bIns="45712" anchor="ctr"/>
          <a:lstStyle/>
          <a:p>
            <a:pPr>
              <a:lnSpc>
                <a:spcPct val="80000"/>
              </a:lnSpc>
            </a:pPr>
            <a:r>
              <a:rPr lang="en-US" sz="2000" u="none">
                <a:solidFill>
                  <a:schemeClr val="tx2"/>
                </a:solidFill>
                <a:latin typeface="Tahoma" pitchFamily="34" charset="0"/>
              </a:rPr>
              <a:t>Pasal 17B ayat 4 UU KUP</a:t>
            </a:r>
          </a:p>
        </p:txBody>
      </p:sp>
      <p:sp>
        <p:nvSpPr>
          <p:cNvPr id="408583" name="Rectangle 7"/>
          <p:cNvSpPr>
            <a:spLocks noChangeArrowheads="1"/>
          </p:cNvSpPr>
          <p:nvPr/>
        </p:nvSpPr>
        <p:spPr bwMode="auto">
          <a:xfrm>
            <a:off x="250825" y="615950"/>
            <a:ext cx="8642350" cy="2073275"/>
          </a:xfrm>
          <a:prstGeom prst="rect">
            <a:avLst/>
          </a:prstGeom>
          <a:noFill/>
          <a:ln w="9525">
            <a:noFill/>
            <a:miter lim="800000"/>
            <a:headEnd/>
            <a:tailEnd/>
          </a:ln>
        </p:spPr>
        <p:txBody>
          <a:bodyPr lIns="91426" tIns="45714" rIns="91426" bIns="45714" anchor="ctr">
            <a:spAutoFit/>
          </a:bodyPr>
          <a:lstStyle/>
          <a:p>
            <a:pPr>
              <a:lnSpc>
                <a:spcPct val="90000"/>
              </a:lnSpc>
            </a:pPr>
            <a:r>
              <a:rPr lang="sv-SE" sz="1800" b="1" u="none"/>
              <a:t>Ketentuan mengenai keharusan Dirjen Pajak menerbitkan surat ketetapan pajak paling lama 12 (dua belas) bulan sejak surat permohonan pengembalian kelebihan pembayaran pajak</a:t>
            </a:r>
            <a:r>
              <a:rPr lang="en-US" sz="1800" b="1" u="none"/>
              <a:t> (selain WP dengan kriteria tertentu dan WP yang memenuhi persyaratan tertentu)</a:t>
            </a:r>
            <a:r>
              <a:rPr lang="sv-SE" sz="1800" b="1" u="none"/>
              <a:t> diterima secara lengkap, </a:t>
            </a:r>
            <a:r>
              <a:rPr lang="sv-SE" sz="1800" b="1"/>
              <a:t>tidak berlaku terhadap Wajib Pajak yang sedang dilakukan pemeriksaan bukti permulaan tindak pidana di bidang perpajakan</a:t>
            </a:r>
            <a:r>
              <a:rPr lang="sv-SE" sz="1800" b="1" u="none"/>
              <a:t>.</a:t>
            </a:r>
          </a:p>
          <a:p>
            <a:pPr>
              <a:lnSpc>
                <a:spcPct val="90000"/>
              </a:lnSpc>
            </a:pPr>
            <a:r>
              <a:rPr lang="sv-SE" sz="1800" b="1" u="none"/>
              <a:t>(Pasal 17B ayat 1 dan 1a UU KUP)</a:t>
            </a:r>
            <a:endParaRPr lang="en-US" sz="1800" b="1" u="none"/>
          </a:p>
        </p:txBody>
      </p:sp>
      <p:sp>
        <p:nvSpPr>
          <p:cNvPr id="408584" name="Line 8"/>
          <p:cNvSpPr>
            <a:spLocks noChangeShapeType="1"/>
          </p:cNvSpPr>
          <p:nvPr/>
        </p:nvSpPr>
        <p:spPr bwMode="auto">
          <a:xfrm flipH="1">
            <a:off x="4643438" y="2060575"/>
            <a:ext cx="2736850" cy="720725"/>
          </a:xfrm>
          <a:prstGeom prst="line">
            <a:avLst/>
          </a:prstGeom>
          <a:noFill/>
          <a:ln w="19050">
            <a:solidFill>
              <a:srgbClr val="FF33CC"/>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iterate type="lt">
                                    <p:tmPct val="10000"/>
                                  </p:iterate>
                                  <p:childTnLst>
                                    <p:set>
                                      <p:cBhvr>
                                        <p:cTn id="6" dur="1" fill="hold">
                                          <p:stCondLst>
                                            <p:cond delay="0"/>
                                          </p:stCondLst>
                                        </p:cTn>
                                        <p:tgtEl>
                                          <p:spTgt spid="408578"/>
                                        </p:tgtEl>
                                        <p:attrNameLst>
                                          <p:attrName>style.visibility</p:attrName>
                                        </p:attrNameLst>
                                      </p:cBhvr>
                                      <p:to>
                                        <p:strVal val="visible"/>
                                      </p:to>
                                    </p:set>
                                    <p:anim from="(-#ppt_w/2)" to="(#ppt_x)" calcmode="lin" valueType="num">
                                      <p:cBhvr>
                                        <p:cTn id="7" dur="600" fill="hold">
                                          <p:stCondLst>
                                            <p:cond delay="0"/>
                                          </p:stCondLst>
                                        </p:cTn>
                                        <p:tgtEl>
                                          <p:spTgt spid="408578"/>
                                        </p:tgtEl>
                                        <p:attrNameLst>
                                          <p:attrName>ppt_x</p:attrName>
                                        </p:attrNameLst>
                                      </p:cBhvr>
                                    </p:anim>
                                    <p:anim from="0" to="-1.0" calcmode="lin" valueType="num">
                                      <p:cBhvr>
                                        <p:cTn id="8" dur="200" decel="50000" autoRev="1" fill="hold">
                                          <p:stCondLst>
                                            <p:cond delay="600"/>
                                          </p:stCondLst>
                                        </p:cTn>
                                        <p:tgtEl>
                                          <p:spTgt spid="408578"/>
                                        </p:tgtEl>
                                        <p:attrNameLst>
                                          <p:attrName>xshear</p:attrName>
                                        </p:attrNameLst>
                                      </p:cBhvr>
                                    </p:anim>
                                    <p:animScale>
                                      <p:cBhvr>
                                        <p:cTn id="9" dur="200" decel="100000" autoRev="1" fill="hold">
                                          <p:stCondLst>
                                            <p:cond delay="600"/>
                                          </p:stCondLst>
                                        </p:cTn>
                                        <p:tgtEl>
                                          <p:spTgt spid="408578"/>
                                        </p:tgtEl>
                                      </p:cBhvr>
                                      <p:from x="100000" y="100000"/>
                                      <p:to x="80000" y="100000"/>
                                    </p:animScale>
                                    <p:anim by="(#ppt_h/3+#ppt_w*0.1)" calcmode="lin" valueType="num">
                                      <p:cBhvr additive="sum">
                                        <p:cTn id="10" dur="200" decel="100000" autoRev="1" fill="hold">
                                          <p:stCondLst>
                                            <p:cond delay="600"/>
                                          </p:stCondLst>
                                        </p:cTn>
                                        <p:tgtEl>
                                          <p:spTgt spid="40857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08583"/>
                                        </p:tgtEl>
                                        <p:attrNameLst>
                                          <p:attrName>style.visibility</p:attrName>
                                        </p:attrNameLst>
                                      </p:cBhvr>
                                      <p:to>
                                        <p:strVal val="visible"/>
                                      </p:to>
                                    </p:set>
                                    <p:animEffect transition="in" filter="fade">
                                      <p:cBhvr>
                                        <p:cTn id="15" dur="1000"/>
                                        <p:tgtEl>
                                          <p:spTgt spid="408583"/>
                                        </p:tgtEl>
                                      </p:cBhvr>
                                    </p:animEffect>
                                    <p:anim calcmode="lin" valueType="num">
                                      <p:cBhvr>
                                        <p:cTn id="16" dur="1000" fill="hold"/>
                                        <p:tgtEl>
                                          <p:spTgt spid="408583"/>
                                        </p:tgtEl>
                                        <p:attrNameLst>
                                          <p:attrName>ppt_x</p:attrName>
                                        </p:attrNameLst>
                                      </p:cBhvr>
                                      <p:tavLst>
                                        <p:tav tm="0">
                                          <p:val>
                                            <p:strVal val="#ppt_x"/>
                                          </p:val>
                                        </p:tav>
                                        <p:tav tm="100000">
                                          <p:val>
                                            <p:strVal val="#ppt_x"/>
                                          </p:val>
                                        </p:tav>
                                      </p:tavLst>
                                    </p:anim>
                                    <p:anim calcmode="lin" valueType="num">
                                      <p:cBhvr>
                                        <p:cTn id="17" dur="900" decel="100000" fill="hold"/>
                                        <p:tgtEl>
                                          <p:spTgt spid="40858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08583"/>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0" presetClass="entr" presetSubtype="0" fill="hold" grpId="0" nodeType="clickEffect">
                                  <p:stCondLst>
                                    <p:cond delay="0"/>
                                  </p:stCondLst>
                                  <p:childTnLst>
                                    <p:set>
                                      <p:cBhvr>
                                        <p:cTn id="22" dur="1" fill="hold">
                                          <p:stCondLst>
                                            <p:cond delay="0"/>
                                          </p:stCondLst>
                                        </p:cTn>
                                        <p:tgtEl>
                                          <p:spTgt spid="408584"/>
                                        </p:tgtEl>
                                        <p:attrNameLst>
                                          <p:attrName>style.visibility</p:attrName>
                                        </p:attrNameLst>
                                      </p:cBhvr>
                                      <p:to>
                                        <p:strVal val="visible"/>
                                      </p:to>
                                    </p:set>
                                    <p:animEffect transition="in" filter="wedge">
                                      <p:cBhvr>
                                        <p:cTn id="23" dur="2000"/>
                                        <p:tgtEl>
                                          <p:spTgt spid="408584"/>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iterate type="wd">
                                    <p:tmPct val="10000"/>
                                  </p:iterate>
                                  <p:childTnLst>
                                    <p:set>
                                      <p:cBhvr>
                                        <p:cTn id="27" dur="1" fill="hold">
                                          <p:stCondLst>
                                            <p:cond delay="0"/>
                                          </p:stCondLst>
                                        </p:cTn>
                                        <p:tgtEl>
                                          <p:spTgt spid="408579"/>
                                        </p:tgtEl>
                                        <p:attrNameLst>
                                          <p:attrName>style.visibility</p:attrName>
                                        </p:attrNameLst>
                                      </p:cBhvr>
                                      <p:to>
                                        <p:strVal val="visible"/>
                                      </p:to>
                                    </p:set>
                                    <p:anim calcmode="lin" valueType="num">
                                      <p:cBhvr>
                                        <p:cTn id="28" dur="500" fill="hold"/>
                                        <p:tgtEl>
                                          <p:spTgt spid="408579"/>
                                        </p:tgtEl>
                                        <p:attrNameLst>
                                          <p:attrName>ppt_w</p:attrName>
                                        </p:attrNameLst>
                                      </p:cBhvr>
                                      <p:tavLst>
                                        <p:tav tm="0">
                                          <p:val>
                                            <p:fltVal val="0"/>
                                          </p:val>
                                        </p:tav>
                                        <p:tav tm="100000">
                                          <p:val>
                                            <p:strVal val="#ppt_w"/>
                                          </p:val>
                                        </p:tav>
                                      </p:tavLst>
                                    </p:anim>
                                    <p:anim calcmode="lin" valueType="num">
                                      <p:cBhvr>
                                        <p:cTn id="29" dur="500" fill="hold"/>
                                        <p:tgtEl>
                                          <p:spTgt spid="408579"/>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53" presetClass="entr" presetSubtype="0" fill="hold" grpId="0" nodeType="clickEffect">
                                  <p:stCondLst>
                                    <p:cond delay="0"/>
                                  </p:stCondLst>
                                  <p:childTnLst>
                                    <p:set>
                                      <p:cBhvr>
                                        <p:cTn id="33" dur="1" fill="hold">
                                          <p:stCondLst>
                                            <p:cond delay="0"/>
                                          </p:stCondLst>
                                        </p:cTn>
                                        <p:tgtEl>
                                          <p:spTgt spid="408580"/>
                                        </p:tgtEl>
                                        <p:attrNameLst>
                                          <p:attrName>style.visibility</p:attrName>
                                        </p:attrNameLst>
                                      </p:cBhvr>
                                      <p:to>
                                        <p:strVal val="visible"/>
                                      </p:to>
                                    </p:set>
                                    <p:anim calcmode="lin" valueType="num">
                                      <p:cBhvr>
                                        <p:cTn id="34" dur="1000" fill="hold"/>
                                        <p:tgtEl>
                                          <p:spTgt spid="408580"/>
                                        </p:tgtEl>
                                        <p:attrNameLst>
                                          <p:attrName>ppt_w</p:attrName>
                                        </p:attrNameLst>
                                      </p:cBhvr>
                                      <p:tavLst>
                                        <p:tav tm="0">
                                          <p:val>
                                            <p:fltVal val="0"/>
                                          </p:val>
                                        </p:tav>
                                        <p:tav tm="100000">
                                          <p:val>
                                            <p:strVal val="#ppt_w"/>
                                          </p:val>
                                        </p:tav>
                                      </p:tavLst>
                                    </p:anim>
                                    <p:anim calcmode="lin" valueType="num">
                                      <p:cBhvr>
                                        <p:cTn id="35" dur="1000" fill="hold"/>
                                        <p:tgtEl>
                                          <p:spTgt spid="408580"/>
                                        </p:tgtEl>
                                        <p:attrNameLst>
                                          <p:attrName>ppt_h</p:attrName>
                                        </p:attrNameLst>
                                      </p:cBhvr>
                                      <p:tavLst>
                                        <p:tav tm="0">
                                          <p:val>
                                            <p:fltVal val="0"/>
                                          </p:val>
                                        </p:tav>
                                        <p:tav tm="100000">
                                          <p:val>
                                            <p:strVal val="#ppt_h"/>
                                          </p:val>
                                        </p:tav>
                                      </p:tavLst>
                                    </p:anim>
                                    <p:animEffect transition="in" filter="fade">
                                      <p:cBhvr>
                                        <p:cTn id="36" dur="1000"/>
                                        <p:tgtEl>
                                          <p:spTgt spid="408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578" grpId="0" animBg="1"/>
      <p:bldP spid="408579" grpId="0" animBg="1"/>
      <p:bldP spid="408580" grpId="0" animBg="1"/>
      <p:bldP spid="408583" grpId="0"/>
      <p:bldP spid="408584" grpId="0" animBg="1"/>
    </p:bld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2843213" y="115888"/>
            <a:ext cx="6011862" cy="504825"/>
          </a:xfrm>
          <a:ln w="28575">
            <a:solidFill>
              <a:srgbClr val="008000"/>
            </a:solidFill>
          </a:ln>
        </p:spPr>
        <p:txBody>
          <a:bodyPr/>
          <a:lstStyle/>
          <a:p>
            <a:pPr eaLnBrk="1" hangingPunct="1"/>
            <a:r>
              <a:rPr lang="en-US" sz="3200" smtClean="0">
                <a:latin typeface="Tahoma" pitchFamily="34" charset="0"/>
              </a:rPr>
              <a:t>Timbulnya IMBALAN BUNGA (4)</a:t>
            </a:r>
          </a:p>
        </p:txBody>
      </p:sp>
      <p:sp>
        <p:nvSpPr>
          <p:cNvPr id="406531" name="Rectangle 3"/>
          <p:cNvSpPr>
            <a:spLocks noChangeArrowheads="1"/>
          </p:cNvSpPr>
          <p:nvPr/>
        </p:nvSpPr>
        <p:spPr bwMode="auto">
          <a:xfrm>
            <a:off x="250825" y="862013"/>
            <a:ext cx="8569325" cy="2863850"/>
          </a:xfrm>
          <a:prstGeom prst="rect">
            <a:avLst/>
          </a:prstGeom>
          <a:noFill/>
          <a:ln w="28575">
            <a:solidFill>
              <a:srgbClr val="008000"/>
            </a:solidFill>
            <a:miter lim="800000"/>
            <a:headEnd/>
            <a:tailEnd/>
          </a:ln>
        </p:spPr>
        <p:txBody>
          <a:bodyPr lIns="91426" tIns="45714" rIns="91426" bIns="45714" anchor="ctr">
            <a:spAutoFit/>
          </a:bodyPr>
          <a:lstStyle/>
          <a:p>
            <a:r>
              <a:rPr lang="en-US" sz="2000" b="1" u="none"/>
              <a:t>Apabila pengajuan keberatan, permohonan banding, atau permohonan peninjauan kembali dikabulkan sebagian atau seluruhnya, </a:t>
            </a:r>
            <a:r>
              <a:rPr lang="en-US" sz="2000" b="1">
                <a:solidFill>
                  <a:srgbClr val="990000"/>
                </a:solidFill>
                <a:latin typeface="Lucida Console" pitchFamily="49" charset="0"/>
              </a:rPr>
              <a:t>selama pajak yang masih harus dibayar sebagaimana dimaksud dalam SKPKB, SKPKBT, SKPN, dan SKPLB yang telah dibayar menyebabkan kelebihan pembayaran pajak</a:t>
            </a:r>
            <a:r>
              <a:rPr lang="en-US" sz="2000" b="1" u="none"/>
              <a:t>, kelebihan pembayaran dimaksud dikembalikan dengan ditambah imbalan bunga sebesar 2% (dua persen) per bulan untuk paling lama 24 (dua puluh empat) bulan dengan ketentuan sebagai berikut:</a:t>
            </a:r>
            <a:r>
              <a:rPr lang="en-US" sz="2000" b="1"/>
              <a:t> </a:t>
            </a:r>
          </a:p>
        </p:txBody>
      </p:sp>
      <p:sp>
        <p:nvSpPr>
          <p:cNvPr id="406532" name="Rectangle 4"/>
          <p:cNvSpPr>
            <a:spLocks noChangeArrowheads="1"/>
          </p:cNvSpPr>
          <p:nvPr/>
        </p:nvSpPr>
        <p:spPr bwMode="auto">
          <a:xfrm>
            <a:off x="142875" y="3908425"/>
            <a:ext cx="8893175" cy="1320800"/>
          </a:xfrm>
          <a:prstGeom prst="rect">
            <a:avLst/>
          </a:prstGeom>
          <a:noFill/>
          <a:ln w="9525">
            <a:solidFill>
              <a:srgbClr val="008000"/>
            </a:solidFill>
            <a:miter lim="800000"/>
            <a:headEnd/>
            <a:tailEnd/>
          </a:ln>
        </p:spPr>
        <p:txBody>
          <a:bodyPr lIns="91426" tIns="45714" rIns="91426" bIns="45714" anchor="ctr">
            <a:spAutoFit/>
          </a:bodyPr>
          <a:lstStyle/>
          <a:p>
            <a:pPr algn="l"/>
            <a:r>
              <a:rPr lang="en-US" sz="2000" b="1" u="none"/>
              <a:t>untuk </a:t>
            </a:r>
            <a:r>
              <a:rPr lang="en-US" sz="2000" b="1"/>
              <a:t>SKPKB</a:t>
            </a:r>
            <a:r>
              <a:rPr lang="en-US" sz="2000" b="1" u="none"/>
              <a:t> </a:t>
            </a:r>
            <a:r>
              <a:rPr lang="id-ID" sz="2000" b="1" u="none"/>
              <a:t>dan </a:t>
            </a:r>
            <a:r>
              <a:rPr lang="id-ID" sz="2000" b="1"/>
              <a:t>S</a:t>
            </a:r>
            <a:r>
              <a:rPr lang="en-US" sz="2000" b="1"/>
              <a:t>KPKBT</a:t>
            </a:r>
            <a:r>
              <a:rPr lang="id-ID" sz="2000" b="1" u="none"/>
              <a:t> </a:t>
            </a:r>
            <a:r>
              <a:rPr lang="id-ID" sz="2000" b="1">
                <a:solidFill>
                  <a:srgbClr val="990000"/>
                </a:solidFill>
                <a:latin typeface="Lucida Console" pitchFamily="49" charset="0"/>
              </a:rPr>
              <a:t>dihitung sejak tanggal pembayaran</a:t>
            </a:r>
            <a:r>
              <a:rPr lang="id-ID" sz="2000" b="1" u="none"/>
              <a:t> yang menyebabkan kelebihan pembayaran pajak sampai dengan diterbitkannya Surat Keputusan Keberatan, Putusan Banding, atau Putusan Peninjauan Kembali; atau</a:t>
            </a:r>
            <a:r>
              <a:rPr lang="en-US" sz="2000" b="1"/>
              <a:t> </a:t>
            </a:r>
          </a:p>
        </p:txBody>
      </p:sp>
      <p:sp>
        <p:nvSpPr>
          <p:cNvPr id="406533" name="Rectangle 5"/>
          <p:cNvSpPr>
            <a:spLocks noChangeArrowheads="1"/>
          </p:cNvSpPr>
          <p:nvPr/>
        </p:nvSpPr>
        <p:spPr bwMode="auto">
          <a:xfrm>
            <a:off x="142875" y="5492750"/>
            <a:ext cx="8893175" cy="1320800"/>
          </a:xfrm>
          <a:prstGeom prst="rect">
            <a:avLst/>
          </a:prstGeom>
          <a:noFill/>
          <a:ln w="9525">
            <a:solidFill>
              <a:srgbClr val="008000"/>
            </a:solidFill>
            <a:miter lim="800000"/>
            <a:headEnd/>
            <a:tailEnd/>
          </a:ln>
        </p:spPr>
        <p:txBody>
          <a:bodyPr lIns="91426" tIns="45714" rIns="91426" bIns="45714" anchor="ctr">
            <a:spAutoFit/>
          </a:bodyPr>
          <a:lstStyle/>
          <a:p>
            <a:pPr algn="l"/>
            <a:r>
              <a:rPr lang="id-ID" sz="2000" b="1" u="none"/>
              <a:t>untuk </a:t>
            </a:r>
            <a:r>
              <a:rPr lang="id-ID" sz="2000" b="1"/>
              <a:t>S</a:t>
            </a:r>
            <a:r>
              <a:rPr lang="en-US" sz="2000" b="1"/>
              <a:t>KPN</a:t>
            </a:r>
            <a:r>
              <a:rPr lang="id-ID" sz="2000" b="1" u="none"/>
              <a:t> dan </a:t>
            </a:r>
            <a:r>
              <a:rPr lang="id-ID" sz="2000" b="1"/>
              <a:t>S</a:t>
            </a:r>
            <a:r>
              <a:rPr lang="en-US" sz="2000" b="1"/>
              <a:t>KPLB</a:t>
            </a:r>
            <a:r>
              <a:rPr lang="en-US" sz="2000" b="1" u="none"/>
              <a:t> </a:t>
            </a:r>
            <a:r>
              <a:rPr lang="id-ID" sz="2000" b="1">
                <a:solidFill>
                  <a:srgbClr val="990000"/>
                </a:solidFill>
                <a:latin typeface="Lucida Console" pitchFamily="49" charset="0"/>
              </a:rPr>
              <a:t>dihitung sejak tanggal penerbitan</a:t>
            </a:r>
            <a:r>
              <a:rPr lang="id-ID" sz="2000" b="1" u="none"/>
              <a:t> surat ketetapan pajak sampai dengan diterbitkannya Surat Keputusan Keberatan, Putusan Banding, atau Putusan Peninjauan Kembali.</a:t>
            </a:r>
            <a:r>
              <a:rPr lang="en-US" sz="2000" u="none"/>
              <a:t> </a:t>
            </a:r>
          </a:p>
        </p:txBody>
      </p:sp>
      <p:sp>
        <p:nvSpPr>
          <p:cNvPr id="406534" name="Rectangle 6"/>
          <p:cNvSpPr>
            <a:spLocks noChangeArrowheads="1"/>
          </p:cNvSpPr>
          <p:nvPr/>
        </p:nvSpPr>
        <p:spPr bwMode="auto">
          <a:xfrm>
            <a:off x="250825" y="144463"/>
            <a:ext cx="2305050" cy="620712"/>
          </a:xfrm>
          <a:prstGeom prst="rect">
            <a:avLst/>
          </a:prstGeom>
          <a:solidFill>
            <a:srgbClr val="FFCCFF"/>
          </a:solidFill>
          <a:ln w="12700">
            <a:solidFill>
              <a:srgbClr val="008000"/>
            </a:solidFill>
            <a:miter lim="800000"/>
            <a:headEnd/>
            <a:tailEnd/>
          </a:ln>
        </p:spPr>
        <p:txBody>
          <a:bodyPr lIns="91422" tIns="45712" rIns="91422" bIns="45712" anchor="ctr"/>
          <a:lstStyle/>
          <a:p>
            <a:r>
              <a:rPr lang="en-US" sz="2000" u="none">
                <a:solidFill>
                  <a:schemeClr val="tx2"/>
                </a:solidFill>
                <a:latin typeface="Tahoma" pitchFamily="34" charset="0"/>
              </a:rPr>
              <a:t>Pasal 27A ayat 1 UU KUP</a:t>
            </a:r>
          </a:p>
        </p:txBody>
      </p:sp>
      <p:sp>
        <p:nvSpPr>
          <p:cNvPr id="406535" name="AutoShape 7"/>
          <p:cNvSpPr>
            <a:spLocks noChangeArrowheads="1"/>
          </p:cNvSpPr>
          <p:nvPr/>
        </p:nvSpPr>
        <p:spPr bwMode="auto">
          <a:xfrm>
            <a:off x="8027988" y="3502025"/>
            <a:ext cx="720725"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406536" name="AutoShape 8"/>
          <p:cNvSpPr>
            <a:spLocks noChangeArrowheads="1"/>
          </p:cNvSpPr>
          <p:nvPr/>
        </p:nvSpPr>
        <p:spPr bwMode="auto">
          <a:xfrm>
            <a:off x="179388" y="3787775"/>
            <a:ext cx="360362" cy="217488"/>
          </a:xfrm>
          <a:prstGeom prst="bracketPair">
            <a:avLst>
              <a:gd name="adj" fmla="val 16667"/>
            </a:avLst>
          </a:prstGeom>
          <a:noFill/>
          <a:ln w="28575">
            <a:solidFill>
              <a:schemeClr val="tx1"/>
            </a:solidFill>
            <a:round/>
            <a:headEnd/>
            <a:tailEnd/>
          </a:ln>
        </p:spPr>
        <p:txBody>
          <a:bodyPr wrap="none" lIns="91426" tIns="45714" rIns="91426" bIns="45714" anchor="ctr"/>
          <a:lstStyle/>
          <a:p>
            <a:r>
              <a:rPr lang="en-US" b="1" u="none"/>
              <a:t>a</a:t>
            </a:r>
          </a:p>
        </p:txBody>
      </p:sp>
      <p:sp>
        <p:nvSpPr>
          <p:cNvPr id="406537" name="AutoShape 9"/>
          <p:cNvSpPr>
            <a:spLocks noChangeArrowheads="1"/>
          </p:cNvSpPr>
          <p:nvPr/>
        </p:nvSpPr>
        <p:spPr bwMode="auto">
          <a:xfrm>
            <a:off x="179388" y="5372100"/>
            <a:ext cx="360362" cy="217488"/>
          </a:xfrm>
          <a:prstGeom prst="bracketPair">
            <a:avLst>
              <a:gd name="adj" fmla="val 16667"/>
            </a:avLst>
          </a:prstGeom>
          <a:noFill/>
          <a:ln w="28575">
            <a:solidFill>
              <a:schemeClr val="tx1"/>
            </a:solidFill>
            <a:round/>
            <a:headEnd/>
            <a:tailEnd/>
          </a:ln>
        </p:spPr>
        <p:txBody>
          <a:bodyPr wrap="none" lIns="91426" tIns="45714" rIns="91426" bIns="45714" anchor="ctr"/>
          <a:lstStyle/>
          <a:p>
            <a:r>
              <a:rPr lang="en-US" b="1" u="none"/>
              <a:t>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iterate type="lt">
                                    <p:tmPct val="10000"/>
                                  </p:iterate>
                                  <p:childTnLst>
                                    <p:set>
                                      <p:cBhvr>
                                        <p:cTn id="6" dur="1" fill="hold">
                                          <p:stCondLst>
                                            <p:cond delay="0"/>
                                          </p:stCondLst>
                                        </p:cTn>
                                        <p:tgtEl>
                                          <p:spTgt spid="406530"/>
                                        </p:tgtEl>
                                        <p:attrNameLst>
                                          <p:attrName>style.visibility</p:attrName>
                                        </p:attrNameLst>
                                      </p:cBhvr>
                                      <p:to>
                                        <p:strVal val="visible"/>
                                      </p:to>
                                    </p:set>
                                    <p:anim from="(-#ppt_w/2)" to="(#ppt_x)" calcmode="lin" valueType="num">
                                      <p:cBhvr>
                                        <p:cTn id="7" dur="600" fill="hold">
                                          <p:stCondLst>
                                            <p:cond delay="0"/>
                                          </p:stCondLst>
                                        </p:cTn>
                                        <p:tgtEl>
                                          <p:spTgt spid="406530"/>
                                        </p:tgtEl>
                                        <p:attrNameLst>
                                          <p:attrName>ppt_x</p:attrName>
                                        </p:attrNameLst>
                                      </p:cBhvr>
                                    </p:anim>
                                    <p:anim from="0" to="-1.0" calcmode="lin" valueType="num">
                                      <p:cBhvr>
                                        <p:cTn id="8" dur="200" decel="50000" autoRev="1" fill="hold">
                                          <p:stCondLst>
                                            <p:cond delay="600"/>
                                          </p:stCondLst>
                                        </p:cTn>
                                        <p:tgtEl>
                                          <p:spTgt spid="406530"/>
                                        </p:tgtEl>
                                        <p:attrNameLst>
                                          <p:attrName>xshear</p:attrName>
                                        </p:attrNameLst>
                                      </p:cBhvr>
                                    </p:anim>
                                    <p:animScale>
                                      <p:cBhvr>
                                        <p:cTn id="9" dur="200" decel="100000" autoRev="1" fill="hold">
                                          <p:stCondLst>
                                            <p:cond delay="600"/>
                                          </p:stCondLst>
                                        </p:cTn>
                                        <p:tgtEl>
                                          <p:spTgt spid="406530"/>
                                        </p:tgtEl>
                                      </p:cBhvr>
                                      <p:from x="100000" y="100000"/>
                                      <p:to x="80000" y="100000"/>
                                    </p:animScale>
                                    <p:anim by="(#ppt_h/3+#ppt_w*0.1)" calcmode="lin" valueType="num">
                                      <p:cBhvr additive="sum">
                                        <p:cTn id="10" dur="200" decel="100000" autoRev="1" fill="hold">
                                          <p:stCondLst>
                                            <p:cond delay="600"/>
                                          </p:stCondLst>
                                        </p:cTn>
                                        <p:tgtEl>
                                          <p:spTgt spid="406530"/>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8" presetClass="entr" presetSubtype="0" accel="50000" fill="hold" grpId="0" nodeType="clickEffect">
                                  <p:stCondLst>
                                    <p:cond delay="0"/>
                                  </p:stCondLst>
                                  <p:iterate type="lt">
                                    <p:tmPct val="50000"/>
                                  </p:iterate>
                                  <p:childTnLst>
                                    <p:set>
                                      <p:cBhvr>
                                        <p:cTn id="14" dur="1" fill="hold">
                                          <p:stCondLst>
                                            <p:cond delay="0"/>
                                          </p:stCondLst>
                                        </p:cTn>
                                        <p:tgtEl>
                                          <p:spTgt spid="406534"/>
                                        </p:tgtEl>
                                        <p:attrNameLst>
                                          <p:attrName>style.visibility</p:attrName>
                                        </p:attrNameLst>
                                      </p:cBhvr>
                                      <p:to>
                                        <p:strVal val="visible"/>
                                      </p:to>
                                    </p:set>
                                    <p:set>
                                      <p:cBhvr>
                                        <p:cTn id="15" dur="455" fill="hold">
                                          <p:stCondLst>
                                            <p:cond delay="0"/>
                                          </p:stCondLst>
                                        </p:cTn>
                                        <p:tgtEl>
                                          <p:spTgt spid="406534"/>
                                        </p:tgtEl>
                                        <p:attrNameLst>
                                          <p:attrName>style.rotation</p:attrName>
                                        </p:attrNameLst>
                                      </p:cBhvr>
                                      <p:to>
                                        <p:strVal val="-45.0"/>
                                      </p:to>
                                    </p:set>
                                    <p:anim calcmode="lin" valueType="num">
                                      <p:cBhvr>
                                        <p:cTn id="16" dur="455" fill="hold">
                                          <p:stCondLst>
                                            <p:cond delay="455"/>
                                          </p:stCondLst>
                                        </p:cTn>
                                        <p:tgtEl>
                                          <p:spTgt spid="406534"/>
                                        </p:tgtEl>
                                        <p:attrNameLst>
                                          <p:attrName>style.rotation</p:attrName>
                                        </p:attrNameLst>
                                      </p:cBhvr>
                                      <p:tavLst>
                                        <p:tav tm="0">
                                          <p:val>
                                            <p:fltVal val="-45"/>
                                          </p:val>
                                        </p:tav>
                                        <p:tav tm="69900">
                                          <p:val>
                                            <p:fltVal val="45"/>
                                          </p:val>
                                        </p:tav>
                                        <p:tav tm="100000">
                                          <p:val>
                                            <p:fltVal val="0"/>
                                          </p:val>
                                        </p:tav>
                                      </p:tavLst>
                                    </p:anim>
                                    <p:anim calcmode="lin" valueType="num">
                                      <p:cBhvr>
                                        <p:cTn id="17" dur="455" fill="hold">
                                          <p:stCondLst>
                                            <p:cond delay="0"/>
                                          </p:stCondLst>
                                        </p:cTn>
                                        <p:tgtEl>
                                          <p:spTgt spid="406534"/>
                                        </p:tgtEl>
                                        <p:attrNameLst>
                                          <p:attrName>ppt_y</p:attrName>
                                        </p:attrNameLst>
                                      </p:cBhvr>
                                      <p:tavLst>
                                        <p:tav tm="0">
                                          <p:val>
                                            <p:strVal val="#ppt_y-1"/>
                                          </p:val>
                                        </p:tav>
                                        <p:tav tm="100000">
                                          <p:val>
                                            <p:strVal val="#ppt_y-(0.354*#ppt_w-0.172*#ppt_h)"/>
                                          </p:val>
                                        </p:tav>
                                      </p:tavLst>
                                    </p:anim>
                                    <p:anim calcmode="lin" valueType="num">
                                      <p:cBhvr>
                                        <p:cTn id="18" dur="156" decel="50000" autoRev="1" fill="hold">
                                          <p:stCondLst>
                                            <p:cond delay="455"/>
                                          </p:stCondLst>
                                        </p:cTn>
                                        <p:tgtEl>
                                          <p:spTgt spid="406534"/>
                                        </p:tgtEl>
                                        <p:attrNameLst>
                                          <p:attrName>ppt_y</p:attrName>
                                        </p:attrNameLst>
                                      </p:cBhvr>
                                      <p:tavLst>
                                        <p:tav tm="0">
                                          <p:val>
                                            <p:strVal val="#ppt_y-(0.354*#ppt_w-0.172*#ppt_h)"/>
                                          </p:val>
                                        </p:tav>
                                        <p:tav tm="100000">
                                          <p:val>
                                            <p:strVal val="#ppt_y-(0.354*#ppt_w-0.172*#ppt_h)-#ppt_h/2"/>
                                          </p:val>
                                        </p:tav>
                                      </p:tavLst>
                                    </p:anim>
                                    <p:anim calcmode="lin" valueType="num">
                                      <p:cBhvr>
                                        <p:cTn id="19" dur="136" fill="hold">
                                          <p:stCondLst>
                                            <p:cond delay="864"/>
                                          </p:stCondLst>
                                        </p:cTn>
                                        <p:tgtEl>
                                          <p:spTgt spid="406534"/>
                                        </p:tgtEl>
                                        <p:attrNameLst>
                                          <p:attrName>ppt_y</p:attrName>
                                        </p:attrNameLst>
                                      </p:cBhvr>
                                      <p:tavLst>
                                        <p:tav tm="0">
                                          <p:val>
                                            <p:strVal val="#ppt_y-(0.354*#ppt_w-0.172*#ppt_h)"/>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5" presetClass="entr" presetSubtype="0" fill="hold" grpId="0" nodeType="clickEffect">
                                  <p:stCondLst>
                                    <p:cond delay="0"/>
                                  </p:stCondLst>
                                  <p:iterate type="wd">
                                    <p:tmPct val="10000"/>
                                  </p:iterate>
                                  <p:childTnLst>
                                    <p:set>
                                      <p:cBhvr>
                                        <p:cTn id="23" dur="1" fill="hold">
                                          <p:stCondLst>
                                            <p:cond delay="0"/>
                                          </p:stCondLst>
                                        </p:cTn>
                                        <p:tgtEl>
                                          <p:spTgt spid="406531"/>
                                        </p:tgtEl>
                                        <p:attrNameLst>
                                          <p:attrName>style.visibility</p:attrName>
                                        </p:attrNameLst>
                                      </p:cBhvr>
                                      <p:to>
                                        <p:strVal val="visible"/>
                                      </p:to>
                                    </p:set>
                                    <p:animEffect transition="in" filter="fade">
                                      <p:cBhvr>
                                        <p:cTn id="24" dur="2000"/>
                                        <p:tgtEl>
                                          <p:spTgt spid="406531"/>
                                        </p:tgtEl>
                                      </p:cBhvr>
                                    </p:animEffect>
                                    <p:anim calcmode="lin" valueType="num">
                                      <p:cBhvr>
                                        <p:cTn id="25" dur="2000" fill="hold"/>
                                        <p:tgtEl>
                                          <p:spTgt spid="406531"/>
                                        </p:tgtEl>
                                        <p:attrNameLst>
                                          <p:attrName>style.rotation</p:attrName>
                                        </p:attrNameLst>
                                      </p:cBhvr>
                                      <p:tavLst>
                                        <p:tav tm="0">
                                          <p:val>
                                            <p:fltVal val="720"/>
                                          </p:val>
                                        </p:tav>
                                        <p:tav tm="100000">
                                          <p:val>
                                            <p:fltVal val="0"/>
                                          </p:val>
                                        </p:tav>
                                      </p:tavLst>
                                    </p:anim>
                                    <p:anim calcmode="lin" valueType="num">
                                      <p:cBhvr>
                                        <p:cTn id="26" dur="2000" fill="hold"/>
                                        <p:tgtEl>
                                          <p:spTgt spid="406531"/>
                                        </p:tgtEl>
                                        <p:attrNameLst>
                                          <p:attrName>ppt_h</p:attrName>
                                        </p:attrNameLst>
                                      </p:cBhvr>
                                      <p:tavLst>
                                        <p:tav tm="0">
                                          <p:val>
                                            <p:fltVal val="0"/>
                                          </p:val>
                                        </p:tav>
                                        <p:tav tm="100000">
                                          <p:val>
                                            <p:strVal val="#ppt_h"/>
                                          </p:val>
                                        </p:tav>
                                      </p:tavLst>
                                    </p:anim>
                                    <p:anim calcmode="lin" valueType="num">
                                      <p:cBhvr>
                                        <p:cTn id="27" dur="2000" fill="hold"/>
                                        <p:tgtEl>
                                          <p:spTgt spid="406531"/>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54" presetClass="entr" presetSubtype="0" accel="100000" fill="hold" grpId="0" nodeType="clickEffect">
                                  <p:stCondLst>
                                    <p:cond delay="0"/>
                                  </p:stCondLst>
                                  <p:childTnLst>
                                    <p:set>
                                      <p:cBhvr>
                                        <p:cTn id="31" dur="1" fill="hold">
                                          <p:stCondLst>
                                            <p:cond delay="0"/>
                                          </p:stCondLst>
                                        </p:cTn>
                                        <p:tgtEl>
                                          <p:spTgt spid="406535"/>
                                        </p:tgtEl>
                                        <p:attrNameLst>
                                          <p:attrName>style.visibility</p:attrName>
                                        </p:attrNameLst>
                                      </p:cBhvr>
                                      <p:to>
                                        <p:strVal val="visible"/>
                                      </p:to>
                                    </p:set>
                                    <p:anim calcmode="lin" valueType="num">
                                      <p:cBhvr>
                                        <p:cTn id="32" dur="500" fill="hold"/>
                                        <p:tgtEl>
                                          <p:spTgt spid="406535"/>
                                        </p:tgtEl>
                                        <p:attrNameLst>
                                          <p:attrName>ppt_w</p:attrName>
                                        </p:attrNameLst>
                                      </p:cBhvr>
                                      <p:tavLst>
                                        <p:tav tm="0">
                                          <p:val>
                                            <p:strVal val="#ppt_w*0.05"/>
                                          </p:val>
                                        </p:tav>
                                        <p:tav tm="100000">
                                          <p:val>
                                            <p:strVal val="#ppt_w"/>
                                          </p:val>
                                        </p:tav>
                                      </p:tavLst>
                                    </p:anim>
                                    <p:anim calcmode="lin" valueType="num">
                                      <p:cBhvr>
                                        <p:cTn id="33" dur="500" fill="hold"/>
                                        <p:tgtEl>
                                          <p:spTgt spid="406535"/>
                                        </p:tgtEl>
                                        <p:attrNameLst>
                                          <p:attrName>ppt_h</p:attrName>
                                        </p:attrNameLst>
                                      </p:cBhvr>
                                      <p:tavLst>
                                        <p:tav tm="0">
                                          <p:val>
                                            <p:strVal val="#ppt_h"/>
                                          </p:val>
                                        </p:tav>
                                        <p:tav tm="100000">
                                          <p:val>
                                            <p:strVal val="#ppt_h"/>
                                          </p:val>
                                        </p:tav>
                                      </p:tavLst>
                                    </p:anim>
                                    <p:anim calcmode="lin" valueType="num">
                                      <p:cBhvr>
                                        <p:cTn id="34" dur="500" fill="hold"/>
                                        <p:tgtEl>
                                          <p:spTgt spid="406535"/>
                                        </p:tgtEl>
                                        <p:attrNameLst>
                                          <p:attrName>ppt_x</p:attrName>
                                        </p:attrNameLst>
                                      </p:cBhvr>
                                      <p:tavLst>
                                        <p:tav tm="0">
                                          <p:val>
                                            <p:strVal val="#ppt_x-.2"/>
                                          </p:val>
                                        </p:tav>
                                        <p:tav tm="100000">
                                          <p:val>
                                            <p:strVal val="#ppt_x"/>
                                          </p:val>
                                        </p:tav>
                                      </p:tavLst>
                                    </p:anim>
                                    <p:anim calcmode="lin" valueType="num">
                                      <p:cBhvr>
                                        <p:cTn id="35" dur="500" fill="hold"/>
                                        <p:tgtEl>
                                          <p:spTgt spid="406535"/>
                                        </p:tgtEl>
                                        <p:attrNameLst>
                                          <p:attrName>ppt_y</p:attrName>
                                        </p:attrNameLst>
                                      </p:cBhvr>
                                      <p:tavLst>
                                        <p:tav tm="0">
                                          <p:val>
                                            <p:strVal val="#ppt_y"/>
                                          </p:val>
                                        </p:tav>
                                        <p:tav tm="100000">
                                          <p:val>
                                            <p:strVal val="#ppt_y"/>
                                          </p:val>
                                        </p:tav>
                                      </p:tavLst>
                                    </p:anim>
                                    <p:animEffect transition="in" filter="fade">
                                      <p:cBhvr>
                                        <p:cTn id="36" dur="500"/>
                                        <p:tgtEl>
                                          <p:spTgt spid="406535"/>
                                        </p:tgtEl>
                                      </p:cBhvr>
                                    </p:animEffect>
                                  </p:childTnLst>
                                </p:cTn>
                              </p:par>
                            </p:childTnLst>
                          </p:cTn>
                        </p:par>
                      </p:childTnLst>
                    </p:cTn>
                  </p:par>
                  <p:par>
                    <p:cTn id="37" fill="hold">
                      <p:stCondLst>
                        <p:cond delay="indefinite"/>
                      </p:stCondLst>
                      <p:childTnLst>
                        <p:par>
                          <p:cTn id="38" fill="hold">
                            <p:stCondLst>
                              <p:cond delay="0"/>
                            </p:stCondLst>
                            <p:childTnLst>
                              <p:par>
                                <p:cTn id="39" presetID="37" presetClass="entr" presetSubtype="0" fill="hold" grpId="0" nodeType="clickEffect">
                                  <p:stCondLst>
                                    <p:cond delay="0"/>
                                  </p:stCondLst>
                                  <p:childTnLst>
                                    <p:set>
                                      <p:cBhvr>
                                        <p:cTn id="40" dur="1" fill="hold">
                                          <p:stCondLst>
                                            <p:cond delay="0"/>
                                          </p:stCondLst>
                                        </p:cTn>
                                        <p:tgtEl>
                                          <p:spTgt spid="406536"/>
                                        </p:tgtEl>
                                        <p:attrNameLst>
                                          <p:attrName>style.visibility</p:attrName>
                                        </p:attrNameLst>
                                      </p:cBhvr>
                                      <p:to>
                                        <p:strVal val="visible"/>
                                      </p:to>
                                    </p:set>
                                    <p:animEffect transition="in" filter="fade">
                                      <p:cBhvr>
                                        <p:cTn id="41" dur="1000"/>
                                        <p:tgtEl>
                                          <p:spTgt spid="406536"/>
                                        </p:tgtEl>
                                      </p:cBhvr>
                                    </p:animEffect>
                                    <p:anim calcmode="lin" valueType="num">
                                      <p:cBhvr>
                                        <p:cTn id="42" dur="1000" fill="hold"/>
                                        <p:tgtEl>
                                          <p:spTgt spid="406536"/>
                                        </p:tgtEl>
                                        <p:attrNameLst>
                                          <p:attrName>ppt_x</p:attrName>
                                        </p:attrNameLst>
                                      </p:cBhvr>
                                      <p:tavLst>
                                        <p:tav tm="0">
                                          <p:val>
                                            <p:strVal val="#ppt_x"/>
                                          </p:val>
                                        </p:tav>
                                        <p:tav tm="100000">
                                          <p:val>
                                            <p:strVal val="#ppt_x"/>
                                          </p:val>
                                        </p:tav>
                                      </p:tavLst>
                                    </p:anim>
                                    <p:anim calcmode="lin" valueType="num">
                                      <p:cBhvr>
                                        <p:cTn id="43" dur="900" decel="100000" fill="hold"/>
                                        <p:tgtEl>
                                          <p:spTgt spid="406536"/>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406536"/>
                                        </p:tgtEl>
                                        <p:attrNameLst>
                                          <p:attrName>ppt_y</p:attrName>
                                        </p:attrNameLst>
                                      </p:cBhvr>
                                      <p:tavLst>
                                        <p:tav tm="0">
                                          <p:val>
                                            <p:strVal val="#ppt_y-.03"/>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iterate type="lt">
                                    <p:tmPct val="5000"/>
                                  </p:iterate>
                                  <p:childTnLst>
                                    <p:set>
                                      <p:cBhvr>
                                        <p:cTn id="48" dur="1" fill="hold">
                                          <p:stCondLst>
                                            <p:cond delay="0"/>
                                          </p:stCondLst>
                                        </p:cTn>
                                        <p:tgtEl>
                                          <p:spTgt spid="406532"/>
                                        </p:tgtEl>
                                        <p:attrNameLst>
                                          <p:attrName>style.visibility</p:attrName>
                                        </p:attrNameLst>
                                      </p:cBhvr>
                                      <p:to>
                                        <p:strVal val="visible"/>
                                      </p:to>
                                    </p:set>
                                    <p:anim calcmode="lin" valueType="num">
                                      <p:cBhvr>
                                        <p:cTn id="49" dur="1000" fill="hold"/>
                                        <p:tgtEl>
                                          <p:spTgt spid="406532"/>
                                        </p:tgtEl>
                                        <p:attrNameLst>
                                          <p:attrName>ppt_w</p:attrName>
                                        </p:attrNameLst>
                                      </p:cBhvr>
                                      <p:tavLst>
                                        <p:tav tm="0">
                                          <p:val>
                                            <p:fltVal val="0"/>
                                          </p:val>
                                        </p:tav>
                                        <p:tav tm="100000">
                                          <p:val>
                                            <p:strVal val="#ppt_w"/>
                                          </p:val>
                                        </p:tav>
                                      </p:tavLst>
                                    </p:anim>
                                    <p:anim calcmode="lin" valueType="num">
                                      <p:cBhvr>
                                        <p:cTn id="50" dur="1000" fill="hold"/>
                                        <p:tgtEl>
                                          <p:spTgt spid="406532"/>
                                        </p:tgtEl>
                                        <p:attrNameLst>
                                          <p:attrName>ppt_h</p:attrName>
                                        </p:attrNameLst>
                                      </p:cBhvr>
                                      <p:tavLst>
                                        <p:tav tm="0">
                                          <p:val>
                                            <p:fltVal val="0"/>
                                          </p:val>
                                        </p:tav>
                                        <p:tav tm="100000">
                                          <p:val>
                                            <p:strVal val="#ppt_h"/>
                                          </p:val>
                                        </p:tav>
                                      </p:tavLst>
                                    </p:anim>
                                    <p:anim calcmode="lin" valueType="num">
                                      <p:cBhvr>
                                        <p:cTn id="51" dur="1000" fill="hold"/>
                                        <p:tgtEl>
                                          <p:spTgt spid="406532"/>
                                        </p:tgtEl>
                                        <p:attrNameLst>
                                          <p:attrName>style.rotation</p:attrName>
                                        </p:attrNameLst>
                                      </p:cBhvr>
                                      <p:tavLst>
                                        <p:tav tm="0">
                                          <p:val>
                                            <p:fltVal val="90"/>
                                          </p:val>
                                        </p:tav>
                                        <p:tav tm="100000">
                                          <p:val>
                                            <p:fltVal val="0"/>
                                          </p:val>
                                        </p:tav>
                                      </p:tavLst>
                                    </p:anim>
                                    <p:animEffect transition="in" filter="fade">
                                      <p:cBhvr>
                                        <p:cTn id="52" dur="1000"/>
                                        <p:tgtEl>
                                          <p:spTgt spid="406532"/>
                                        </p:tgtEl>
                                      </p:cBhvr>
                                    </p:animEffect>
                                  </p:childTnLst>
                                </p:cTn>
                              </p:par>
                            </p:childTnLst>
                          </p:cTn>
                        </p:par>
                      </p:childTnLst>
                    </p:cTn>
                  </p:par>
                  <p:par>
                    <p:cTn id="53" fill="hold">
                      <p:stCondLst>
                        <p:cond delay="indefinite"/>
                      </p:stCondLst>
                      <p:childTnLst>
                        <p:par>
                          <p:cTn id="54" fill="hold">
                            <p:stCondLst>
                              <p:cond delay="0"/>
                            </p:stCondLst>
                            <p:childTnLst>
                              <p:par>
                                <p:cTn id="55" presetID="37" presetClass="entr" presetSubtype="0" fill="hold" grpId="0" nodeType="clickEffect">
                                  <p:stCondLst>
                                    <p:cond delay="0"/>
                                  </p:stCondLst>
                                  <p:childTnLst>
                                    <p:set>
                                      <p:cBhvr>
                                        <p:cTn id="56" dur="1" fill="hold">
                                          <p:stCondLst>
                                            <p:cond delay="0"/>
                                          </p:stCondLst>
                                        </p:cTn>
                                        <p:tgtEl>
                                          <p:spTgt spid="406537"/>
                                        </p:tgtEl>
                                        <p:attrNameLst>
                                          <p:attrName>style.visibility</p:attrName>
                                        </p:attrNameLst>
                                      </p:cBhvr>
                                      <p:to>
                                        <p:strVal val="visible"/>
                                      </p:to>
                                    </p:set>
                                    <p:animEffect transition="in" filter="fade">
                                      <p:cBhvr>
                                        <p:cTn id="57" dur="1000"/>
                                        <p:tgtEl>
                                          <p:spTgt spid="406537"/>
                                        </p:tgtEl>
                                      </p:cBhvr>
                                    </p:animEffect>
                                    <p:anim calcmode="lin" valueType="num">
                                      <p:cBhvr>
                                        <p:cTn id="58" dur="1000" fill="hold"/>
                                        <p:tgtEl>
                                          <p:spTgt spid="406537"/>
                                        </p:tgtEl>
                                        <p:attrNameLst>
                                          <p:attrName>ppt_x</p:attrName>
                                        </p:attrNameLst>
                                      </p:cBhvr>
                                      <p:tavLst>
                                        <p:tav tm="0">
                                          <p:val>
                                            <p:strVal val="#ppt_x"/>
                                          </p:val>
                                        </p:tav>
                                        <p:tav tm="100000">
                                          <p:val>
                                            <p:strVal val="#ppt_x"/>
                                          </p:val>
                                        </p:tav>
                                      </p:tavLst>
                                    </p:anim>
                                    <p:anim calcmode="lin" valueType="num">
                                      <p:cBhvr>
                                        <p:cTn id="59" dur="900" decel="100000" fill="hold"/>
                                        <p:tgtEl>
                                          <p:spTgt spid="406537"/>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406537"/>
                                        </p:tgtEl>
                                        <p:attrNameLst>
                                          <p:attrName>ppt_y</p:attrName>
                                        </p:attrNameLst>
                                      </p:cBhvr>
                                      <p:tavLst>
                                        <p:tav tm="0">
                                          <p:val>
                                            <p:strVal val="#ppt_y-.03"/>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1" presetClass="entr" presetSubtype="0" fill="hold" grpId="0" nodeType="clickEffect">
                                  <p:stCondLst>
                                    <p:cond delay="0"/>
                                  </p:stCondLst>
                                  <p:iterate type="lt">
                                    <p:tmPct val="5000"/>
                                  </p:iterate>
                                  <p:childTnLst>
                                    <p:set>
                                      <p:cBhvr>
                                        <p:cTn id="64" dur="1" fill="hold">
                                          <p:stCondLst>
                                            <p:cond delay="0"/>
                                          </p:stCondLst>
                                        </p:cTn>
                                        <p:tgtEl>
                                          <p:spTgt spid="406533"/>
                                        </p:tgtEl>
                                        <p:attrNameLst>
                                          <p:attrName>style.visibility</p:attrName>
                                        </p:attrNameLst>
                                      </p:cBhvr>
                                      <p:to>
                                        <p:strVal val="visible"/>
                                      </p:to>
                                    </p:set>
                                    <p:anim calcmode="lin" valueType="num">
                                      <p:cBhvr>
                                        <p:cTn id="65" dur="1000" fill="hold"/>
                                        <p:tgtEl>
                                          <p:spTgt spid="406533"/>
                                        </p:tgtEl>
                                        <p:attrNameLst>
                                          <p:attrName>ppt_w</p:attrName>
                                        </p:attrNameLst>
                                      </p:cBhvr>
                                      <p:tavLst>
                                        <p:tav tm="0">
                                          <p:val>
                                            <p:fltVal val="0"/>
                                          </p:val>
                                        </p:tav>
                                        <p:tav tm="100000">
                                          <p:val>
                                            <p:strVal val="#ppt_w"/>
                                          </p:val>
                                        </p:tav>
                                      </p:tavLst>
                                    </p:anim>
                                    <p:anim calcmode="lin" valueType="num">
                                      <p:cBhvr>
                                        <p:cTn id="66" dur="1000" fill="hold"/>
                                        <p:tgtEl>
                                          <p:spTgt spid="406533"/>
                                        </p:tgtEl>
                                        <p:attrNameLst>
                                          <p:attrName>ppt_h</p:attrName>
                                        </p:attrNameLst>
                                      </p:cBhvr>
                                      <p:tavLst>
                                        <p:tav tm="0">
                                          <p:val>
                                            <p:fltVal val="0"/>
                                          </p:val>
                                        </p:tav>
                                        <p:tav tm="100000">
                                          <p:val>
                                            <p:strVal val="#ppt_h"/>
                                          </p:val>
                                        </p:tav>
                                      </p:tavLst>
                                    </p:anim>
                                    <p:anim calcmode="lin" valueType="num">
                                      <p:cBhvr>
                                        <p:cTn id="67" dur="1000" fill="hold"/>
                                        <p:tgtEl>
                                          <p:spTgt spid="406533"/>
                                        </p:tgtEl>
                                        <p:attrNameLst>
                                          <p:attrName>style.rotation</p:attrName>
                                        </p:attrNameLst>
                                      </p:cBhvr>
                                      <p:tavLst>
                                        <p:tav tm="0">
                                          <p:val>
                                            <p:fltVal val="90"/>
                                          </p:val>
                                        </p:tav>
                                        <p:tav tm="100000">
                                          <p:val>
                                            <p:fltVal val="0"/>
                                          </p:val>
                                        </p:tav>
                                      </p:tavLst>
                                    </p:anim>
                                    <p:animEffect transition="in" filter="fade">
                                      <p:cBhvr>
                                        <p:cTn id="68" dur="1000"/>
                                        <p:tgtEl>
                                          <p:spTgt spid="406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30" grpId="0" animBg="1"/>
      <p:bldP spid="406531" grpId="0" animBg="1"/>
      <p:bldP spid="406532" grpId="0" animBg="1"/>
      <p:bldP spid="406533" grpId="0" animBg="1"/>
      <p:bldP spid="406534" grpId="0" animBg="1"/>
      <p:bldP spid="406535" grpId="0" animBg="1"/>
      <p:bldP spid="406536" grpId="0" animBg="1"/>
      <p:bldP spid="406537" grpId="0" animBg="1"/>
    </p:bld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ChangeArrowheads="1"/>
          </p:cNvSpPr>
          <p:nvPr>
            <p:ph type="title"/>
          </p:nvPr>
        </p:nvSpPr>
        <p:spPr>
          <a:xfrm>
            <a:off x="2771775" y="115888"/>
            <a:ext cx="6011863" cy="504825"/>
          </a:xfrm>
          <a:ln w="28575">
            <a:solidFill>
              <a:srgbClr val="008000"/>
            </a:solidFill>
          </a:ln>
        </p:spPr>
        <p:txBody>
          <a:bodyPr/>
          <a:lstStyle/>
          <a:p>
            <a:pPr eaLnBrk="1" hangingPunct="1"/>
            <a:r>
              <a:rPr lang="en-US" sz="3200" smtClean="0">
                <a:latin typeface="Tahoma" pitchFamily="34" charset="0"/>
              </a:rPr>
              <a:t>Timbulnya IMBALAN BUNGA (5)</a:t>
            </a:r>
          </a:p>
        </p:txBody>
      </p:sp>
      <p:sp>
        <p:nvSpPr>
          <p:cNvPr id="404483" name="Rectangle 3"/>
          <p:cNvSpPr>
            <a:spLocks noChangeArrowheads="1"/>
          </p:cNvSpPr>
          <p:nvPr/>
        </p:nvSpPr>
        <p:spPr bwMode="auto">
          <a:xfrm>
            <a:off x="250825" y="908050"/>
            <a:ext cx="8569325" cy="1749425"/>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pPr>
            <a:r>
              <a:rPr lang="id-ID" sz="2000" b="1" u="none"/>
              <a:t>Imbalan bunga sebagaimana dimaksud pada ayat (1) juga diberikan atas Surat Keputusan Pembetulan, Surat Keputusan Pengurangan Ketetapan Pajak, atau Surat Keputusan Pembatalan Ketetapan Pajak yang dikabulkan sebagian atau seluruhnya menyebabkan kelebihan pembayaran pajak dengan ketentuan sebagai berikut:</a:t>
            </a:r>
            <a:r>
              <a:rPr lang="en-US" sz="2000" u="none"/>
              <a:t> </a:t>
            </a:r>
          </a:p>
        </p:txBody>
      </p:sp>
      <p:sp>
        <p:nvSpPr>
          <p:cNvPr id="404484" name="Rectangle 4"/>
          <p:cNvSpPr>
            <a:spLocks noChangeArrowheads="1"/>
          </p:cNvSpPr>
          <p:nvPr/>
        </p:nvSpPr>
        <p:spPr bwMode="auto">
          <a:xfrm>
            <a:off x="142875" y="2852738"/>
            <a:ext cx="8893175" cy="1200150"/>
          </a:xfrm>
          <a:prstGeom prst="rect">
            <a:avLst/>
          </a:prstGeom>
          <a:noFill/>
          <a:ln w="9525">
            <a:solidFill>
              <a:srgbClr val="008000"/>
            </a:solidFill>
            <a:miter lim="800000"/>
            <a:headEnd/>
            <a:tailEnd/>
          </a:ln>
        </p:spPr>
        <p:txBody>
          <a:bodyPr lIns="91426" tIns="45714" rIns="91426" bIns="45714" anchor="ctr">
            <a:spAutoFit/>
          </a:bodyPr>
          <a:lstStyle/>
          <a:p>
            <a:pPr algn="l">
              <a:lnSpc>
                <a:spcPct val="90000"/>
              </a:lnSpc>
            </a:pPr>
            <a:r>
              <a:rPr lang="id-ID" sz="2000" b="1" u="none"/>
              <a:t>untuk S</a:t>
            </a:r>
            <a:r>
              <a:rPr lang="en-US" sz="2000" b="1" u="none"/>
              <a:t>KPKB</a:t>
            </a:r>
            <a:r>
              <a:rPr lang="id-ID" sz="2000" b="1" u="none"/>
              <a:t> dan S</a:t>
            </a:r>
            <a:r>
              <a:rPr lang="en-US" sz="2000" b="1" u="none"/>
              <a:t>KPKBT</a:t>
            </a:r>
            <a:r>
              <a:rPr lang="id-ID" sz="2000" b="1" u="none"/>
              <a:t> dihitung sejak tanggal pembayaran yang menyebabkan kelebihan pembayaran pajak sampai dengan diterbitkannya S</a:t>
            </a:r>
            <a:r>
              <a:rPr lang="en-US" sz="2000" b="1" u="none"/>
              <a:t>K</a:t>
            </a:r>
            <a:r>
              <a:rPr lang="id-ID" sz="2000" b="1" u="none"/>
              <a:t> Pembetulan, S</a:t>
            </a:r>
            <a:r>
              <a:rPr lang="en-US" sz="2000" b="1" u="none"/>
              <a:t>K</a:t>
            </a:r>
            <a:r>
              <a:rPr lang="id-ID" sz="2000" b="1" u="none"/>
              <a:t> Pengurangan Ketetapan Pajak, atau S</a:t>
            </a:r>
            <a:r>
              <a:rPr lang="en-US" sz="2000" b="1" u="none"/>
              <a:t>K</a:t>
            </a:r>
            <a:r>
              <a:rPr lang="id-ID" sz="2000" b="1" u="none"/>
              <a:t> Pembatalan Ketetapan Pajak;</a:t>
            </a:r>
            <a:r>
              <a:rPr lang="en-US" sz="2000" u="none"/>
              <a:t> </a:t>
            </a:r>
          </a:p>
        </p:txBody>
      </p:sp>
      <p:sp>
        <p:nvSpPr>
          <p:cNvPr id="404485" name="Rectangle 5"/>
          <p:cNvSpPr>
            <a:spLocks noChangeArrowheads="1"/>
          </p:cNvSpPr>
          <p:nvPr/>
        </p:nvSpPr>
        <p:spPr bwMode="auto">
          <a:xfrm>
            <a:off x="142875" y="4292600"/>
            <a:ext cx="8893175" cy="1200150"/>
          </a:xfrm>
          <a:prstGeom prst="rect">
            <a:avLst/>
          </a:prstGeom>
          <a:noFill/>
          <a:ln w="9525">
            <a:solidFill>
              <a:srgbClr val="008000"/>
            </a:solidFill>
            <a:miter lim="800000"/>
            <a:headEnd/>
            <a:tailEnd/>
          </a:ln>
        </p:spPr>
        <p:txBody>
          <a:bodyPr lIns="91426" tIns="45714" rIns="91426" bIns="45714" anchor="ctr">
            <a:spAutoFit/>
          </a:bodyPr>
          <a:lstStyle/>
          <a:p>
            <a:pPr algn="l">
              <a:lnSpc>
                <a:spcPct val="90000"/>
              </a:lnSpc>
            </a:pPr>
            <a:r>
              <a:rPr lang="id-ID" sz="2000" b="1" u="none"/>
              <a:t>untuk S</a:t>
            </a:r>
            <a:r>
              <a:rPr lang="en-US" sz="2000" b="1" u="none"/>
              <a:t>KPN</a:t>
            </a:r>
            <a:r>
              <a:rPr lang="id-ID" sz="2000" b="1" u="none"/>
              <a:t> dan S</a:t>
            </a:r>
            <a:r>
              <a:rPr lang="en-US" sz="2000" b="1" u="none"/>
              <a:t>KPLB</a:t>
            </a:r>
            <a:r>
              <a:rPr lang="id-ID" sz="2000" b="1" u="none"/>
              <a:t> dihitung sejak tanggal penerbitan surat ketetapan pajak sampai dengan diterbitkannya S</a:t>
            </a:r>
            <a:r>
              <a:rPr lang="en-US" sz="2000" b="1" u="none"/>
              <a:t>K</a:t>
            </a:r>
            <a:r>
              <a:rPr lang="id-ID" sz="2000" b="1" u="none"/>
              <a:t> Pembetulan, S</a:t>
            </a:r>
            <a:r>
              <a:rPr lang="en-US" sz="2000" b="1" u="none"/>
              <a:t>K</a:t>
            </a:r>
            <a:r>
              <a:rPr lang="id-ID" sz="2000" b="1" u="none"/>
              <a:t> Pengurangan Ketetapan Pajak, atau S</a:t>
            </a:r>
            <a:r>
              <a:rPr lang="en-US" sz="2000" b="1" u="none"/>
              <a:t>K</a:t>
            </a:r>
            <a:r>
              <a:rPr lang="id-ID" sz="2000" b="1" u="none"/>
              <a:t> Pembatalan Ketetapan Pajak; atau</a:t>
            </a:r>
            <a:r>
              <a:rPr lang="en-US" sz="2000" b="1"/>
              <a:t> </a:t>
            </a:r>
          </a:p>
        </p:txBody>
      </p:sp>
      <p:sp>
        <p:nvSpPr>
          <p:cNvPr id="404486" name="Rectangle 6"/>
          <p:cNvSpPr>
            <a:spLocks noChangeArrowheads="1"/>
          </p:cNvSpPr>
          <p:nvPr/>
        </p:nvSpPr>
        <p:spPr bwMode="auto">
          <a:xfrm>
            <a:off x="250825" y="144463"/>
            <a:ext cx="2305050" cy="692150"/>
          </a:xfrm>
          <a:prstGeom prst="rect">
            <a:avLst/>
          </a:prstGeom>
          <a:solidFill>
            <a:srgbClr val="FFCCFF"/>
          </a:solidFill>
          <a:ln w="19050">
            <a:solidFill>
              <a:srgbClr val="008000"/>
            </a:solidFill>
            <a:miter lim="800000"/>
            <a:headEnd/>
            <a:tailEnd/>
          </a:ln>
        </p:spPr>
        <p:txBody>
          <a:bodyPr lIns="91422" tIns="45712" rIns="91422" bIns="45712" anchor="ctr"/>
          <a:lstStyle/>
          <a:p>
            <a:r>
              <a:rPr lang="en-US" sz="2000" u="none">
                <a:solidFill>
                  <a:schemeClr val="tx2"/>
                </a:solidFill>
                <a:latin typeface="Tahoma" pitchFamily="34" charset="0"/>
              </a:rPr>
              <a:t>Pasal 27A ayat 1a UU KUP</a:t>
            </a:r>
          </a:p>
        </p:txBody>
      </p:sp>
      <p:sp>
        <p:nvSpPr>
          <p:cNvPr id="404487" name="AutoShape 7"/>
          <p:cNvSpPr>
            <a:spLocks noChangeArrowheads="1"/>
          </p:cNvSpPr>
          <p:nvPr/>
        </p:nvSpPr>
        <p:spPr bwMode="auto">
          <a:xfrm>
            <a:off x="8027988" y="2492375"/>
            <a:ext cx="720725"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404488" name="AutoShape 8"/>
          <p:cNvSpPr>
            <a:spLocks noChangeArrowheads="1"/>
          </p:cNvSpPr>
          <p:nvPr/>
        </p:nvSpPr>
        <p:spPr bwMode="auto">
          <a:xfrm>
            <a:off x="179388" y="2708275"/>
            <a:ext cx="360362" cy="217488"/>
          </a:xfrm>
          <a:prstGeom prst="bracketPair">
            <a:avLst>
              <a:gd name="adj" fmla="val 16667"/>
            </a:avLst>
          </a:prstGeom>
          <a:noFill/>
          <a:ln w="28575">
            <a:solidFill>
              <a:schemeClr val="tx1"/>
            </a:solidFill>
            <a:round/>
            <a:headEnd/>
            <a:tailEnd/>
          </a:ln>
        </p:spPr>
        <p:txBody>
          <a:bodyPr wrap="none" lIns="91426" tIns="45714" rIns="91426" bIns="45714" anchor="ctr"/>
          <a:lstStyle/>
          <a:p>
            <a:r>
              <a:rPr lang="en-US" b="1" u="none"/>
              <a:t>a</a:t>
            </a:r>
          </a:p>
        </p:txBody>
      </p:sp>
      <p:sp>
        <p:nvSpPr>
          <p:cNvPr id="404489" name="AutoShape 9"/>
          <p:cNvSpPr>
            <a:spLocks noChangeArrowheads="1"/>
          </p:cNvSpPr>
          <p:nvPr/>
        </p:nvSpPr>
        <p:spPr bwMode="auto">
          <a:xfrm>
            <a:off x="179388" y="4149725"/>
            <a:ext cx="360362" cy="217488"/>
          </a:xfrm>
          <a:prstGeom prst="bracketPair">
            <a:avLst>
              <a:gd name="adj" fmla="val 16667"/>
            </a:avLst>
          </a:prstGeom>
          <a:noFill/>
          <a:ln w="28575">
            <a:solidFill>
              <a:schemeClr val="tx1"/>
            </a:solidFill>
            <a:round/>
            <a:headEnd/>
            <a:tailEnd/>
          </a:ln>
        </p:spPr>
        <p:txBody>
          <a:bodyPr wrap="none" lIns="91426" tIns="45714" rIns="91426" bIns="45714" anchor="ctr"/>
          <a:lstStyle/>
          <a:p>
            <a:r>
              <a:rPr lang="en-US" b="1" u="none"/>
              <a:t>b</a:t>
            </a:r>
          </a:p>
        </p:txBody>
      </p:sp>
      <p:sp>
        <p:nvSpPr>
          <p:cNvPr id="404490" name="Rectangle 10"/>
          <p:cNvSpPr>
            <a:spLocks noChangeArrowheads="1"/>
          </p:cNvSpPr>
          <p:nvPr/>
        </p:nvSpPr>
        <p:spPr bwMode="auto">
          <a:xfrm>
            <a:off x="142875" y="5613400"/>
            <a:ext cx="8893175" cy="1200150"/>
          </a:xfrm>
          <a:prstGeom prst="rect">
            <a:avLst/>
          </a:prstGeom>
          <a:noFill/>
          <a:ln w="9525">
            <a:solidFill>
              <a:srgbClr val="008000"/>
            </a:solidFill>
            <a:miter lim="800000"/>
            <a:headEnd/>
            <a:tailEnd/>
          </a:ln>
        </p:spPr>
        <p:txBody>
          <a:bodyPr lIns="91426" tIns="45714" rIns="91426" bIns="45714" anchor="ctr">
            <a:spAutoFit/>
          </a:bodyPr>
          <a:lstStyle/>
          <a:p>
            <a:pPr algn="l">
              <a:lnSpc>
                <a:spcPct val="90000"/>
              </a:lnSpc>
            </a:pPr>
            <a:r>
              <a:rPr lang="id-ID" sz="2000" b="1" u="none"/>
              <a:t>untuk Surat Tagihan Pajak dihitung sejak tanggal pembayaran yang menyebabkan kelebihan pembayaran pajak sampai dgn diterbitkannya S</a:t>
            </a:r>
            <a:r>
              <a:rPr lang="en-US" sz="2000" b="1" u="none"/>
              <a:t>K</a:t>
            </a:r>
            <a:r>
              <a:rPr lang="id-ID" sz="2000" b="1" u="none"/>
              <a:t> Pembetulan, S</a:t>
            </a:r>
            <a:r>
              <a:rPr lang="en-US" sz="2000" b="1" u="none"/>
              <a:t>K</a:t>
            </a:r>
            <a:r>
              <a:rPr lang="id-ID" sz="2000" b="1" u="none"/>
              <a:t> Pengurangan Ketetapan Pajak, atau S</a:t>
            </a:r>
            <a:r>
              <a:rPr lang="en-US" sz="2000" b="1" u="none"/>
              <a:t>K</a:t>
            </a:r>
            <a:r>
              <a:rPr lang="id-ID" sz="2000" b="1" u="none"/>
              <a:t> Pembatalan Ketetapan Pajak.</a:t>
            </a:r>
            <a:r>
              <a:rPr lang="en-US" sz="2000" u="none"/>
              <a:t> </a:t>
            </a:r>
          </a:p>
        </p:txBody>
      </p:sp>
      <p:sp>
        <p:nvSpPr>
          <p:cNvPr id="404491" name="AutoShape 11"/>
          <p:cNvSpPr>
            <a:spLocks noChangeArrowheads="1"/>
          </p:cNvSpPr>
          <p:nvPr/>
        </p:nvSpPr>
        <p:spPr bwMode="auto">
          <a:xfrm>
            <a:off x="179388" y="5516563"/>
            <a:ext cx="360362" cy="217487"/>
          </a:xfrm>
          <a:prstGeom prst="bracketPair">
            <a:avLst>
              <a:gd name="adj" fmla="val 16667"/>
            </a:avLst>
          </a:prstGeom>
          <a:noFill/>
          <a:ln w="28575">
            <a:solidFill>
              <a:schemeClr val="tx1"/>
            </a:solidFill>
            <a:round/>
            <a:headEnd/>
            <a:tailEnd/>
          </a:ln>
        </p:spPr>
        <p:txBody>
          <a:bodyPr wrap="none" lIns="91426" tIns="45714" rIns="91426" bIns="45714" anchor="ctr"/>
          <a:lstStyle/>
          <a:p>
            <a:r>
              <a:rPr lang="en-US" b="1" u="none"/>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iterate type="wd">
                                    <p:tmPct val="10000"/>
                                  </p:iterate>
                                  <p:childTnLst>
                                    <p:set>
                                      <p:cBhvr>
                                        <p:cTn id="6" dur="1" fill="hold">
                                          <p:stCondLst>
                                            <p:cond delay="0"/>
                                          </p:stCondLst>
                                        </p:cTn>
                                        <p:tgtEl>
                                          <p:spTgt spid="404482"/>
                                        </p:tgtEl>
                                        <p:attrNameLst>
                                          <p:attrName>style.visibility</p:attrName>
                                        </p:attrNameLst>
                                      </p:cBhvr>
                                      <p:to>
                                        <p:strVal val="visible"/>
                                      </p:to>
                                    </p:set>
                                    <p:anim calcmode="lin" valueType="num">
                                      <p:cBhvr>
                                        <p:cTn id="7" dur="1000" fill="hold"/>
                                        <p:tgtEl>
                                          <p:spTgt spid="404482"/>
                                        </p:tgtEl>
                                        <p:attrNameLst>
                                          <p:attrName>ppt_w</p:attrName>
                                        </p:attrNameLst>
                                      </p:cBhvr>
                                      <p:tavLst>
                                        <p:tav tm="0">
                                          <p:val>
                                            <p:strVal val="#ppt_w*0.05"/>
                                          </p:val>
                                        </p:tav>
                                        <p:tav tm="100000">
                                          <p:val>
                                            <p:strVal val="#ppt_w"/>
                                          </p:val>
                                        </p:tav>
                                      </p:tavLst>
                                    </p:anim>
                                    <p:anim calcmode="lin" valueType="num">
                                      <p:cBhvr>
                                        <p:cTn id="8" dur="1000" fill="hold"/>
                                        <p:tgtEl>
                                          <p:spTgt spid="404482"/>
                                        </p:tgtEl>
                                        <p:attrNameLst>
                                          <p:attrName>ppt_h</p:attrName>
                                        </p:attrNameLst>
                                      </p:cBhvr>
                                      <p:tavLst>
                                        <p:tav tm="0">
                                          <p:val>
                                            <p:strVal val="#ppt_h"/>
                                          </p:val>
                                        </p:tav>
                                        <p:tav tm="100000">
                                          <p:val>
                                            <p:strVal val="#ppt_h"/>
                                          </p:val>
                                        </p:tav>
                                      </p:tavLst>
                                    </p:anim>
                                    <p:anim calcmode="lin" valueType="num">
                                      <p:cBhvr>
                                        <p:cTn id="9" dur="1000" fill="hold"/>
                                        <p:tgtEl>
                                          <p:spTgt spid="404482"/>
                                        </p:tgtEl>
                                        <p:attrNameLst>
                                          <p:attrName>ppt_x</p:attrName>
                                        </p:attrNameLst>
                                      </p:cBhvr>
                                      <p:tavLst>
                                        <p:tav tm="0">
                                          <p:val>
                                            <p:strVal val="#ppt_x-.2"/>
                                          </p:val>
                                        </p:tav>
                                        <p:tav tm="100000">
                                          <p:val>
                                            <p:strVal val="#ppt_x"/>
                                          </p:val>
                                        </p:tav>
                                      </p:tavLst>
                                    </p:anim>
                                    <p:anim calcmode="lin" valueType="num">
                                      <p:cBhvr>
                                        <p:cTn id="10" dur="1000" fill="hold"/>
                                        <p:tgtEl>
                                          <p:spTgt spid="404482"/>
                                        </p:tgtEl>
                                        <p:attrNameLst>
                                          <p:attrName>ppt_y</p:attrName>
                                        </p:attrNameLst>
                                      </p:cBhvr>
                                      <p:tavLst>
                                        <p:tav tm="0">
                                          <p:val>
                                            <p:strVal val="#ppt_y"/>
                                          </p:val>
                                        </p:tav>
                                        <p:tav tm="100000">
                                          <p:val>
                                            <p:strVal val="#ppt_y"/>
                                          </p:val>
                                        </p:tav>
                                      </p:tavLst>
                                    </p:anim>
                                    <p:animEffect transition="in" filter="fade">
                                      <p:cBhvr>
                                        <p:cTn id="11" dur="1000"/>
                                        <p:tgtEl>
                                          <p:spTgt spid="404482"/>
                                        </p:tgtEl>
                                      </p:cBhvr>
                                    </p:animEffect>
                                  </p:childTnLst>
                                </p:cTn>
                              </p:par>
                            </p:childTnLst>
                          </p:cTn>
                        </p:par>
                      </p:childTnLst>
                    </p:cTn>
                  </p:par>
                  <p:par>
                    <p:cTn id="12" fill="hold">
                      <p:stCondLst>
                        <p:cond delay="indefinite"/>
                      </p:stCondLst>
                      <p:childTnLst>
                        <p:par>
                          <p:cTn id="13" fill="hold">
                            <p:stCondLst>
                              <p:cond delay="0"/>
                            </p:stCondLst>
                            <p:childTnLst>
                              <p:par>
                                <p:cTn id="14" presetID="34" presetClass="entr" presetSubtype="0" fill="hold" grpId="0" nodeType="clickEffect">
                                  <p:stCondLst>
                                    <p:cond delay="0"/>
                                  </p:stCondLst>
                                  <p:childTnLst>
                                    <p:set>
                                      <p:cBhvr>
                                        <p:cTn id="15" dur="1" fill="hold">
                                          <p:stCondLst>
                                            <p:cond delay="0"/>
                                          </p:stCondLst>
                                        </p:cTn>
                                        <p:tgtEl>
                                          <p:spTgt spid="404486"/>
                                        </p:tgtEl>
                                        <p:attrNameLst>
                                          <p:attrName>style.visibility</p:attrName>
                                        </p:attrNameLst>
                                      </p:cBhvr>
                                      <p:to>
                                        <p:strVal val="visible"/>
                                      </p:to>
                                    </p:set>
                                    <p:anim from="(-#ppt_w/2)" to="(#ppt_x)" calcmode="lin" valueType="num">
                                      <p:cBhvr>
                                        <p:cTn id="16" dur="600" fill="hold">
                                          <p:stCondLst>
                                            <p:cond delay="0"/>
                                          </p:stCondLst>
                                        </p:cTn>
                                        <p:tgtEl>
                                          <p:spTgt spid="404486"/>
                                        </p:tgtEl>
                                        <p:attrNameLst>
                                          <p:attrName>ppt_x</p:attrName>
                                        </p:attrNameLst>
                                      </p:cBhvr>
                                    </p:anim>
                                    <p:anim from="0" to="-1.0" calcmode="lin" valueType="num">
                                      <p:cBhvr>
                                        <p:cTn id="17" dur="200" decel="50000" autoRev="1" fill="hold">
                                          <p:stCondLst>
                                            <p:cond delay="600"/>
                                          </p:stCondLst>
                                        </p:cTn>
                                        <p:tgtEl>
                                          <p:spTgt spid="404486"/>
                                        </p:tgtEl>
                                        <p:attrNameLst>
                                          <p:attrName>xshear</p:attrName>
                                        </p:attrNameLst>
                                      </p:cBhvr>
                                    </p:anim>
                                    <p:animScale>
                                      <p:cBhvr>
                                        <p:cTn id="18" dur="200" decel="100000" autoRev="1" fill="hold">
                                          <p:stCondLst>
                                            <p:cond delay="600"/>
                                          </p:stCondLst>
                                        </p:cTn>
                                        <p:tgtEl>
                                          <p:spTgt spid="404486"/>
                                        </p:tgtEl>
                                      </p:cBhvr>
                                      <p:from x="100000" y="100000"/>
                                      <p:to x="80000" y="100000"/>
                                    </p:animScale>
                                    <p:anim by="(#ppt_h/3+#ppt_w*0.1)" calcmode="lin" valueType="num">
                                      <p:cBhvr additive="sum">
                                        <p:cTn id="19" dur="200" decel="100000" autoRev="1" fill="hold">
                                          <p:stCondLst>
                                            <p:cond delay="600"/>
                                          </p:stCondLst>
                                        </p:cTn>
                                        <p:tgtEl>
                                          <p:spTgt spid="404486"/>
                                        </p:tgtEl>
                                        <p:attrNameLst>
                                          <p:attrName>ppt_x</p:attrName>
                                        </p:attrNameLst>
                                      </p:cBhvr>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grpId="0" nodeType="clickEffect">
                                  <p:stCondLst>
                                    <p:cond delay="0"/>
                                  </p:stCondLst>
                                  <p:iterate type="lt">
                                    <p:tmPct val="5000"/>
                                  </p:iterate>
                                  <p:childTnLst>
                                    <p:set>
                                      <p:cBhvr>
                                        <p:cTn id="23" dur="1" fill="hold">
                                          <p:stCondLst>
                                            <p:cond delay="0"/>
                                          </p:stCondLst>
                                        </p:cTn>
                                        <p:tgtEl>
                                          <p:spTgt spid="404483"/>
                                        </p:tgtEl>
                                        <p:attrNameLst>
                                          <p:attrName>style.visibility</p:attrName>
                                        </p:attrNameLst>
                                      </p:cBhvr>
                                      <p:to>
                                        <p:strVal val="visible"/>
                                      </p:to>
                                    </p:set>
                                    <p:anim calcmode="lin" valueType="num">
                                      <p:cBhvr>
                                        <p:cTn id="24" dur="1000" fill="hold"/>
                                        <p:tgtEl>
                                          <p:spTgt spid="404483"/>
                                        </p:tgtEl>
                                        <p:attrNameLst>
                                          <p:attrName>ppt_w</p:attrName>
                                        </p:attrNameLst>
                                      </p:cBhvr>
                                      <p:tavLst>
                                        <p:tav tm="0">
                                          <p:val>
                                            <p:fltVal val="0"/>
                                          </p:val>
                                        </p:tav>
                                        <p:tav tm="100000">
                                          <p:val>
                                            <p:strVal val="#ppt_w"/>
                                          </p:val>
                                        </p:tav>
                                      </p:tavLst>
                                    </p:anim>
                                    <p:anim calcmode="lin" valueType="num">
                                      <p:cBhvr>
                                        <p:cTn id="25" dur="1000" fill="hold"/>
                                        <p:tgtEl>
                                          <p:spTgt spid="404483"/>
                                        </p:tgtEl>
                                        <p:attrNameLst>
                                          <p:attrName>ppt_h</p:attrName>
                                        </p:attrNameLst>
                                      </p:cBhvr>
                                      <p:tavLst>
                                        <p:tav tm="0">
                                          <p:val>
                                            <p:fltVal val="0"/>
                                          </p:val>
                                        </p:tav>
                                        <p:tav tm="100000">
                                          <p:val>
                                            <p:strVal val="#ppt_h"/>
                                          </p:val>
                                        </p:tav>
                                      </p:tavLst>
                                    </p:anim>
                                    <p:anim calcmode="lin" valueType="num">
                                      <p:cBhvr>
                                        <p:cTn id="26" dur="1000" fill="hold"/>
                                        <p:tgtEl>
                                          <p:spTgt spid="404483"/>
                                        </p:tgtEl>
                                        <p:attrNameLst>
                                          <p:attrName>style.rotation</p:attrName>
                                        </p:attrNameLst>
                                      </p:cBhvr>
                                      <p:tavLst>
                                        <p:tav tm="0">
                                          <p:val>
                                            <p:fltVal val="90"/>
                                          </p:val>
                                        </p:tav>
                                        <p:tav tm="100000">
                                          <p:val>
                                            <p:fltVal val="0"/>
                                          </p:val>
                                        </p:tav>
                                      </p:tavLst>
                                    </p:anim>
                                    <p:animEffect transition="in" filter="fade">
                                      <p:cBhvr>
                                        <p:cTn id="27" dur="1000"/>
                                        <p:tgtEl>
                                          <p:spTgt spid="404483"/>
                                        </p:tgtEl>
                                      </p:cBhvr>
                                    </p:animEffect>
                                  </p:childTnLst>
                                </p:cTn>
                              </p:par>
                            </p:childTnLst>
                          </p:cTn>
                        </p:par>
                      </p:childTnLst>
                    </p:cTn>
                  </p:par>
                  <p:par>
                    <p:cTn id="28" fill="hold">
                      <p:stCondLst>
                        <p:cond delay="indefinite"/>
                      </p:stCondLst>
                      <p:childTnLst>
                        <p:par>
                          <p:cTn id="29" fill="hold">
                            <p:stCondLst>
                              <p:cond delay="0"/>
                            </p:stCondLst>
                            <p:childTnLst>
                              <p:par>
                                <p:cTn id="30" presetID="17" presetClass="entr" presetSubtype="10" fill="hold" grpId="0" nodeType="clickEffect">
                                  <p:stCondLst>
                                    <p:cond delay="0"/>
                                  </p:stCondLst>
                                  <p:childTnLst>
                                    <p:set>
                                      <p:cBhvr>
                                        <p:cTn id="31" dur="1" fill="hold">
                                          <p:stCondLst>
                                            <p:cond delay="0"/>
                                          </p:stCondLst>
                                        </p:cTn>
                                        <p:tgtEl>
                                          <p:spTgt spid="404487"/>
                                        </p:tgtEl>
                                        <p:attrNameLst>
                                          <p:attrName>style.visibility</p:attrName>
                                        </p:attrNameLst>
                                      </p:cBhvr>
                                      <p:to>
                                        <p:strVal val="visible"/>
                                      </p:to>
                                    </p:set>
                                    <p:anim calcmode="lin" valueType="num">
                                      <p:cBhvr>
                                        <p:cTn id="32" dur="500" fill="hold"/>
                                        <p:tgtEl>
                                          <p:spTgt spid="404487"/>
                                        </p:tgtEl>
                                        <p:attrNameLst>
                                          <p:attrName>ppt_w</p:attrName>
                                        </p:attrNameLst>
                                      </p:cBhvr>
                                      <p:tavLst>
                                        <p:tav tm="0">
                                          <p:val>
                                            <p:fltVal val="0"/>
                                          </p:val>
                                        </p:tav>
                                        <p:tav tm="100000">
                                          <p:val>
                                            <p:strVal val="#ppt_w"/>
                                          </p:val>
                                        </p:tav>
                                      </p:tavLst>
                                    </p:anim>
                                    <p:anim calcmode="lin" valueType="num">
                                      <p:cBhvr>
                                        <p:cTn id="33" dur="500" fill="hold"/>
                                        <p:tgtEl>
                                          <p:spTgt spid="404487"/>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54" presetClass="entr" presetSubtype="0" accel="100000" fill="hold" grpId="0" nodeType="clickEffect">
                                  <p:stCondLst>
                                    <p:cond delay="0"/>
                                  </p:stCondLst>
                                  <p:childTnLst>
                                    <p:set>
                                      <p:cBhvr>
                                        <p:cTn id="37" dur="1" fill="hold">
                                          <p:stCondLst>
                                            <p:cond delay="0"/>
                                          </p:stCondLst>
                                        </p:cTn>
                                        <p:tgtEl>
                                          <p:spTgt spid="404488"/>
                                        </p:tgtEl>
                                        <p:attrNameLst>
                                          <p:attrName>style.visibility</p:attrName>
                                        </p:attrNameLst>
                                      </p:cBhvr>
                                      <p:to>
                                        <p:strVal val="visible"/>
                                      </p:to>
                                    </p:set>
                                    <p:anim calcmode="lin" valueType="num">
                                      <p:cBhvr>
                                        <p:cTn id="38" dur="500" fill="hold"/>
                                        <p:tgtEl>
                                          <p:spTgt spid="404488"/>
                                        </p:tgtEl>
                                        <p:attrNameLst>
                                          <p:attrName>ppt_w</p:attrName>
                                        </p:attrNameLst>
                                      </p:cBhvr>
                                      <p:tavLst>
                                        <p:tav tm="0">
                                          <p:val>
                                            <p:strVal val="#ppt_w*0.05"/>
                                          </p:val>
                                        </p:tav>
                                        <p:tav tm="100000">
                                          <p:val>
                                            <p:strVal val="#ppt_w"/>
                                          </p:val>
                                        </p:tav>
                                      </p:tavLst>
                                    </p:anim>
                                    <p:anim calcmode="lin" valueType="num">
                                      <p:cBhvr>
                                        <p:cTn id="39" dur="500" fill="hold"/>
                                        <p:tgtEl>
                                          <p:spTgt spid="404488"/>
                                        </p:tgtEl>
                                        <p:attrNameLst>
                                          <p:attrName>ppt_h</p:attrName>
                                        </p:attrNameLst>
                                      </p:cBhvr>
                                      <p:tavLst>
                                        <p:tav tm="0">
                                          <p:val>
                                            <p:strVal val="#ppt_h"/>
                                          </p:val>
                                        </p:tav>
                                        <p:tav tm="100000">
                                          <p:val>
                                            <p:strVal val="#ppt_h"/>
                                          </p:val>
                                        </p:tav>
                                      </p:tavLst>
                                    </p:anim>
                                    <p:anim calcmode="lin" valueType="num">
                                      <p:cBhvr>
                                        <p:cTn id="40" dur="500" fill="hold"/>
                                        <p:tgtEl>
                                          <p:spTgt spid="404488"/>
                                        </p:tgtEl>
                                        <p:attrNameLst>
                                          <p:attrName>ppt_x</p:attrName>
                                        </p:attrNameLst>
                                      </p:cBhvr>
                                      <p:tavLst>
                                        <p:tav tm="0">
                                          <p:val>
                                            <p:strVal val="#ppt_x-.2"/>
                                          </p:val>
                                        </p:tav>
                                        <p:tav tm="100000">
                                          <p:val>
                                            <p:strVal val="#ppt_x"/>
                                          </p:val>
                                        </p:tav>
                                      </p:tavLst>
                                    </p:anim>
                                    <p:anim calcmode="lin" valueType="num">
                                      <p:cBhvr>
                                        <p:cTn id="41" dur="500" fill="hold"/>
                                        <p:tgtEl>
                                          <p:spTgt spid="404488"/>
                                        </p:tgtEl>
                                        <p:attrNameLst>
                                          <p:attrName>ppt_y</p:attrName>
                                        </p:attrNameLst>
                                      </p:cBhvr>
                                      <p:tavLst>
                                        <p:tav tm="0">
                                          <p:val>
                                            <p:strVal val="#ppt_y"/>
                                          </p:val>
                                        </p:tav>
                                        <p:tav tm="100000">
                                          <p:val>
                                            <p:strVal val="#ppt_y"/>
                                          </p:val>
                                        </p:tav>
                                      </p:tavLst>
                                    </p:anim>
                                    <p:animEffect transition="in" filter="fade">
                                      <p:cBhvr>
                                        <p:cTn id="42" dur="500"/>
                                        <p:tgtEl>
                                          <p:spTgt spid="404488"/>
                                        </p:tgtEl>
                                      </p:cBhvr>
                                    </p:animEffect>
                                  </p:childTnLst>
                                </p:cTn>
                              </p:par>
                            </p:childTnLst>
                          </p:cTn>
                        </p:par>
                      </p:childTnLst>
                    </p:cTn>
                  </p:par>
                  <p:par>
                    <p:cTn id="43" fill="hold">
                      <p:stCondLst>
                        <p:cond delay="indefinite"/>
                      </p:stCondLst>
                      <p:childTnLst>
                        <p:par>
                          <p:cTn id="44" fill="hold">
                            <p:stCondLst>
                              <p:cond delay="0"/>
                            </p:stCondLst>
                            <p:childTnLst>
                              <p:par>
                                <p:cTn id="45" presetID="51" presetClass="entr" presetSubtype="0" fill="hold" grpId="0" nodeType="clickEffect">
                                  <p:stCondLst>
                                    <p:cond delay="0"/>
                                  </p:stCondLst>
                                  <p:childTnLst>
                                    <p:set>
                                      <p:cBhvr>
                                        <p:cTn id="46" dur="1" fill="hold">
                                          <p:stCondLst>
                                            <p:cond delay="0"/>
                                          </p:stCondLst>
                                        </p:cTn>
                                        <p:tgtEl>
                                          <p:spTgt spid="404484"/>
                                        </p:tgtEl>
                                        <p:attrNameLst>
                                          <p:attrName>style.visibility</p:attrName>
                                        </p:attrNameLst>
                                      </p:cBhvr>
                                      <p:to>
                                        <p:strVal val="visible"/>
                                      </p:to>
                                    </p:set>
                                    <p:animEffect transition="in" filter="fade">
                                      <p:cBhvr>
                                        <p:cTn id="47" dur="770" decel="100000"/>
                                        <p:tgtEl>
                                          <p:spTgt spid="404484"/>
                                        </p:tgtEl>
                                      </p:cBhvr>
                                    </p:animEffect>
                                    <p:animScale>
                                      <p:cBhvr>
                                        <p:cTn id="48" dur="770" decel="100000"/>
                                        <p:tgtEl>
                                          <p:spTgt spid="404484"/>
                                        </p:tgtEl>
                                      </p:cBhvr>
                                      <p:from x="10000" y="10000"/>
                                      <p:to x="200000" y="450000"/>
                                    </p:animScale>
                                    <p:animScale>
                                      <p:cBhvr>
                                        <p:cTn id="49" dur="1230" accel="100000" fill="hold">
                                          <p:stCondLst>
                                            <p:cond delay="770"/>
                                          </p:stCondLst>
                                        </p:cTn>
                                        <p:tgtEl>
                                          <p:spTgt spid="404484"/>
                                        </p:tgtEl>
                                      </p:cBhvr>
                                      <p:from x="200000" y="450000"/>
                                      <p:to x="100000" y="100000"/>
                                    </p:animScale>
                                    <p:set>
                                      <p:cBhvr>
                                        <p:cTn id="50" dur="770" fill="hold"/>
                                        <p:tgtEl>
                                          <p:spTgt spid="404484"/>
                                        </p:tgtEl>
                                        <p:attrNameLst>
                                          <p:attrName>ppt_x</p:attrName>
                                        </p:attrNameLst>
                                      </p:cBhvr>
                                      <p:to>
                                        <p:strVal val="(0.5)"/>
                                      </p:to>
                                    </p:set>
                                    <p:anim from="(0.5)" to="(#ppt_x)" calcmode="lin" valueType="num">
                                      <p:cBhvr>
                                        <p:cTn id="51" dur="1230" accel="100000" fill="hold">
                                          <p:stCondLst>
                                            <p:cond delay="770"/>
                                          </p:stCondLst>
                                        </p:cTn>
                                        <p:tgtEl>
                                          <p:spTgt spid="404484"/>
                                        </p:tgtEl>
                                        <p:attrNameLst>
                                          <p:attrName>ppt_x</p:attrName>
                                        </p:attrNameLst>
                                      </p:cBhvr>
                                    </p:anim>
                                    <p:set>
                                      <p:cBhvr>
                                        <p:cTn id="52" dur="770" fill="hold"/>
                                        <p:tgtEl>
                                          <p:spTgt spid="404484"/>
                                        </p:tgtEl>
                                        <p:attrNameLst>
                                          <p:attrName>ppt_y</p:attrName>
                                        </p:attrNameLst>
                                      </p:cBhvr>
                                      <p:to>
                                        <p:strVal val="(#ppt_y+0.4)"/>
                                      </p:to>
                                    </p:set>
                                    <p:anim from="(#ppt_y+0.4)" to="(#ppt_y)" calcmode="lin" valueType="num">
                                      <p:cBhvr>
                                        <p:cTn id="53" dur="1230" accel="100000" fill="hold">
                                          <p:stCondLst>
                                            <p:cond delay="770"/>
                                          </p:stCondLst>
                                        </p:cTn>
                                        <p:tgtEl>
                                          <p:spTgt spid="404484"/>
                                        </p:tgtEl>
                                        <p:attrNameLst>
                                          <p:attrName>ppt_y</p:attrName>
                                        </p:attrNameLst>
                                      </p:cBhvr>
                                    </p:anim>
                                  </p:childTnLst>
                                </p:cTn>
                              </p:par>
                            </p:childTnLst>
                          </p:cTn>
                        </p:par>
                      </p:childTnLst>
                    </p:cTn>
                  </p:par>
                  <p:par>
                    <p:cTn id="54" fill="hold">
                      <p:stCondLst>
                        <p:cond delay="indefinite"/>
                      </p:stCondLst>
                      <p:childTnLst>
                        <p:par>
                          <p:cTn id="55" fill="hold">
                            <p:stCondLst>
                              <p:cond delay="0"/>
                            </p:stCondLst>
                            <p:childTnLst>
                              <p:par>
                                <p:cTn id="56" presetID="54" presetClass="entr" presetSubtype="0" accel="100000" fill="hold" grpId="0" nodeType="clickEffect">
                                  <p:stCondLst>
                                    <p:cond delay="0"/>
                                  </p:stCondLst>
                                  <p:childTnLst>
                                    <p:set>
                                      <p:cBhvr>
                                        <p:cTn id="57" dur="1" fill="hold">
                                          <p:stCondLst>
                                            <p:cond delay="0"/>
                                          </p:stCondLst>
                                        </p:cTn>
                                        <p:tgtEl>
                                          <p:spTgt spid="404489"/>
                                        </p:tgtEl>
                                        <p:attrNameLst>
                                          <p:attrName>style.visibility</p:attrName>
                                        </p:attrNameLst>
                                      </p:cBhvr>
                                      <p:to>
                                        <p:strVal val="visible"/>
                                      </p:to>
                                    </p:set>
                                    <p:anim calcmode="lin" valueType="num">
                                      <p:cBhvr>
                                        <p:cTn id="58" dur="500" fill="hold"/>
                                        <p:tgtEl>
                                          <p:spTgt spid="404489"/>
                                        </p:tgtEl>
                                        <p:attrNameLst>
                                          <p:attrName>ppt_w</p:attrName>
                                        </p:attrNameLst>
                                      </p:cBhvr>
                                      <p:tavLst>
                                        <p:tav tm="0">
                                          <p:val>
                                            <p:strVal val="#ppt_w*0.05"/>
                                          </p:val>
                                        </p:tav>
                                        <p:tav tm="100000">
                                          <p:val>
                                            <p:strVal val="#ppt_w"/>
                                          </p:val>
                                        </p:tav>
                                      </p:tavLst>
                                    </p:anim>
                                    <p:anim calcmode="lin" valueType="num">
                                      <p:cBhvr>
                                        <p:cTn id="59" dur="500" fill="hold"/>
                                        <p:tgtEl>
                                          <p:spTgt spid="404489"/>
                                        </p:tgtEl>
                                        <p:attrNameLst>
                                          <p:attrName>ppt_h</p:attrName>
                                        </p:attrNameLst>
                                      </p:cBhvr>
                                      <p:tavLst>
                                        <p:tav tm="0">
                                          <p:val>
                                            <p:strVal val="#ppt_h"/>
                                          </p:val>
                                        </p:tav>
                                        <p:tav tm="100000">
                                          <p:val>
                                            <p:strVal val="#ppt_h"/>
                                          </p:val>
                                        </p:tav>
                                      </p:tavLst>
                                    </p:anim>
                                    <p:anim calcmode="lin" valueType="num">
                                      <p:cBhvr>
                                        <p:cTn id="60" dur="500" fill="hold"/>
                                        <p:tgtEl>
                                          <p:spTgt spid="404489"/>
                                        </p:tgtEl>
                                        <p:attrNameLst>
                                          <p:attrName>ppt_x</p:attrName>
                                        </p:attrNameLst>
                                      </p:cBhvr>
                                      <p:tavLst>
                                        <p:tav tm="0">
                                          <p:val>
                                            <p:strVal val="#ppt_x-.2"/>
                                          </p:val>
                                        </p:tav>
                                        <p:tav tm="100000">
                                          <p:val>
                                            <p:strVal val="#ppt_x"/>
                                          </p:val>
                                        </p:tav>
                                      </p:tavLst>
                                    </p:anim>
                                    <p:anim calcmode="lin" valueType="num">
                                      <p:cBhvr>
                                        <p:cTn id="61" dur="500" fill="hold"/>
                                        <p:tgtEl>
                                          <p:spTgt spid="404489"/>
                                        </p:tgtEl>
                                        <p:attrNameLst>
                                          <p:attrName>ppt_y</p:attrName>
                                        </p:attrNameLst>
                                      </p:cBhvr>
                                      <p:tavLst>
                                        <p:tav tm="0">
                                          <p:val>
                                            <p:strVal val="#ppt_y"/>
                                          </p:val>
                                        </p:tav>
                                        <p:tav tm="100000">
                                          <p:val>
                                            <p:strVal val="#ppt_y"/>
                                          </p:val>
                                        </p:tav>
                                      </p:tavLst>
                                    </p:anim>
                                    <p:animEffect transition="in" filter="fade">
                                      <p:cBhvr>
                                        <p:cTn id="62" dur="500"/>
                                        <p:tgtEl>
                                          <p:spTgt spid="404489"/>
                                        </p:tgtEl>
                                      </p:cBhvr>
                                    </p:animEffect>
                                  </p:childTnLst>
                                </p:cTn>
                              </p:par>
                            </p:childTnLst>
                          </p:cTn>
                        </p:par>
                      </p:childTnLst>
                    </p:cTn>
                  </p:par>
                  <p:par>
                    <p:cTn id="63" fill="hold">
                      <p:stCondLst>
                        <p:cond delay="indefinite"/>
                      </p:stCondLst>
                      <p:childTnLst>
                        <p:par>
                          <p:cTn id="64" fill="hold">
                            <p:stCondLst>
                              <p:cond delay="0"/>
                            </p:stCondLst>
                            <p:childTnLst>
                              <p:par>
                                <p:cTn id="65" presetID="51" presetClass="entr" presetSubtype="0" fill="hold" grpId="0" nodeType="clickEffect">
                                  <p:stCondLst>
                                    <p:cond delay="0"/>
                                  </p:stCondLst>
                                  <p:childTnLst>
                                    <p:set>
                                      <p:cBhvr>
                                        <p:cTn id="66" dur="1" fill="hold">
                                          <p:stCondLst>
                                            <p:cond delay="0"/>
                                          </p:stCondLst>
                                        </p:cTn>
                                        <p:tgtEl>
                                          <p:spTgt spid="404485"/>
                                        </p:tgtEl>
                                        <p:attrNameLst>
                                          <p:attrName>style.visibility</p:attrName>
                                        </p:attrNameLst>
                                      </p:cBhvr>
                                      <p:to>
                                        <p:strVal val="visible"/>
                                      </p:to>
                                    </p:set>
                                    <p:animEffect transition="in" filter="fade">
                                      <p:cBhvr>
                                        <p:cTn id="67" dur="770" decel="100000"/>
                                        <p:tgtEl>
                                          <p:spTgt spid="404485"/>
                                        </p:tgtEl>
                                      </p:cBhvr>
                                    </p:animEffect>
                                    <p:animScale>
                                      <p:cBhvr>
                                        <p:cTn id="68" dur="770" decel="100000"/>
                                        <p:tgtEl>
                                          <p:spTgt spid="404485"/>
                                        </p:tgtEl>
                                      </p:cBhvr>
                                      <p:from x="10000" y="10000"/>
                                      <p:to x="200000" y="450000"/>
                                    </p:animScale>
                                    <p:animScale>
                                      <p:cBhvr>
                                        <p:cTn id="69" dur="1230" accel="100000" fill="hold">
                                          <p:stCondLst>
                                            <p:cond delay="770"/>
                                          </p:stCondLst>
                                        </p:cTn>
                                        <p:tgtEl>
                                          <p:spTgt spid="404485"/>
                                        </p:tgtEl>
                                      </p:cBhvr>
                                      <p:from x="200000" y="450000"/>
                                      <p:to x="100000" y="100000"/>
                                    </p:animScale>
                                    <p:set>
                                      <p:cBhvr>
                                        <p:cTn id="70" dur="770" fill="hold"/>
                                        <p:tgtEl>
                                          <p:spTgt spid="404485"/>
                                        </p:tgtEl>
                                        <p:attrNameLst>
                                          <p:attrName>ppt_x</p:attrName>
                                        </p:attrNameLst>
                                      </p:cBhvr>
                                      <p:to>
                                        <p:strVal val="(0.5)"/>
                                      </p:to>
                                    </p:set>
                                    <p:anim from="(0.5)" to="(#ppt_x)" calcmode="lin" valueType="num">
                                      <p:cBhvr>
                                        <p:cTn id="71" dur="1230" accel="100000" fill="hold">
                                          <p:stCondLst>
                                            <p:cond delay="770"/>
                                          </p:stCondLst>
                                        </p:cTn>
                                        <p:tgtEl>
                                          <p:spTgt spid="404485"/>
                                        </p:tgtEl>
                                        <p:attrNameLst>
                                          <p:attrName>ppt_x</p:attrName>
                                        </p:attrNameLst>
                                      </p:cBhvr>
                                    </p:anim>
                                    <p:set>
                                      <p:cBhvr>
                                        <p:cTn id="72" dur="770" fill="hold"/>
                                        <p:tgtEl>
                                          <p:spTgt spid="404485"/>
                                        </p:tgtEl>
                                        <p:attrNameLst>
                                          <p:attrName>ppt_y</p:attrName>
                                        </p:attrNameLst>
                                      </p:cBhvr>
                                      <p:to>
                                        <p:strVal val="(#ppt_y+0.4)"/>
                                      </p:to>
                                    </p:set>
                                    <p:anim from="(#ppt_y+0.4)" to="(#ppt_y)" calcmode="lin" valueType="num">
                                      <p:cBhvr>
                                        <p:cTn id="73" dur="1230" accel="100000" fill="hold">
                                          <p:stCondLst>
                                            <p:cond delay="770"/>
                                          </p:stCondLst>
                                        </p:cTn>
                                        <p:tgtEl>
                                          <p:spTgt spid="404485"/>
                                        </p:tgtEl>
                                        <p:attrNameLst>
                                          <p:attrName>ppt_y</p:attrName>
                                        </p:attrNameLst>
                                      </p:cBhvr>
                                    </p:anim>
                                  </p:childTnLst>
                                </p:cTn>
                              </p:par>
                            </p:childTnLst>
                          </p:cTn>
                        </p:par>
                      </p:childTnLst>
                    </p:cTn>
                  </p:par>
                  <p:par>
                    <p:cTn id="74" fill="hold">
                      <p:stCondLst>
                        <p:cond delay="indefinite"/>
                      </p:stCondLst>
                      <p:childTnLst>
                        <p:par>
                          <p:cTn id="75" fill="hold">
                            <p:stCondLst>
                              <p:cond delay="0"/>
                            </p:stCondLst>
                            <p:childTnLst>
                              <p:par>
                                <p:cTn id="76" presetID="54" presetClass="entr" presetSubtype="0" accel="100000" fill="hold" grpId="0" nodeType="clickEffect">
                                  <p:stCondLst>
                                    <p:cond delay="0"/>
                                  </p:stCondLst>
                                  <p:childTnLst>
                                    <p:set>
                                      <p:cBhvr>
                                        <p:cTn id="77" dur="1" fill="hold">
                                          <p:stCondLst>
                                            <p:cond delay="0"/>
                                          </p:stCondLst>
                                        </p:cTn>
                                        <p:tgtEl>
                                          <p:spTgt spid="404491"/>
                                        </p:tgtEl>
                                        <p:attrNameLst>
                                          <p:attrName>style.visibility</p:attrName>
                                        </p:attrNameLst>
                                      </p:cBhvr>
                                      <p:to>
                                        <p:strVal val="visible"/>
                                      </p:to>
                                    </p:set>
                                    <p:anim calcmode="lin" valueType="num">
                                      <p:cBhvr>
                                        <p:cTn id="78" dur="500" fill="hold"/>
                                        <p:tgtEl>
                                          <p:spTgt spid="404491"/>
                                        </p:tgtEl>
                                        <p:attrNameLst>
                                          <p:attrName>ppt_w</p:attrName>
                                        </p:attrNameLst>
                                      </p:cBhvr>
                                      <p:tavLst>
                                        <p:tav tm="0">
                                          <p:val>
                                            <p:strVal val="#ppt_w*0.05"/>
                                          </p:val>
                                        </p:tav>
                                        <p:tav tm="100000">
                                          <p:val>
                                            <p:strVal val="#ppt_w"/>
                                          </p:val>
                                        </p:tav>
                                      </p:tavLst>
                                    </p:anim>
                                    <p:anim calcmode="lin" valueType="num">
                                      <p:cBhvr>
                                        <p:cTn id="79" dur="500" fill="hold"/>
                                        <p:tgtEl>
                                          <p:spTgt spid="404491"/>
                                        </p:tgtEl>
                                        <p:attrNameLst>
                                          <p:attrName>ppt_h</p:attrName>
                                        </p:attrNameLst>
                                      </p:cBhvr>
                                      <p:tavLst>
                                        <p:tav tm="0">
                                          <p:val>
                                            <p:strVal val="#ppt_h"/>
                                          </p:val>
                                        </p:tav>
                                        <p:tav tm="100000">
                                          <p:val>
                                            <p:strVal val="#ppt_h"/>
                                          </p:val>
                                        </p:tav>
                                      </p:tavLst>
                                    </p:anim>
                                    <p:anim calcmode="lin" valueType="num">
                                      <p:cBhvr>
                                        <p:cTn id="80" dur="500" fill="hold"/>
                                        <p:tgtEl>
                                          <p:spTgt spid="404491"/>
                                        </p:tgtEl>
                                        <p:attrNameLst>
                                          <p:attrName>ppt_x</p:attrName>
                                        </p:attrNameLst>
                                      </p:cBhvr>
                                      <p:tavLst>
                                        <p:tav tm="0">
                                          <p:val>
                                            <p:strVal val="#ppt_x-.2"/>
                                          </p:val>
                                        </p:tav>
                                        <p:tav tm="100000">
                                          <p:val>
                                            <p:strVal val="#ppt_x"/>
                                          </p:val>
                                        </p:tav>
                                      </p:tavLst>
                                    </p:anim>
                                    <p:anim calcmode="lin" valueType="num">
                                      <p:cBhvr>
                                        <p:cTn id="81" dur="500" fill="hold"/>
                                        <p:tgtEl>
                                          <p:spTgt spid="404491"/>
                                        </p:tgtEl>
                                        <p:attrNameLst>
                                          <p:attrName>ppt_y</p:attrName>
                                        </p:attrNameLst>
                                      </p:cBhvr>
                                      <p:tavLst>
                                        <p:tav tm="0">
                                          <p:val>
                                            <p:strVal val="#ppt_y"/>
                                          </p:val>
                                        </p:tav>
                                        <p:tav tm="100000">
                                          <p:val>
                                            <p:strVal val="#ppt_y"/>
                                          </p:val>
                                        </p:tav>
                                      </p:tavLst>
                                    </p:anim>
                                    <p:animEffect transition="in" filter="fade">
                                      <p:cBhvr>
                                        <p:cTn id="82" dur="500"/>
                                        <p:tgtEl>
                                          <p:spTgt spid="404491"/>
                                        </p:tgtEl>
                                      </p:cBhvr>
                                    </p:animEffect>
                                  </p:childTnLst>
                                </p:cTn>
                              </p:par>
                            </p:childTnLst>
                          </p:cTn>
                        </p:par>
                      </p:childTnLst>
                    </p:cTn>
                  </p:par>
                  <p:par>
                    <p:cTn id="83" fill="hold">
                      <p:stCondLst>
                        <p:cond delay="indefinite"/>
                      </p:stCondLst>
                      <p:childTnLst>
                        <p:par>
                          <p:cTn id="84" fill="hold">
                            <p:stCondLst>
                              <p:cond delay="0"/>
                            </p:stCondLst>
                            <p:childTnLst>
                              <p:par>
                                <p:cTn id="85" presetID="51" presetClass="entr" presetSubtype="0" fill="hold" grpId="0" nodeType="clickEffect">
                                  <p:stCondLst>
                                    <p:cond delay="0"/>
                                  </p:stCondLst>
                                  <p:childTnLst>
                                    <p:set>
                                      <p:cBhvr>
                                        <p:cTn id="86" dur="1" fill="hold">
                                          <p:stCondLst>
                                            <p:cond delay="0"/>
                                          </p:stCondLst>
                                        </p:cTn>
                                        <p:tgtEl>
                                          <p:spTgt spid="404490"/>
                                        </p:tgtEl>
                                        <p:attrNameLst>
                                          <p:attrName>style.visibility</p:attrName>
                                        </p:attrNameLst>
                                      </p:cBhvr>
                                      <p:to>
                                        <p:strVal val="visible"/>
                                      </p:to>
                                    </p:set>
                                    <p:animEffect transition="in" filter="fade">
                                      <p:cBhvr>
                                        <p:cTn id="87" dur="770" decel="100000"/>
                                        <p:tgtEl>
                                          <p:spTgt spid="404490"/>
                                        </p:tgtEl>
                                      </p:cBhvr>
                                    </p:animEffect>
                                    <p:animScale>
                                      <p:cBhvr>
                                        <p:cTn id="88" dur="770" decel="100000"/>
                                        <p:tgtEl>
                                          <p:spTgt spid="404490"/>
                                        </p:tgtEl>
                                      </p:cBhvr>
                                      <p:from x="10000" y="10000"/>
                                      <p:to x="200000" y="450000"/>
                                    </p:animScale>
                                    <p:animScale>
                                      <p:cBhvr>
                                        <p:cTn id="89" dur="1230" accel="100000" fill="hold">
                                          <p:stCondLst>
                                            <p:cond delay="770"/>
                                          </p:stCondLst>
                                        </p:cTn>
                                        <p:tgtEl>
                                          <p:spTgt spid="404490"/>
                                        </p:tgtEl>
                                      </p:cBhvr>
                                      <p:from x="200000" y="450000"/>
                                      <p:to x="100000" y="100000"/>
                                    </p:animScale>
                                    <p:set>
                                      <p:cBhvr>
                                        <p:cTn id="90" dur="770" fill="hold"/>
                                        <p:tgtEl>
                                          <p:spTgt spid="404490"/>
                                        </p:tgtEl>
                                        <p:attrNameLst>
                                          <p:attrName>ppt_x</p:attrName>
                                        </p:attrNameLst>
                                      </p:cBhvr>
                                      <p:to>
                                        <p:strVal val="(0.5)"/>
                                      </p:to>
                                    </p:set>
                                    <p:anim from="(0.5)" to="(#ppt_x)" calcmode="lin" valueType="num">
                                      <p:cBhvr>
                                        <p:cTn id="91" dur="1230" accel="100000" fill="hold">
                                          <p:stCondLst>
                                            <p:cond delay="770"/>
                                          </p:stCondLst>
                                        </p:cTn>
                                        <p:tgtEl>
                                          <p:spTgt spid="404490"/>
                                        </p:tgtEl>
                                        <p:attrNameLst>
                                          <p:attrName>ppt_x</p:attrName>
                                        </p:attrNameLst>
                                      </p:cBhvr>
                                    </p:anim>
                                    <p:set>
                                      <p:cBhvr>
                                        <p:cTn id="92" dur="770" fill="hold"/>
                                        <p:tgtEl>
                                          <p:spTgt spid="404490"/>
                                        </p:tgtEl>
                                        <p:attrNameLst>
                                          <p:attrName>ppt_y</p:attrName>
                                        </p:attrNameLst>
                                      </p:cBhvr>
                                      <p:to>
                                        <p:strVal val="(#ppt_y+0.4)"/>
                                      </p:to>
                                    </p:set>
                                    <p:anim from="(#ppt_y+0.4)" to="(#ppt_y)" calcmode="lin" valueType="num">
                                      <p:cBhvr>
                                        <p:cTn id="93" dur="1230" accel="100000" fill="hold">
                                          <p:stCondLst>
                                            <p:cond delay="770"/>
                                          </p:stCondLst>
                                        </p:cTn>
                                        <p:tgtEl>
                                          <p:spTgt spid="40449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animBg="1"/>
      <p:bldP spid="404483" grpId="0" animBg="1"/>
      <p:bldP spid="404484" grpId="0" animBg="1"/>
      <p:bldP spid="404485" grpId="0" animBg="1"/>
      <p:bldP spid="404486" grpId="0" animBg="1"/>
      <p:bldP spid="404487" grpId="0" animBg="1"/>
      <p:bldP spid="404488" grpId="0" animBg="1"/>
      <p:bldP spid="404489" grpId="0" animBg="1"/>
      <p:bldP spid="404490" grpId="0" animBg="1"/>
      <p:bldP spid="404491"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76200"/>
            <a:ext cx="8382000" cy="457200"/>
          </a:xfrm>
          <a:ln w="38100">
            <a:solidFill>
              <a:schemeClr val="accent2"/>
            </a:solidFill>
          </a:ln>
        </p:spPr>
        <p:txBody>
          <a:bodyPr/>
          <a:lstStyle/>
          <a:p>
            <a:pPr eaLnBrk="1" hangingPunct="1"/>
            <a:r>
              <a:rPr lang="en-US" sz="2400" b="1" smtClean="0">
                <a:latin typeface="Tahoma" pitchFamily="34" charset="0"/>
                <a:cs typeface="Times New Roman" pitchFamily="18" charset="0"/>
              </a:rPr>
              <a:t>JANGKA WAKTU PELAPORAN USAHA</a:t>
            </a:r>
            <a:endParaRPr lang="en-US" sz="2400" b="1" smtClean="0">
              <a:latin typeface="Tahoma" pitchFamily="34" charset="0"/>
            </a:endParaRPr>
          </a:p>
        </p:txBody>
      </p:sp>
      <p:sp>
        <p:nvSpPr>
          <p:cNvPr id="68611" name="Rectangle 3"/>
          <p:cNvSpPr>
            <a:spLocks noChangeArrowheads="1"/>
          </p:cNvSpPr>
          <p:nvPr/>
        </p:nvSpPr>
        <p:spPr bwMode="auto">
          <a:xfrm>
            <a:off x="76200" y="1524000"/>
            <a:ext cx="1447800" cy="457200"/>
          </a:xfrm>
          <a:prstGeom prst="rect">
            <a:avLst/>
          </a:prstGeom>
          <a:noFill/>
          <a:ln w="28575">
            <a:solidFill>
              <a:schemeClr val="accent2"/>
            </a:solidFill>
            <a:miter lim="800000"/>
            <a:headEnd/>
            <a:tailEnd/>
          </a:ln>
        </p:spPr>
        <p:txBody>
          <a:bodyPr lIns="91422" tIns="45712" rIns="91422" bIns="45712" anchor="ctr"/>
          <a:lstStyle/>
          <a:p>
            <a:r>
              <a:rPr lang="en-US" b="1" u="none">
                <a:solidFill>
                  <a:schemeClr val="tx2"/>
                </a:solidFill>
                <a:latin typeface="Tahoma" pitchFamily="34" charset="0"/>
              </a:rPr>
              <a:t>BADAN</a:t>
            </a:r>
          </a:p>
        </p:txBody>
      </p:sp>
      <p:sp>
        <p:nvSpPr>
          <p:cNvPr id="68612" name="Rectangle 4"/>
          <p:cNvSpPr>
            <a:spLocks noChangeArrowheads="1"/>
          </p:cNvSpPr>
          <p:nvPr/>
        </p:nvSpPr>
        <p:spPr bwMode="auto">
          <a:xfrm>
            <a:off x="76200" y="2089150"/>
            <a:ext cx="2057400" cy="1644650"/>
          </a:xfrm>
          <a:prstGeom prst="rect">
            <a:avLst/>
          </a:prstGeom>
          <a:noFill/>
          <a:ln w="28575">
            <a:solidFill>
              <a:schemeClr val="accent2"/>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Orang pribadi yang menjalankan usaha atau pekerjaan bebas</a:t>
            </a:r>
            <a:r>
              <a:rPr lang="en-GB" sz="2000" u="none">
                <a:latin typeface="Tahoma" pitchFamily="34" charset="0"/>
              </a:rPr>
              <a:t> </a:t>
            </a:r>
          </a:p>
        </p:txBody>
      </p:sp>
      <p:sp>
        <p:nvSpPr>
          <p:cNvPr id="68613" name="AutoShape 5"/>
          <p:cNvSpPr>
            <a:spLocks/>
          </p:cNvSpPr>
          <p:nvPr/>
        </p:nvSpPr>
        <p:spPr bwMode="auto">
          <a:xfrm>
            <a:off x="2133600" y="1752600"/>
            <a:ext cx="228600" cy="1600200"/>
          </a:xfrm>
          <a:prstGeom prst="rightBrace">
            <a:avLst>
              <a:gd name="adj1" fmla="val 58333"/>
              <a:gd name="adj2" fmla="val 50000"/>
            </a:avLst>
          </a:prstGeom>
          <a:noFill/>
          <a:ln w="38100">
            <a:solidFill>
              <a:srgbClr val="FF3300"/>
            </a:solidFill>
            <a:round/>
            <a:headEnd/>
            <a:tailEnd/>
          </a:ln>
        </p:spPr>
        <p:txBody>
          <a:bodyPr wrap="none" anchor="ctr"/>
          <a:lstStyle/>
          <a:p>
            <a:endParaRPr lang="en-US"/>
          </a:p>
        </p:txBody>
      </p:sp>
      <p:sp>
        <p:nvSpPr>
          <p:cNvPr id="68614" name="AutoShape 6"/>
          <p:cNvSpPr>
            <a:spLocks noChangeArrowheads="1"/>
          </p:cNvSpPr>
          <p:nvPr/>
        </p:nvSpPr>
        <p:spPr bwMode="auto">
          <a:xfrm>
            <a:off x="2438400" y="2286000"/>
            <a:ext cx="3810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8620" name="Rectangle 12"/>
          <p:cNvSpPr>
            <a:spLocks noChangeArrowheads="1"/>
          </p:cNvSpPr>
          <p:nvPr/>
        </p:nvSpPr>
        <p:spPr bwMode="auto">
          <a:xfrm>
            <a:off x="2971800" y="1905000"/>
            <a:ext cx="2362200" cy="1349375"/>
          </a:xfrm>
          <a:prstGeom prst="rect">
            <a:avLst/>
          </a:prstGeom>
          <a:noFill/>
          <a:ln w="38100">
            <a:solidFill>
              <a:schemeClr val="accent2"/>
            </a:solidFill>
            <a:miter lim="800000"/>
            <a:headEnd/>
            <a:tailEnd/>
          </a:ln>
        </p:spPr>
        <p:txBody>
          <a:bodyPr lIns="91422" tIns="45712" rIns="91422" bIns="45712">
            <a:spAutoFit/>
          </a:bodyPr>
          <a:lstStyle/>
          <a:p>
            <a:r>
              <a:rPr lang="en-GB" sz="2000" u="none">
                <a:latin typeface="Tahoma" pitchFamily="34" charset="0"/>
              </a:rPr>
              <a:t>Sebagai PENGUSAHA yang menyerahkan BKP/JKP</a:t>
            </a:r>
          </a:p>
        </p:txBody>
      </p:sp>
      <p:sp>
        <p:nvSpPr>
          <p:cNvPr id="68621" name="AutoShape 13"/>
          <p:cNvSpPr>
            <a:spLocks noChangeArrowheads="1"/>
          </p:cNvSpPr>
          <p:nvPr/>
        </p:nvSpPr>
        <p:spPr bwMode="auto">
          <a:xfrm>
            <a:off x="5410200" y="2286000"/>
            <a:ext cx="3810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8629" name="Rectangle 21"/>
          <p:cNvSpPr>
            <a:spLocks noChangeArrowheads="1"/>
          </p:cNvSpPr>
          <p:nvPr/>
        </p:nvSpPr>
        <p:spPr bwMode="auto">
          <a:xfrm>
            <a:off x="76200" y="609600"/>
            <a:ext cx="2590800" cy="457200"/>
          </a:xfrm>
          <a:prstGeom prst="rect">
            <a:avLst/>
          </a:prstGeom>
          <a:solidFill>
            <a:srgbClr val="FFCCFF"/>
          </a:solidFill>
          <a:ln w="9525">
            <a:solidFill>
              <a:schemeClr val="tx1"/>
            </a:solidFill>
            <a:miter lim="800000"/>
            <a:headEnd/>
            <a:tailEnd/>
          </a:ln>
        </p:spPr>
        <p:txBody>
          <a:bodyPr wrap="none" lIns="91422" tIns="45712" rIns="91422" bIns="45712" anchor="ctr"/>
          <a:lstStyle/>
          <a:p>
            <a:r>
              <a:rPr lang="en-US" b="1" u="none">
                <a:latin typeface="Tahoma" pitchFamily="34" charset="0"/>
              </a:rPr>
              <a:t>WAJIB PAJAK</a:t>
            </a:r>
          </a:p>
        </p:txBody>
      </p:sp>
      <p:sp>
        <p:nvSpPr>
          <p:cNvPr id="68633" name="AutoShape 25"/>
          <p:cNvSpPr>
            <a:spLocks noChangeArrowheads="1"/>
          </p:cNvSpPr>
          <p:nvPr/>
        </p:nvSpPr>
        <p:spPr bwMode="auto">
          <a:xfrm>
            <a:off x="533400" y="1143000"/>
            <a:ext cx="7620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8634" name="Rectangle 26"/>
          <p:cNvSpPr>
            <a:spLocks noChangeArrowheads="1"/>
          </p:cNvSpPr>
          <p:nvPr/>
        </p:nvSpPr>
        <p:spPr bwMode="auto">
          <a:xfrm>
            <a:off x="5867400" y="1695450"/>
            <a:ext cx="3124200" cy="1949450"/>
          </a:xfrm>
          <a:prstGeom prst="rect">
            <a:avLst/>
          </a:prstGeom>
          <a:solidFill>
            <a:srgbClr val="FFFFCC"/>
          </a:solidFill>
          <a:ln w="28575">
            <a:solidFill>
              <a:srgbClr val="FF33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wajib melaporkan usahanya untuk dikukuhkan sebagai PKP </a:t>
            </a:r>
            <a:r>
              <a:rPr lang="en-US" sz="2000" b="1" u="none">
                <a:latin typeface="Tahoma" pitchFamily="34" charset="0"/>
                <a:cs typeface="Times New Roman" pitchFamily="18" charset="0"/>
              </a:rPr>
              <a:t>sebelum melakukan penyerahan BKP dan/ atau JKP</a:t>
            </a:r>
            <a:endParaRPr lang="en-GB" sz="2000" u="none">
              <a:latin typeface="Tahoma" pitchFamily="34" charset="0"/>
            </a:endParaRPr>
          </a:p>
        </p:txBody>
      </p:sp>
      <p:sp>
        <p:nvSpPr>
          <p:cNvPr id="68636" name="Rectangle 28"/>
          <p:cNvSpPr>
            <a:spLocks noChangeArrowheads="1"/>
          </p:cNvSpPr>
          <p:nvPr/>
        </p:nvSpPr>
        <p:spPr bwMode="auto">
          <a:xfrm>
            <a:off x="76200" y="4508500"/>
            <a:ext cx="1831975" cy="730250"/>
          </a:xfrm>
          <a:prstGeom prst="rect">
            <a:avLst/>
          </a:prstGeom>
          <a:noFill/>
          <a:ln w="28575">
            <a:solidFill>
              <a:schemeClr val="accent2"/>
            </a:solidFill>
            <a:miter lim="800000"/>
            <a:headEnd/>
            <a:tailEnd/>
          </a:ln>
        </p:spPr>
        <p:txBody>
          <a:bodyPr lIns="91422" tIns="45712" rIns="91422" bIns="45712">
            <a:spAutoFit/>
          </a:bodyPr>
          <a:lstStyle/>
          <a:p>
            <a:pPr algn="l"/>
            <a:r>
              <a:rPr lang="en-GB" sz="2000" b="1" u="none">
                <a:latin typeface="Tahoma" pitchFamily="34" charset="0"/>
              </a:rPr>
              <a:t>PENGUSAHA KECIL</a:t>
            </a:r>
          </a:p>
        </p:txBody>
      </p:sp>
      <p:sp>
        <p:nvSpPr>
          <p:cNvPr id="68638" name="Rectangle 30"/>
          <p:cNvSpPr>
            <a:spLocks noChangeArrowheads="1"/>
          </p:cNvSpPr>
          <p:nvPr/>
        </p:nvSpPr>
        <p:spPr bwMode="auto">
          <a:xfrm>
            <a:off x="2124075" y="4221163"/>
            <a:ext cx="3455988" cy="1949450"/>
          </a:xfrm>
          <a:prstGeom prst="rect">
            <a:avLst/>
          </a:prstGeom>
          <a:noFill/>
          <a:ln w="28575">
            <a:solidFill>
              <a:schemeClr val="accent2"/>
            </a:solidFill>
            <a:miter lim="800000"/>
            <a:headEnd/>
            <a:tailEnd/>
          </a:ln>
        </p:spPr>
        <p:txBody>
          <a:bodyPr lIns="91422" tIns="45712" rIns="91422" bIns="45712">
            <a:spAutoFit/>
          </a:bodyPr>
          <a:lstStyle/>
          <a:p>
            <a:r>
              <a:rPr lang="en-US" sz="2000" u="none">
                <a:latin typeface="Tahoma" pitchFamily="34" charset="0"/>
                <a:cs typeface="Times New Roman" pitchFamily="18" charset="0"/>
              </a:rPr>
              <a:t>Tidak memilih sebagai PKP sampai dengan suatu bulan dalam suatu tahun buku OMSET BKP &amp;/ JKP&gt; batasan yang ditentukan sebagai Pengusaha Kecil</a:t>
            </a:r>
            <a:r>
              <a:rPr lang="en-GB" sz="2000" u="none">
                <a:latin typeface="Tahoma" pitchFamily="34" charset="0"/>
              </a:rPr>
              <a:t> </a:t>
            </a:r>
          </a:p>
        </p:txBody>
      </p:sp>
      <p:sp>
        <p:nvSpPr>
          <p:cNvPr id="68639" name="AutoShape 31"/>
          <p:cNvSpPr>
            <a:spLocks noChangeArrowheads="1"/>
          </p:cNvSpPr>
          <p:nvPr/>
        </p:nvSpPr>
        <p:spPr bwMode="auto">
          <a:xfrm>
            <a:off x="5435600" y="4840288"/>
            <a:ext cx="381000" cy="5334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8640" name="Rectangle 32"/>
          <p:cNvSpPr>
            <a:spLocks noChangeArrowheads="1"/>
          </p:cNvSpPr>
          <p:nvPr/>
        </p:nvSpPr>
        <p:spPr bwMode="auto">
          <a:xfrm>
            <a:off x="5867400" y="4365625"/>
            <a:ext cx="3200400" cy="1644650"/>
          </a:xfrm>
          <a:prstGeom prst="rect">
            <a:avLst/>
          </a:prstGeom>
          <a:solidFill>
            <a:srgbClr val="FFFFCC"/>
          </a:solidFill>
          <a:ln w="28575">
            <a:solidFill>
              <a:srgbClr val="FF33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wajib melaporkan usahanya untuk dikukuhkan sebagai PKP </a:t>
            </a:r>
            <a:r>
              <a:rPr lang="en-US" sz="2000" b="1" u="none">
                <a:latin typeface="Tahoma" pitchFamily="34" charset="0"/>
                <a:cs typeface="Times New Roman" pitchFamily="18" charset="0"/>
              </a:rPr>
              <a:t>paling lama akhir bulan berikutnya</a:t>
            </a:r>
            <a:r>
              <a:rPr lang="en-GB" sz="2000" b="1" u="none">
                <a:latin typeface="Tahoma" pitchFamily="34" charset="0"/>
              </a:rPr>
              <a:t> </a:t>
            </a:r>
          </a:p>
        </p:txBody>
      </p:sp>
      <p:sp>
        <p:nvSpPr>
          <p:cNvPr id="68641" name="Rectangle 33"/>
          <p:cNvSpPr>
            <a:spLocks noChangeArrowheads="1"/>
          </p:cNvSpPr>
          <p:nvPr/>
        </p:nvSpPr>
        <p:spPr bwMode="auto">
          <a:xfrm>
            <a:off x="3094038" y="646113"/>
            <a:ext cx="5361881" cy="369316"/>
          </a:xfrm>
          <a:prstGeom prst="rect">
            <a:avLst/>
          </a:prstGeom>
          <a:noFill/>
          <a:ln w="9525">
            <a:solidFill>
              <a:schemeClr val="accent2"/>
            </a:solidFill>
            <a:miter lim="800000"/>
            <a:headEnd/>
            <a:tailEnd/>
          </a:ln>
        </p:spPr>
        <p:txBody>
          <a:bodyPr wrap="none" lIns="91422" tIns="45712" rIns="91422" bIns="45712">
            <a:spAutoFit/>
          </a:bodyPr>
          <a:lstStyle/>
          <a:p>
            <a:pPr algn="l"/>
            <a:r>
              <a:rPr lang="en-US" sz="1800" u="none" dirty="0" smtClean="0">
                <a:latin typeface="Tahoma" pitchFamily="34" charset="0"/>
              </a:rPr>
              <a:t>PMK No. </a:t>
            </a:r>
            <a:r>
              <a:rPr lang="en-US" sz="1800" b="1" u="none" dirty="0" smtClean="0">
                <a:solidFill>
                  <a:srgbClr val="FF0000"/>
                </a:solidFill>
                <a:latin typeface="Arial Narrow" pitchFamily="34" charset="0"/>
              </a:rPr>
              <a:t>68/KMK.03/2010 </a:t>
            </a:r>
            <a:r>
              <a:rPr lang="en-US" sz="1800" b="1" dirty="0" err="1" smtClean="0">
                <a:solidFill>
                  <a:srgbClr val="FF0000"/>
                </a:solidFill>
              </a:rPr>
              <a:t>stdd</a:t>
            </a:r>
            <a:r>
              <a:rPr lang="en-US" sz="1800" b="1" dirty="0" smtClean="0">
                <a:solidFill>
                  <a:srgbClr val="FF0000"/>
                </a:solidFill>
              </a:rPr>
              <a:t> 197/PMK.03/2013</a:t>
            </a:r>
            <a:endParaRPr lang="en-US" sz="1800" b="1" u="none" dirty="0">
              <a:solidFill>
                <a:srgbClr val="FF0000"/>
              </a:solidFill>
              <a:latin typeface="Tahoma" pitchFamily="34" charset="0"/>
            </a:endParaRPr>
          </a:p>
        </p:txBody>
      </p:sp>
      <p:sp>
        <p:nvSpPr>
          <p:cNvPr id="68644" name="AutoShape 36"/>
          <p:cNvSpPr>
            <a:spLocks/>
          </p:cNvSpPr>
          <p:nvPr/>
        </p:nvSpPr>
        <p:spPr bwMode="auto">
          <a:xfrm>
            <a:off x="1835150" y="4437063"/>
            <a:ext cx="360363" cy="1368425"/>
          </a:xfrm>
          <a:prstGeom prst="leftBrace">
            <a:avLst>
              <a:gd name="adj1" fmla="val 31645"/>
              <a:gd name="adj2" fmla="val 50000"/>
            </a:avLst>
          </a:prstGeom>
          <a:noFill/>
          <a:ln w="28575">
            <a:solidFill>
              <a:srgbClr val="FF33CC"/>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additive="base">
                                        <p:cTn id="7" dur="500" fill="hold"/>
                                        <p:tgtEl>
                                          <p:spTgt spid="68610"/>
                                        </p:tgtEl>
                                        <p:attrNameLst>
                                          <p:attrName>ppt_x</p:attrName>
                                        </p:attrNameLst>
                                      </p:cBhvr>
                                      <p:tavLst>
                                        <p:tav tm="0">
                                          <p:val>
                                            <p:strVal val="0-#ppt_w/2"/>
                                          </p:val>
                                        </p:tav>
                                        <p:tav tm="100000">
                                          <p:val>
                                            <p:strVal val="#ppt_x"/>
                                          </p:val>
                                        </p:tav>
                                      </p:tavLst>
                                    </p:anim>
                                    <p:anim calcmode="lin" valueType="num">
                                      <p:cBhvr additive="base">
                                        <p:cTn id="8" dur="500" fill="hold"/>
                                        <p:tgtEl>
                                          <p:spTgt spid="686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8641"/>
                                        </p:tgtEl>
                                        <p:attrNameLst>
                                          <p:attrName>style.visibility</p:attrName>
                                        </p:attrNameLst>
                                      </p:cBhvr>
                                      <p:to>
                                        <p:strVal val="visible"/>
                                      </p:to>
                                    </p:set>
                                    <p:animEffect transition="in" filter="blinds(horizontal)">
                                      <p:cBhvr>
                                        <p:cTn id="13" dur="500"/>
                                        <p:tgtEl>
                                          <p:spTgt spid="6864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68629"/>
                                        </p:tgtEl>
                                        <p:attrNameLst>
                                          <p:attrName>style.visibility</p:attrName>
                                        </p:attrNameLst>
                                      </p:cBhvr>
                                      <p:to>
                                        <p:strVal val="visible"/>
                                      </p:to>
                                    </p:set>
                                    <p:anim calcmode="lin" valueType="num">
                                      <p:cBhvr additive="base">
                                        <p:cTn id="18" dur="500" fill="hold"/>
                                        <p:tgtEl>
                                          <p:spTgt spid="68629"/>
                                        </p:tgtEl>
                                        <p:attrNameLst>
                                          <p:attrName>ppt_x</p:attrName>
                                        </p:attrNameLst>
                                      </p:cBhvr>
                                      <p:tavLst>
                                        <p:tav tm="0">
                                          <p:val>
                                            <p:strVal val="0-#ppt_w/2"/>
                                          </p:val>
                                        </p:tav>
                                        <p:tav tm="100000">
                                          <p:val>
                                            <p:strVal val="#ppt_x"/>
                                          </p:val>
                                        </p:tav>
                                      </p:tavLst>
                                    </p:anim>
                                    <p:anim calcmode="lin" valueType="num">
                                      <p:cBhvr additive="base">
                                        <p:cTn id="19" dur="500" fill="hold"/>
                                        <p:tgtEl>
                                          <p:spTgt spid="68629"/>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68633"/>
                                        </p:tgtEl>
                                        <p:attrNameLst>
                                          <p:attrName>style.visibility</p:attrName>
                                        </p:attrNameLst>
                                      </p:cBhvr>
                                      <p:to>
                                        <p:strVal val="visible"/>
                                      </p:to>
                                    </p:set>
                                    <p:anim calcmode="lin" valueType="num">
                                      <p:cBhvr additive="base">
                                        <p:cTn id="24" dur="500" fill="hold"/>
                                        <p:tgtEl>
                                          <p:spTgt spid="68633"/>
                                        </p:tgtEl>
                                        <p:attrNameLst>
                                          <p:attrName>ppt_x</p:attrName>
                                        </p:attrNameLst>
                                      </p:cBhvr>
                                      <p:tavLst>
                                        <p:tav tm="0">
                                          <p:val>
                                            <p:strVal val="0-#ppt_w/2"/>
                                          </p:val>
                                        </p:tav>
                                        <p:tav tm="100000">
                                          <p:val>
                                            <p:strVal val="#ppt_x"/>
                                          </p:val>
                                        </p:tav>
                                      </p:tavLst>
                                    </p:anim>
                                    <p:anim calcmode="lin" valueType="num">
                                      <p:cBhvr additive="base">
                                        <p:cTn id="25" dur="500" fill="hold"/>
                                        <p:tgtEl>
                                          <p:spTgt spid="68633"/>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68611"/>
                                        </p:tgtEl>
                                        <p:attrNameLst>
                                          <p:attrName>style.visibility</p:attrName>
                                        </p:attrNameLst>
                                      </p:cBhvr>
                                      <p:to>
                                        <p:strVal val="visible"/>
                                      </p:to>
                                    </p:set>
                                    <p:anim calcmode="lin" valueType="num">
                                      <p:cBhvr additive="base">
                                        <p:cTn id="30" dur="500" fill="hold"/>
                                        <p:tgtEl>
                                          <p:spTgt spid="68611"/>
                                        </p:tgtEl>
                                        <p:attrNameLst>
                                          <p:attrName>ppt_x</p:attrName>
                                        </p:attrNameLst>
                                      </p:cBhvr>
                                      <p:tavLst>
                                        <p:tav tm="0">
                                          <p:val>
                                            <p:strVal val="0-#ppt_w/2"/>
                                          </p:val>
                                        </p:tav>
                                        <p:tav tm="100000">
                                          <p:val>
                                            <p:strVal val="#ppt_x"/>
                                          </p:val>
                                        </p:tav>
                                      </p:tavLst>
                                    </p:anim>
                                    <p:anim calcmode="lin" valueType="num">
                                      <p:cBhvr additive="base">
                                        <p:cTn id="31" dur="500" fill="hold"/>
                                        <p:tgtEl>
                                          <p:spTgt spid="68611"/>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68612"/>
                                        </p:tgtEl>
                                        <p:attrNameLst>
                                          <p:attrName>style.visibility</p:attrName>
                                        </p:attrNameLst>
                                      </p:cBhvr>
                                      <p:to>
                                        <p:strVal val="visible"/>
                                      </p:to>
                                    </p:set>
                                    <p:anim calcmode="lin" valueType="num">
                                      <p:cBhvr additive="base">
                                        <p:cTn id="36" dur="500" fill="hold"/>
                                        <p:tgtEl>
                                          <p:spTgt spid="68612"/>
                                        </p:tgtEl>
                                        <p:attrNameLst>
                                          <p:attrName>ppt_x</p:attrName>
                                        </p:attrNameLst>
                                      </p:cBhvr>
                                      <p:tavLst>
                                        <p:tav tm="0">
                                          <p:val>
                                            <p:strVal val="0-#ppt_w/2"/>
                                          </p:val>
                                        </p:tav>
                                        <p:tav tm="100000">
                                          <p:val>
                                            <p:strVal val="#ppt_x"/>
                                          </p:val>
                                        </p:tav>
                                      </p:tavLst>
                                    </p:anim>
                                    <p:anim calcmode="lin" valueType="num">
                                      <p:cBhvr additive="base">
                                        <p:cTn id="37" dur="500" fill="hold"/>
                                        <p:tgtEl>
                                          <p:spTgt spid="68612"/>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68613"/>
                                        </p:tgtEl>
                                        <p:attrNameLst>
                                          <p:attrName>style.visibility</p:attrName>
                                        </p:attrNameLst>
                                      </p:cBhvr>
                                      <p:to>
                                        <p:strVal val="visible"/>
                                      </p:to>
                                    </p:set>
                                    <p:anim calcmode="lin" valueType="num">
                                      <p:cBhvr additive="base">
                                        <p:cTn id="42" dur="500" fill="hold"/>
                                        <p:tgtEl>
                                          <p:spTgt spid="68613"/>
                                        </p:tgtEl>
                                        <p:attrNameLst>
                                          <p:attrName>ppt_x</p:attrName>
                                        </p:attrNameLst>
                                      </p:cBhvr>
                                      <p:tavLst>
                                        <p:tav tm="0">
                                          <p:val>
                                            <p:strVal val="0-#ppt_w/2"/>
                                          </p:val>
                                        </p:tav>
                                        <p:tav tm="100000">
                                          <p:val>
                                            <p:strVal val="#ppt_x"/>
                                          </p:val>
                                        </p:tav>
                                      </p:tavLst>
                                    </p:anim>
                                    <p:anim calcmode="lin" valueType="num">
                                      <p:cBhvr additive="base">
                                        <p:cTn id="43" dur="500" fill="hold"/>
                                        <p:tgtEl>
                                          <p:spTgt spid="68613"/>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68614"/>
                                        </p:tgtEl>
                                        <p:attrNameLst>
                                          <p:attrName>style.visibility</p:attrName>
                                        </p:attrNameLst>
                                      </p:cBhvr>
                                      <p:to>
                                        <p:strVal val="visible"/>
                                      </p:to>
                                    </p:set>
                                    <p:anim calcmode="lin" valueType="num">
                                      <p:cBhvr additive="base">
                                        <p:cTn id="48" dur="500" fill="hold"/>
                                        <p:tgtEl>
                                          <p:spTgt spid="68614"/>
                                        </p:tgtEl>
                                        <p:attrNameLst>
                                          <p:attrName>ppt_x</p:attrName>
                                        </p:attrNameLst>
                                      </p:cBhvr>
                                      <p:tavLst>
                                        <p:tav tm="0">
                                          <p:val>
                                            <p:strVal val="0-#ppt_w/2"/>
                                          </p:val>
                                        </p:tav>
                                        <p:tav tm="100000">
                                          <p:val>
                                            <p:strVal val="#ppt_x"/>
                                          </p:val>
                                        </p:tav>
                                      </p:tavLst>
                                    </p:anim>
                                    <p:anim calcmode="lin" valueType="num">
                                      <p:cBhvr additive="base">
                                        <p:cTn id="49" dur="500" fill="hold"/>
                                        <p:tgtEl>
                                          <p:spTgt spid="68614"/>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68620"/>
                                        </p:tgtEl>
                                        <p:attrNameLst>
                                          <p:attrName>style.visibility</p:attrName>
                                        </p:attrNameLst>
                                      </p:cBhvr>
                                      <p:to>
                                        <p:strVal val="visible"/>
                                      </p:to>
                                    </p:set>
                                    <p:anim calcmode="lin" valueType="num">
                                      <p:cBhvr additive="base">
                                        <p:cTn id="54" dur="500" fill="hold"/>
                                        <p:tgtEl>
                                          <p:spTgt spid="68620"/>
                                        </p:tgtEl>
                                        <p:attrNameLst>
                                          <p:attrName>ppt_x</p:attrName>
                                        </p:attrNameLst>
                                      </p:cBhvr>
                                      <p:tavLst>
                                        <p:tav tm="0">
                                          <p:val>
                                            <p:strVal val="0-#ppt_w/2"/>
                                          </p:val>
                                        </p:tav>
                                        <p:tav tm="100000">
                                          <p:val>
                                            <p:strVal val="#ppt_x"/>
                                          </p:val>
                                        </p:tav>
                                      </p:tavLst>
                                    </p:anim>
                                    <p:anim calcmode="lin" valueType="num">
                                      <p:cBhvr additive="base">
                                        <p:cTn id="55" dur="500" fill="hold"/>
                                        <p:tgtEl>
                                          <p:spTgt spid="68620"/>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68621"/>
                                        </p:tgtEl>
                                        <p:attrNameLst>
                                          <p:attrName>style.visibility</p:attrName>
                                        </p:attrNameLst>
                                      </p:cBhvr>
                                      <p:to>
                                        <p:strVal val="visible"/>
                                      </p:to>
                                    </p:set>
                                    <p:anim calcmode="lin" valueType="num">
                                      <p:cBhvr additive="base">
                                        <p:cTn id="60" dur="500" fill="hold"/>
                                        <p:tgtEl>
                                          <p:spTgt spid="68621"/>
                                        </p:tgtEl>
                                        <p:attrNameLst>
                                          <p:attrName>ppt_x</p:attrName>
                                        </p:attrNameLst>
                                      </p:cBhvr>
                                      <p:tavLst>
                                        <p:tav tm="0">
                                          <p:val>
                                            <p:strVal val="0-#ppt_w/2"/>
                                          </p:val>
                                        </p:tav>
                                        <p:tav tm="100000">
                                          <p:val>
                                            <p:strVal val="#ppt_x"/>
                                          </p:val>
                                        </p:tav>
                                      </p:tavLst>
                                    </p:anim>
                                    <p:anim calcmode="lin" valueType="num">
                                      <p:cBhvr additive="base">
                                        <p:cTn id="61" dur="500" fill="hold"/>
                                        <p:tgtEl>
                                          <p:spTgt spid="68621"/>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68634"/>
                                        </p:tgtEl>
                                        <p:attrNameLst>
                                          <p:attrName>style.visibility</p:attrName>
                                        </p:attrNameLst>
                                      </p:cBhvr>
                                      <p:to>
                                        <p:strVal val="visible"/>
                                      </p:to>
                                    </p:set>
                                    <p:anim calcmode="lin" valueType="num">
                                      <p:cBhvr additive="base">
                                        <p:cTn id="66" dur="500" fill="hold"/>
                                        <p:tgtEl>
                                          <p:spTgt spid="68634"/>
                                        </p:tgtEl>
                                        <p:attrNameLst>
                                          <p:attrName>ppt_x</p:attrName>
                                        </p:attrNameLst>
                                      </p:cBhvr>
                                      <p:tavLst>
                                        <p:tav tm="0">
                                          <p:val>
                                            <p:strVal val="0-#ppt_w/2"/>
                                          </p:val>
                                        </p:tav>
                                        <p:tav tm="100000">
                                          <p:val>
                                            <p:strVal val="#ppt_x"/>
                                          </p:val>
                                        </p:tav>
                                      </p:tavLst>
                                    </p:anim>
                                    <p:anim calcmode="lin" valueType="num">
                                      <p:cBhvr additive="base">
                                        <p:cTn id="67" dur="500" fill="hold"/>
                                        <p:tgtEl>
                                          <p:spTgt spid="68634"/>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68636"/>
                                        </p:tgtEl>
                                        <p:attrNameLst>
                                          <p:attrName>style.visibility</p:attrName>
                                        </p:attrNameLst>
                                      </p:cBhvr>
                                      <p:to>
                                        <p:strVal val="visible"/>
                                      </p:to>
                                    </p:set>
                                    <p:anim calcmode="lin" valueType="num">
                                      <p:cBhvr additive="base">
                                        <p:cTn id="72" dur="500" fill="hold"/>
                                        <p:tgtEl>
                                          <p:spTgt spid="68636"/>
                                        </p:tgtEl>
                                        <p:attrNameLst>
                                          <p:attrName>ppt_x</p:attrName>
                                        </p:attrNameLst>
                                      </p:cBhvr>
                                      <p:tavLst>
                                        <p:tav tm="0">
                                          <p:val>
                                            <p:strVal val="0-#ppt_w/2"/>
                                          </p:val>
                                        </p:tav>
                                        <p:tav tm="100000">
                                          <p:val>
                                            <p:strVal val="#ppt_x"/>
                                          </p:val>
                                        </p:tav>
                                      </p:tavLst>
                                    </p:anim>
                                    <p:anim calcmode="lin" valueType="num">
                                      <p:cBhvr additive="base">
                                        <p:cTn id="73" dur="500" fill="hold"/>
                                        <p:tgtEl>
                                          <p:spTgt spid="68636"/>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68644"/>
                                        </p:tgtEl>
                                        <p:attrNameLst>
                                          <p:attrName>style.visibility</p:attrName>
                                        </p:attrNameLst>
                                      </p:cBhvr>
                                      <p:to>
                                        <p:strVal val="visible"/>
                                      </p:to>
                                    </p:set>
                                    <p:animEffect transition="in" filter="blinds(horizontal)">
                                      <p:cBhvr>
                                        <p:cTn id="78" dur="500"/>
                                        <p:tgtEl>
                                          <p:spTgt spid="68644"/>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68638"/>
                                        </p:tgtEl>
                                        <p:attrNameLst>
                                          <p:attrName>style.visibility</p:attrName>
                                        </p:attrNameLst>
                                      </p:cBhvr>
                                      <p:to>
                                        <p:strVal val="visible"/>
                                      </p:to>
                                    </p:set>
                                    <p:anim calcmode="lin" valueType="num">
                                      <p:cBhvr additive="base">
                                        <p:cTn id="83" dur="500" fill="hold"/>
                                        <p:tgtEl>
                                          <p:spTgt spid="68638"/>
                                        </p:tgtEl>
                                        <p:attrNameLst>
                                          <p:attrName>ppt_x</p:attrName>
                                        </p:attrNameLst>
                                      </p:cBhvr>
                                      <p:tavLst>
                                        <p:tav tm="0">
                                          <p:val>
                                            <p:strVal val="0-#ppt_w/2"/>
                                          </p:val>
                                        </p:tav>
                                        <p:tav tm="100000">
                                          <p:val>
                                            <p:strVal val="#ppt_x"/>
                                          </p:val>
                                        </p:tav>
                                      </p:tavLst>
                                    </p:anim>
                                    <p:anim calcmode="lin" valueType="num">
                                      <p:cBhvr additive="base">
                                        <p:cTn id="84" dur="500" fill="hold"/>
                                        <p:tgtEl>
                                          <p:spTgt spid="68638"/>
                                        </p:tgtEl>
                                        <p:attrNameLst>
                                          <p:attrName>ppt_y</p:attrName>
                                        </p:attrNameLst>
                                      </p:cBhvr>
                                      <p:tavLst>
                                        <p:tav tm="0">
                                          <p:val>
                                            <p:strVal val="#ppt_y"/>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68639"/>
                                        </p:tgtEl>
                                        <p:attrNameLst>
                                          <p:attrName>style.visibility</p:attrName>
                                        </p:attrNameLst>
                                      </p:cBhvr>
                                      <p:to>
                                        <p:strVal val="visible"/>
                                      </p:to>
                                    </p:set>
                                    <p:anim calcmode="lin" valueType="num">
                                      <p:cBhvr additive="base">
                                        <p:cTn id="89" dur="500" fill="hold"/>
                                        <p:tgtEl>
                                          <p:spTgt spid="68639"/>
                                        </p:tgtEl>
                                        <p:attrNameLst>
                                          <p:attrName>ppt_x</p:attrName>
                                        </p:attrNameLst>
                                      </p:cBhvr>
                                      <p:tavLst>
                                        <p:tav tm="0">
                                          <p:val>
                                            <p:strVal val="0-#ppt_w/2"/>
                                          </p:val>
                                        </p:tav>
                                        <p:tav tm="100000">
                                          <p:val>
                                            <p:strVal val="#ppt_x"/>
                                          </p:val>
                                        </p:tav>
                                      </p:tavLst>
                                    </p:anim>
                                    <p:anim calcmode="lin" valueType="num">
                                      <p:cBhvr additive="base">
                                        <p:cTn id="90" dur="500" fill="hold"/>
                                        <p:tgtEl>
                                          <p:spTgt spid="68639"/>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8" fill="hold" grpId="0" nodeType="clickEffect">
                                  <p:stCondLst>
                                    <p:cond delay="0"/>
                                  </p:stCondLst>
                                  <p:childTnLst>
                                    <p:set>
                                      <p:cBhvr>
                                        <p:cTn id="94" dur="1" fill="hold">
                                          <p:stCondLst>
                                            <p:cond delay="0"/>
                                          </p:stCondLst>
                                        </p:cTn>
                                        <p:tgtEl>
                                          <p:spTgt spid="68640"/>
                                        </p:tgtEl>
                                        <p:attrNameLst>
                                          <p:attrName>style.visibility</p:attrName>
                                        </p:attrNameLst>
                                      </p:cBhvr>
                                      <p:to>
                                        <p:strVal val="visible"/>
                                      </p:to>
                                    </p:set>
                                    <p:anim calcmode="lin" valueType="num">
                                      <p:cBhvr additive="base">
                                        <p:cTn id="95" dur="500" fill="hold"/>
                                        <p:tgtEl>
                                          <p:spTgt spid="68640"/>
                                        </p:tgtEl>
                                        <p:attrNameLst>
                                          <p:attrName>ppt_x</p:attrName>
                                        </p:attrNameLst>
                                      </p:cBhvr>
                                      <p:tavLst>
                                        <p:tav tm="0">
                                          <p:val>
                                            <p:strVal val="0-#ppt_w/2"/>
                                          </p:val>
                                        </p:tav>
                                        <p:tav tm="100000">
                                          <p:val>
                                            <p:strVal val="#ppt_x"/>
                                          </p:val>
                                        </p:tav>
                                      </p:tavLst>
                                    </p:anim>
                                    <p:anim calcmode="lin" valueType="num">
                                      <p:cBhvr additive="base">
                                        <p:cTn id="96" dur="500" fill="hold"/>
                                        <p:tgtEl>
                                          <p:spTgt spid="686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animBg="1" autoUpdateAnimBg="0"/>
      <p:bldP spid="68611" grpId="0" animBg="1" autoUpdateAnimBg="0"/>
      <p:bldP spid="68612" grpId="0" animBg="1" autoUpdateAnimBg="0"/>
      <p:bldP spid="68613" grpId="0" animBg="1"/>
      <p:bldP spid="68614" grpId="0" animBg="1"/>
      <p:bldP spid="68620" grpId="0" animBg="1" autoUpdateAnimBg="0"/>
      <p:bldP spid="68621" grpId="0" animBg="1"/>
      <p:bldP spid="68629" grpId="0" animBg="1" autoUpdateAnimBg="0"/>
      <p:bldP spid="68633" grpId="0" animBg="1"/>
      <p:bldP spid="68634" grpId="0" animBg="1" autoUpdateAnimBg="0"/>
      <p:bldP spid="68636" grpId="0" animBg="1" autoUpdateAnimBg="0"/>
      <p:bldP spid="68638" grpId="0" animBg="1" autoUpdateAnimBg="0"/>
      <p:bldP spid="68639" grpId="0" animBg="1"/>
      <p:bldP spid="68640" grpId="0" animBg="1" autoUpdateAnimBg="0"/>
      <p:bldP spid="68641" grpId="0" animBg="1"/>
      <p:bldP spid="68644" grpId="0" animBg="1"/>
    </p:bld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a:xfrm>
            <a:off x="2771775" y="115888"/>
            <a:ext cx="6011863" cy="504825"/>
          </a:xfrm>
          <a:ln w="28575">
            <a:solidFill>
              <a:srgbClr val="008000"/>
            </a:solidFill>
          </a:ln>
        </p:spPr>
        <p:txBody>
          <a:bodyPr/>
          <a:lstStyle/>
          <a:p>
            <a:pPr eaLnBrk="1" hangingPunct="1"/>
            <a:r>
              <a:rPr lang="en-US" sz="3200" smtClean="0">
                <a:latin typeface="Tahoma" pitchFamily="34" charset="0"/>
              </a:rPr>
              <a:t>Timbulnya IMBALAN BUNGA (6)</a:t>
            </a:r>
          </a:p>
        </p:txBody>
      </p:sp>
      <p:sp>
        <p:nvSpPr>
          <p:cNvPr id="405507" name="Rectangle 3"/>
          <p:cNvSpPr>
            <a:spLocks noChangeArrowheads="1"/>
          </p:cNvSpPr>
          <p:nvPr/>
        </p:nvSpPr>
        <p:spPr bwMode="auto">
          <a:xfrm>
            <a:off x="250825" y="1008063"/>
            <a:ext cx="8569325" cy="3438525"/>
          </a:xfrm>
          <a:prstGeom prst="rect">
            <a:avLst/>
          </a:prstGeom>
          <a:noFill/>
          <a:ln w="28575">
            <a:solidFill>
              <a:srgbClr val="FF33CC"/>
            </a:solidFill>
            <a:miter lim="800000"/>
            <a:headEnd/>
            <a:tailEnd/>
          </a:ln>
        </p:spPr>
        <p:txBody>
          <a:bodyPr lIns="91426" tIns="45714" rIns="91426" bIns="45714" anchor="ctr">
            <a:spAutoFit/>
          </a:bodyPr>
          <a:lstStyle/>
          <a:p>
            <a:pPr>
              <a:lnSpc>
                <a:spcPct val="90000"/>
              </a:lnSpc>
            </a:pPr>
            <a:r>
              <a:rPr lang="id-ID" sz="2200" b="1" u="none"/>
              <a:t>Imbalan bunga sebagaimana dimaksud pada ayat (1) juga diberikan atas pembayaran lebih sanksi administrasi berupa denda sebagaimana dimaksud dalam </a:t>
            </a:r>
            <a:r>
              <a:rPr lang="id-ID" sz="2200" b="1"/>
              <a:t>Pasal 14 ayat (4)</a:t>
            </a:r>
            <a:r>
              <a:rPr lang="id-ID" sz="2200" b="1" u="none"/>
              <a:t> dan/atau bunga sebagaimana dimaksud dalam </a:t>
            </a:r>
            <a:r>
              <a:rPr lang="id-ID" sz="2200" b="1"/>
              <a:t>Pasal 19 ayat (1)</a:t>
            </a:r>
            <a:r>
              <a:rPr lang="id-ID" sz="2200" b="1" u="none"/>
              <a:t> berdasarkan Surat Keputusan Pengurangan Sanksi Administrasi atau Surat Keputusan Penghapusan Sanksi Administrasi sebagai akibat diterbitkan Surat Keputusan Keberatan, Putusan Banding, atau Putusan Peninjauan Kembali yang mengabulkan sebagian atau seluruh permohonan Wajib Pajak.</a:t>
            </a:r>
            <a:r>
              <a:rPr lang="id-ID" sz="2200" b="1"/>
              <a:t> </a:t>
            </a:r>
            <a:endParaRPr lang="en-US" sz="2200" b="1"/>
          </a:p>
        </p:txBody>
      </p:sp>
      <p:sp>
        <p:nvSpPr>
          <p:cNvPr id="405510" name="Rectangle 6"/>
          <p:cNvSpPr>
            <a:spLocks noChangeArrowheads="1"/>
          </p:cNvSpPr>
          <p:nvPr/>
        </p:nvSpPr>
        <p:spPr bwMode="auto">
          <a:xfrm>
            <a:off x="250825" y="144463"/>
            <a:ext cx="2305050" cy="692150"/>
          </a:xfrm>
          <a:prstGeom prst="rect">
            <a:avLst/>
          </a:prstGeom>
          <a:solidFill>
            <a:schemeClr val="bg1"/>
          </a:solidFill>
          <a:ln w="12700">
            <a:solidFill>
              <a:schemeClr val="tx1"/>
            </a:solidFill>
            <a:miter lim="800000"/>
            <a:headEnd/>
            <a:tailEnd/>
          </a:ln>
        </p:spPr>
        <p:txBody>
          <a:bodyPr lIns="91422" tIns="45712" rIns="91422" bIns="45712" anchor="ctr"/>
          <a:lstStyle/>
          <a:p>
            <a:r>
              <a:rPr lang="en-US" sz="2000" u="none">
                <a:solidFill>
                  <a:schemeClr val="tx2"/>
                </a:solidFill>
                <a:latin typeface="Tahoma" pitchFamily="34" charset="0"/>
              </a:rPr>
              <a:t>Pasal 27A ayat 2 UU KUP</a:t>
            </a:r>
          </a:p>
        </p:txBody>
      </p:sp>
      <p:sp>
        <p:nvSpPr>
          <p:cNvPr id="405517" name="Line 13"/>
          <p:cNvSpPr>
            <a:spLocks noChangeShapeType="1"/>
          </p:cNvSpPr>
          <p:nvPr/>
        </p:nvSpPr>
        <p:spPr bwMode="auto">
          <a:xfrm flipH="1">
            <a:off x="900113" y="2276475"/>
            <a:ext cx="2879725" cy="2305050"/>
          </a:xfrm>
          <a:prstGeom prst="line">
            <a:avLst/>
          </a:prstGeom>
          <a:noFill/>
          <a:ln w="9525">
            <a:solidFill>
              <a:schemeClr val="tx1"/>
            </a:solidFill>
            <a:round/>
            <a:headEnd/>
            <a:tailEnd type="triangle" w="med" len="med"/>
          </a:ln>
        </p:spPr>
        <p:txBody>
          <a:bodyPr/>
          <a:lstStyle/>
          <a:p>
            <a:endParaRPr lang="en-US"/>
          </a:p>
        </p:txBody>
      </p:sp>
      <p:sp>
        <p:nvSpPr>
          <p:cNvPr id="405518" name="Rectangle 14"/>
          <p:cNvSpPr>
            <a:spLocks noChangeArrowheads="1"/>
          </p:cNvSpPr>
          <p:nvPr/>
        </p:nvSpPr>
        <p:spPr bwMode="auto">
          <a:xfrm>
            <a:off x="179388" y="4559300"/>
            <a:ext cx="5508625" cy="2298700"/>
          </a:xfrm>
          <a:prstGeom prst="rect">
            <a:avLst/>
          </a:prstGeom>
          <a:noFill/>
          <a:ln w="9525">
            <a:solidFill>
              <a:srgbClr val="008000"/>
            </a:solidFill>
            <a:miter lim="800000"/>
            <a:headEnd/>
            <a:tailEnd/>
          </a:ln>
        </p:spPr>
        <p:txBody>
          <a:bodyPr lIns="91426" tIns="45714" rIns="91426" bIns="45714" anchor="ctr">
            <a:spAutoFit/>
          </a:bodyPr>
          <a:lstStyle/>
          <a:p>
            <a:pPr algn="l">
              <a:lnSpc>
                <a:spcPct val="90000"/>
              </a:lnSpc>
              <a:buFont typeface="Wingdings" pitchFamily="2" charset="2"/>
              <a:buChar char="Ø"/>
            </a:pPr>
            <a:r>
              <a:rPr lang="en-US" sz="2000" u="none">
                <a:latin typeface="Lucida Console" pitchFamily="49" charset="0"/>
              </a:rPr>
              <a:t>PKP tidak membuat atau membuat faktur pajak, tetapi tidak tepat waktu;</a:t>
            </a:r>
          </a:p>
          <a:p>
            <a:pPr algn="l">
              <a:lnSpc>
                <a:spcPct val="90000"/>
              </a:lnSpc>
              <a:buFont typeface="Wingdings" pitchFamily="2" charset="2"/>
              <a:buChar char="Ø"/>
            </a:pPr>
            <a:r>
              <a:rPr lang="en-US" sz="2000" u="none">
                <a:latin typeface="Lucida Console" pitchFamily="49" charset="0"/>
              </a:rPr>
              <a:t>PKP tidak mengisi faktur pajak secara lengkap;</a:t>
            </a:r>
          </a:p>
          <a:p>
            <a:pPr algn="l">
              <a:lnSpc>
                <a:spcPct val="90000"/>
              </a:lnSpc>
              <a:buFont typeface="Wingdings" pitchFamily="2" charset="2"/>
              <a:buChar char="Ø"/>
            </a:pPr>
            <a:r>
              <a:rPr lang="en-US" sz="2000" u="none">
                <a:latin typeface="Lucida Console" pitchFamily="49" charset="0"/>
              </a:rPr>
              <a:t>PKP melaporkan faktur pajak tidak sesuai dengan masa penerbitan faktur pajak.</a:t>
            </a:r>
          </a:p>
        </p:txBody>
      </p:sp>
      <p:sp>
        <p:nvSpPr>
          <p:cNvPr id="405519" name="Rectangle 15"/>
          <p:cNvSpPr>
            <a:spLocks noChangeArrowheads="1"/>
          </p:cNvSpPr>
          <p:nvPr/>
        </p:nvSpPr>
        <p:spPr bwMode="auto">
          <a:xfrm>
            <a:off x="7310438" y="4578350"/>
            <a:ext cx="1582737" cy="650875"/>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buFont typeface="Wingdings" pitchFamily="2" charset="2"/>
              <a:buNone/>
            </a:pPr>
            <a:r>
              <a:rPr lang="en-US" sz="2000" u="none">
                <a:latin typeface="Lucida Console" pitchFamily="49" charset="0"/>
              </a:rPr>
              <a:t>Bunga Penagihan</a:t>
            </a:r>
          </a:p>
        </p:txBody>
      </p:sp>
      <p:sp>
        <p:nvSpPr>
          <p:cNvPr id="405520" name="Line 16"/>
          <p:cNvSpPr>
            <a:spLocks noChangeShapeType="1"/>
          </p:cNvSpPr>
          <p:nvPr/>
        </p:nvSpPr>
        <p:spPr bwMode="auto">
          <a:xfrm>
            <a:off x="6877050" y="2565400"/>
            <a:ext cx="1871663" cy="2159000"/>
          </a:xfrm>
          <a:prstGeom prst="line">
            <a:avLst/>
          </a:prstGeom>
          <a:noFill/>
          <a:ln w="9525">
            <a:solidFill>
              <a:schemeClr val="tx1"/>
            </a:solidFill>
            <a:round/>
            <a:headEnd/>
            <a:tailEnd type="triangle" w="med" len="med"/>
          </a:ln>
        </p:spPr>
        <p:txBody>
          <a:bodyPr/>
          <a:lstStyle/>
          <a:p>
            <a:endParaRPr lang="en-US"/>
          </a:p>
        </p:txBody>
      </p:sp>
      <p:sp>
        <p:nvSpPr>
          <p:cNvPr id="405522" name="AutoShape 18"/>
          <p:cNvSpPr>
            <a:spLocks noChangeArrowheads="1"/>
          </p:cNvSpPr>
          <p:nvPr/>
        </p:nvSpPr>
        <p:spPr bwMode="auto">
          <a:xfrm rot="5400000">
            <a:off x="6047582" y="5407819"/>
            <a:ext cx="503237" cy="7207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405523" name="Rectangle 19"/>
          <p:cNvSpPr>
            <a:spLocks noChangeArrowheads="1"/>
          </p:cNvSpPr>
          <p:nvPr/>
        </p:nvSpPr>
        <p:spPr bwMode="auto">
          <a:xfrm>
            <a:off x="6084888" y="6076950"/>
            <a:ext cx="1582737" cy="376238"/>
          </a:xfrm>
          <a:prstGeom prst="rect">
            <a:avLst/>
          </a:prstGeom>
          <a:noFill/>
          <a:ln w="9525">
            <a:solidFill>
              <a:srgbClr val="008000"/>
            </a:solidFill>
            <a:miter lim="800000"/>
            <a:headEnd/>
            <a:tailEnd/>
          </a:ln>
        </p:spPr>
        <p:txBody>
          <a:bodyPr lIns="91426" tIns="45714" rIns="91426" bIns="45714" anchor="ctr">
            <a:spAutoFit/>
          </a:bodyPr>
          <a:lstStyle/>
          <a:p>
            <a:pPr>
              <a:lnSpc>
                <a:spcPct val="90000"/>
              </a:lnSpc>
              <a:buFont typeface="Wingdings" pitchFamily="2" charset="2"/>
              <a:buNone/>
            </a:pPr>
            <a:r>
              <a:rPr lang="en-US" sz="2000" u="none">
                <a:latin typeface="Lucida Console" pitchFamily="49" charset="0"/>
              </a:rPr>
              <a:t>2% X DPP</a:t>
            </a:r>
          </a:p>
        </p:txBody>
      </p:sp>
      <p:sp>
        <p:nvSpPr>
          <p:cNvPr id="405524" name="AutoShape 20"/>
          <p:cNvSpPr>
            <a:spLocks/>
          </p:cNvSpPr>
          <p:nvPr/>
        </p:nvSpPr>
        <p:spPr bwMode="auto">
          <a:xfrm>
            <a:off x="5651500" y="4581525"/>
            <a:ext cx="215900" cy="2087563"/>
          </a:xfrm>
          <a:prstGeom prst="rightBrace">
            <a:avLst>
              <a:gd name="adj1" fmla="val 80576"/>
              <a:gd name="adj2" fmla="val 50000"/>
            </a:avLst>
          </a:prstGeom>
          <a:noFill/>
          <a:ln w="28575">
            <a:solidFill>
              <a:srgbClr val="008000"/>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iterate type="wd">
                                    <p:tmPct val="10000"/>
                                  </p:iterate>
                                  <p:childTnLst>
                                    <p:set>
                                      <p:cBhvr>
                                        <p:cTn id="6" dur="1" fill="hold">
                                          <p:stCondLst>
                                            <p:cond delay="0"/>
                                          </p:stCondLst>
                                        </p:cTn>
                                        <p:tgtEl>
                                          <p:spTgt spid="405506"/>
                                        </p:tgtEl>
                                        <p:attrNameLst>
                                          <p:attrName>style.visibility</p:attrName>
                                        </p:attrNameLst>
                                      </p:cBhvr>
                                      <p:to>
                                        <p:strVal val="visible"/>
                                      </p:to>
                                    </p:set>
                                    <p:anim calcmode="lin" valueType="num">
                                      <p:cBhvr>
                                        <p:cTn id="7" dur="500" fill="hold"/>
                                        <p:tgtEl>
                                          <p:spTgt spid="40550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0550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0550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0550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grpId="0" nodeType="clickEffect">
                                  <p:stCondLst>
                                    <p:cond delay="0"/>
                                  </p:stCondLst>
                                  <p:childTnLst>
                                    <p:set>
                                      <p:cBhvr>
                                        <p:cTn id="14" dur="1" fill="hold">
                                          <p:stCondLst>
                                            <p:cond delay="0"/>
                                          </p:stCondLst>
                                        </p:cTn>
                                        <p:tgtEl>
                                          <p:spTgt spid="405510"/>
                                        </p:tgtEl>
                                        <p:attrNameLst>
                                          <p:attrName>style.visibility</p:attrName>
                                        </p:attrNameLst>
                                      </p:cBhvr>
                                      <p:to>
                                        <p:strVal val="visible"/>
                                      </p:to>
                                    </p:set>
                                    <p:animEffect transition="in" filter="fade">
                                      <p:cBhvr>
                                        <p:cTn id="15" dur="770" decel="100000"/>
                                        <p:tgtEl>
                                          <p:spTgt spid="405510"/>
                                        </p:tgtEl>
                                      </p:cBhvr>
                                    </p:animEffect>
                                    <p:animScale>
                                      <p:cBhvr>
                                        <p:cTn id="16" dur="770" decel="100000"/>
                                        <p:tgtEl>
                                          <p:spTgt spid="405510"/>
                                        </p:tgtEl>
                                      </p:cBhvr>
                                      <p:from x="10000" y="10000"/>
                                      <p:to x="200000" y="450000"/>
                                    </p:animScale>
                                    <p:animScale>
                                      <p:cBhvr>
                                        <p:cTn id="17" dur="1230" accel="100000" fill="hold">
                                          <p:stCondLst>
                                            <p:cond delay="770"/>
                                          </p:stCondLst>
                                        </p:cTn>
                                        <p:tgtEl>
                                          <p:spTgt spid="405510"/>
                                        </p:tgtEl>
                                      </p:cBhvr>
                                      <p:from x="200000" y="450000"/>
                                      <p:to x="100000" y="100000"/>
                                    </p:animScale>
                                    <p:set>
                                      <p:cBhvr>
                                        <p:cTn id="18" dur="770" fill="hold"/>
                                        <p:tgtEl>
                                          <p:spTgt spid="405510"/>
                                        </p:tgtEl>
                                        <p:attrNameLst>
                                          <p:attrName>ppt_x</p:attrName>
                                        </p:attrNameLst>
                                      </p:cBhvr>
                                      <p:to>
                                        <p:strVal val="(0.5)"/>
                                      </p:to>
                                    </p:set>
                                    <p:anim from="(0.5)" to="(#ppt_x)" calcmode="lin" valueType="num">
                                      <p:cBhvr>
                                        <p:cTn id="19" dur="1230" accel="100000" fill="hold">
                                          <p:stCondLst>
                                            <p:cond delay="770"/>
                                          </p:stCondLst>
                                        </p:cTn>
                                        <p:tgtEl>
                                          <p:spTgt spid="405510"/>
                                        </p:tgtEl>
                                        <p:attrNameLst>
                                          <p:attrName>ppt_x</p:attrName>
                                        </p:attrNameLst>
                                      </p:cBhvr>
                                    </p:anim>
                                    <p:set>
                                      <p:cBhvr>
                                        <p:cTn id="20" dur="770" fill="hold"/>
                                        <p:tgtEl>
                                          <p:spTgt spid="405510"/>
                                        </p:tgtEl>
                                        <p:attrNameLst>
                                          <p:attrName>ppt_y</p:attrName>
                                        </p:attrNameLst>
                                      </p:cBhvr>
                                      <p:to>
                                        <p:strVal val="(#ppt_y+0.4)"/>
                                      </p:to>
                                    </p:set>
                                    <p:anim from="(#ppt_y+0.4)" to="(#ppt_y)" calcmode="lin" valueType="num">
                                      <p:cBhvr>
                                        <p:cTn id="21" dur="1230" accel="100000" fill="hold">
                                          <p:stCondLst>
                                            <p:cond delay="770"/>
                                          </p:stCondLst>
                                        </p:cTn>
                                        <p:tgtEl>
                                          <p:spTgt spid="405510"/>
                                        </p:tgtEl>
                                        <p:attrNameLst>
                                          <p:attrName>ppt_y</p:attrName>
                                        </p:attrNameLst>
                                      </p:cBhvr>
                                    </p:anim>
                                  </p:childTnLst>
                                </p:cTn>
                              </p:par>
                            </p:childTnLst>
                          </p:cTn>
                        </p:par>
                      </p:childTnLst>
                    </p:cTn>
                  </p:par>
                  <p:par>
                    <p:cTn id="22" fill="hold">
                      <p:stCondLst>
                        <p:cond delay="indefinite"/>
                      </p:stCondLst>
                      <p:childTnLst>
                        <p:par>
                          <p:cTn id="23" fill="hold">
                            <p:stCondLst>
                              <p:cond delay="0"/>
                            </p:stCondLst>
                            <p:childTnLst>
                              <p:par>
                                <p:cTn id="24" presetID="34" presetClass="entr" presetSubtype="0" fill="hold" grpId="0" nodeType="clickEffect">
                                  <p:stCondLst>
                                    <p:cond delay="0"/>
                                  </p:stCondLst>
                                  <p:iterate type="wd">
                                    <p:tmPct val="10000"/>
                                  </p:iterate>
                                  <p:childTnLst>
                                    <p:set>
                                      <p:cBhvr>
                                        <p:cTn id="25" dur="1" fill="hold">
                                          <p:stCondLst>
                                            <p:cond delay="0"/>
                                          </p:stCondLst>
                                        </p:cTn>
                                        <p:tgtEl>
                                          <p:spTgt spid="405507"/>
                                        </p:tgtEl>
                                        <p:attrNameLst>
                                          <p:attrName>style.visibility</p:attrName>
                                        </p:attrNameLst>
                                      </p:cBhvr>
                                      <p:to>
                                        <p:strVal val="visible"/>
                                      </p:to>
                                    </p:set>
                                    <p:anim from="(-#ppt_w/2)" to="(#ppt_x)" calcmode="lin" valueType="num">
                                      <p:cBhvr>
                                        <p:cTn id="26" dur="600" fill="hold">
                                          <p:stCondLst>
                                            <p:cond delay="0"/>
                                          </p:stCondLst>
                                        </p:cTn>
                                        <p:tgtEl>
                                          <p:spTgt spid="405507"/>
                                        </p:tgtEl>
                                        <p:attrNameLst>
                                          <p:attrName>ppt_x</p:attrName>
                                        </p:attrNameLst>
                                      </p:cBhvr>
                                    </p:anim>
                                    <p:anim from="0" to="-1.0" calcmode="lin" valueType="num">
                                      <p:cBhvr>
                                        <p:cTn id="27" dur="200" decel="50000" autoRev="1" fill="hold">
                                          <p:stCondLst>
                                            <p:cond delay="600"/>
                                          </p:stCondLst>
                                        </p:cTn>
                                        <p:tgtEl>
                                          <p:spTgt spid="405507"/>
                                        </p:tgtEl>
                                        <p:attrNameLst>
                                          <p:attrName>xshear</p:attrName>
                                        </p:attrNameLst>
                                      </p:cBhvr>
                                    </p:anim>
                                    <p:animScale>
                                      <p:cBhvr>
                                        <p:cTn id="28" dur="200" decel="100000" autoRev="1" fill="hold">
                                          <p:stCondLst>
                                            <p:cond delay="600"/>
                                          </p:stCondLst>
                                        </p:cTn>
                                        <p:tgtEl>
                                          <p:spTgt spid="405507"/>
                                        </p:tgtEl>
                                      </p:cBhvr>
                                      <p:from x="100000" y="100000"/>
                                      <p:to x="80000" y="100000"/>
                                    </p:animScale>
                                    <p:anim by="(#ppt_h/3+#ppt_w*0.1)" calcmode="lin" valueType="num">
                                      <p:cBhvr additive="sum">
                                        <p:cTn id="29" dur="200" decel="100000" autoRev="1" fill="hold">
                                          <p:stCondLst>
                                            <p:cond delay="600"/>
                                          </p:stCondLst>
                                        </p:cTn>
                                        <p:tgtEl>
                                          <p:spTgt spid="405507"/>
                                        </p:tgtEl>
                                        <p:attrNameLst>
                                          <p:attrName>ppt_x</p:attrName>
                                        </p:attrNameLst>
                                      </p:cBhvr>
                                    </p:anim>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405517"/>
                                        </p:tgtEl>
                                        <p:attrNameLst>
                                          <p:attrName>style.visibility</p:attrName>
                                        </p:attrNameLst>
                                      </p:cBhvr>
                                      <p:to>
                                        <p:strVal val="visible"/>
                                      </p:to>
                                    </p:set>
                                    <p:anim calcmode="lin" valueType="num">
                                      <p:cBhvr>
                                        <p:cTn id="34" dur="500" fill="hold"/>
                                        <p:tgtEl>
                                          <p:spTgt spid="405517"/>
                                        </p:tgtEl>
                                        <p:attrNameLst>
                                          <p:attrName>ppt_w</p:attrName>
                                        </p:attrNameLst>
                                      </p:cBhvr>
                                      <p:tavLst>
                                        <p:tav tm="0">
                                          <p:val>
                                            <p:strVal val="#ppt_w*0.05"/>
                                          </p:val>
                                        </p:tav>
                                        <p:tav tm="100000">
                                          <p:val>
                                            <p:strVal val="#ppt_w"/>
                                          </p:val>
                                        </p:tav>
                                      </p:tavLst>
                                    </p:anim>
                                    <p:anim calcmode="lin" valueType="num">
                                      <p:cBhvr>
                                        <p:cTn id="35" dur="500" fill="hold"/>
                                        <p:tgtEl>
                                          <p:spTgt spid="405517"/>
                                        </p:tgtEl>
                                        <p:attrNameLst>
                                          <p:attrName>ppt_h</p:attrName>
                                        </p:attrNameLst>
                                      </p:cBhvr>
                                      <p:tavLst>
                                        <p:tav tm="0">
                                          <p:val>
                                            <p:strVal val="#ppt_h"/>
                                          </p:val>
                                        </p:tav>
                                        <p:tav tm="100000">
                                          <p:val>
                                            <p:strVal val="#ppt_h"/>
                                          </p:val>
                                        </p:tav>
                                      </p:tavLst>
                                    </p:anim>
                                    <p:anim calcmode="lin" valueType="num">
                                      <p:cBhvr>
                                        <p:cTn id="36" dur="500" fill="hold"/>
                                        <p:tgtEl>
                                          <p:spTgt spid="405517"/>
                                        </p:tgtEl>
                                        <p:attrNameLst>
                                          <p:attrName>ppt_x</p:attrName>
                                        </p:attrNameLst>
                                      </p:cBhvr>
                                      <p:tavLst>
                                        <p:tav tm="0">
                                          <p:val>
                                            <p:strVal val="#ppt_x-.2"/>
                                          </p:val>
                                        </p:tav>
                                        <p:tav tm="100000">
                                          <p:val>
                                            <p:strVal val="#ppt_x"/>
                                          </p:val>
                                        </p:tav>
                                      </p:tavLst>
                                    </p:anim>
                                    <p:anim calcmode="lin" valueType="num">
                                      <p:cBhvr>
                                        <p:cTn id="37" dur="500" fill="hold"/>
                                        <p:tgtEl>
                                          <p:spTgt spid="405517"/>
                                        </p:tgtEl>
                                        <p:attrNameLst>
                                          <p:attrName>ppt_y</p:attrName>
                                        </p:attrNameLst>
                                      </p:cBhvr>
                                      <p:tavLst>
                                        <p:tav tm="0">
                                          <p:val>
                                            <p:strVal val="#ppt_y"/>
                                          </p:val>
                                        </p:tav>
                                        <p:tav tm="100000">
                                          <p:val>
                                            <p:strVal val="#ppt_y"/>
                                          </p:val>
                                        </p:tav>
                                      </p:tavLst>
                                    </p:anim>
                                    <p:animEffect transition="in" filter="fade">
                                      <p:cBhvr>
                                        <p:cTn id="38" dur="500"/>
                                        <p:tgtEl>
                                          <p:spTgt spid="405517"/>
                                        </p:tgtEl>
                                      </p:cBhvr>
                                    </p:animEffect>
                                  </p:childTnLst>
                                </p:cTn>
                              </p:par>
                            </p:childTnLst>
                          </p:cTn>
                        </p:par>
                      </p:childTnLst>
                    </p:cTn>
                  </p:par>
                  <p:par>
                    <p:cTn id="39" fill="hold">
                      <p:stCondLst>
                        <p:cond delay="indefinite"/>
                      </p:stCondLst>
                      <p:childTnLst>
                        <p:par>
                          <p:cTn id="40" fill="hold">
                            <p:stCondLst>
                              <p:cond delay="0"/>
                            </p:stCondLst>
                            <p:childTnLst>
                              <p:par>
                                <p:cTn id="41" presetID="35" presetClass="entr" presetSubtype="0" fill="hold" grpId="0" nodeType="clickEffect">
                                  <p:stCondLst>
                                    <p:cond delay="0"/>
                                  </p:stCondLst>
                                  <p:iterate type="wd">
                                    <p:tmPct val="10000"/>
                                  </p:iterate>
                                  <p:childTnLst>
                                    <p:set>
                                      <p:cBhvr>
                                        <p:cTn id="42" dur="1" fill="hold">
                                          <p:stCondLst>
                                            <p:cond delay="0"/>
                                          </p:stCondLst>
                                        </p:cTn>
                                        <p:tgtEl>
                                          <p:spTgt spid="405518"/>
                                        </p:tgtEl>
                                        <p:attrNameLst>
                                          <p:attrName>style.visibility</p:attrName>
                                        </p:attrNameLst>
                                      </p:cBhvr>
                                      <p:to>
                                        <p:strVal val="visible"/>
                                      </p:to>
                                    </p:set>
                                    <p:animEffect transition="in" filter="fade">
                                      <p:cBhvr>
                                        <p:cTn id="43" dur="2000"/>
                                        <p:tgtEl>
                                          <p:spTgt spid="405518"/>
                                        </p:tgtEl>
                                      </p:cBhvr>
                                    </p:animEffect>
                                    <p:anim calcmode="lin" valueType="num">
                                      <p:cBhvr>
                                        <p:cTn id="44" dur="2000" fill="hold"/>
                                        <p:tgtEl>
                                          <p:spTgt spid="405518"/>
                                        </p:tgtEl>
                                        <p:attrNameLst>
                                          <p:attrName>style.rotation</p:attrName>
                                        </p:attrNameLst>
                                      </p:cBhvr>
                                      <p:tavLst>
                                        <p:tav tm="0">
                                          <p:val>
                                            <p:fltVal val="720"/>
                                          </p:val>
                                        </p:tav>
                                        <p:tav tm="100000">
                                          <p:val>
                                            <p:fltVal val="0"/>
                                          </p:val>
                                        </p:tav>
                                      </p:tavLst>
                                    </p:anim>
                                    <p:anim calcmode="lin" valueType="num">
                                      <p:cBhvr>
                                        <p:cTn id="45" dur="2000" fill="hold"/>
                                        <p:tgtEl>
                                          <p:spTgt spid="405518"/>
                                        </p:tgtEl>
                                        <p:attrNameLst>
                                          <p:attrName>ppt_h</p:attrName>
                                        </p:attrNameLst>
                                      </p:cBhvr>
                                      <p:tavLst>
                                        <p:tav tm="0">
                                          <p:val>
                                            <p:fltVal val="0"/>
                                          </p:val>
                                        </p:tav>
                                        <p:tav tm="100000">
                                          <p:val>
                                            <p:strVal val="#ppt_h"/>
                                          </p:val>
                                        </p:tav>
                                      </p:tavLst>
                                    </p:anim>
                                    <p:anim calcmode="lin" valueType="num">
                                      <p:cBhvr>
                                        <p:cTn id="46" dur="2000" fill="hold"/>
                                        <p:tgtEl>
                                          <p:spTgt spid="405518"/>
                                        </p:tgtEl>
                                        <p:attrNameLst>
                                          <p:attrName>ppt_w</p:attrName>
                                        </p:attrNameLst>
                                      </p:cBhvr>
                                      <p:tavLst>
                                        <p:tav tm="0">
                                          <p:val>
                                            <p:fltVal val="0"/>
                                          </p:val>
                                        </p:tav>
                                        <p:tav tm="100000">
                                          <p:val>
                                            <p:strVal val="#ppt_w"/>
                                          </p:val>
                                        </p:tav>
                                      </p:tavLst>
                                    </p:anim>
                                  </p:childTnLst>
                                </p:cTn>
                              </p:par>
                            </p:childTnLst>
                          </p:cTn>
                        </p:par>
                      </p:childTnLst>
                    </p:cTn>
                  </p:par>
                  <p:par>
                    <p:cTn id="47" fill="hold">
                      <p:stCondLst>
                        <p:cond delay="indefinite"/>
                      </p:stCondLst>
                      <p:childTnLst>
                        <p:par>
                          <p:cTn id="48" fill="hold">
                            <p:stCondLst>
                              <p:cond delay="0"/>
                            </p:stCondLst>
                            <p:childTnLst>
                              <p:par>
                                <p:cTn id="49" presetID="52" presetClass="entr" presetSubtype="0" fill="hold" grpId="0" nodeType="clickEffect">
                                  <p:stCondLst>
                                    <p:cond delay="0"/>
                                  </p:stCondLst>
                                  <p:childTnLst>
                                    <p:set>
                                      <p:cBhvr>
                                        <p:cTn id="50" dur="1" fill="hold">
                                          <p:stCondLst>
                                            <p:cond delay="0"/>
                                          </p:stCondLst>
                                        </p:cTn>
                                        <p:tgtEl>
                                          <p:spTgt spid="405524"/>
                                        </p:tgtEl>
                                        <p:attrNameLst>
                                          <p:attrName>style.visibility</p:attrName>
                                        </p:attrNameLst>
                                      </p:cBhvr>
                                      <p:to>
                                        <p:strVal val="visible"/>
                                      </p:to>
                                    </p:set>
                                    <p:animScale>
                                      <p:cBhvr>
                                        <p:cTn id="51" dur="1000" decel="50000" fill="hold">
                                          <p:stCondLst>
                                            <p:cond delay="0"/>
                                          </p:stCondLst>
                                        </p:cTn>
                                        <p:tgtEl>
                                          <p:spTgt spid="4055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405524"/>
                                        </p:tgtEl>
                                        <p:attrNameLst>
                                          <p:attrName>ppt_x</p:attrName>
                                          <p:attrName>ppt_y</p:attrName>
                                        </p:attrNameLst>
                                      </p:cBhvr>
                                    </p:animMotion>
                                    <p:animEffect transition="in" filter="fade">
                                      <p:cBhvr>
                                        <p:cTn id="53" dur="1000"/>
                                        <p:tgtEl>
                                          <p:spTgt spid="405524"/>
                                        </p:tgtEl>
                                      </p:cBhvr>
                                    </p:animEffect>
                                  </p:childTnLst>
                                </p:cTn>
                              </p:par>
                            </p:childTnLst>
                          </p:cTn>
                        </p:par>
                      </p:childTnLst>
                    </p:cTn>
                  </p:par>
                  <p:par>
                    <p:cTn id="54" fill="hold">
                      <p:stCondLst>
                        <p:cond delay="indefinite"/>
                      </p:stCondLst>
                      <p:childTnLst>
                        <p:par>
                          <p:cTn id="55" fill="hold">
                            <p:stCondLst>
                              <p:cond delay="0"/>
                            </p:stCondLst>
                            <p:childTnLst>
                              <p:par>
                                <p:cTn id="56" presetID="52" presetClass="entr" presetSubtype="0" fill="hold" grpId="0" nodeType="clickEffect">
                                  <p:stCondLst>
                                    <p:cond delay="0"/>
                                  </p:stCondLst>
                                  <p:childTnLst>
                                    <p:set>
                                      <p:cBhvr>
                                        <p:cTn id="57" dur="1" fill="hold">
                                          <p:stCondLst>
                                            <p:cond delay="0"/>
                                          </p:stCondLst>
                                        </p:cTn>
                                        <p:tgtEl>
                                          <p:spTgt spid="405522"/>
                                        </p:tgtEl>
                                        <p:attrNameLst>
                                          <p:attrName>style.visibility</p:attrName>
                                        </p:attrNameLst>
                                      </p:cBhvr>
                                      <p:to>
                                        <p:strVal val="visible"/>
                                      </p:to>
                                    </p:set>
                                    <p:animScale>
                                      <p:cBhvr>
                                        <p:cTn id="58" dur="1000" decel="50000" fill="hold">
                                          <p:stCondLst>
                                            <p:cond delay="0"/>
                                          </p:stCondLst>
                                        </p:cTn>
                                        <p:tgtEl>
                                          <p:spTgt spid="4055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405522"/>
                                        </p:tgtEl>
                                        <p:attrNameLst>
                                          <p:attrName>ppt_x</p:attrName>
                                          <p:attrName>ppt_y</p:attrName>
                                        </p:attrNameLst>
                                      </p:cBhvr>
                                    </p:animMotion>
                                    <p:animEffect transition="in" filter="fade">
                                      <p:cBhvr>
                                        <p:cTn id="60" dur="1000"/>
                                        <p:tgtEl>
                                          <p:spTgt spid="405522"/>
                                        </p:tgtEl>
                                      </p:cBhvr>
                                    </p:animEffect>
                                  </p:childTnLst>
                                </p:cTn>
                              </p:par>
                            </p:childTnLst>
                          </p:cTn>
                        </p:par>
                      </p:childTnLst>
                    </p:cTn>
                  </p:par>
                  <p:par>
                    <p:cTn id="61" fill="hold">
                      <p:stCondLst>
                        <p:cond delay="indefinite"/>
                      </p:stCondLst>
                      <p:childTnLst>
                        <p:par>
                          <p:cTn id="62" fill="hold">
                            <p:stCondLst>
                              <p:cond delay="0"/>
                            </p:stCondLst>
                            <p:childTnLst>
                              <p:par>
                                <p:cTn id="63" presetID="51" presetClass="entr" presetSubtype="0" fill="hold" grpId="0" nodeType="clickEffect">
                                  <p:stCondLst>
                                    <p:cond delay="0"/>
                                  </p:stCondLst>
                                  <p:childTnLst>
                                    <p:set>
                                      <p:cBhvr>
                                        <p:cTn id="64" dur="1" fill="hold">
                                          <p:stCondLst>
                                            <p:cond delay="0"/>
                                          </p:stCondLst>
                                        </p:cTn>
                                        <p:tgtEl>
                                          <p:spTgt spid="405523"/>
                                        </p:tgtEl>
                                        <p:attrNameLst>
                                          <p:attrName>style.visibility</p:attrName>
                                        </p:attrNameLst>
                                      </p:cBhvr>
                                      <p:to>
                                        <p:strVal val="visible"/>
                                      </p:to>
                                    </p:set>
                                    <p:animEffect transition="in" filter="fade">
                                      <p:cBhvr>
                                        <p:cTn id="65" dur="770" decel="100000"/>
                                        <p:tgtEl>
                                          <p:spTgt spid="405523"/>
                                        </p:tgtEl>
                                      </p:cBhvr>
                                    </p:animEffect>
                                    <p:animScale>
                                      <p:cBhvr>
                                        <p:cTn id="66" dur="770" decel="100000"/>
                                        <p:tgtEl>
                                          <p:spTgt spid="405523"/>
                                        </p:tgtEl>
                                      </p:cBhvr>
                                      <p:from x="10000" y="10000"/>
                                      <p:to x="200000" y="450000"/>
                                    </p:animScale>
                                    <p:animScale>
                                      <p:cBhvr>
                                        <p:cTn id="67" dur="1230" accel="100000" fill="hold">
                                          <p:stCondLst>
                                            <p:cond delay="770"/>
                                          </p:stCondLst>
                                        </p:cTn>
                                        <p:tgtEl>
                                          <p:spTgt spid="405523"/>
                                        </p:tgtEl>
                                      </p:cBhvr>
                                      <p:from x="200000" y="450000"/>
                                      <p:to x="100000" y="100000"/>
                                    </p:animScale>
                                    <p:set>
                                      <p:cBhvr>
                                        <p:cTn id="68" dur="770" fill="hold"/>
                                        <p:tgtEl>
                                          <p:spTgt spid="405523"/>
                                        </p:tgtEl>
                                        <p:attrNameLst>
                                          <p:attrName>ppt_x</p:attrName>
                                        </p:attrNameLst>
                                      </p:cBhvr>
                                      <p:to>
                                        <p:strVal val="(0.5)"/>
                                      </p:to>
                                    </p:set>
                                    <p:anim from="(0.5)" to="(#ppt_x)" calcmode="lin" valueType="num">
                                      <p:cBhvr>
                                        <p:cTn id="69" dur="1230" accel="100000" fill="hold">
                                          <p:stCondLst>
                                            <p:cond delay="770"/>
                                          </p:stCondLst>
                                        </p:cTn>
                                        <p:tgtEl>
                                          <p:spTgt spid="405523"/>
                                        </p:tgtEl>
                                        <p:attrNameLst>
                                          <p:attrName>ppt_x</p:attrName>
                                        </p:attrNameLst>
                                      </p:cBhvr>
                                    </p:anim>
                                    <p:set>
                                      <p:cBhvr>
                                        <p:cTn id="70" dur="770" fill="hold"/>
                                        <p:tgtEl>
                                          <p:spTgt spid="405523"/>
                                        </p:tgtEl>
                                        <p:attrNameLst>
                                          <p:attrName>ppt_y</p:attrName>
                                        </p:attrNameLst>
                                      </p:cBhvr>
                                      <p:to>
                                        <p:strVal val="(#ppt_y+0.4)"/>
                                      </p:to>
                                    </p:set>
                                    <p:anim from="(#ppt_y+0.4)" to="(#ppt_y)" calcmode="lin" valueType="num">
                                      <p:cBhvr>
                                        <p:cTn id="71" dur="1230" accel="100000" fill="hold">
                                          <p:stCondLst>
                                            <p:cond delay="770"/>
                                          </p:stCondLst>
                                        </p:cTn>
                                        <p:tgtEl>
                                          <p:spTgt spid="405523"/>
                                        </p:tgtEl>
                                        <p:attrNameLst>
                                          <p:attrName>ppt_y</p:attrName>
                                        </p:attrNameLst>
                                      </p:cBhvr>
                                    </p:anim>
                                  </p:childTnLst>
                                </p:cTn>
                              </p:par>
                            </p:childTnLst>
                          </p:cTn>
                        </p:par>
                      </p:childTnLst>
                    </p:cTn>
                  </p:par>
                  <p:par>
                    <p:cTn id="72" fill="hold">
                      <p:stCondLst>
                        <p:cond delay="indefinite"/>
                      </p:stCondLst>
                      <p:childTnLst>
                        <p:par>
                          <p:cTn id="73" fill="hold">
                            <p:stCondLst>
                              <p:cond delay="0"/>
                            </p:stCondLst>
                            <p:childTnLst>
                              <p:par>
                                <p:cTn id="74" presetID="52" presetClass="entr" presetSubtype="0" fill="hold" grpId="0" nodeType="clickEffect">
                                  <p:stCondLst>
                                    <p:cond delay="0"/>
                                  </p:stCondLst>
                                  <p:childTnLst>
                                    <p:set>
                                      <p:cBhvr>
                                        <p:cTn id="75" dur="1" fill="hold">
                                          <p:stCondLst>
                                            <p:cond delay="0"/>
                                          </p:stCondLst>
                                        </p:cTn>
                                        <p:tgtEl>
                                          <p:spTgt spid="405520"/>
                                        </p:tgtEl>
                                        <p:attrNameLst>
                                          <p:attrName>style.visibility</p:attrName>
                                        </p:attrNameLst>
                                      </p:cBhvr>
                                      <p:to>
                                        <p:strVal val="visible"/>
                                      </p:to>
                                    </p:set>
                                    <p:animScale>
                                      <p:cBhvr>
                                        <p:cTn id="76" dur="1000" decel="50000" fill="hold">
                                          <p:stCondLst>
                                            <p:cond delay="0"/>
                                          </p:stCondLst>
                                        </p:cTn>
                                        <p:tgtEl>
                                          <p:spTgt spid="4055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405520"/>
                                        </p:tgtEl>
                                        <p:attrNameLst>
                                          <p:attrName>ppt_x</p:attrName>
                                          <p:attrName>ppt_y</p:attrName>
                                        </p:attrNameLst>
                                      </p:cBhvr>
                                    </p:animMotion>
                                    <p:animEffect transition="in" filter="fade">
                                      <p:cBhvr>
                                        <p:cTn id="78" dur="1000"/>
                                        <p:tgtEl>
                                          <p:spTgt spid="405520"/>
                                        </p:tgtEl>
                                      </p:cBhvr>
                                    </p:animEffect>
                                  </p:childTnLst>
                                </p:cTn>
                              </p:par>
                            </p:childTnLst>
                          </p:cTn>
                        </p:par>
                      </p:childTnLst>
                    </p:cTn>
                  </p:par>
                  <p:par>
                    <p:cTn id="79" fill="hold">
                      <p:stCondLst>
                        <p:cond delay="indefinite"/>
                      </p:stCondLst>
                      <p:childTnLst>
                        <p:par>
                          <p:cTn id="80" fill="hold">
                            <p:stCondLst>
                              <p:cond delay="0"/>
                            </p:stCondLst>
                            <p:childTnLst>
                              <p:par>
                                <p:cTn id="81" presetID="51" presetClass="entr" presetSubtype="0" fill="hold" grpId="0" nodeType="clickEffect">
                                  <p:stCondLst>
                                    <p:cond delay="0"/>
                                  </p:stCondLst>
                                  <p:childTnLst>
                                    <p:set>
                                      <p:cBhvr>
                                        <p:cTn id="82" dur="1" fill="hold">
                                          <p:stCondLst>
                                            <p:cond delay="0"/>
                                          </p:stCondLst>
                                        </p:cTn>
                                        <p:tgtEl>
                                          <p:spTgt spid="405519"/>
                                        </p:tgtEl>
                                        <p:attrNameLst>
                                          <p:attrName>style.visibility</p:attrName>
                                        </p:attrNameLst>
                                      </p:cBhvr>
                                      <p:to>
                                        <p:strVal val="visible"/>
                                      </p:to>
                                    </p:set>
                                    <p:animEffect transition="in" filter="fade">
                                      <p:cBhvr>
                                        <p:cTn id="83" dur="770" decel="100000"/>
                                        <p:tgtEl>
                                          <p:spTgt spid="405519"/>
                                        </p:tgtEl>
                                      </p:cBhvr>
                                    </p:animEffect>
                                    <p:animScale>
                                      <p:cBhvr>
                                        <p:cTn id="84" dur="770" decel="100000"/>
                                        <p:tgtEl>
                                          <p:spTgt spid="405519"/>
                                        </p:tgtEl>
                                      </p:cBhvr>
                                      <p:from x="10000" y="10000"/>
                                      <p:to x="200000" y="450000"/>
                                    </p:animScale>
                                    <p:animScale>
                                      <p:cBhvr>
                                        <p:cTn id="85" dur="1230" accel="100000" fill="hold">
                                          <p:stCondLst>
                                            <p:cond delay="770"/>
                                          </p:stCondLst>
                                        </p:cTn>
                                        <p:tgtEl>
                                          <p:spTgt spid="405519"/>
                                        </p:tgtEl>
                                      </p:cBhvr>
                                      <p:from x="200000" y="450000"/>
                                      <p:to x="100000" y="100000"/>
                                    </p:animScale>
                                    <p:set>
                                      <p:cBhvr>
                                        <p:cTn id="86" dur="770" fill="hold"/>
                                        <p:tgtEl>
                                          <p:spTgt spid="405519"/>
                                        </p:tgtEl>
                                        <p:attrNameLst>
                                          <p:attrName>ppt_x</p:attrName>
                                        </p:attrNameLst>
                                      </p:cBhvr>
                                      <p:to>
                                        <p:strVal val="(0.5)"/>
                                      </p:to>
                                    </p:set>
                                    <p:anim from="(0.5)" to="(#ppt_x)" calcmode="lin" valueType="num">
                                      <p:cBhvr>
                                        <p:cTn id="87" dur="1230" accel="100000" fill="hold">
                                          <p:stCondLst>
                                            <p:cond delay="770"/>
                                          </p:stCondLst>
                                        </p:cTn>
                                        <p:tgtEl>
                                          <p:spTgt spid="405519"/>
                                        </p:tgtEl>
                                        <p:attrNameLst>
                                          <p:attrName>ppt_x</p:attrName>
                                        </p:attrNameLst>
                                      </p:cBhvr>
                                    </p:anim>
                                    <p:set>
                                      <p:cBhvr>
                                        <p:cTn id="88" dur="770" fill="hold"/>
                                        <p:tgtEl>
                                          <p:spTgt spid="405519"/>
                                        </p:tgtEl>
                                        <p:attrNameLst>
                                          <p:attrName>ppt_y</p:attrName>
                                        </p:attrNameLst>
                                      </p:cBhvr>
                                      <p:to>
                                        <p:strVal val="(#ppt_y+0.4)"/>
                                      </p:to>
                                    </p:set>
                                    <p:anim from="(#ppt_y+0.4)" to="(#ppt_y)" calcmode="lin" valueType="num">
                                      <p:cBhvr>
                                        <p:cTn id="89" dur="1230" accel="100000" fill="hold">
                                          <p:stCondLst>
                                            <p:cond delay="770"/>
                                          </p:stCondLst>
                                        </p:cTn>
                                        <p:tgtEl>
                                          <p:spTgt spid="40551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506" grpId="0" animBg="1"/>
      <p:bldP spid="405507" grpId="0" animBg="1"/>
      <p:bldP spid="405510" grpId="0" animBg="1"/>
      <p:bldP spid="405517" grpId="0" animBg="1"/>
      <p:bldP spid="405518" grpId="0" animBg="1"/>
      <p:bldP spid="405519" grpId="0" animBg="1"/>
      <p:bldP spid="405520" grpId="0" animBg="1"/>
      <p:bldP spid="405522" grpId="0" animBg="1"/>
      <p:bldP spid="405523" grpId="0" animBg="1"/>
      <p:bldP spid="405524" grpId="0" animBg="1"/>
    </p:bld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4" name="Rectangle 4"/>
          <p:cNvSpPr>
            <a:spLocks noGrp="1" noChangeArrowheads="1"/>
          </p:cNvSpPr>
          <p:nvPr>
            <p:ph type="title"/>
          </p:nvPr>
        </p:nvSpPr>
        <p:spPr>
          <a:xfrm>
            <a:off x="469900" y="1903413"/>
            <a:ext cx="8278813" cy="1812925"/>
          </a:xfrm>
          <a:ln>
            <a:solidFill>
              <a:srgbClr val="FF33CC"/>
            </a:solidFill>
          </a:ln>
        </p:spPr>
        <p:txBody>
          <a:bodyPr/>
          <a:lstStyle/>
          <a:p>
            <a:pPr eaLnBrk="1" hangingPunct="1"/>
            <a:r>
              <a:rPr lang="id-ID" sz="2400" b="1" smtClean="0">
                <a:latin typeface="Courier New" pitchFamily="49" charset="0"/>
              </a:rPr>
              <a:t>Tata cara penghitungan pengembalian kelebihan pembayaran pajak dan pemberian imbalan bunga diatur dengan atau berdasarkan Peraturan Menteri Keuangan.</a:t>
            </a:r>
            <a:r>
              <a:rPr lang="en-US" sz="2400" b="1" smtClean="0">
                <a:latin typeface="Courier New" pitchFamily="49" charset="0"/>
              </a:rPr>
              <a:t> </a:t>
            </a:r>
            <a:br>
              <a:rPr lang="en-US" sz="2400" b="1" smtClean="0">
                <a:latin typeface="Courier New" pitchFamily="49" charset="0"/>
              </a:rPr>
            </a:br>
            <a:r>
              <a:rPr lang="en-US" sz="2400" b="1" smtClean="0">
                <a:latin typeface="Courier New" pitchFamily="49" charset="0"/>
              </a:rPr>
              <a:t>{Pasal 27A ayat 3 UU KUP}</a:t>
            </a:r>
          </a:p>
        </p:txBody>
      </p:sp>
      <p:sp>
        <p:nvSpPr>
          <p:cNvPr id="409605" name="Rectangle 5"/>
          <p:cNvSpPr>
            <a:spLocks noChangeArrowheads="1"/>
          </p:cNvSpPr>
          <p:nvPr/>
        </p:nvSpPr>
        <p:spPr bwMode="auto">
          <a:xfrm>
            <a:off x="323850" y="177800"/>
            <a:ext cx="8569325" cy="874713"/>
          </a:xfrm>
          <a:prstGeom prst="rect">
            <a:avLst/>
          </a:prstGeom>
          <a:noFill/>
          <a:ln w="28575">
            <a:solidFill>
              <a:srgbClr val="FF33CC"/>
            </a:solidFill>
            <a:miter lim="800000"/>
            <a:headEnd/>
            <a:tailEnd/>
          </a:ln>
        </p:spPr>
        <p:txBody>
          <a:bodyPr lIns="91422" tIns="45712" rIns="91422" bIns="45712" anchor="ctr"/>
          <a:lstStyle/>
          <a:p>
            <a:r>
              <a:rPr lang="id-ID" sz="2800" b="1" u="none">
                <a:solidFill>
                  <a:schemeClr val="tx2"/>
                </a:solidFill>
                <a:latin typeface="Tahoma" pitchFamily="34" charset="0"/>
              </a:rPr>
              <a:t>Tata cara penghitungan dan pemberian imbalan bunga</a:t>
            </a:r>
            <a:endParaRPr lang="en-US" sz="2800" b="1" u="none">
              <a:solidFill>
                <a:schemeClr val="tx2"/>
              </a:solidFill>
              <a:latin typeface="Tahoma" pitchFamily="34" charset="0"/>
            </a:endParaRPr>
          </a:p>
        </p:txBody>
      </p:sp>
      <p:sp>
        <p:nvSpPr>
          <p:cNvPr id="409606" name="AutoShape 6"/>
          <p:cNvSpPr>
            <a:spLocks noChangeArrowheads="1"/>
          </p:cNvSpPr>
          <p:nvPr/>
        </p:nvSpPr>
        <p:spPr bwMode="auto">
          <a:xfrm>
            <a:off x="7092950" y="3644900"/>
            <a:ext cx="431800" cy="431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409607" name="Rectangle 7"/>
          <p:cNvSpPr>
            <a:spLocks noChangeArrowheads="1"/>
          </p:cNvSpPr>
          <p:nvPr/>
        </p:nvSpPr>
        <p:spPr bwMode="auto">
          <a:xfrm>
            <a:off x="468313" y="4005263"/>
            <a:ext cx="8351837" cy="1295400"/>
          </a:xfrm>
          <a:prstGeom prst="rect">
            <a:avLst/>
          </a:prstGeom>
          <a:noFill/>
          <a:ln w="38100">
            <a:solidFill>
              <a:srgbClr val="FF33CC"/>
            </a:solidFill>
            <a:miter lim="800000"/>
            <a:headEnd/>
            <a:tailEnd/>
          </a:ln>
        </p:spPr>
        <p:txBody>
          <a:bodyPr lIns="91422" tIns="45712" rIns="91422" bIns="45712" anchor="ctr"/>
          <a:lstStyle/>
          <a:p>
            <a:r>
              <a:rPr lang="id-ID" sz="2000" b="1" u="none" dirty="0" smtClean="0">
                <a:solidFill>
                  <a:schemeClr val="tx2"/>
                </a:solidFill>
                <a:latin typeface="Lucida Console" pitchFamily="49" charset="0"/>
              </a:rPr>
              <a:t>Peraturan Menteri Keuangan</a:t>
            </a:r>
            <a:r>
              <a:rPr lang="en-US" sz="2000" b="1" u="none" dirty="0" smtClean="0">
                <a:solidFill>
                  <a:schemeClr val="tx2"/>
                </a:solidFill>
                <a:latin typeface="Lucida Console" pitchFamily="49" charset="0"/>
              </a:rPr>
              <a:t> </a:t>
            </a:r>
            <a:r>
              <a:rPr lang="en-US" sz="2000" b="1" u="none" dirty="0" err="1" smtClean="0">
                <a:solidFill>
                  <a:schemeClr val="tx2"/>
                </a:solidFill>
                <a:latin typeface="Lucida Console" pitchFamily="49" charset="0"/>
              </a:rPr>
              <a:t>Nomor</a:t>
            </a:r>
            <a:r>
              <a:rPr lang="en-US" sz="2000" b="1" u="none" dirty="0" smtClean="0">
                <a:solidFill>
                  <a:schemeClr val="tx2"/>
                </a:solidFill>
                <a:latin typeface="Lucida Console" pitchFamily="49" charset="0"/>
              </a:rPr>
              <a:t> </a:t>
            </a:r>
            <a:r>
              <a:rPr lang="en-US" sz="2000" b="1" u="none" dirty="0">
                <a:solidFill>
                  <a:srgbClr val="FF0000"/>
                </a:solidFill>
                <a:latin typeface="Lucida Console" pitchFamily="49" charset="0"/>
              </a:rPr>
              <a:t>PMK </a:t>
            </a:r>
            <a:r>
              <a:rPr lang="id-ID" sz="2000" b="1" u="none" dirty="0">
                <a:solidFill>
                  <a:srgbClr val="FF0000"/>
                </a:solidFill>
                <a:latin typeface="Lucida Console" pitchFamily="49" charset="0"/>
              </a:rPr>
              <a:t>No. 226</a:t>
            </a:r>
            <a:r>
              <a:rPr lang="en-US" sz="2000" b="1" u="none" dirty="0">
                <a:solidFill>
                  <a:srgbClr val="FF0000"/>
                </a:solidFill>
                <a:latin typeface="Lucida Console" pitchFamily="49" charset="0"/>
              </a:rPr>
              <a:t>/</a:t>
            </a:r>
            <a:r>
              <a:rPr lang="id-ID" sz="2000" b="1" u="none" dirty="0">
                <a:solidFill>
                  <a:srgbClr val="FF0000"/>
                </a:solidFill>
                <a:latin typeface="Lucida Console" pitchFamily="49" charset="0"/>
              </a:rPr>
              <a:t>pmk.</a:t>
            </a:r>
            <a:r>
              <a:rPr lang="en-US" sz="2000" b="1" dirty="0">
                <a:solidFill>
                  <a:srgbClr val="FF0000"/>
                </a:solidFill>
              </a:rPr>
              <a:t>03/</a:t>
            </a:r>
            <a:r>
              <a:rPr lang="id-ID" sz="2000" b="1" dirty="0">
                <a:solidFill>
                  <a:srgbClr val="FF0000"/>
                </a:solidFill>
              </a:rPr>
              <a:t>2013</a:t>
            </a:r>
            <a:r>
              <a:rPr lang="en-US" sz="2000" b="1" dirty="0">
                <a:solidFill>
                  <a:srgbClr val="FF0000"/>
                </a:solidFill>
              </a:rPr>
              <a:t> </a:t>
            </a:r>
            <a:r>
              <a:rPr lang="en-US" sz="2000" b="1" dirty="0" err="1">
                <a:solidFill>
                  <a:srgbClr val="FF0000"/>
                </a:solidFill>
              </a:rPr>
              <a:t>stdd</a:t>
            </a:r>
            <a:r>
              <a:rPr lang="en-US" sz="2000" b="1" dirty="0">
                <a:solidFill>
                  <a:srgbClr val="FF0000"/>
                </a:solidFill>
              </a:rPr>
              <a:t> 186/PMK.03/2015</a:t>
            </a:r>
            <a:endParaRPr lang="en-US" sz="2000" b="1" u="none" dirty="0">
              <a:solidFill>
                <a:schemeClr val="tx2"/>
              </a:solidFill>
              <a:latin typeface="Arial Narrow" pitchFamily="34" charset="0"/>
            </a:endParaRPr>
          </a:p>
          <a:p>
            <a:r>
              <a:rPr lang="en-US" sz="2000" b="1" u="none" dirty="0" smtClean="0">
                <a:solidFill>
                  <a:schemeClr val="tx2"/>
                </a:solidFill>
                <a:latin typeface="Lucida Console" pitchFamily="49" charset="0"/>
              </a:rPr>
              <a:t> </a:t>
            </a:r>
            <a:r>
              <a:rPr lang="en-US" sz="2000" b="1" u="none" dirty="0" err="1" smtClean="0">
                <a:solidFill>
                  <a:schemeClr val="tx2"/>
                </a:solidFill>
                <a:latin typeface="Lucida Console" pitchFamily="49" charset="0"/>
              </a:rPr>
              <a:t>tentang</a:t>
            </a:r>
            <a:r>
              <a:rPr lang="en-US" sz="2000" b="1" u="none" dirty="0" smtClean="0">
                <a:solidFill>
                  <a:schemeClr val="tx2"/>
                </a:solidFill>
                <a:latin typeface="Lucida Console" pitchFamily="49" charset="0"/>
              </a:rPr>
              <a:t> Tata Cara </a:t>
            </a:r>
            <a:r>
              <a:rPr lang="en-US" sz="2000" b="1" u="none" dirty="0" err="1" smtClean="0">
                <a:solidFill>
                  <a:schemeClr val="tx2"/>
                </a:solidFill>
                <a:latin typeface="Lucida Console" pitchFamily="49" charset="0"/>
              </a:rPr>
              <a:t>Penghitungan</a:t>
            </a:r>
            <a:r>
              <a:rPr lang="en-US" sz="2000" b="1" u="none" dirty="0" smtClean="0">
                <a:solidFill>
                  <a:schemeClr val="tx2"/>
                </a:solidFill>
                <a:latin typeface="Lucida Console" pitchFamily="49" charset="0"/>
              </a:rPr>
              <a:t> </a:t>
            </a:r>
            <a:r>
              <a:rPr lang="en-US" sz="2000" b="1" u="none" dirty="0" err="1" smtClean="0">
                <a:solidFill>
                  <a:schemeClr val="tx2"/>
                </a:solidFill>
                <a:latin typeface="Lucida Console" pitchFamily="49" charset="0"/>
              </a:rPr>
              <a:t>dan</a:t>
            </a:r>
            <a:r>
              <a:rPr lang="en-US" sz="2000" b="1" u="none" dirty="0" smtClean="0">
                <a:solidFill>
                  <a:schemeClr val="tx2"/>
                </a:solidFill>
                <a:latin typeface="Lucida Console" pitchFamily="49" charset="0"/>
              </a:rPr>
              <a:t> </a:t>
            </a:r>
            <a:r>
              <a:rPr lang="en-US" sz="2000" b="1" u="none" dirty="0" err="1" smtClean="0">
                <a:solidFill>
                  <a:schemeClr val="tx2"/>
                </a:solidFill>
                <a:latin typeface="Lucida Console" pitchFamily="49" charset="0"/>
              </a:rPr>
              <a:t>Pemberian</a:t>
            </a:r>
            <a:r>
              <a:rPr lang="en-US" sz="2000" b="1" u="none" dirty="0" smtClean="0">
                <a:solidFill>
                  <a:schemeClr val="tx2"/>
                </a:solidFill>
                <a:latin typeface="Lucida Console" pitchFamily="49" charset="0"/>
              </a:rPr>
              <a:t> </a:t>
            </a:r>
            <a:r>
              <a:rPr lang="en-US" sz="2000" b="1" u="none" dirty="0" err="1" smtClean="0">
                <a:solidFill>
                  <a:schemeClr val="tx2"/>
                </a:solidFill>
                <a:latin typeface="Lucida Console" pitchFamily="49" charset="0"/>
              </a:rPr>
              <a:t>Imbalan</a:t>
            </a:r>
            <a:r>
              <a:rPr lang="en-US" sz="2000" b="1" u="none" dirty="0" smtClean="0">
                <a:solidFill>
                  <a:schemeClr val="tx2"/>
                </a:solidFill>
                <a:latin typeface="Lucida Console" pitchFamily="49" charset="0"/>
              </a:rPr>
              <a:t> </a:t>
            </a:r>
            <a:r>
              <a:rPr lang="en-US" sz="2000" b="1" u="none" dirty="0" err="1" smtClean="0">
                <a:solidFill>
                  <a:schemeClr val="tx2"/>
                </a:solidFill>
                <a:latin typeface="Lucida Console" pitchFamily="49" charset="0"/>
              </a:rPr>
              <a:t>Bunga</a:t>
            </a:r>
            <a:endParaRPr lang="en-US" sz="2000" b="1" u="none" dirty="0">
              <a:solidFill>
                <a:schemeClr val="tx2"/>
              </a:solidFill>
              <a:latin typeface="Lucida Console"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09605"/>
                                        </p:tgtEl>
                                        <p:attrNameLst>
                                          <p:attrName>style.visibility</p:attrName>
                                        </p:attrNameLst>
                                      </p:cBhvr>
                                      <p:to>
                                        <p:strVal val="visible"/>
                                      </p:to>
                                    </p:set>
                                    <p:anim calcmode="lin" valueType="num">
                                      <p:cBhvr>
                                        <p:cTn id="7" dur="1000" fill="hold"/>
                                        <p:tgtEl>
                                          <p:spTgt spid="409605"/>
                                        </p:tgtEl>
                                        <p:attrNameLst>
                                          <p:attrName>ppt_x</p:attrName>
                                        </p:attrNameLst>
                                      </p:cBhvr>
                                      <p:tavLst>
                                        <p:tav tm="0">
                                          <p:val>
                                            <p:strVal val="#ppt_x-.2"/>
                                          </p:val>
                                        </p:tav>
                                        <p:tav tm="100000">
                                          <p:val>
                                            <p:strVal val="#ppt_x"/>
                                          </p:val>
                                        </p:tav>
                                      </p:tavLst>
                                    </p:anim>
                                    <p:anim calcmode="lin" valueType="num">
                                      <p:cBhvr>
                                        <p:cTn id="8" dur="1000" fill="hold"/>
                                        <p:tgtEl>
                                          <p:spTgt spid="409605"/>
                                        </p:tgtEl>
                                        <p:attrNameLst>
                                          <p:attrName>ppt_y</p:attrName>
                                        </p:attrNameLst>
                                      </p:cBhvr>
                                      <p:tavLst>
                                        <p:tav tm="0">
                                          <p:val>
                                            <p:strVal val="#ppt_y"/>
                                          </p:val>
                                        </p:tav>
                                        <p:tav tm="100000">
                                          <p:val>
                                            <p:strVal val="#ppt_y"/>
                                          </p:val>
                                        </p:tav>
                                      </p:tavLst>
                                    </p:anim>
                                    <p:animEffect transition="in" filter="wipe(right)" prLst="gradientSize: 0.1">
                                      <p:cBhvr>
                                        <p:cTn id="9" dur="1000"/>
                                        <p:tgtEl>
                                          <p:spTgt spid="40960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09604"/>
                                        </p:tgtEl>
                                        <p:attrNameLst>
                                          <p:attrName>style.visibility</p:attrName>
                                        </p:attrNameLst>
                                      </p:cBhvr>
                                      <p:to>
                                        <p:strVal val="visible"/>
                                      </p:to>
                                    </p:set>
                                    <p:anim calcmode="lin" valueType="num">
                                      <p:cBhvr>
                                        <p:cTn id="14" dur="1000" fill="hold"/>
                                        <p:tgtEl>
                                          <p:spTgt spid="409604"/>
                                        </p:tgtEl>
                                        <p:attrNameLst>
                                          <p:attrName>ppt_x</p:attrName>
                                        </p:attrNameLst>
                                      </p:cBhvr>
                                      <p:tavLst>
                                        <p:tav tm="0">
                                          <p:val>
                                            <p:strVal val="#ppt_x-.2"/>
                                          </p:val>
                                        </p:tav>
                                        <p:tav tm="100000">
                                          <p:val>
                                            <p:strVal val="#ppt_x"/>
                                          </p:val>
                                        </p:tav>
                                      </p:tavLst>
                                    </p:anim>
                                    <p:anim calcmode="lin" valueType="num">
                                      <p:cBhvr>
                                        <p:cTn id="15" dur="1000" fill="hold"/>
                                        <p:tgtEl>
                                          <p:spTgt spid="40960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09604"/>
                                        </p:tgtEl>
                                      </p:cBhvr>
                                    </p:animEffect>
                                  </p:childTnLst>
                                </p:cTn>
                              </p:par>
                            </p:childTnLst>
                          </p:cTn>
                        </p:par>
                      </p:childTnLst>
                    </p:cTn>
                  </p:par>
                  <p:par>
                    <p:cTn id="17" fill="hold">
                      <p:stCondLst>
                        <p:cond delay="indefinite"/>
                      </p:stCondLst>
                      <p:childTnLst>
                        <p:par>
                          <p:cTn id="18" fill="hold">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409606"/>
                                        </p:tgtEl>
                                        <p:attrNameLst>
                                          <p:attrName>style.visibility</p:attrName>
                                        </p:attrNameLst>
                                      </p:cBhvr>
                                      <p:to>
                                        <p:strVal val="visible"/>
                                      </p:to>
                                    </p:set>
                                    <p:anim calcmode="lin" valueType="num">
                                      <p:cBhvr>
                                        <p:cTn id="21" dur="500" fill="hold"/>
                                        <p:tgtEl>
                                          <p:spTgt spid="409606"/>
                                        </p:tgtEl>
                                        <p:attrNameLst>
                                          <p:attrName>ppt_w</p:attrName>
                                        </p:attrNameLst>
                                      </p:cBhvr>
                                      <p:tavLst>
                                        <p:tav tm="0">
                                          <p:val>
                                            <p:strVal val="#ppt_w*0.05"/>
                                          </p:val>
                                        </p:tav>
                                        <p:tav tm="100000">
                                          <p:val>
                                            <p:strVal val="#ppt_w"/>
                                          </p:val>
                                        </p:tav>
                                      </p:tavLst>
                                    </p:anim>
                                    <p:anim calcmode="lin" valueType="num">
                                      <p:cBhvr>
                                        <p:cTn id="22" dur="500" fill="hold"/>
                                        <p:tgtEl>
                                          <p:spTgt spid="409606"/>
                                        </p:tgtEl>
                                        <p:attrNameLst>
                                          <p:attrName>ppt_h</p:attrName>
                                        </p:attrNameLst>
                                      </p:cBhvr>
                                      <p:tavLst>
                                        <p:tav tm="0">
                                          <p:val>
                                            <p:strVal val="#ppt_h"/>
                                          </p:val>
                                        </p:tav>
                                        <p:tav tm="100000">
                                          <p:val>
                                            <p:strVal val="#ppt_h"/>
                                          </p:val>
                                        </p:tav>
                                      </p:tavLst>
                                    </p:anim>
                                    <p:anim calcmode="lin" valueType="num">
                                      <p:cBhvr>
                                        <p:cTn id="23" dur="500" fill="hold"/>
                                        <p:tgtEl>
                                          <p:spTgt spid="409606"/>
                                        </p:tgtEl>
                                        <p:attrNameLst>
                                          <p:attrName>ppt_x</p:attrName>
                                        </p:attrNameLst>
                                      </p:cBhvr>
                                      <p:tavLst>
                                        <p:tav tm="0">
                                          <p:val>
                                            <p:strVal val="#ppt_x-.2"/>
                                          </p:val>
                                        </p:tav>
                                        <p:tav tm="100000">
                                          <p:val>
                                            <p:strVal val="#ppt_x"/>
                                          </p:val>
                                        </p:tav>
                                      </p:tavLst>
                                    </p:anim>
                                    <p:anim calcmode="lin" valueType="num">
                                      <p:cBhvr>
                                        <p:cTn id="24" dur="500" fill="hold"/>
                                        <p:tgtEl>
                                          <p:spTgt spid="409606"/>
                                        </p:tgtEl>
                                        <p:attrNameLst>
                                          <p:attrName>ppt_y</p:attrName>
                                        </p:attrNameLst>
                                      </p:cBhvr>
                                      <p:tavLst>
                                        <p:tav tm="0">
                                          <p:val>
                                            <p:strVal val="#ppt_y"/>
                                          </p:val>
                                        </p:tav>
                                        <p:tav tm="100000">
                                          <p:val>
                                            <p:strVal val="#ppt_y"/>
                                          </p:val>
                                        </p:tav>
                                      </p:tavLst>
                                    </p:anim>
                                    <p:animEffect transition="in" filter="fade">
                                      <p:cBhvr>
                                        <p:cTn id="25" dur="500"/>
                                        <p:tgtEl>
                                          <p:spTgt spid="409606"/>
                                        </p:tgtEl>
                                      </p:cBhvr>
                                    </p:animEffect>
                                  </p:childTnLst>
                                </p:cTn>
                              </p:par>
                            </p:childTnLst>
                          </p:cTn>
                        </p:par>
                      </p:childTnLst>
                    </p:cTn>
                  </p:par>
                  <p:par>
                    <p:cTn id="26" fill="hold">
                      <p:stCondLst>
                        <p:cond delay="indefinite"/>
                      </p:stCondLst>
                      <p:childTnLst>
                        <p:par>
                          <p:cTn id="27" fill="hold">
                            <p:stCondLst>
                              <p:cond delay="0"/>
                            </p:stCondLst>
                            <p:childTnLst>
                              <p:par>
                                <p:cTn id="28" presetID="29" presetClass="entr" presetSubtype="0" fill="hold" grpId="0" nodeType="clickEffect">
                                  <p:stCondLst>
                                    <p:cond delay="0"/>
                                  </p:stCondLst>
                                  <p:childTnLst>
                                    <p:set>
                                      <p:cBhvr>
                                        <p:cTn id="29" dur="1" fill="hold">
                                          <p:stCondLst>
                                            <p:cond delay="0"/>
                                          </p:stCondLst>
                                        </p:cTn>
                                        <p:tgtEl>
                                          <p:spTgt spid="409607"/>
                                        </p:tgtEl>
                                        <p:attrNameLst>
                                          <p:attrName>style.visibility</p:attrName>
                                        </p:attrNameLst>
                                      </p:cBhvr>
                                      <p:to>
                                        <p:strVal val="visible"/>
                                      </p:to>
                                    </p:set>
                                    <p:anim calcmode="lin" valueType="num">
                                      <p:cBhvr>
                                        <p:cTn id="30" dur="1000" fill="hold"/>
                                        <p:tgtEl>
                                          <p:spTgt spid="409607"/>
                                        </p:tgtEl>
                                        <p:attrNameLst>
                                          <p:attrName>ppt_x</p:attrName>
                                        </p:attrNameLst>
                                      </p:cBhvr>
                                      <p:tavLst>
                                        <p:tav tm="0">
                                          <p:val>
                                            <p:strVal val="#ppt_x-.2"/>
                                          </p:val>
                                        </p:tav>
                                        <p:tav tm="100000">
                                          <p:val>
                                            <p:strVal val="#ppt_x"/>
                                          </p:val>
                                        </p:tav>
                                      </p:tavLst>
                                    </p:anim>
                                    <p:anim calcmode="lin" valueType="num">
                                      <p:cBhvr>
                                        <p:cTn id="31" dur="1000" fill="hold"/>
                                        <p:tgtEl>
                                          <p:spTgt spid="409607"/>
                                        </p:tgtEl>
                                        <p:attrNameLst>
                                          <p:attrName>ppt_y</p:attrName>
                                        </p:attrNameLst>
                                      </p:cBhvr>
                                      <p:tavLst>
                                        <p:tav tm="0">
                                          <p:val>
                                            <p:strVal val="#ppt_y"/>
                                          </p:val>
                                        </p:tav>
                                        <p:tav tm="100000">
                                          <p:val>
                                            <p:strVal val="#ppt_y"/>
                                          </p:val>
                                        </p:tav>
                                      </p:tavLst>
                                    </p:anim>
                                    <p:animEffect transition="in" filter="wipe(right)" prLst="gradientSize: 0.1">
                                      <p:cBhvr>
                                        <p:cTn id="32" dur="1000"/>
                                        <p:tgtEl>
                                          <p:spTgt spid="409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04" grpId="0" animBg="1"/>
      <p:bldP spid="409605" grpId="0" animBg="1"/>
      <p:bldP spid="409606" grpId="0" animBg="1"/>
      <p:bldP spid="409607" grpId="0" animBg="1"/>
    </p:bld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a:off x="1691680" y="0"/>
            <a:ext cx="5616624" cy="6858194"/>
          </a:xfrm>
          <a:prstGeom prst="rect">
            <a:avLst/>
          </a:prstGeom>
          <a:noFill/>
          <a:ln w="9525">
            <a:noFill/>
            <a:miter lim="800000"/>
            <a:headEnd/>
            <a:tailEnd/>
          </a:ln>
        </p:spPr>
      </p:pic>
    </p:spTree>
    <p:extLst>
      <p:ext uri="{BB962C8B-B14F-4D97-AF65-F5344CB8AC3E}">
        <p14:creationId xmlns="" xmlns:p14="http://schemas.microsoft.com/office/powerpoint/2010/main" val="586719009"/>
      </p:ext>
    </p:extLst>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772400" cy="1143000"/>
          </a:xfrm>
        </p:spPr>
        <p:txBody>
          <a:bodyPr/>
          <a:lstStyle/>
          <a:p>
            <a:pPr lvl="0"/>
            <a:r>
              <a:rPr lang="en-US" sz="2000" dirty="0" smtClean="0"/>
              <a:t>PENINJAUAN KEMBALI</a:t>
            </a:r>
            <a:br>
              <a:rPr lang="en-US" sz="2000" dirty="0" smtClean="0"/>
            </a:br>
            <a:r>
              <a:rPr lang="en-US" sz="2000" dirty="0" err="1" smtClean="0"/>
              <a:t>Pasal</a:t>
            </a:r>
            <a:r>
              <a:rPr lang="en-US" sz="2000" dirty="0" smtClean="0"/>
              <a:t> 67 UU No.14 </a:t>
            </a:r>
            <a:r>
              <a:rPr lang="en-US" sz="2000" dirty="0" err="1" smtClean="0"/>
              <a:t>Tahun</a:t>
            </a:r>
            <a:r>
              <a:rPr lang="en-US" sz="2000" dirty="0" smtClean="0"/>
              <a:t> 1985 </a:t>
            </a:r>
            <a:r>
              <a:rPr lang="en-US" sz="2000" dirty="0" err="1" smtClean="0"/>
              <a:t>stdd</a:t>
            </a:r>
            <a:r>
              <a:rPr lang="en-US" sz="2000" dirty="0" smtClean="0"/>
              <a:t> UU No. 5 </a:t>
            </a:r>
            <a:r>
              <a:rPr lang="en-US" sz="2000" dirty="0" err="1" smtClean="0"/>
              <a:t>Tahun</a:t>
            </a:r>
            <a:r>
              <a:rPr lang="en-US" sz="2000" dirty="0" smtClean="0"/>
              <a:t> 2004 </a:t>
            </a:r>
            <a:r>
              <a:rPr lang="en-US" sz="2000" dirty="0" err="1" smtClean="0"/>
              <a:t>tentang</a:t>
            </a:r>
            <a:r>
              <a:rPr lang="en-US" sz="2000" dirty="0" smtClean="0"/>
              <a:t> </a:t>
            </a:r>
            <a:r>
              <a:rPr lang="en-US" sz="2000" dirty="0" err="1" smtClean="0"/>
              <a:t>Mahkamah</a:t>
            </a:r>
            <a:r>
              <a:rPr lang="en-US" sz="2000" dirty="0" smtClean="0"/>
              <a:t> </a:t>
            </a:r>
            <a:r>
              <a:rPr lang="en-US" sz="2000" dirty="0" err="1" smtClean="0"/>
              <a:t>Agung</a:t>
            </a:r>
            <a:r>
              <a:rPr lang="en-US" sz="2000" dirty="0" smtClean="0"/>
              <a:t/>
            </a:r>
            <a:br>
              <a:rPr lang="en-US" sz="2000" dirty="0" smtClean="0"/>
            </a:br>
            <a:endParaRPr lang="en-US" sz="2000" dirty="0"/>
          </a:p>
        </p:txBody>
      </p:sp>
      <p:sp>
        <p:nvSpPr>
          <p:cNvPr id="4" name="Title 1"/>
          <p:cNvSpPr txBox="1">
            <a:spLocks/>
          </p:cNvSpPr>
          <p:nvPr/>
        </p:nvSpPr>
        <p:spPr bwMode="auto">
          <a:xfrm>
            <a:off x="467544" y="1628800"/>
            <a:ext cx="7772400" cy="1512168"/>
          </a:xfrm>
          <a:prstGeom prst="rect">
            <a:avLst/>
          </a:prstGeom>
          <a:noFill/>
          <a:ln w="9525">
            <a:noFill/>
            <a:miter lim="800000"/>
            <a:headEnd/>
            <a:tailEnd/>
          </a:ln>
        </p:spPr>
        <p:txBody>
          <a:bodyPr vert="horz" wrap="square" lIns="91422" tIns="45712" rIns="91422" bIns="45712" numCol="1" anchor="ctr" anchorCtr="0" compatLnSpc="1">
            <a:prstTxWarp prst="textNoShape">
              <a:avLst/>
            </a:prstTxWarp>
          </a:bodyPr>
          <a:lstStyle/>
          <a:p>
            <a:pPr lvl="0" eaLnBrk="0" hangingPunct="0"/>
            <a:endParaRPr kumimoji="0" lang="en-US" b="0" i="0" u="none" strike="noStrike" kern="0" cap="none" spc="0" normalizeH="0" baseline="0" noProof="0" dirty="0">
              <a:ln>
                <a:noFill/>
              </a:ln>
              <a:solidFill>
                <a:schemeClr val="tx2"/>
              </a:solidFill>
              <a:effectLst/>
              <a:uLnTx/>
              <a:uFillTx/>
              <a:latin typeface="+mj-lt"/>
              <a:ea typeface="+mj-ea"/>
              <a:cs typeface="+mj-cs"/>
            </a:endParaRPr>
          </a:p>
        </p:txBody>
      </p:sp>
      <p:sp>
        <p:nvSpPr>
          <p:cNvPr id="5" name="Title 1"/>
          <p:cNvSpPr txBox="1">
            <a:spLocks/>
          </p:cNvSpPr>
          <p:nvPr/>
        </p:nvSpPr>
        <p:spPr bwMode="auto">
          <a:xfrm>
            <a:off x="755576" y="1052736"/>
            <a:ext cx="7772400" cy="5400600"/>
          </a:xfrm>
          <a:prstGeom prst="rect">
            <a:avLst/>
          </a:prstGeom>
          <a:noFill/>
          <a:ln w="9525">
            <a:noFill/>
            <a:miter lim="800000"/>
            <a:headEnd/>
            <a:tailEnd/>
          </a:ln>
        </p:spPr>
        <p:txBody>
          <a:bodyPr vert="horz" wrap="square" lIns="91422" tIns="45712" rIns="91422" bIns="45712" numCol="1" anchor="ctr" anchorCtr="0" compatLnSpc="1">
            <a:prstTxWarp prst="textNoShape">
              <a:avLst/>
            </a:prstTxWarp>
          </a:bodyPr>
          <a:lstStyle/>
          <a:p>
            <a:pPr algn="just"/>
            <a:r>
              <a:rPr lang="en-US" sz="1800" b="1" u="none" dirty="0" smtClean="0"/>
              <a:t>a. </a:t>
            </a:r>
            <a:r>
              <a:rPr lang="en-US" sz="1800" b="1" u="none" dirty="0" err="1" smtClean="0"/>
              <a:t>Apabila</a:t>
            </a:r>
            <a:r>
              <a:rPr lang="en-US" sz="1800" b="1" u="none" dirty="0" smtClean="0"/>
              <a:t> </a:t>
            </a:r>
            <a:r>
              <a:rPr lang="en-US" sz="1800" b="1" u="none" dirty="0" err="1" smtClean="0"/>
              <a:t>putusan</a:t>
            </a:r>
            <a:r>
              <a:rPr lang="en-US" sz="1800" b="1" u="none" dirty="0" smtClean="0"/>
              <a:t> </a:t>
            </a:r>
            <a:r>
              <a:rPr lang="en-US" sz="1800" b="1" u="none" dirty="0" err="1" smtClean="0"/>
              <a:t>didasarkan</a:t>
            </a:r>
            <a:r>
              <a:rPr lang="en-US" sz="1800" b="1" u="none" dirty="0" smtClean="0"/>
              <a:t> </a:t>
            </a:r>
            <a:r>
              <a:rPr lang="en-US" sz="1800" b="1" u="none" dirty="0" err="1" smtClean="0"/>
              <a:t>pada</a:t>
            </a:r>
            <a:r>
              <a:rPr lang="en-US" sz="1800" b="1" u="none" dirty="0" smtClean="0"/>
              <a:t> </a:t>
            </a:r>
            <a:r>
              <a:rPr lang="en-US" sz="1800" b="1" u="none" dirty="0" err="1" smtClean="0"/>
              <a:t>suatu</a:t>
            </a:r>
            <a:r>
              <a:rPr lang="en-US" sz="1800" b="1" u="none" dirty="0" smtClean="0"/>
              <a:t> </a:t>
            </a:r>
            <a:r>
              <a:rPr lang="en-US" sz="1800" b="1" u="none" dirty="0" err="1" smtClean="0"/>
              <a:t>kebohongan</a:t>
            </a:r>
            <a:r>
              <a:rPr lang="en-US" sz="1800" b="1" u="none" dirty="0" smtClean="0"/>
              <a:t> </a:t>
            </a:r>
            <a:r>
              <a:rPr lang="en-US" sz="1800" b="1" u="none" dirty="0" err="1" smtClean="0"/>
              <a:t>atau</a:t>
            </a:r>
            <a:r>
              <a:rPr lang="en-US" sz="1800" b="1" u="none" dirty="0" smtClean="0"/>
              <a:t> </a:t>
            </a:r>
            <a:r>
              <a:rPr lang="en-US" sz="1800" b="1" u="none" dirty="0" err="1" smtClean="0"/>
              <a:t>tipu</a:t>
            </a:r>
            <a:r>
              <a:rPr lang="en-US" sz="1800" b="1" u="none" dirty="0" smtClean="0"/>
              <a:t> </a:t>
            </a:r>
            <a:r>
              <a:rPr lang="en-US" sz="1800" b="1" u="none" dirty="0" err="1" smtClean="0"/>
              <a:t>muslihat</a:t>
            </a:r>
            <a:r>
              <a:rPr lang="en-US" sz="1800" b="1" u="none" dirty="0" smtClean="0"/>
              <a:t> </a:t>
            </a:r>
            <a:r>
              <a:rPr lang="en-US" sz="1800" b="1" u="none" dirty="0" err="1" smtClean="0"/>
              <a:t>pihak</a:t>
            </a:r>
            <a:r>
              <a:rPr lang="en-US" sz="1800" b="1" u="none" dirty="0" smtClean="0"/>
              <a:t> </a:t>
            </a:r>
            <a:r>
              <a:rPr lang="en-US" sz="1800" b="1" u="none" dirty="0" err="1" smtClean="0"/>
              <a:t>lawan</a:t>
            </a:r>
            <a:r>
              <a:rPr lang="en-US" sz="1800" b="1" u="none" dirty="0" smtClean="0"/>
              <a:t> yang </a:t>
            </a:r>
            <a:r>
              <a:rPr lang="en-US" sz="1800" b="1" u="none" dirty="0" err="1" smtClean="0"/>
              <a:t>diketahui</a:t>
            </a:r>
            <a:r>
              <a:rPr lang="en-US" sz="1800" b="1" u="none" dirty="0" smtClean="0"/>
              <a:t> </a:t>
            </a:r>
            <a:r>
              <a:rPr lang="en-US" sz="1800" b="1" u="none" dirty="0" err="1" smtClean="0"/>
              <a:t>setelah</a:t>
            </a:r>
            <a:r>
              <a:rPr lang="en-US" sz="1800" b="1" u="none" dirty="0" smtClean="0"/>
              <a:t> </a:t>
            </a:r>
            <a:r>
              <a:rPr lang="en-US" sz="1800" b="1" u="none" dirty="0" err="1" smtClean="0"/>
              <a:t>perkaranya</a:t>
            </a:r>
            <a:r>
              <a:rPr lang="en-US" sz="1800" b="1" u="none" dirty="0" smtClean="0"/>
              <a:t> </a:t>
            </a:r>
            <a:r>
              <a:rPr lang="en-US" sz="1800" b="1" u="none" dirty="0" err="1" smtClean="0"/>
              <a:t>diputus</a:t>
            </a:r>
            <a:r>
              <a:rPr lang="en-US" sz="1800" b="1" u="none" dirty="0" smtClean="0"/>
              <a:t> </a:t>
            </a:r>
            <a:r>
              <a:rPr lang="en-US" sz="1800" b="1" u="none" dirty="0" err="1" smtClean="0"/>
              <a:t>atau</a:t>
            </a:r>
            <a:r>
              <a:rPr lang="en-US" sz="1800" b="1" u="none" dirty="0" smtClean="0"/>
              <a:t> </a:t>
            </a:r>
            <a:r>
              <a:rPr lang="en-US" sz="1800" b="1" u="none" dirty="0" err="1" smtClean="0"/>
              <a:t>didasarkan</a:t>
            </a:r>
            <a:r>
              <a:rPr lang="en-US" sz="1800" b="1" u="none" dirty="0" smtClean="0"/>
              <a:t> </a:t>
            </a:r>
            <a:r>
              <a:rPr lang="en-US" sz="1800" b="1" u="none" dirty="0" err="1" smtClean="0"/>
              <a:t>pada</a:t>
            </a:r>
            <a:r>
              <a:rPr lang="en-US" sz="1800" b="1" u="none" dirty="0" smtClean="0"/>
              <a:t> </a:t>
            </a:r>
            <a:r>
              <a:rPr lang="en-US" sz="1800" b="1" u="none" dirty="0" err="1" smtClean="0"/>
              <a:t>bukti-bukti</a:t>
            </a:r>
            <a:r>
              <a:rPr lang="en-US" sz="1800" b="1" u="none" dirty="0" smtClean="0"/>
              <a:t> yang </a:t>
            </a:r>
            <a:r>
              <a:rPr lang="en-US" sz="1800" b="1" u="none" dirty="0" err="1" smtClean="0"/>
              <a:t>kemudian</a:t>
            </a:r>
            <a:r>
              <a:rPr lang="en-US" sz="1800" b="1" u="none" dirty="0" smtClean="0"/>
              <a:t> </a:t>
            </a:r>
            <a:r>
              <a:rPr lang="en-US" sz="1800" b="1" u="none" dirty="0" err="1" smtClean="0"/>
              <a:t>oleh</a:t>
            </a:r>
            <a:r>
              <a:rPr lang="en-US" sz="1800" b="1" u="none" dirty="0" smtClean="0"/>
              <a:t> hakim </a:t>
            </a:r>
            <a:r>
              <a:rPr lang="en-US" sz="1800" b="1" u="none" dirty="0" err="1" smtClean="0"/>
              <a:t>pidana</a:t>
            </a:r>
            <a:r>
              <a:rPr lang="en-US" sz="1800" b="1" u="none" dirty="0" smtClean="0"/>
              <a:t> </a:t>
            </a:r>
            <a:r>
              <a:rPr lang="en-US" sz="1800" b="1" u="none" dirty="0" err="1" smtClean="0"/>
              <a:t>dinyatakan</a:t>
            </a:r>
            <a:r>
              <a:rPr lang="en-US" sz="1800" b="1" u="none" dirty="0" smtClean="0"/>
              <a:t> </a:t>
            </a:r>
            <a:r>
              <a:rPr lang="en-US" sz="1800" b="1" u="none" dirty="0" err="1" smtClean="0"/>
              <a:t>palsu</a:t>
            </a:r>
            <a:r>
              <a:rPr lang="en-US" sz="1800" b="1" u="none" dirty="0" smtClean="0"/>
              <a:t>;</a:t>
            </a:r>
          </a:p>
          <a:p>
            <a:pPr algn="just"/>
            <a:r>
              <a:rPr lang="en-US" sz="1800" b="1" u="none" dirty="0" err="1" smtClean="0"/>
              <a:t>b.apabila</a:t>
            </a:r>
            <a:r>
              <a:rPr lang="en-US" sz="1800" b="1" u="none" dirty="0" smtClean="0"/>
              <a:t> </a:t>
            </a:r>
            <a:r>
              <a:rPr lang="en-US" sz="1800" b="1" u="none" dirty="0" err="1" smtClean="0"/>
              <a:t>setelah</a:t>
            </a:r>
            <a:r>
              <a:rPr lang="en-US" sz="1800" b="1" u="none" dirty="0" smtClean="0"/>
              <a:t> </a:t>
            </a:r>
            <a:r>
              <a:rPr lang="en-US" sz="1800" b="1" u="none" dirty="0" err="1" smtClean="0"/>
              <a:t>perkara</a:t>
            </a:r>
            <a:r>
              <a:rPr lang="en-US" sz="1800" b="1" u="none" dirty="0" smtClean="0"/>
              <a:t> </a:t>
            </a:r>
            <a:r>
              <a:rPr lang="en-US" sz="1800" b="1" u="none" dirty="0" err="1" smtClean="0"/>
              <a:t>diputus</a:t>
            </a:r>
            <a:r>
              <a:rPr lang="en-US" sz="1800" b="1" u="none" dirty="0" smtClean="0"/>
              <a:t>, </a:t>
            </a:r>
            <a:r>
              <a:rPr lang="en-US" sz="1800" b="1" u="none" dirty="0" err="1" smtClean="0"/>
              <a:t>ditemukan</a:t>
            </a:r>
            <a:r>
              <a:rPr lang="en-US" sz="1800" b="1" u="none" dirty="0" smtClean="0"/>
              <a:t> </a:t>
            </a:r>
            <a:r>
              <a:rPr lang="en-US" sz="1800" b="1" u="none" dirty="0" err="1" smtClean="0"/>
              <a:t>surat-surat</a:t>
            </a:r>
            <a:r>
              <a:rPr lang="en-US" sz="1800" b="1" u="none" dirty="0" smtClean="0"/>
              <a:t> </a:t>
            </a:r>
            <a:r>
              <a:rPr lang="en-US" sz="1800" b="1" u="none" dirty="0" err="1" smtClean="0"/>
              <a:t>bukti</a:t>
            </a:r>
            <a:r>
              <a:rPr lang="en-US" sz="1800" b="1" u="none" dirty="0" smtClean="0"/>
              <a:t> yang </a:t>
            </a:r>
            <a:r>
              <a:rPr lang="en-US" sz="1800" b="1" u="none" dirty="0" err="1" smtClean="0"/>
              <a:t>bersifat</a:t>
            </a:r>
            <a:r>
              <a:rPr lang="en-US" sz="1800" b="1" u="none" dirty="0" smtClean="0"/>
              <a:t> </a:t>
            </a:r>
            <a:r>
              <a:rPr lang="en-US" sz="1800" b="1" u="none" dirty="0" err="1" smtClean="0"/>
              <a:t>menentukan</a:t>
            </a:r>
            <a:r>
              <a:rPr lang="en-US" sz="1800" b="1" u="none" dirty="0" smtClean="0"/>
              <a:t> yang </a:t>
            </a:r>
            <a:r>
              <a:rPr lang="en-US" sz="1800" b="1" u="none" dirty="0" err="1" smtClean="0"/>
              <a:t>pada</a:t>
            </a:r>
            <a:r>
              <a:rPr lang="en-US" sz="1800" b="1" u="none" dirty="0" smtClean="0"/>
              <a:t> </a:t>
            </a:r>
            <a:r>
              <a:rPr lang="en-US" sz="1800" b="1" u="none" dirty="0" err="1" smtClean="0"/>
              <a:t>waktu</a:t>
            </a:r>
            <a:r>
              <a:rPr lang="en-US" sz="1800" b="1" u="none" dirty="0" smtClean="0"/>
              <a:t> </a:t>
            </a:r>
            <a:r>
              <a:rPr lang="en-US" sz="1800" b="1" u="none" dirty="0" err="1" smtClean="0"/>
              <a:t>perkara</a:t>
            </a:r>
            <a:r>
              <a:rPr lang="en-US" sz="1800" b="1" u="none" dirty="0" smtClean="0"/>
              <a:t> </a:t>
            </a:r>
            <a:r>
              <a:rPr lang="en-US" sz="1800" b="1" u="none" dirty="0" err="1" smtClean="0"/>
              <a:t>diperiksa</a:t>
            </a:r>
            <a:r>
              <a:rPr lang="en-US" sz="1800" b="1" u="none" dirty="0" smtClean="0"/>
              <a:t> </a:t>
            </a:r>
            <a:r>
              <a:rPr lang="en-US" sz="1800" b="1" u="none" dirty="0" err="1" smtClean="0"/>
              <a:t>tidak</a:t>
            </a:r>
            <a:r>
              <a:rPr lang="en-US" sz="1800" b="1" u="none" dirty="0" smtClean="0"/>
              <a:t> </a:t>
            </a:r>
            <a:r>
              <a:rPr lang="en-US" sz="1800" b="1" u="none" dirty="0" err="1" smtClean="0"/>
              <a:t>dapat</a:t>
            </a:r>
            <a:r>
              <a:rPr lang="en-US" sz="1800" b="1" u="none" dirty="0" smtClean="0"/>
              <a:t> </a:t>
            </a:r>
            <a:r>
              <a:rPr lang="en-US" sz="1800" b="1" u="none" dirty="0" err="1" smtClean="0"/>
              <a:t>ditemukan</a:t>
            </a:r>
            <a:r>
              <a:rPr lang="en-US" sz="1800" b="1" u="none" dirty="0" smtClean="0"/>
              <a:t>;</a:t>
            </a:r>
          </a:p>
          <a:p>
            <a:pPr algn="just"/>
            <a:r>
              <a:rPr lang="en-US" sz="1800" b="1" u="none" dirty="0" smtClean="0"/>
              <a:t>c. </a:t>
            </a:r>
            <a:r>
              <a:rPr lang="en-US" sz="1800" b="1" u="none" dirty="0" err="1" smtClean="0"/>
              <a:t>apabila</a:t>
            </a:r>
            <a:r>
              <a:rPr lang="en-US" sz="1800" b="1" u="none" dirty="0" smtClean="0"/>
              <a:t> </a:t>
            </a:r>
            <a:r>
              <a:rPr lang="en-US" sz="1800" b="1" u="none" dirty="0" err="1" smtClean="0"/>
              <a:t>telah</a:t>
            </a:r>
            <a:r>
              <a:rPr lang="en-US" sz="1800" b="1" u="none" dirty="0" smtClean="0"/>
              <a:t> </a:t>
            </a:r>
            <a:r>
              <a:rPr lang="en-US" sz="1800" b="1" u="none" dirty="0" err="1" smtClean="0"/>
              <a:t>dikabulkan</a:t>
            </a:r>
            <a:r>
              <a:rPr lang="en-US" sz="1800" b="1" u="none" dirty="0" smtClean="0"/>
              <a:t> </a:t>
            </a:r>
            <a:r>
              <a:rPr lang="en-US" sz="1800" b="1" u="none" dirty="0" err="1" smtClean="0"/>
              <a:t>suatu</a:t>
            </a:r>
            <a:r>
              <a:rPr lang="en-US" sz="1800" b="1" u="none" dirty="0" smtClean="0"/>
              <a:t> </a:t>
            </a:r>
            <a:r>
              <a:rPr lang="en-US" sz="1800" b="1" u="none" dirty="0" err="1" smtClean="0"/>
              <a:t>hal</a:t>
            </a:r>
            <a:r>
              <a:rPr lang="en-US" sz="1800" b="1" u="none" dirty="0" smtClean="0"/>
              <a:t> yang </a:t>
            </a:r>
            <a:r>
              <a:rPr lang="en-US" sz="1800" b="1" u="none" dirty="0" err="1" smtClean="0"/>
              <a:t>tidak</a:t>
            </a:r>
            <a:r>
              <a:rPr lang="en-US" sz="1800" b="1" u="none" dirty="0" smtClean="0"/>
              <a:t> </a:t>
            </a:r>
            <a:r>
              <a:rPr lang="en-US" sz="1800" b="1" u="none" dirty="0" err="1" smtClean="0"/>
              <a:t>dituntut</a:t>
            </a:r>
            <a:r>
              <a:rPr lang="en-US" sz="1800" b="1" u="none" dirty="0" smtClean="0"/>
              <a:t> </a:t>
            </a:r>
            <a:r>
              <a:rPr lang="en-US" sz="1800" b="1" u="none" dirty="0" err="1" smtClean="0"/>
              <a:t>atau</a:t>
            </a:r>
            <a:r>
              <a:rPr lang="en-US" sz="1800" b="1" u="none" dirty="0" smtClean="0"/>
              <a:t> </a:t>
            </a:r>
            <a:r>
              <a:rPr lang="en-US" sz="1800" b="1" u="none" dirty="0" err="1" smtClean="0"/>
              <a:t>lebih</a:t>
            </a:r>
            <a:r>
              <a:rPr lang="en-US" sz="1800" b="1" u="none" dirty="0" smtClean="0"/>
              <a:t> </a:t>
            </a:r>
            <a:r>
              <a:rPr lang="en-US" sz="1800" b="1" u="none" dirty="0" err="1" smtClean="0"/>
              <a:t>dari</a:t>
            </a:r>
            <a:r>
              <a:rPr lang="en-US" sz="1800" b="1" u="none" dirty="0" smtClean="0"/>
              <a:t> </a:t>
            </a:r>
            <a:r>
              <a:rPr lang="en-US" sz="1800" b="1" u="none" dirty="0" err="1" smtClean="0"/>
              <a:t>pada</a:t>
            </a:r>
            <a:r>
              <a:rPr lang="en-US" sz="1800" b="1" u="none" dirty="0" smtClean="0"/>
              <a:t> yang </a:t>
            </a:r>
            <a:r>
              <a:rPr lang="en-US" sz="1800" b="1" u="none" dirty="0" err="1" smtClean="0"/>
              <a:t>dituntut</a:t>
            </a:r>
            <a:r>
              <a:rPr lang="en-US" sz="1800" b="1" u="none" dirty="0" smtClean="0"/>
              <a:t>;</a:t>
            </a:r>
          </a:p>
          <a:p>
            <a:pPr algn="just"/>
            <a:r>
              <a:rPr lang="en-US" sz="1800" b="1" u="none" dirty="0" smtClean="0"/>
              <a:t>d. </a:t>
            </a:r>
            <a:r>
              <a:rPr lang="en-US" sz="1800" b="1" u="none" dirty="0" err="1" smtClean="0"/>
              <a:t>apabila</a:t>
            </a:r>
            <a:r>
              <a:rPr lang="en-US" sz="1800" b="1" u="none" dirty="0" smtClean="0"/>
              <a:t> </a:t>
            </a:r>
            <a:r>
              <a:rPr lang="en-US" sz="1800" b="1" u="none" dirty="0" err="1" smtClean="0"/>
              <a:t>mengenai</a:t>
            </a:r>
            <a:r>
              <a:rPr lang="en-US" sz="1800" b="1" u="none" dirty="0" smtClean="0"/>
              <a:t> </a:t>
            </a:r>
            <a:r>
              <a:rPr lang="en-US" sz="1800" b="1" u="none" dirty="0" err="1" smtClean="0"/>
              <a:t>sesuatu</a:t>
            </a:r>
            <a:r>
              <a:rPr lang="en-US" sz="1800" b="1" u="none" dirty="0" smtClean="0"/>
              <a:t> </a:t>
            </a:r>
            <a:r>
              <a:rPr lang="en-US" sz="1800" b="1" u="none" dirty="0" err="1" smtClean="0"/>
              <a:t>bagian</a:t>
            </a:r>
            <a:r>
              <a:rPr lang="en-US" sz="1800" b="1" u="none" dirty="0" smtClean="0"/>
              <a:t> </a:t>
            </a:r>
            <a:r>
              <a:rPr lang="en-US" sz="1800" b="1" u="none" dirty="0" err="1" smtClean="0"/>
              <a:t>dari</a:t>
            </a:r>
            <a:r>
              <a:rPr lang="en-US" sz="1800" b="1" u="none" dirty="0" smtClean="0"/>
              <a:t> </a:t>
            </a:r>
            <a:r>
              <a:rPr lang="en-US" sz="1800" b="1" u="none" dirty="0" err="1" smtClean="0"/>
              <a:t>tuntutan</a:t>
            </a:r>
            <a:r>
              <a:rPr lang="en-US" sz="1800" b="1" u="none" dirty="0" smtClean="0"/>
              <a:t> </a:t>
            </a:r>
            <a:r>
              <a:rPr lang="en-US" sz="1800" b="1" u="none" dirty="0" err="1" smtClean="0"/>
              <a:t>belum</a:t>
            </a:r>
            <a:r>
              <a:rPr lang="en-US" sz="1800" b="1" u="none" dirty="0" smtClean="0"/>
              <a:t> </a:t>
            </a:r>
            <a:r>
              <a:rPr lang="en-US" sz="1800" b="1" u="none" dirty="0" err="1" smtClean="0"/>
              <a:t>diputus</a:t>
            </a:r>
            <a:r>
              <a:rPr lang="en-US" sz="1800" b="1" u="none" dirty="0" smtClean="0"/>
              <a:t> </a:t>
            </a:r>
            <a:r>
              <a:rPr lang="en-US" sz="1800" b="1" u="none" dirty="0" err="1" smtClean="0"/>
              <a:t>tanpa</a:t>
            </a:r>
            <a:r>
              <a:rPr lang="en-US" sz="1800" b="1" u="none" dirty="0" smtClean="0"/>
              <a:t> </a:t>
            </a:r>
            <a:r>
              <a:rPr lang="en-US" sz="1800" b="1" u="none" dirty="0" err="1" smtClean="0"/>
              <a:t>dipertimbangkan</a:t>
            </a:r>
            <a:r>
              <a:rPr lang="en-US" sz="1800" b="1" u="none" dirty="0" smtClean="0"/>
              <a:t> </a:t>
            </a:r>
            <a:r>
              <a:rPr lang="en-US" sz="1800" b="1" u="none" dirty="0" err="1" smtClean="0"/>
              <a:t>sebab-sebabnya</a:t>
            </a:r>
            <a:r>
              <a:rPr lang="en-US" sz="1800" b="1" u="none" dirty="0" smtClean="0"/>
              <a:t>;</a:t>
            </a:r>
          </a:p>
          <a:p>
            <a:pPr algn="just"/>
            <a:r>
              <a:rPr lang="en-US" sz="1800" b="1" u="none" dirty="0" smtClean="0"/>
              <a:t>e. </a:t>
            </a:r>
            <a:r>
              <a:rPr lang="en-US" sz="1800" b="1" u="none" dirty="0" err="1" smtClean="0"/>
              <a:t>apabila</a:t>
            </a:r>
            <a:r>
              <a:rPr lang="en-US" sz="1800" b="1" u="none" dirty="0" smtClean="0"/>
              <a:t> </a:t>
            </a:r>
            <a:r>
              <a:rPr lang="en-US" sz="1800" b="1" u="none" dirty="0" err="1" smtClean="0"/>
              <a:t>antara</a:t>
            </a:r>
            <a:r>
              <a:rPr lang="en-US" sz="1800" b="1" u="none" dirty="0" smtClean="0"/>
              <a:t> </a:t>
            </a:r>
            <a:r>
              <a:rPr lang="en-US" sz="1800" b="1" u="none" dirty="0" err="1" smtClean="0"/>
              <a:t>pihak-pihak</a:t>
            </a:r>
            <a:r>
              <a:rPr lang="en-US" sz="1800" b="1" u="none" dirty="0" smtClean="0"/>
              <a:t> yang </a:t>
            </a:r>
            <a:r>
              <a:rPr lang="en-US" sz="1800" b="1" u="none" dirty="0" err="1" smtClean="0"/>
              <a:t>sama</a:t>
            </a:r>
            <a:r>
              <a:rPr lang="en-US" sz="1800" b="1" u="none" dirty="0" smtClean="0"/>
              <a:t> </a:t>
            </a:r>
            <a:r>
              <a:rPr lang="en-US" sz="1800" b="1" u="none" dirty="0" err="1" smtClean="0"/>
              <a:t>mengenai</a:t>
            </a:r>
            <a:r>
              <a:rPr lang="en-US" sz="1800" b="1" u="none" dirty="0" smtClean="0"/>
              <a:t> </a:t>
            </a:r>
            <a:r>
              <a:rPr lang="en-US" sz="1800" b="1" u="none" dirty="0" err="1" smtClean="0"/>
              <a:t>suatu</a:t>
            </a:r>
            <a:r>
              <a:rPr lang="en-US" sz="1800" b="1" u="none" dirty="0" smtClean="0"/>
              <a:t> </a:t>
            </a:r>
            <a:r>
              <a:rPr lang="en-US" sz="1800" b="1" u="none" dirty="0" err="1" smtClean="0"/>
              <a:t>soal</a:t>
            </a:r>
            <a:r>
              <a:rPr lang="en-US" sz="1800" b="1" u="none" dirty="0" smtClean="0"/>
              <a:t> yang </a:t>
            </a:r>
            <a:r>
              <a:rPr lang="en-US" sz="1800" b="1" u="none" dirty="0" err="1" smtClean="0"/>
              <a:t>sama</a:t>
            </a:r>
            <a:r>
              <a:rPr lang="en-US" sz="1800" b="1" u="none" dirty="0" smtClean="0"/>
              <a:t>, </a:t>
            </a:r>
            <a:r>
              <a:rPr lang="en-US" sz="1800" b="1" u="none" dirty="0" err="1" smtClean="0"/>
              <a:t>atas</a:t>
            </a:r>
            <a:r>
              <a:rPr lang="en-US" sz="1800" b="1" u="none" dirty="0" smtClean="0"/>
              <a:t> </a:t>
            </a:r>
            <a:r>
              <a:rPr lang="en-US" sz="1800" b="1" u="none" dirty="0" err="1" smtClean="0"/>
              <a:t>dasar</a:t>
            </a:r>
            <a:r>
              <a:rPr lang="en-US" sz="1800" b="1" u="none" dirty="0" smtClean="0"/>
              <a:t> yang </a:t>
            </a:r>
            <a:r>
              <a:rPr lang="en-US" sz="1800" b="1" u="none" dirty="0" err="1" smtClean="0"/>
              <a:t>sama</a:t>
            </a:r>
            <a:r>
              <a:rPr lang="en-US" sz="1800" b="1" u="none" dirty="0" smtClean="0"/>
              <a:t> </a:t>
            </a:r>
            <a:r>
              <a:rPr lang="en-US" sz="1800" b="1" u="none" dirty="0" err="1" smtClean="0"/>
              <a:t>oleh</a:t>
            </a:r>
            <a:r>
              <a:rPr lang="en-US" sz="1800" b="1" u="none" dirty="0" smtClean="0"/>
              <a:t> </a:t>
            </a:r>
            <a:r>
              <a:rPr lang="en-US" sz="1800" b="1" u="none" dirty="0" err="1" smtClean="0"/>
              <a:t>Pengadilan</a:t>
            </a:r>
            <a:r>
              <a:rPr lang="en-US" sz="1800" b="1" u="none" dirty="0" smtClean="0"/>
              <a:t> yang </a:t>
            </a:r>
            <a:r>
              <a:rPr lang="en-US" sz="1800" b="1" u="none" dirty="0" err="1" smtClean="0"/>
              <a:t>sama</a:t>
            </a:r>
            <a:r>
              <a:rPr lang="en-US" sz="1800" b="1" u="none" dirty="0" smtClean="0"/>
              <a:t> </a:t>
            </a:r>
            <a:r>
              <a:rPr lang="en-US" sz="1800" b="1" u="none" dirty="0" err="1" smtClean="0"/>
              <a:t>atau</a:t>
            </a:r>
            <a:r>
              <a:rPr lang="en-US" sz="1800" b="1" u="none" dirty="0" smtClean="0"/>
              <a:t> </a:t>
            </a:r>
            <a:r>
              <a:rPr lang="en-US" sz="1800" b="1" u="none" dirty="0" err="1" smtClean="0"/>
              <a:t>sama</a:t>
            </a:r>
            <a:r>
              <a:rPr lang="en-US" sz="1800" b="1" u="none" dirty="0" smtClean="0"/>
              <a:t> </a:t>
            </a:r>
            <a:r>
              <a:rPr lang="en-US" sz="1800" b="1" u="none" dirty="0" err="1" smtClean="0"/>
              <a:t>tingkatnya</a:t>
            </a:r>
            <a:r>
              <a:rPr lang="en-US" sz="1800" b="1" u="none" dirty="0" smtClean="0"/>
              <a:t> </a:t>
            </a:r>
            <a:r>
              <a:rPr lang="en-US" sz="1800" b="1" u="none" dirty="0" err="1" smtClean="0"/>
              <a:t>telah</a:t>
            </a:r>
            <a:r>
              <a:rPr lang="en-US" sz="1800" b="1" u="none" dirty="0" smtClean="0"/>
              <a:t> </a:t>
            </a:r>
            <a:r>
              <a:rPr lang="en-US" sz="1800" b="1" u="none" dirty="0" err="1" smtClean="0"/>
              <a:t>diberikan</a:t>
            </a:r>
            <a:r>
              <a:rPr lang="en-US" sz="1800" b="1" u="none" dirty="0" smtClean="0"/>
              <a:t> </a:t>
            </a:r>
            <a:r>
              <a:rPr lang="en-US" sz="1800" b="1" u="none" dirty="0" err="1" smtClean="0"/>
              <a:t>putusan</a:t>
            </a:r>
            <a:r>
              <a:rPr lang="en-US" sz="1800" b="1" u="none" dirty="0" smtClean="0"/>
              <a:t> yang </a:t>
            </a:r>
            <a:r>
              <a:rPr lang="en-US" sz="1800" b="1" u="none" dirty="0" err="1" smtClean="0"/>
              <a:t>bertentangan</a:t>
            </a:r>
            <a:r>
              <a:rPr lang="en-US" sz="1800" b="1" u="none" dirty="0" smtClean="0"/>
              <a:t> </a:t>
            </a:r>
            <a:r>
              <a:rPr lang="en-US" sz="1800" b="1" u="none" dirty="0" err="1" smtClean="0"/>
              <a:t>satu</a:t>
            </a:r>
            <a:r>
              <a:rPr lang="en-US" sz="1800" b="1" u="none" dirty="0" smtClean="0"/>
              <a:t> </a:t>
            </a:r>
            <a:r>
              <a:rPr lang="en-US" sz="1800" b="1" u="none" dirty="0" err="1" smtClean="0"/>
              <a:t>dengan</a:t>
            </a:r>
            <a:r>
              <a:rPr lang="en-US" sz="1800" b="1" u="none" dirty="0" smtClean="0"/>
              <a:t> yang lain;</a:t>
            </a:r>
          </a:p>
          <a:p>
            <a:pPr algn="just"/>
            <a:r>
              <a:rPr lang="en-US" sz="1800" b="1" u="none" dirty="0" smtClean="0"/>
              <a:t>f. </a:t>
            </a:r>
            <a:r>
              <a:rPr lang="en-US" sz="1800" b="1" u="none" dirty="0" err="1" smtClean="0"/>
              <a:t>apabila</a:t>
            </a:r>
            <a:r>
              <a:rPr lang="en-US" sz="1800" b="1" u="none" dirty="0" smtClean="0"/>
              <a:t> </a:t>
            </a:r>
            <a:r>
              <a:rPr lang="en-US" sz="1800" b="1" u="none" dirty="0" err="1" smtClean="0"/>
              <a:t>dalam</a:t>
            </a:r>
            <a:r>
              <a:rPr lang="en-US" sz="1800" b="1" u="none" dirty="0" smtClean="0"/>
              <a:t> </a:t>
            </a:r>
            <a:r>
              <a:rPr lang="en-US" sz="1800" b="1" u="none" dirty="0" err="1" smtClean="0"/>
              <a:t>suatu</a:t>
            </a:r>
            <a:r>
              <a:rPr lang="en-US" sz="1800" b="1" u="none" dirty="0" smtClean="0"/>
              <a:t> </a:t>
            </a:r>
            <a:r>
              <a:rPr lang="en-US" sz="1800" b="1" u="none" dirty="0" err="1" smtClean="0"/>
              <a:t>putusan</a:t>
            </a:r>
            <a:r>
              <a:rPr lang="en-US" sz="1800" b="1" u="none" dirty="0" smtClean="0"/>
              <a:t> </a:t>
            </a:r>
            <a:r>
              <a:rPr lang="en-US" sz="1800" b="1" u="none" dirty="0" err="1" smtClean="0"/>
              <a:t>terdapat</a:t>
            </a:r>
            <a:r>
              <a:rPr lang="en-US" sz="1800" b="1" u="none" dirty="0" smtClean="0"/>
              <a:t> </a:t>
            </a:r>
            <a:r>
              <a:rPr lang="en-US" sz="1800" b="1" u="none" dirty="0" err="1" smtClean="0"/>
              <a:t>suatu</a:t>
            </a:r>
            <a:r>
              <a:rPr lang="en-US" sz="1800" b="1" u="none" dirty="0" smtClean="0"/>
              <a:t> </a:t>
            </a:r>
            <a:r>
              <a:rPr lang="en-US" sz="1800" b="1" u="none" dirty="0" err="1" smtClean="0"/>
              <a:t>kekhilafan</a:t>
            </a:r>
            <a:r>
              <a:rPr lang="en-US" sz="1800" b="1" u="none" dirty="0" smtClean="0"/>
              <a:t> Hakim </a:t>
            </a:r>
            <a:r>
              <a:rPr lang="en-US" sz="1800" b="1" u="none" dirty="0" err="1" smtClean="0"/>
              <a:t>atau</a:t>
            </a:r>
            <a:r>
              <a:rPr lang="en-US" sz="1800" b="1" u="none" dirty="0" smtClean="0"/>
              <a:t> </a:t>
            </a:r>
            <a:r>
              <a:rPr lang="en-US" sz="1800" b="1" u="none" dirty="0" err="1" smtClean="0"/>
              <a:t>suatu</a:t>
            </a:r>
            <a:r>
              <a:rPr lang="en-US" sz="1800" b="1" u="none" dirty="0" smtClean="0"/>
              <a:t> </a:t>
            </a:r>
            <a:r>
              <a:rPr lang="en-US" sz="1800" b="1" u="none" dirty="0" err="1" smtClean="0"/>
              <a:t>kekeliruan</a:t>
            </a:r>
            <a:r>
              <a:rPr lang="en-US" sz="1800" b="1" u="none" dirty="0" smtClean="0"/>
              <a:t> yang </a:t>
            </a:r>
            <a:r>
              <a:rPr lang="en-US" sz="1800" b="1" u="none" dirty="0" err="1" smtClean="0"/>
              <a:t>nyata</a:t>
            </a:r>
            <a:r>
              <a:rPr lang="en-US" sz="1800" b="1" u="none" dirty="0" smtClean="0"/>
              <a:t>.”</a:t>
            </a:r>
            <a:endParaRPr lang="en-US" sz="1800" b="1" u="none" dirty="0"/>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78196" y="1628800"/>
            <a:ext cx="9065804" cy="4797152"/>
          </a:xfrm>
          <a:prstGeom prst="rect">
            <a:avLst/>
          </a:prstGeom>
          <a:noFill/>
          <a:ln w="9525">
            <a:noFill/>
            <a:miter lim="800000"/>
            <a:headEnd/>
            <a:tailEnd/>
          </a:ln>
        </p:spPr>
      </p:pic>
      <p:sp>
        <p:nvSpPr>
          <p:cNvPr id="4" name="Title 3"/>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1" y="3284984"/>
            <a:ext cx="9040813" cy="3573016"/>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28600" y="76200"/>
            <a:ext cx="1828800" cy="381000"/>
          </a:xfrm>
          <a:ln w="28575">
            <a:solidFill>
              <a:schemeClr val="accent2"/>
            </a:solidFill>
          </a:ln>
        </p:spPr>
        <p:txBody>
          <a:bodyPr/>
          <a:lstStyle/>
          <a:p>
            <a:pPr eaLnBrk="1" hangingPunct="1"/>
            <a:r>
              <a:rPr lang="en-US" sz="2800" smtClean="0">
                <a:latin typeface="Tahoma" pitchFamily="34" charset="0"/>
              </a:rPr>
              <a:t>Contoh</a:t>
            </a:r>
          </a:p>
        </p:txBody>
      </p:sp>
      <p:sp>
        <p:nvSpPr>
          <p:cNvPr id="79875" name="Rectangle 3"/>
          <p:cNvSpPr>
            <a:spLocks noChangeArrowheads="1"/>
          </p:cNvSpPr>
          <p:nvPr/>
        </p:nvSpPr>
        <p:spPr bwMode="auto">
          <a:xfrm>
            <a:off x="152400" y="620713"/>
            <a:ext cx="8915400" cy="1625600"/>
          </a:xfrm>
          <a:prstGeom prst="rect">
            <a:avLst/>
          </a:prstGeom>
          <a:noFill/>
          <a:ln w="9525">
            <a:solidFill>
              <a:schemeClr val="accent2"/>
            </a:solidFill>
            <a:miter lim="800000"/>
            <a:headEnd/>
            <a:tailEnd/>
          </a:ln>
        </p:spPr>
        <p:txBody>
          <a:bodyPr lIns="91422" tIns="45712" rIns="91422" bIns="45712">
            <a:spAutoFit/>
          </a:bodyPr>
          <a:lstStyle/>
          <a:p>
            <a:pPr>
              <a:tabLst>
                <a:tab pos="457200" algn="l"/>
              </a:tabLst>
            </a:pPr>
            <a:r>
              <a:rPr lang="en-GB" sz="2000" u="none" dirty="0">
                <a:latin typeface="Tahoma" pitchFamily="34" charset="0"/>
              </a:rPr>
              <a:t>PT Pluto </a:t>
            </a:r>
            <a:r>
              <a:rPr lang="en-GB" sz="2000" u="none" dirty="0" err="1">
                <a:latin typeface="Tahoma" pitchFamily="34" charset="0"/>
              </a:rPr>
              <a:t>adalah</a:t>
            </a:r>
            <a:r>
              <a:rPr lang="en-GB" sz="2000" u="none" dirty="0">
                <a:latin typeface="Tahoma" pitchFamily="34" charset="0"/>
              </a:rPr>
              <a:t> </a:t>
            </a:r>
            <a:r>
              <a:rPr lang="en-GB" sz="2000" u="none" dirty="0" err="1">
                <a:latin typeface="Tahoma" pitchFamily="34" charset="0"/>
              </a:rPr>
              <a:t>perusahan</a:t>
            </a:r>
            <a:r>
              <a:rPr lang="en-GB" sz="2000" u="none" dirty="0">
                <a:latin typeface="Tahoma" pitchFamily="34" charset="0"/>
              </a:rPr>
              <a:t> yang </a:t>
            </a:r>
            <a:r>
              <a:rPr lang="en-GB" sz="2000" u="none" dirty="0" err="1">
                <a:latin typeface="Tahoma" pitchFamily="34" charset="0"/>
              </a:rPr>
              <a:t>mengelola</a:t>
            </a:r>
            <a:r>
              <a:rPr lang="en-GB" sz="2000" u="none" dirty="0">
                <a:latin typeface="Tahoma" pitchFamily="34" charset="0"/>
              </a:rPr>
              <a:t> </a:t>
            </a:r>
            <a:r>
              <a:rPr lang="en-GB" sz="2000" u="none" dirty="0" err="1">
                <a:latin typeface="Tahoma" pitchFamily="34" charset="0"/>
              </a:rPr>
              <a:t>rumah</a:t>
            </a:r>
            <a:r>
              <a:rPr lang="en-GB" sz="2000" u="none" dirty="0">
                <a:latin typeface="Tahoma" pitchFamily="34" charset="0"/>
              </a:rPr>
              <a:t> </a:t>
            </a:r>
            <a:r>
              <a:rPr lang="en-GB" sz="2000" u="none" dirty="0" err="1">
                <a:latin typeface="Tahoma" pitchFamily="34" charset="0"/>
              </a:rPr>
              <a:t>makan</a:t>
            </a:r>
            <a:r>
              <a:rPr lang="en-GB" sz="2000" u="none" dirty="0">
                <a:latin typeface="Tahoma" pitchFamily="34" charset="0"/>
              </a:rPr>
              <a:t> </a:t>
            </a:r>
            <a:r>
              <a:rPr lang="en-GB" sz="2000" u="none" dirty="0" err="1">
                <a:latin typeface="Tahoma" pitchFamily="34" charset="0"/>
              </a:rPr>
              <a:t>berdasarkan</a:t>
            </a:r>
            <a:r>
              <a:rPr lang="en-GB" sz="2000" u="none" dirty="0">
                <a:latin typeface="Tahoma" pitchFamily="34" charset="0"/>
              </a:rPr>
              <a:t> </a:t>
            </a:r>
            <a:r>
              <a:rPr lang="en-GB" sz="2000" u="none" dirty="0" err="1">
                <a:latin typeface="Tahoma" pitchFamily="34" charset="0"/>
              </a:rPr>
              <a:t>perjanjian</a:t>
            </a:r>
            <a:r>
              <a:rPr lang="en-GB" sz="2000" u="none" dirty="0">
                <a:latin typeface="Tahoma" pitchFamily="34" charset="0"/>
              </a:rPr>
              <a:t> franchise </a:t>
            </a:r>
            <a:r>
              <a:rPr lang="en-GB" sz="2000" u="none" dirty="0" err="1">
                <a:latin typeface="Tahoma" pitchFamily="34" charset="0"/>
              </a:rPr>
              <a:t>dengan</a:t>
            </a:r>
            <a:r>
              <a:rPr lang="en-GB" sz="2000" u="none" dirty="0">
                <a:latin typeface="Tahoma" pitchFamily="34" charset="0"/>
              </a:rPr>
              <a:t> </a:t>
            </a:r>
            <a:r>
              <a:rPr lang="en-GB" sz="2000" u="none" dirty="0" err="1">
                <a:latin typeface="Tahoma" pitchFamily="34" charset="0"/>
              </a:rPr>
              <a:t>pemilik</a:t>
            </a:r>
            <a:r>
              <a:rPr lang="en-GB" sz="2000" u="none" dirty="0">
                <a:latin typeface="Tahoma" pitchFamily="34" charset="0"/>
              </a:rPr>
              <a:t> </a:t>
            </a:r>
            <a:r>
              <a:rPr lang="en-GB" sz="2000" u="none" dirty="0" err="1">
                <a:latin typeface="Tahoma" pitchFamily="34" charset="0"/>
              </a:rPr>
              <a:t>merk</a:t>
            </a:r>
            <a:r>
              <a:rPr lang="en-GB" sz="2000" u="none" dirty="0">
                <a:latin typeface="Tahoma" pitchFamily="34" charset="0"/>
              </a:rPr>
              <a:t> “Kentucky Fried Chicken” </a:t>
            </a:r>
            <a:r>
              <a:rPr lang="en-GB" sz="2000" u="none" dirty="0" err="1">
                <a:latin typeface="Tahoma" pitchFamily="34" charset="0"/>
              </a:rPr>
              <a:t>di</a:t>
            </a:r>
            <a:r>
              <a:rPr lang="en-GB" sz="2000" u="none" dirty="0">
                <a:latin typeface="Tahoma" pitchFamily="34" charset="0"/>
              </a:rPr>
              <a:t> USA. </a:t>
            </a:r>
            <a:r>
              <a:rPr lang="en-GB" sz="2000" u="none" dirty="0" err="1">
                <a:latin typeface="Tahoma" pitchFamily="34" charset="0"/>
              </a:rPr>
              <a:t>Akte</a:t>
            </a:r>
            <a:r>
              <a:rPr lang="en-GB" sz="2000" u="none" dirty="0">
                <a:latin typeface="Tahoma" pitchFamily="34" charset="0"/>
              </a:rPr>
              <a:t> </a:t>
            </a:r>
            <a:r>
              <a:rPr lang="en-GB" sz="2000" u="none" dirty="0" err="1">
                <a:latin typeface="Tahoma" pitchFamily="34" charset="0"/>
              </a:rPr>
              <a:t>pendirian</a:t>
            </a:r>
            <a:r>
              <a:rPr lang="en-GB" sz="2000" u="none" dirty="0">
                <a:latin typeface="Tahoma" pitchFamily="34" charset="0"/>
              </a:rPr>
              <a:t> </a:t>
            </a:r>
            <a:r>
              <a:rPr lang="en-GB" sz="2000" u="none" dirty="0" err="1">
                <a:latin typeface="Tahoma" pitchFamily="34" charset="0"/>
              </a:rPr>
              <a:t>dibuat</a:t>
            </a:r>
            <a:r>
              <a:rPr lang="en-GB" sz="2000" u="none" dirty="0">
                <a:latin typeface="Tahoma" pitchFamily="34" charset="0"/>
              </a:rPr>
              <a:t> di </a:t>
            </a:r>
            <a:r>
              <a:rPr lang="en-GB" sz="2000" u="none" dirty="0" err="1">
                <a:latin typeface="Tahoma" pitchFamily="34" charset="0"/>
              </a:rPr>
              <a:t>hadapan</a:t>
            </a:r>
            <a:r>
              <a:rPr lang="en-GB" sz="2000" u="none" dirty="0">
                <a:latin typeface="Tahoma" pitchFamily="34" charset="0"/>
              </a:rPr>
              <a:t> </a:t>
            </a:r>
            <a:r>
              <a:rPr lang="en-GB" sz="2000" u="none" dirty="0" err="1">
                <a:latin typeface="Tahoma" pitchFamily="34" charset="0"/>
              </a:rPr>
              <a:t>Notaris</a:t>
            </a:r>
            <a:r>
              <a:rPr lang="en-GB" sz="2000" u="none" dirty="0">
                <a:latin typeface="Tahoma" pitchFamily="34" charset="0"/>
              </a:rPr>
              <a:t> </a:t>
            </a:r>
            <a:r>
              <a:rPr lang="en-GB" sz="2000" u="none" dirty="0" err="1">
                <a:latin typeface="Tahoma" pitchFamily="34" charset="0"/>
              </a:rPr>
              <a:t>pada</a:t>
            </a:r>
            <a:r>
              <a:rPr lang="en-GB" sz="2000" u="none" dirty="0">
                <a:latin typeface="Tahoma" pitchFamily="34" charset="0"/>
              </a:rPr>
              <a:t> </a:t>
            </a:r>
            <a:r>
              <a:rPr lang="en-GB" sz="2000" u="none" dirty="0" err="1">
                <a:latin typeface="Tahoma" pitchFamily="34" charset="0"/>
              </a:rPr>
              <a:t>tanggal</a:t>
            </a:r>
            <a:r>
              <a:rPr lang="en-GB" sz="2000" u="none" dirty="0">
                <a:latin typeface="Tahoma" pitchFamily="34" charset="0"/>
              </a:rPr>
              <a:t> </a:t>
            </a:r>
            <a:r>
              <a:rPr lang="en-GB" sz="2000" b="1" u="none" dirty="0">
                <a:solidFill>
                  <a:srgbClr val="FF0000"/>
                </a:solidFill>
                <a:latin typeface="Tahoma" pitchFamily="34" charset="0"/>
              </a:rPr>
              <a:t>10 </a:t>
            </a:r>
            <a:r>
              <a:rPr lang="en-GB" sz="2000" b="1" u="none" dirty="0" err="1">
                <a:solidFill>
                  <a:srgbClr val="FF0000"/>
                </a:solidFill>
                <a:latin typeface="Tahoma" pitchFamily="34" charset="0"/>
              </a:rPr>
              <a:t>Januari</a:t>
            </a:r>
            <a:r>
              <a:rPr lang="en-GB" sz="2000" b="1" u="none" dirty="0">
                <a:solidFill>
                  <a:srgbClr val="FF0000"/>
                </a:solidFill>
                <a:latin typeface="Tahoma" pitchFamily="34" charset="0"/>
              </a:rPr>
              <a:t> </a:t>
            </a:r>
            <a:r>
              <a:rPr lang="en-GB" sz="2000" b="1" u="none" dirty="0" smtClean="0">
                <a:solidFill>
                  <a:srgbClr val="FF0000"/>
                </a:solidFill>
                <a:latin typeface="Tahoma" pitchFamily="34" charset="0"/>
              </a:rPr>
              <a:t>2015</a:t>
            </a:r>
            <a:r>
              <a:rPr lang="en-GB" sz="2000" u="none" dirty="0" smtClean="0">
                <a:latin typeface="Tahoma" pitchFamily="34" charset="0"/>
              </a:rPr>
              <a:t>. </a:t>
            </a:r>
            <a:r>
              <a:rPr lang="en-GB" sz="2000" u="none" dirty="0">
                <a:latin typeface="Tahoma" pitchFamily="34" charset="0"/>
              </a:rPr>
              <a:t>Usaha </a:t>
            </a:r>
            <a:r>
              <a:rPr lang="en-GB" sz="2000" u="none" dirty="0" err="1">
                <a:latin typeface="Tahoma" pitchFamily="34" charset="0"/>
              </a:rPr>
              <a:t>mulai</a:t>
            </a:r>
            <a:r>
              <a:rPr lang="en-GB" sz="2000" u="none" dirty="0">
                <a:latin typeface="Tahoma" pitchFamily="34" charset="0"/>
              </a:rPr>
              <a:t> </a:t>
            </a:r>
            <a:r>
              <a:rPr lang="en-GB" sz="2000" u="none" dirty="0" err="1">
                <a:latin typeface="Tahoma" pitchFamily="34" charset="0"/>
              </a:rPr>
              <a:t>aktif</a:t>
            </a:r>
            <a:r>
              <a:rPr lang="en-GB" sz="2000" u="none" dirty="0">
                <a:latin typeface="Tahoma" pitchFamily="34" charset="0"/>
              </a:rPr>
              <a:t> </a:t>
            </a:r>
            <a:r>
              <a:rPr lang="en-GB" sz="2000" u="none" dirty="0" err="1">
                <a:latin typeface="Tahoma" pitchFamily="34" charset="0"/>
              </a:rPr>
              <a:t>dijalankan</a:t>
            </a:r>
            <a:r>
              <a:rPr lang="en-GB" sz="2000" u="none" dirty="0">
                <a:latin typeface="Tahoma" pitchFamily="34" charset="0"/>
              </a:rPr>
              <a:t> </a:t>
            </a:r>
            <a:r>
              <a:rPr lang="en-GB" sz="2000" u="none" dirty="0" err="1">
                <a:latin typeface="Tahoma" pitchFamily="34" charset="0"/>
              </a:rPr>
              <a:t>pada</a:t>
            </a:r>
            <a:r>
              <a:rPr lang="en-GB" sz="2000" u="none" dirty="0">
                <a:latin typeface="Tahoma" pitchFamily="34" charset="0"/>
              </a:rPr>
              <a:t> </a:t>
            </a:r>
            <a:r>
              <a:rPr lang="en-GB" sz="2000" u="none" dirty="0" err="1">
                <a:latin typeface="Tahoma" pitchFamily="34" charset="0"/>
              </a:rPr>
              <a:t>tanggal</a:t>
            </a:r>
            <a:r>
              <a:rPr lang="en-GB" sz="2000" u="none" dirty="0">
                <a:latin typeface="Tahoma" pitchFamily="34" charset="0"/>
              </a:rPr>
              <a:t> </a:t>
            </a:r>
            <a:r>
              <a:rPr lang="en-GB" sz="2000" b="1" u="none" dirty="0">
                <a:solidFill>
                  <a:srgbClr val="FF0000"/>
                </a:solidFill>
                <a:latin typeface="Tahoma" pitchFamily="34" charset="0"/>
              </a:rPr>
              <a:t>1 </a:t>
            </a:r>
            <a:r>
              <a:rPr lang="en-GB" sz="2000" b="1" u="none" dirty="0" err="1">
                <a:solidFill>
                  <a:srgbClr val="FF0000"/>
                </a:solidFill>
                <a:latin typeface="Tahoma" pitchFamily="34" charset="0"/>
              </a:rPr>
              <a:t>Maret</a:t>
            </a:r>
            <a:r>
              <a:rPr lang="en-GB" sz="2000" b="1" u="none" dirty="0">
                <a:solidFill>
                  <a:srgbClr val="FF0000"/>
                </a:solidFill>
                <a:latin typeface="Tahoma" pitchFamily="34" charset="0"/>
              </a:rPr>
              <a:t> </a:t>
            </a:r>
            <a:r>
              <a:rPr lang="en-GB" sz="2000" b="1" u="none" dirty="0" smtClean="0">
                <a:solidFill>
                  <a:srgbClr val="FF0000"/>
                </a:solidFill>
                <a:latin typeface="Tahoma" pitchFamily="34" charset="0"/>
              </a:rPr>
              <a:t>2015</a:t>
            </a:r>
            <a:r>
              <a:rPr lang="en-GB" sz="2000" b="1" u="none" dirty="0" smtClean="0">
                <a:latin typeface="Tahoma" pitchFamily="34" charset="0"/>
              </a:rPr>
              <a:t> </a:t>
            </a:r>
            <a:r>
              <a:rPr lang="en-GB" sz="2000" u="none" dirty="0" err="1">
                <a:latin typeface="Tahoma" pitchFamily="34" charset="0"/>
              </a:rPr>
              <a:t>dan</a:t>
            </a:r>
            <a:r>
              <a:rPr lang="en-GB" sz="2000" u="none" dirty="0">
                <a:latin typeface="Tahoma" pitchFamily="34" charset="0"/>
              </a:rPr>
              <a:t> </a:t>
            </a:r>
            <a:r>
              <a:rPr lang="en-GB" sz="2000" u="none" dirty="0" err="1">
                <a:latin typeface="Tahoma" pitchFamily="34" charset="0"/>
              </a:rPr>
              <a:t>rumah</a:t>
            </a:r>
            <a:r>
              <a:rPr lang="en-GB" sz="2000" u="none" dirty="0">
                <a:latin typeface="Tahoma" pitchFamily="34" charset="0"/>
              </a:rPr>
              <a:t> </a:t>
            </a:r>
            <a:r>
              <a:rPr lang="en-GB" sz="2000" u="none" dirty="0" err="1">
                <a:latin typeface="Tahoma" pitchFamily="34" charset="0"/>
              </a:rPr>
              <a:t>makan</a:t>
            </a:r>
            <a:r>
              <a:rPr lang="en-GB" sz="2000" u="none" dirty="0">
                <a:latin typeface="Tahoma" pitchFamily="34" charset="0"/>
              </a:rPr>
              <a:t> </a:t>
            </a:r>
            <a:r>
              <a:rPr lang="en-GB" sz="2000" u="none" dirty="0" err="1">
                <a:latin typeface="Tahoma" pitchFamily="34" charset="0"/>
              </a:rPr>
              <a:t>mulai</a:t>
            </a:r>
            <a:r>
              <a:rPr lang="en-GB" sz="2000" u="none" dirty="0">
                <a:latin typeface="Tahoma" pitchFamily="34" charset="0"/>
              </a:rPr>
              <a:t> </a:t>
            </a:r>
            <a:r>
              <a:rPr lang="en-GB" sz="2000" u="none" dirty="0" err="1">
                <a:latin typeface="Tahoma" pitchFamily="34" charset="0"/>
              </a:rPr>
              <a:t>dibuka</a:t>
            </a:r>
            <a:r>
              <a:rPr lang="en-GB" sz="2000" u="none" dirty="0">
                <a:latin typeface="Tahoma" pitchFamily="34" charset="0"/>
              </a:rPr>
              <a:t> </a:t>
            </a:r>
            <a:r>
              <a:rPr lang="en-GB" sz="2000" u="none" dirty="0" err="1">
                <a:latin typeface="Tahoma" pitchFamily="34" charset="0"/>
              </a:rPr>
              <a:t>tanggal</a:t>
            </a:r>
            <a:r>
              <a:rPr lang="en-GB" sz="2000" u="none" dirty="0">
                <a:latin typeface="Tahoma" pitchFamily="34" charset="0"/>
              </a:rPr>
              <a:t> </a:t>
            </a:r>
            <a:r>
              <a:rPr lang="en-GB" sz="2000" b="1" u="none" dirty="0">
                <a:solidFill>
                  <a:srgbClr val="FF0000"/>
                </a:solidFill>
                <a:latin typeface="Tahoma" pitchFamily="34" charset="0"/>
              </a:rPr>
              <a:t>1 April </a:t>
            </a:r>
            <a:r>
              <a:rPr lang="en-GB" sz="2000" b="1" u="none" dirty="0" smtClean="0">
                <a:solidFill>
                  <a:srgbClr val="FF0000"/>
                </a:solidFill>
                <a:latin typeface="Tahoma" pitchFamily="34" charset="0"/>
              </a:rPr>
              <a:t>2015</a:t>
            </a:r>
            <a:r>
              <a:rPr lang="en-GB" sz="2000" u="none" dirty="0" smtClean="0">
                <a:latin typeface="Tahoma" pitchFamily="34" charset="0"/>
              </a:rPr>
              <a:t>.</a:t>
            </a:r>
            <a:endParaRPr lang="en-GB" sz="2000" u="none" dirty="0">
              <a:latin typeface="Tahoma" pitchFamily="34" charset="0"/>
            </a:endParaRPr>
          </a:p>
        </p:txBody>
      </p:sp>
      <p:sp>
        <p:nvSpPr>
          <p:cNvPr id="79876" name="Rectangle 4"/>
          <p:cNvSpPr>
            <a:spLocks noChangeArrowheads="1"/>
          </p:cNvSpPr>
          <p:nvPr/>
        </p:nvSpPr>
        <p:spPr bwMode="auto">
          <a:xfrm>
            <a:off x="152400" y="2743200"/>
            <a:ext cx="8839200" cy="1016000"/>
          </a:xfrm>
          <a:prstGeom prst="rect">
            <a:avLst/>
          </a:prstGeom>
          <a:noFill/>
          <a:ln w="9525">
            <a:solidFill>
              <a:schemeClr val="accent2"/>
            </a:solidFill>
            <a:miter lim="800000"/>
            <a:headEnd/>
            <a:tailEnd/>
          </a:ln>
        </p:spPr>
        <p:txBody>
          <a:bodyPr lIns="91422" tIns="45712" rIns="91422" bIns="45712">
            <a:spAutoFit/>
          </a:bodyPr>
          <a:lstStyle/>
          <a:p>
            <a:r>
              <a:rPr lang="en-GB" sz="2000" u="none" dirty="0">
                <a:latin typeface="Tahoma" pitchFamily="34" charset="0"/>
              </a:rPr>
              <a:t>PT Pluto </a:t>
            </a:r>
            <a:r>
              <a:rPr lang="en-GB" sz="2000" u="none" dirty="0" err="1">
                <a:latin typeface="Tahoma" pitchFamily="34" charset="0"/>
              </a:rPr>
              <a:t>adalah</a:t>
            </a:r>
            <a:r>
              <a:rPr lang="en-GB" sz="2000" u="none" dirty="0">
                <a:latin typeface="Tahoma" pitchFamily="34" charset="0"/>
              </a:rPr>
              <a:t> </a:t>
            </a:r>
            <a:r>
              <a:rPr lang="en-GB" sz="2000" u="none" dirty="0" err="1">
                <a:latin typeface="Tahoma" pitchFamily="34" charset="0"/>
              </a:rPr>
              <a:t>Wajib</a:t>
            </a:r>
            <a:r>
              <a:rPr lang="en-GB" sz="2000" u="none" dirty="0">
                <a:latin typeface="Tahoma" pitchFamily="34" charset="0"/>
              </a:rPr>
              <a:t> </a:t>
            </a:r>
            <a:r>
              <a:rPr lang="en-GB" sz="2000" u="none" dirty="0" err="1">
                <a:latin typeface="Tahoma" pitchFamily="34" charset="0"/>
              </a:rPr>
              <a:t>Pajak</a:t>
            </a:r>
            <a:r>
              <a:rPr lang="en-GB" sz="2000" u="none" dirty="0">
                <a:latin typeface="Tahoma" pitchFamily="34" charset="0"/>
              </a:rPr>
              <a:t> </a:t>
            </a:r>
            <a:r>
              <a:rPr lang="en-GB" sz="2000" u="none" dirty="0" err="1">
                <a:latin typeface="Tahoma" pitchFamily="34" charset="0"/>
              </a:rPr>
              <a:t>badan</a:t>
            </a:r>
            <a:r>
              <a:rPr lang="en-GB" sz="2000" u="none" dirty="0">
                <a:latin typeface="Tahoma" pitchFamily="34" charset="0"/>
              </a:rPr>
              <a:t> </a:t>
            </a:r>
            <a:r>
              <a:rPr lang="en-GB" sz="2000" u="none" dirty="0" err="1">
                <a:latin typeface="Tahoma" pitchFamily="34" charset="0"/>
              </a:rPr>
              <a:t>dan</a:t>
            </a:r>
            <a:r>
              <a:rPr lang="en-GB" sz="2000" u="none" dirty="0">
                <a:latin typeface="Tahoma" pitchFamily="34" charset="0"/>
              </a:rPr>
              <a:t> </a:t>
            </a:r>
            <a:r>
              <a:rPr lang="en-GB" sz="2000" b="1" u="none" dirty="0" err="1">
                <a:solidFill>
                  <a:schemeClr val="accent2"/>
                </a:solidFill>
                <a:latin typeface="Tahoma" pitchFamily="34" charset="0"/>
              </a:rPr>
              <a:t>wajib</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mendaftarkan</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diri</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untuk</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memperoleh</a:t>
            </a:r>
            <a:r>
              <a:rPr lang="en-GB" sz="2000" b="1" u="none" dirty="0">
                <a:solidFill>
                  <a:schemeClr val="accent2"/>
                </a:solidFill>
                <a:latin typeface="Tahoma" pitchFamily="34" charset="0"/>
              </a:rPr>
              <a:t> NPWP</a:t>
            </a:r>
            <a:r>
              <a:rPr lang="en-GB" sz="2000" u="none" dirty="0">
                <a:latin typeface="Tahoma" pitchFamily="34" charset="0"/>
              </a:rPr>
              <a:t> paling </a:t>
            </a:r>
            <a:r>
              <a:rPr lang="en-GB" sz="2000" u="none" dirty="0" err="1">
                <a:latin typeface="Tahoma" pitchFamily="34" charset="0"/>
              </a:rPr>
              <a:t>lambat</a:t>
            </a:r>
            <a:r>
              <a:rPr lang="en-GB" sz="2000" u="none" dirty="0">
                <a:latin typeface="Tahoma" pitchFamily="34" charset="0"/>
              </a:rPr>
              <a:t> 1 </a:t>
            </a:r>
            <a:r>
              <a:rPr lang="en-GB" sz="2000" u="none" dirty="0" err="1">
                <a:latin typeface="Tahoma" pitchFamily="34" charset="0"/>
              </a:rPr>
              <a:t>bulan</a:t>
            </a:r>
            <a:r>
              <a:rPr lang="en-GB" sz="2000" u="none" dirty="0">
                <a:latin typeface="Tahoma" pitchFamily="34" charset="0"/>
              </a:rPr>
              <a:t> </a:t>
            </a:r>
            <a:r>
              <a:rPr lang="en-GB" sz="2000" u="none" dirty="0" err="1">
                <a:latin typeface="Tahoma" pitchFamily="34" charset="0"/>
              </a:rPr>
              <a:t>setelah</a:t>
            </a:r>
            <a:r>
              <a:rPr lang="en-GB" sz="2000" u="none" dirty="0">
                <a:latin typeface="Tahoma" pitchFamily="34" charset="0"/>
              </a:rPr>
              <a:t> </a:t>
            </a:r>
            <a:r>
              <a:rPr lang="en-GB" sz="2000" u="none" dirty="0" err="1">
                <a:latin typeface="Tahoma" pitchFamily="34" charset="0"/>
              </a:rPr>
              <a:t>tanggal</a:t>
            </a:r>
            <a:r>
              <a:rPr lang="en-GB" sz="2000" u="none" dirty="0">
                <a:latin typeface="Tahoma" pitchFamily="34" charset="0"/>
              </a:rPr>
              <a:t> </a:t>
            </a:r>
            <a:r>
              <a:rPr lang="en-GB" sz="2000" b="1" u="none" dirty="0">
                <a:solidFill>
                  <a:srgbClr val="FF0000"/>
                </a:solidFill>
                <a:latin typeface="Tahoma" pitchFamily="34" charset="0"/>
              </a:rPr>
              <a:t>10 </a:t>
            </a:r>
            <a:r>
              <a:rPr lang="en-GB" sz="2000" b="1" u="none" dirty="0" err="1">
                <a:solidFill>
                  <a:srgbClr val="FF0000"/>
                </a:solidFill>
                <a:latin typeface="Tahoma" pitchFamily="34" charset="0"/>
              </a:rPr>
              <a:t>Januari</a:t>
            </a:r>
            <a:r>
              <a:rPr lang="en-GB" sz="2000" b="1" u="none" dirty="0">
                <a:solidFill>
                  <a:srgbClr val="FF0000"/>
                </a:solidFill>
                <a:latin typeface="Tahoma" pitchFamily="34" charset="0"/>
              </a:rPr>
              <a:t> </a:t>
            </a:r>
            <a:r>
              <a:rPr lang="en-GB" sz="2000" b="1" u="none" dirty="0" smtClean="0">
                <a:solidFill>
                  <a:srgbClr val="FF0000"/>
                </a:solidFill>
                <a:latin typeface="Tahoma" pitchFamily="34" charset="0"/>
              </a:rPr>
              <a:t>2015</a:t>
            </a:r>
            <a:r>
              <a:rPr lang="en-GB" sz="2000" u="none" dirty="0" smtClean="0">
                <a:latin typeface="Tahoma" pitchFamily="34" charset="0"/>
              </a:rPr>
              <a:t>.</a:t>
            </a:r>
            <a:endParaRPr lang="en-GB" sz="2000" u="none" dirty="0">
              <a:latin typeface="Tahoma" pitchFamily="34" charset="0"/>
            </a:endParaRPr>
          </a:p>
        </p:txBody>
      </p:sp>
      <p:sp>
        <p:nvSpPr>
          <p:cNvPr id="79877" name="AutoShape 5"/>
          <p:cNvSpPr>
            <a:spLocks noChangeArrowheads="1"/>
          </p:cNvSpPr>
          <p:nvPr/>
        </p:nvSpPr>
        <p:spPr bwMode="auto">
          <a:xfrm>
            <a:off x="3851275" y="228600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79878" name="Rectangle 6"/>
          <p:cNvSpPr>
            <a:spLocks noChangeArrowheads="1"/>
          </p:cNvSpPr>
          <p:nvPr/>
        </p:nvSpPr>
        <p:spPr bwMode="auto">
          <a:xfrm>
            <a:off x="152400" y="3810000"/>
            <a:ext cx="8839200" cy="1016000"/>
          </a:xfrm>
          <a:prstGeom prst="rect">
            <a:avLst/>
          </a:prstGeom>
          <a:noFill/>
          <a:ln w="9525">
            <a:solidFill>
              <a:schemeClr val="accent2"/>
            </a:solidFill>
            <a:miter lim="800000"/>
            <a:headEnd/>
            <a:tailEnd/>
          </a:ln>
        </p:spPr>
        <p:txBody>
          <a:bodyPr lIns="91422" tIns="45712" rIns="91422" bIns="45712">
            <a:spAutoFit/>
          </a:bodyPr>
          <a:lstStyle/>
          <a:p>
            <a:r>
              <a:rPr lang="en-GB" sz="2000" u="none">
                <a:latin typeface="Tahoma" pitchFamily="34" charset="0"/>
              </a:rPr>
              <a:t>PT Pluto adalah PENGUSAHA, karena dalam kegiatan usaha atau pekerjaannya melakukan usaha perdagangan dan memanfaatkan barang tidak berwujud (franchise) dari luar Daerah Pabean.</a:t>
            </a:r>
          </a:p>
        </p:txBody>
      </p:sp>
      <p:sp>
        <p:nvSpPr>
          <p:cNvPr id="79879" name="Rectangle 7"/>
          <p:cNvSpPr>
            <a:spLocks noChangeArrowheads="1"/>
          </p:cNvSpPr>
          <p:nvPr/>
        </p:nvSpPr>
        <p:spPr bwMode="auto">
          <a:xfrm>
            <a:off x="152400" y="4876800"/>
            <a:ext cx="8839200" cy="711200"/>
          </a:xfrm>
          <a:prstGeom prst="rect">
            <a:avLst/>
          </a:prstGeom>
          <a:noFill/>
          <a:ln w="9525">
            <a:solidFill>
              <a:schemeClr val="accent2"/>
            </a:solidFill>
            <a:miter lim="800000"/>
            <a:headEnd/>
            <a:tailEnd/>
          </a:ln>
        </p:spPr>
        <p:txBody>
          <a:bodyPr lIns="91422" tIns="45712" rIns="91422" bIns="45712">
            <a:spAutoFit/>
          </a:bodyPr>
          <a:lstStyle/>
          <a:p>
            <a:r>
              <a:rPr lang="en-GB" sz="2000" u="none">
                <a:latin typeface="Tahoma" pitchFamily="34" charset="0"/>
              </a:rPr>
              <a:t>Namun PT Pluto bukan PENGUSAHA KENA PAJAK karena yang diserahkan adalah makanan minuman di rumah makan (bukan Barang Kena Pajak)</a:t>
            </a:r>
          </a:p>
        </p:txBody>
      </p:sp>
      <p:sp>
        <p:nvSpPr>
          <p:cNvPr id="79880" name="AutoShape 8"/>
          <p:cNvSpPr>
            <a:spLocks noChangeArrowheads="1"/>
          </p:cNvSpPr>
          <p:nvPr/>
        </p:nvSpPr>
        <p:spPr bwMode="auto">
          <a:xfrm>
            <a:off x="3810000" y="56388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79881" name="Rectangle 9"/>
          <p:cNvSpPr>
            <a:spLocks noChangeArrowheads="1"/>
          </p:cNvSpPr>
          <p:nvPr/>
        </p:nvSpPr>
        <p:spPr bwMode="auto">
          <a:xfrm>
            <a:off x="152400" y="6096000"/>
            <a:ext cx="8839200" cy="711200"/>
          </a:xfrm>
          <a:prstGeom prst="rect">
            <a:avLst/>
          </a:prstGeom>
          <a:noFill/>
          <a:ln w="9525">
            <a:solidFill>
              <a:schemeClr val="accent2"/>
            </a:solidFill>
            <a:miter lim="800000"/>
            <a:headEnd/>
            <a:tailEnd/>
          </a:ln>
        </p:spPr>
        <p:txBody>
          <a:bodyPr lIns="91422" tIns="45712" rIns="91422" bIns="45712">
            <a:spAutoFit/>
          </a:bodyPr>
          <a:lstStyle/>
          <a:p>
            <a:r>
              <a:rPr lang="en-GB" sz="2000" u="none">
                <a:latin typeface="Tahoma" pitchFamily="34" charset="0"/>
              </a:rPr>
              <a:t>PT Pluto </a:t>
            </a:r>
            <a:r>
              <a:rPr lang="en-GB" sz="2000" b="1" u="none">
                <a:solidFill>
                  <a:srgbClr val="FF5050"/>
                </a:solidFill>
                <a:latin typeface="Tahoma" pitchFamily="34" charset="0"/>
              </a:rPr>
              <a:t>tidak wajib melaporkan usahanya</a:t>
            </a:r>
            <a:r>
              <a:rPr lang="en-GB" sz="2000" u="none">
                <a:latin typeface="Tahoma" pitchFamily="34" charset="0"/>
              </a:rPr>
              <a:t> untuk dikukuhkan sebagai Pengusaha Kena Pajak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9874"/>
                                        </p:tgtEl>
                                        <p:attrNameLst>
                                          <p:attrName>style.visibility</p:attrName>
                                        </p:attrNameLst>
                                      </p:cBhvr>
                                      <p:to>
                                        <p:strVal val="visible"/>
                                      </p:to>
                                    </p:set>
                                    <p:anim calcmode="lin" valueType="num">
                                      <p:cBhvr additive="base">
                                        <p:cTn id="7" dur="500" fill="hold"/>
                                        <p:tgtEl>
                                          <p:spTgt spid="79874"/>
                                        </p:tgtEl>
                                        <p:attrNameLst>
                                          <p:attrName>ppt_x</p:attrName>
                                        </p:attrNameLst>
                                      </p:cBhvr>
                                      <p:tavLst>
                                        <p:tav tm="0">
                                          <p:val>
                                            <p:strVal val="0-#ppt_w/2"/>
                                          </p:val>
                                        </p:tav>
                                        <p:tav tm="100000">
                                          <p:val>
                                            <p:strVal val="#ppt_x"/>
                                          </p:val>
                                        </p:tav>
                                      </p:tavLst>
                                    </p:anim>
                                    <p:anim calcmode="lin" valueType="num">
                                      <p:cBhvr additive="base">
                                        <p:cTn id="8" dur="500" fill="hold"/>
                                        <p:tgtEl>
                                          <p:spTgt spid="798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9875"/>
                                        </p:tgtEl>
                                        <p:attrNameLst>
                                          <p:attrName>style.visibility</p:attrName>
                                        </p:attrNameLst>
                                      </p:cBhvr>
                                      <p:to>
                                        <p:strVal val="visible"/>
                                      </p:to>
                                    </p:set>
                                    <p:anim calcmode="lin" valueType="num">
                                      <p:cBhvr additive="base">
                                        <p:cTn id="13" dur="500" fill="hold"/>
                                        <p:tgtEl>
                                          <p:spTgt spid="79875"/>
                                        </p:tgtEl>
                                        <p:attrNameLst>
                                          <p:attrName>ppt_x</p:attrName>
                                        </p:attrNameLst>
                                      </p:cBhvr>
                                      <p:tavLst>
                                        <p:tav tm="0">
                                          <p:val>
                                            <p:strVal val="0-#ppt_w/2"/>
                                          </p:val>
                                        </p:tav>
                                        <p:tav tm="100000">
                                          <p:val>
                                            <p:strVal val="#ppt_x"/>
                                          </p:val>
                                        </p:tav>
                                      </p:tavLst>
                                    </p:anim>
                                    <p:anim calcmode="lin" valueType="num">
                                      <p:cBhvr additive="base">
                                        <p:cTn id="14" dur="500" fill="hold"/>
                                        <p:tgtEl>
                                          <p:spTgt spid="798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9877"/>
                                        </p:tgtEl>
                                        <p:attrNameLst>
                                          <p:attrName>style.visibility</p:attrName>
                                        </p:attrNameLst>
                                      </p:cBhvr>
                                      <p:to>
                                        <p:strVal val="visible"/>
                                      </p:to>
                                    </p:set>
                                    <p:anim calcmode="lin" valueType="num">
                                      <p:cBhvr additive="base">
                                        <p:cTn id="19" dur="500" fill="hold"/>
                                        <p:tgtEl>
                                          <p:spTgt spid="79877"/>
                                        </p:tgtEl>
                                        <p:attrNameLst>
                                          <p:attrName>ppt_x</p:attrName>
                                        </p:attrNameLst>
                                      </p:cBhvr>
                                      <p:tavLst>
                                        <p:tav tm="0">
                                          <p:val>
                                            <p:strVal val="0-#ppt_w/2"/>
                                          </p:val>
                                        </p:tav>
                                        <p:tav tm="100000">
                                          <p:val>
                                            <p:strVal val="#ppt_x"/>
                                          </p:val>
                                        </p:tav>
                                      </p:tavLst>
                                    </p:anim>
                                    <p:anim calcmode="lin" valueType="num">
                                      <p:cBhvr additive="base">
                                        <p:cTn id="20" dur="500" fill="hold"/>
                                        <p:tgtEl>
                                          <p:spTgt spid="7987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9876"/>
                                        </p:tgtEl>
                                        <p:attrNameLst>
                                          <p:attrName>style.visibility</p:attrName>
                                        </p:attrNameLst>
                                      </p:cBhvr>
                                      <p:to>
                                        <p:strVal val="visible"/>
                                      </p:to>
                                    </p:set>
                                    <p:anim calcmode="lin" valueType="num">
                                      <p:cBhvr additive="base">
                                        <p:cTn id="25" dur="500" fill="hold"/>
                                        <p:tgtEl>
                                          <p:spTgt spid="79876"/>
                                        </p:tgtEl>
                                        <p:attrNameLst>
                                          <p:attrName>ppt_x</p:attrName>
                                        </p:attrNameLst>
                                      </p:cBhvr>
                                      <p:tavLst>
                                        <p:tav tm="0">
                                          <p:val>
                                            <p:strVal val="0-#ppt_w/2"/>
                                          </p:val>
                                        </p:tav>
                                        <p:tav tm="100000">
                                          <p:val>
                                            <p:strVal val="#ppt_x"/>
                                          </p:val>
                                        </p:tav>
                                      </p:tavLst>
                                    </p:anim>
                                    <p:anim calcmode="lin" valueType="num">
                                      <p:cBhvr additive="base">
                                        <p:cTn id="26" dur="500" fill="hold"/>
                                        <p:tgtEl>
                                          <p:spTgt spid="7987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9878"/>
                                        </p:tgtEl>
                                        <p:attrNameLst>
                                          <p:attrName>style.visibility</p:attrName>
                                        </p:attrNameLst>
                                      </p:cBhvr>
                                      <p:to>
                                        <p:strVal val="visible"/>
                                      </p:to>
                                    </p:set>
                                    <p:anim calcmode="lin" valueType="num">
                                      <p:cBhvr additive="base">
                                        <p:cTn id="31" dur="500" fill="hold"/>
                                        <p:tgtEl>
                                          <p:spTgt spid="79878"/>
                                        </p:tgtEl>
                                        <p:attrNameLst>
                                          <p:attrName>ppt_x</p:attrName>
                                        </p:attrNameLst>
                                      </p:cBhvr>
                                      <p:tavLst>
                                        <p:tav tm="0">
                                          <p:val>
                                            <p:strVal val="0-#ppt_w/2"/>
                                          </p:val>
                                        </p:tav>
                                        <p:tav tm="100000">
                                          <p:val>
                                            <p:strVal val="#ppt_x"/>
                                          </p:val>
                                        </p:tav>
                                      </p:tavLst>
                                    </p:anim>
                                    <p:anim calcmode="lin" valueType="num">
                                      <p:cBhvr additive="base">
                                        <p:cTn id="32" dur="500" fill="hold"/>
                                        <p:tgtEl>
                                          <p:spTgt spid="7987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9879"/>
                                        </p:tgtEl>
                                        <p:attrNameLst>
                                          <p:attrName>style.visibility</p:attrName>
                                        </p:attrNameLst>
                                      </p:cBhvr>
                                      <p:to>
                                        <p:strVal val="visible"/>
                                      </p:to>
                                    </p:set>
                                    <p:anim calcmode="lin" valueType="num">
                                      <p:cBhvr additive="base">
                                        <p:cTn id="37" dur="500" fill="hold"/>
                                        <p:tgtEl>
                                          <p:spTgt spid="79879"/>
                                        </p:tgtEl>
                                        <p:attrNameLst>
                                          <p:attrName>ppt_x</p:attrName>
                                        </p:attrNameLst>
                                      </p:cBhvr>
                                      <p:tavLst>
                                        <p:tav tm="0">
                                          <p:val>
                                            <p:strVal val="0-#ppt_w/2"/>
                                          </p:val>
                                        </p:tav>
                                        <p:tav tm="100000">
                                          <p:val>
                                            <p:strVal val="#ppt_x"/>
                                          </p:val>
                                        </p:tav>
                                      </p:tavLst>
                                    </p:anim>
                                    <p:anim calcmode="lin" valueType="num">
                                      <p:cBhvr additive="base">
                                        <p:cTn id="38" dur="500" fill="hold"/>
                                        <p:tgtEl>
                                          <p:spTgt spid="7987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9880"/>
                                        </p:tgtEl>
                                        <p:attrNameLst>
                                          <p:attrName>style.visibility</p:attrName>
                                        </p:attrNameLst>
                                      </p:cBhvr>
                                      <p:to>
                                        <p:strVal val="visible"/>
                                      </p:to>
                                    </p:set>
                                    <p:anim calcmode="lin" valueType="num">
                                      <p:cBhvr additive="base">
                                        <p:cTn id="43" dur="500" fill="hold"/>
                                        <p:tgtEl>
                                          <p:spTgt spid="79880"/>
                                        </p:tgtEl>
                                        <p:attrNameLst>
                                          <p:attrName>ppt_x</p:attrName>
                                        </p:attrNameLst>
                                      </p:cBhvr>
                                      <p:tavLst>
                                        <p:tav tm="0">
                                          <p:val>
                                            <p:strVal val="0-#ppt_w/2"/>
                                          </p:val>
                                        </p:tav>
                                        <p:tav tm="100000">
                                          <p:val>
                                            <p:strVal val="#ppt_x"/>
                                          </p:val>
                                        </p:tav>
                                      </p:tavLst>
                                    </p:anim>
                                    <p:anim calcmode="lin" valueType="num">
                                      <p:cBhvr additive="base">
                                        <p:cTn id="44" dur="500" fill="hold"/>
                                        <p:tgtEl>
                                          <p:spTgt spid="7988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iterate type="wd">
                                    <p:tmPct val="100000"/>
                                  </p:iterate>
                                  <p:childTnLst>
                                    <p:set>
                                      <p:cBhvr>
                                        <p:cTn id="48" dur="1" fill="hold">
                                          <p:stCondLst>
                                            <p:cond delay="0"/>
                                          </p:stCondLst>
                                        </p:cTn>
                                        <p:tgtEl>
                                          <p:spTgt spid="79881"/>
                                        </p:tgtEl>
                                        <p:attrNameLst>
                                          <p:attrName>style.visibility</p:attrName>
                                        </p:attrNameLst>
                                      </p:cBhvr>
                                      <p:to>
                                        <p:strVal val="visible"/>
                                      </p:to>
                                    </p:set>
                                    <p:anim calcmode="lin" valueType="num">
                                      <p:cBhvr additive="base">
                                        <p:cTn id="49" dur="300" fill="hold"/>
                                        <p:tgtEl>
                                          <p:spTgt spid="79881"/>
                                        </p:tgtEl>
                                        <p:attrNameLst>
                                          <p:attrName>ppt_x</p:attrName>
                                        </p:attrNameLst>
                                      </p:cBhvr>
                                      <p:tavLst>
                                        <p:tav tm="0">
                                          <p:val>
                                            <p:strVal val="0-#ppt_w/2"/>
                                          </p:val>
                                        </p:tav>
                                        <p:tav tm="100000">
                                          <p:val>
                                            <p:strVal val="#ppt_x"/>
                                          </p:val>
                                        </p:tav>
                                      </p:tavLst>
                                    </p:anim>
                                    <p:anim calcmode="lin" valueType="num">
                                      <p:cBhvr additive="base">
                                        <p:cTn id="50" dur="300" fill="hold"/>
                                        <p:tgtEl>
                                          <p:spTgt spid="798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nimBg="1" autoUpdateAnimBg="0"/>
      <p:bldP spid="79875" grpId="0" animBg="1" autoUpdateAnimBg="0"/>
      <p:bldP spid="79876" grpId="0" animBg="1" autoUpdateAnimBg="0"/>
      <p:bldP spid="79877" grpId="0" animBg="1"/>
      <p:bldP spid="79878" grpId="0" animBg="1" autoUpdateAnimBg="0"/>
      <p:bldP spid="79879" grpId="0" animBg="1" autoUpdateAnimBg="0"/>
      <p:bldP spid="79880" grpId="0" animBg="1"/>
      <p:bldP spid="79881"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228600" y="76200"/>
            <a:ext cx="1828800" cy="381000"/>
          </a:xfrm>
          <a:ln w="28575">
            <a:solidFill>
              <a:schemeClr val="accent2"/>
            </a:solidFill>
          </a:ln>
        </p:spPr>
        <p:txBody>
          <a:bodyPr/>
          <a:lstStyle/>
          <a:p>
            <a:pPr eaLnBrk="1" hangingPunct="1"/>
            <a:r>
              <a:rPr lang="en-US" sz="2800" smtClean="0">
                <a:latin typeface="Tahoma" pitchFamily="34" charset="0"/>
              </a:rPr>
              <a:t>Contoh</a:t>
            </a:r>
          </a:p>
        </p:txBody>
      </p:sp>
      <p:sp>
        <p:nvSpPr>
          <p:cNvPr id="80899" name="Rectangle 3"/>
          <p:cNvSpPr>
            <a:spLocks noChangeArrowheads="1"/>
          </p:cNvSpPr>
          <p:nvPr/>
        </p:nvSpPr>
        <p:spPr bwMode="auto">
          <a:xfrm>
            <a:off x="152400" y="609600"/>
            <a:ext cx="8915400" cy="1016000"/>
          </a:xfrm>
          <a:prstGeom prst="rect">
            <a:avLst/>
          </a:prstGeom>
          <a:noFill/>
          <a:ln w="9525">
            <a:solidFill>
              <a:schemeClr val="accent2"/>
            </a:solidFill>
            <a:miter lim="800000"/>
            <a:headEnd/>
            <a:tailEnd/>
          </a:ln>
        </p:spPr>
        <p:txBody>
          <a:bodyPr lIns="91422" tIns="45712" rIns="91422" bIns="45712">
            <a:spAutoFit/>
          </a:bodyPr>
          <a:lstStyle/>
          <a:p>
            <a:pPr>
              <a:tabLst>
                <a:tab pos="457200" algn="l"/>
              </a:tabLst>
            </a:pPr>
            <a:r>
              <a:rPr lang="en-GB" sz="2000" u="none" dirty="0">
                <a:latin typeface="Tahoma" pitchFamily="34" charset="0"/>
              </a:rPr>
              <a:t>PT </a:t>
            </a:r>
            <a:r>
              <a:rPr lang="en-GB" sz="2000" u="none" dirty="0" err="1">
                <a:latin typeface="Tahoma" pitchFamily="34" charset="0"/>
              </a:rPr>
              <a:t>Yupiter</a:t>
            </a:r>
            <a:r>
              <a:rPr lang="en-GB" sz="2000" u="none" dirty="0">
                <a:latin typeface="Tahoma" pitchFamily="34" charset="0"/>
              </a:rPr>
              <a:t> </a:t>
            </a:r>
            <a:r>
              <a:rPr lang="en-GB" sz="2000" u="none" dirty="0" err="1">
                <a:latin typeface="Tahoma" pitchFamily="34" charset="0"/>
              </a:rPr>
              <a:t>adalah</a:t>
            </a:r>
            <a:r>
              <a:rPr lang="en-GB" sz="2000" u="none" dirty="0">
                <a:latin typeface="Tahoma" pitchFamily="34" charset="0"/>
              </a:rPr>
              <a:t> </a:t>
            </a:r>
            <a:r>
              <a:rPr lang="en-GB" sz="2000" u="none" dirty="0" err="1">
                <a:latin typeface="Tahoma" pitchFamily="34" charset="0"/>
              </a:rPr>
              <a:t>pedagang</a:t>
            </a:r>
            <a:r>
              <a:rPr lang="en-GB" sz="2000" u="none" dirty="0">
                <a:latin typeface="Tahoma" pitchFamily="34" charset="0"/>
              </a:rPr>
              <a:t> </a:t>
            </a:r>
            <a:r>
              <a:rPr lang="en-GB" sz="2000" u="none" dirty="0" err="1">
                <a:latin typeface="Tahoma" pitchFamily="34" charset="0"/>
              </a:rPr>
              <a:t>besar</a:t>
            </a:r>
            <a:r>
              <a:rPr lang="en-GB" sz="2000" u="none" dirty="0">
                <a:latin typeface="Tahoma" pitchFamily="34" charset="0"/>
              </a:rPr>
              <a:t> </a:t>
            </a:r>
            <a:r>
              <a:rPr lang="en-GB" sz="2000" u="none" dirty="0" err="1">
                <a:latin typeface="Tahoma" pitchFamily="34" charset="0"/>
              </a:rPr>
              <a:t>komputer</a:t>
            </a:r>
            <a:r>
              <a:rPr lang="en-GB" sz="2000" u="none" dirty="0">
                <a:latin typeface="Tahoma" pitchFamily="34" charset="0"/>
              </a:rPr>
              <a:t>. </a:t>
            </a:r>
            <a:r>
              <a:rPr lang="en-GB" sz="2000" u="none" dirty="0" err="1">
                <a:latin typeface="Tahoma" pitchFamily="34" charset="0"/>
              </a:rPr>
              <a:t>Akte</a:t>
            </a:r>
            <a:r>
              <a:rPr lang="en-GB" sz="2000" u="none" dirty="0">
                <a:latin typeface="Tahoma" pitchFamily="34" charset="0"/>
              </a:rPr>
              <a:t> </a:t>
            </a:r>
            <a:r>
              <a:rPr lang="en-GB" sz="2000" u="none" dirty="0" err="1">
                <a:latin typeface="Tahoma" pitchFamily="34" charset="0"/>
              </a:rPr>
              <a:t>pendirian</a:t>
            </a:r>
            <a:r>
              <a:rPr lang="en-GB" sz="2000" u="none" dirty="0">
                <a:latin typeface="Tahoma" pitchFamily="34" charset="0"/>
              </a:rPr>
              <a:t> </a:t>
            </a:r>
            <a:r>
              <a:rPr lang="en-GB" sz="2000" u="none" dirty="0" err="1">
                <a:latin typeface="Tahoma" pitchFamily="34" charset="0"/>
              </a:rPr>
              <a:t>dibuat</a:t>
            </a:r>
            <a:r>
              <a:rPr lang="en-GB" sz="2000" u="none" dirty="0">
                <a:latin typeface="Tahoma" pitchFamily="34" charset="0"/>
              </a:rPr>
              <a:t> </a:t>
            </a:r>
            <a:r>
              <a:rPr lang="en-GB" sz="2000" u="none" dirty="0" err="1">
                <a:latin typeface="Tahoma" pitchFamily="34" charset="0"/>
              </a:rPr>
              <a:t>dihadapan</a:t>
            </a:r>
            <a:r>
              <a:rPr lang="en-GB" sz="2000" u="none" dirty="0">
                <a:latin typeface="Tahoma" pitchFamily="34" charset="0"/>
              </a:rPr>
              <a:t> </a:t>
            </a:r>
            <a:r>
              <a:rPr lang="en-GB" sz="2000" u="none" dirty="0" err="1">
                <a:latin typeface="Tahoma" pitchFamily="34" charset="0"/>
              </a:rPr>
              <a:t>Notaris</a:t>
            </a:r>
            <a:r>
              <a:rPr lang="en-GB" sz="2000" u="none" dirty="0">
                <a:latin typeface="Tahoma" pitchFamily="34" charset="0"/>
              </a:rPr>
              <a:t> </a:t>
            </a:r>
            <a:r>
              <a:rPr lang="en-GB" sz="2000" u="none" dirty="0" err="1">
                <a:latin typeface="Tahoma" pitchFamily="34" charset="0"/>
              </a:rPr>
              <a:t>pada</a:t>
            </a:r>
            <a:r>
              <a:rPr lang="en-GB" sz="2000" u="none" dirty="0">
                <a:latin typeface="Tahoma" pitchFamily="34" charset="0"/>
              </a:rPr>
              <a:t> </a:t>
            </a:r>
            <a:r>
              <a:rPr lang="en-GB" sz="2000" u="none" dirty="0" err="1">
                <a:latin typeface="Tahoma" pitchFamily="34" charset="0"/>
              </a:rPr>
              <a:t>tanggal</a:t>
            </a:r>
            <a:r>
              <a:rPr lang="en-GB" sz="2000" u="none" dirty="0">
                <a:latin typeface="Tahoma" pitchFamily="34" charset="0"/>
              </a:rPr>
              <a:t> </a:t>
            </a:r>
            <a:r>
              <a:rPr lang="en-GB" sz="2000" b="1" u="none" dirty="0">
                <a:solidFill>
                  <a:srgbClr val="FF0000"/>
                </a:solidFill>
                <a:latin typeface="Tahoma" pitchFamily="34" charset="0"/>
              </a:rPr>
              <a:t>10 Mei </a:t>
            </a:r>
            <a:r>
              <a:rPr lang="en-GB" sz="2000" b="1" u="none" dirty="0" smtClean="0">
                <a:solidFill>
                  <a:srgbClr val="FF0000"/>
                </a:solidFill>
                <a:latin typeface="Tahoma" pitchFamily="34" charset="0"/>
              </a:rPr>
              <a:t>2015</a:t>
            </a:r>
            <a:r>
              <a:rPr lang="en-GB" sz="2000" u="none" dirty="0" smtClean="0">
                <a:latin typeface="Tahoma" pitchFamily="34" charset="0"/>
              </a:rPr>
              <a:t>. </a:t>
            </a:r>
            <a:r>
              <a:rPr lang="en-GB" sz="2000" u="none" dirty="0">
                <a:latin typeface="Tahoma" pitchFamily="34" charset="0"/>
              </a:rPr>
              <a:t>Usaha </a:t>
            </a:r>
            <a:r>
              <a:rPr lang="en-GB" sz="2000" u="none" dirty="0" err="1">
                <a:latin typeface="Tahoma" pitchFamily="34" charset="0"/>
              </a:rPr>
              <a:t>mulai</a:t>
            </a:r>
            <a:r>
              <a:rPr lang="en-GB" sz="2000" u="none" dirty="0">
                <a:latin typeface="Tahoma" pitchFamily="34" charset="0"/>
              </a:rPr>
              <a:t> </a:t>
            </a:r>
            <a:r>
              <a:rPr lang="en-GB" sz="2000" u="none" dirty="0" err="1">
                <a:latin typeface="Tahoma" pitchFamily="34" charset="0"/>
              </a:rPr>
              <a:t>aktif</a:t>
            </a:r>
            <a:r>
              <a:rPr lang="en-GB" sz="2000" u="none" dirty="0">
                <a:latin typeface="Tahoma" pitchFamily="34" charset="0"/>
              </a:rPr>
              <a:t> </a:t>
            </a:r>
            <a:r>
              <a:rPr lang="en-GB" sz="2000" u="none" dirty="0" err="1">
                <a:latin typeface="Tahoma" pitchFamily="34" charset="0"/>
              </a:rPr>
              <a:t>dijalankan</a:t>
            </a:r>
            <a:r>
              <a:rPr lang="en-GB" sz="2000" u="none" dirty="0">
                <a:latin typeface="Tahoma" pitchFamily="34" charset="0"/>
              </a:rPr>
              <a:t> </a:t>
            </a:r>
            <a:r>
              <a:rPr lang="en-GB" sz="2000" u="none" dirty="0" err="1">
                <a:latin typeface="Tahoma" pitchFamily="34" charset="0"/>
              </a:rPr>
              <a:t>yaitu</a:t>
            </a:r>
            <a:r>
              <a:rPr lang="en-GB" sz="2000" u="none" dirty="0">
                <a:latin typeface="Tahoma" pitchFamily="34" charset="0"/>
              </a:rPr>
              <a:t> </a:t>
            </a:r>
            <a:r>
              <a:rPr lang="en-GB" sz="2000" u="none" dirty="0" err="1">
                <a:latin typeface="Tahoma" pitchFamily="34" charset="0"/>
              </a:rPr>
              <a:t>dengan</a:t>
            </a:r>
            <a:r>
              <a:rPr lang="en-GB" sz="2000" u="none" dirty="0">
                <a:latin typeface="Tahoma" pitchFamily="34" charset="0"/>
              </a:rPr>
              <a:t> </a:t>
            </a:r>
            <a:r>
              <a:rPr lang="en-GB" sz="2000" u="none" dirty="0" err="1">
                <a:latin typeface="Tahoma" pitchFamily="34" charset="0"/>
              </a:rPr>
              <a:t>mulai</a:t>
            </a:r>
            <a:r>
              <a:rPr lang="en-GB" sz="2000" u="none" dirty="0">
                <a:latin typeface="Tahoma" pitchFamily="34" charset="0"/>
              </a:rPr>
              <a:t> </a:t>
            </a:r>
            <a:r>
              <a:rPr lang="en-GB" sz="2000" u="none" dirty="0" err="1">
                <a:latin typeface="Tahoma" pitchFamily="34" charset="0"/>
              </a:rPr>
              <a:t>menjual</a:t>
            </a:r>
            <a:r>
              <a:rPr lang="en-GB" sz="2000" u="none" dirty="0">
                <a:latin typeface="Tahoma" pitchFamily="34" charset="0"/>
              </a:rPr>
              <a:t> </a:t>
            </a:r>
            <a:r>
              <a:rPr lang="en-GB" sz="2000" u="none" dirty="0" err="1">
                <a:latin typeface="Tahoma" pitchFamily="34" charset="0"/>
              </a:rPr>
              <a:t>komputer</a:t>
            </a:r>
            <a:r>
              <a:rPr lang="en-GB" sz="2000" u="none" dirty="0">
                <a:latin typeface="Tahoma" pitchFamily="34" charset="0"/>
              </a:rPr>
              <a:t> </a:t>
            </a:r>
            <a:r>
              <a:rPr lang="en-GB" sz="2000" u="none" dirty="0" err="1">
                <a:latin typeface="Tahoma" pitchFamily="34" charset="0"/>
              </a:rPr>
              <a:t>pada</a:t>
            </a:r>
            <a:r>
              <a:rPr lang="en-GB" sz="2000" u="none" dirty="0">
                <a:latin typeface="Tahoma" pitchFamily="34" charset="0"/>
              </a:rPr>
              <a:t> </a:t>
            </a:r>
            <a:r>
              <a:rPr lang="en-GB" sz="2000" u="none" dirty="0" err="1">
                <a:latin typeface="Tahoma" pitchFamily="34" charset="0"/>
              </a:rPr>
              <a:t>tanggal</a:t>
            </a:r>
            <a:r>
              <a:rPr lang="en-GB" sz="2000" u="none" dirty="0">
                <a:latin typeface="Tahoma" pitchFamily="34" charset="0"/>
              </a:rPr>
              <a:t> </a:t>
            </a:r>
            <a:r>
              <a:rPr lang="en-GB" sz="2000" b="1" u="none" dirty="0">
                <a:solidFill>
                  <a:srgbClr val="FF0000"/>
                </a:solidFill>
                <a:latin typeface="Tahoma" pitchFamily="34" charset="0"/>
              </a:rPr>
              <a:t>1 </a:t>
            </a:r>
            <a:r>
              <a:rPr lang="en-GB" sz="2000" b="1" u="none" dirty="0" err="1">
                <a:solidFill>
                  <a:srgbClr val="FF0000"/>
                </a:solidFill>
                <a:latin typeface="Tahoma" pitchFamily="34" charset="0"/>
              </a:rPr>
              <a:t>Juni</a:t>
            </a:r>
            <a:r>
              <a:rPr lang="en-GB" sz="2000" b="1" u="none" dirty="0">
                <a:solidFill>
                  <a:srgbClr val="FF0000"/>
                </a:solidFill>
                <a:latin typeface="Tahoma" pitchFamily="34" charset="0"/>
              </a:rPr>
              <a:t> </a:t>
            </a:r>
            <a:r>
              <a:rPr lang="en-GB" sz="2000" b="1" u="none" dirty="0" smtClean="0">
                <a:solidFill>
                  <a:srgbClr val="FF0000"/>
                </a:solidFill>
                <a:latin typeface="Tahoma" pitchFamily="34" charset="0"/>
              </a:rPr>
              <a:t>2015</a:t>
            </a:r>
            <a:r>
              <a:rPr lang="en-GB" sz="2000" u="none" dirty="0" smtClean="0">
                <a:latin typeface="Tahoma" pitchFamily="34" charset="0"/>
              </a:rPr>
              <a:t>.</a:t>
            </a:r>
            <a:endParaRPr lang="en-GB" sz="2000" u="none" dirty="0">
              <a:latin typeface="Tahoma" pitchFamily="34" charset="0"/>
            </a:endParaRPr>
          </a:p>
        </p:txBody>
      </p:sp>
      <p:sp>
        <p:nvSpPr>
          <p:cNvPr id="80900" name="Rectangle 4"/>
          <p:cNvSpPr>
            <a:spLocks noChangeArrowheads="1"/>
          </p:cNvSpPr>
          <p:nvPr/>
        </p:nvSpPr>
        <p:spPr bwMode="auto">
          <a:xfrm>
            <a:off x="152400" y="2057400"/>
            <a:ext cx="8839200" cy="711200"/>
          </a:xfrm>
          <a:prstGeom prst="rect">
            <a:avLst/>
          </a:prstGeom>
          <a:noFill/>
          <a:ln w="9525">
            <a:solidFill>
              <a:schemeClr val="accent2"/>
            </a:solidFill>
            <a:miter lim="800000"/>
            <a:headEnd/>
            <a:tailEnd/>
          </a:ln>
        </p:spPr>
        <p:txBody>
          <a:bodyPr lIns="91422" tIns="45712" rIns="91422" bIns="45712">
            <a:spAutoFit/>
          </a:bodyPr>
          <a:lstStyle/>
          <a:p>
            <a:r>
              <a:rPr lang="en-GB" sz="2000" u="none" dirty="0">
                <a:latin typeface="Tahoma" pitchFamily="34" charset="0"/>
              </a:rPr>
              <a:t>PT </a:t>
            </a:r>
            <a:r>
              <a:rPr lang="en-GB" sz="2000" u="none" dirty="0" err="1">
                <a:latin typeface="Tahoma" pitchFamily="34" charset="0"/>
              </a:rPr>
              <a:t>Yupiter</a:t>
            </a:r>
            <a:r>
              <a:rPr lang="en-GB" sz="2000" u="none" dirty="0">
                <a:latin typeface="Tahoma" pitchFamily="34" charset="0"/>
              </a:rPr>
              <a:t> </a:t>
            </a:r>
            <a:r>
              <a:rPr lang="en-GB" sz="2000" u="none" dirty="0" err="1">
                <a:latin typeface="Tahoma" pitchFamily="34" charset="0"/>
              </a:rPr>
              <a:t>adalah</a:t>
            </a:r>
            <a:r>
              <a:rPr lang="en-GB" sz="2000" u="none" dirty="0">
                <a:latin typeface="Tahoma" pitchFamily="34" charset="0"/>
              </a:rPr>
              <a:t> </a:t>
            </a:r>
            <a:r>
              <a:rPr lang="en-GB" sz="2000" u="none" dirty="0" err="1">
                <a:latin typeface="Tahoma" pitchFamily="34" charset="0"/>
              </a:rPr>
              <a:t>Wajib</a:t>
            </a:r>
            <a:r>
              <a:rPr lang="en-GB" sz="2000" u="none" dirty="0">
                <a:latin typeface="Tahoma" pitchFamily="34" charset="0"/>
              </a:rPr>
              <a:t> </a:t>
            </a:r>
            <a:r>
              <a:rPr lang="en-GB" sz="2000" u="none" dirty="0" err="1">
                <a:latin typeface="Tahoma" pitchFamily="34" charset="0"/>
              </a:rPr>
              <a:t>Pajak</a:t>
            </a:r>
            <a:r>
              <a:rPr lang="en-GB" sz="2000" u="none" dirty="0">
                <a:latin typeface="Tahoma" pitchFamily="34" charset="0"/>
              </a:rPr>
              <a:t> </a:t>
            </a:r>
            <a:r>
              <a:rPr lang="en-GB" sz="2000" u="none" dirty="0" err="1">
                <a:latin typeface="Tahoma" pitchFamily="34" charset="0"/>
              </a:rPr>
              <a:t>badan</a:t>
            </a:r>
            <a:r>
              <a:rPr lang="en-GB" sz="2000" u="none" dirty="0">
                <a:latin typeface="Tahoma" pitchFamily="34" charset="0"/>
              </a:rPr>
              <a:t> </a:t>
            </a:r>
            <a:r>
              <a:rPr lang="en-GB" sz="2000" u="none" dirty="0" err="1">
                <a:latin typeface="Tahoma" pitchFamily="34" charset="0"/>
              </a:rPr>
              <a:t>dan</a:t>
            </a:r>
            <a:r>
              <a:rPr lang="en-GB" sz="2000" u="none" dirty="0">
                <a:latin typeface="Tahoma" pitchFamily="34" charset="0"/>
              </a:rPr>
              <a:t> </a:t>
            </a:r>
            <a:r>
              <a:rPr lang="en-GB" sz="2000" b="1" u="none" dirty="0" err="1">
                <a:solidFill>
                  <a:schemeClr val="accent2"/>
                </a:solidFill>
                <a:latin typeface="Tahoma" pitchFamily="34" charset="0"/>
              </a:rPr>
              <a:t>wajib</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mendaftarkan</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diri</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untuk</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memperoleh</a:t>
            </a:r>
            <a:r>
              <a:rPr lang="en-GB" sz="2000" b="1" u="none" dirty="0">
                <a:solidFill>
                  <a:schemeClr val="accent2"/>
                </a:solidFill>
                <a:latin typeface="Tahoma" pitchFamily="34" charset="0"/>
              </a:rPr>
              <a:t> NPWP</a:t>
            </a:r>
            <a:r>
              <a:rPr lang="en-GB" sz="2000" u="none" dirty="0">
                <a:latin typeface="Tahoma" pitchFamily="34" charset="0"/>
              </a:rPr>
              <a:t> paling </a:t>
            </a:r>
            <a:r>
              <a:rPr lang="en-GB" sz="2000" u="none" dirty="0" err="1">
                <a:latin typeface="Tahoma" pitchFamily="34" charset="0"/>
              </a:rPr>
              <a:t>lambat</a:t>
            </a:r>
            <a:r>
              <a:rPr lang="en-GB" sz="2000" u="none" dirty="0">
                <a:latin typeface="Tahoma" pitchFamily="34" charset="0"/>
              </a:rPr>
              <a:t> </a:t>
            </a:r>
            <a:r>
              <a:rPr lang="en-GB" sz="2000" b="1" u="none" dirty="0">
                <a:solidFill>
                  <a:srgbClr val="FF0000"/>
                </a:solidFill>
                <a:latin typeface="Tahoma" pitchFamily="34" charset="0"/>
              </a:rPr>
              <a:t>10 </a:t>
            </a:r>
            <a:r>
              <a:rPr lang="en-GB" sz="2000" b="1" u="none" dirty="0" err="1">
                <a:solidFill>
                  <a:srgbClr val="FF0000"/>
                </a:solidFill>
                <a:latin typeface="Tahoma" pitchFamily="34" charset="0"/>
              </a:rPr>
              <a:t>Juni</a:t>
            </a:r>
            <a:r>
              <a:rPr lang="en-GB" sz="2000" b="1" u="none" dirty="0">
                <a:solidFill>
                  <a:srgbClr val="FF0000"/>
                </a:solidFill>
                <a:latin typeface="Tahoma" pitchFamily="34" charset="0"/>
              </a:rPr>
              <a:t> </a:t>
            </a:r>
            <a:r>
              <a:rPr lang="en-GB" sz="2000" b="1" u="none" dirty="0" smtClean="0">
                <a:solidFill>
                  <a:srgbClr val="FF0000"/>
                </a:solidFill>
                <a:latin typeface="Tahoma" pitchFamily="34" charset="0"/>
              </a:rPr>
              <a:t>2015</a:t>
            </a:r>
            <a:r>
              <a:rPr lang="en-GB" sz="2000" u="none" dirty="0" smtClean="0">
                <a:latin typeface="Tahoma" pitchFamily="34" charset="0"/>
              </a:rPr>
              <a:t>.</a:t>
            </a:r>
            <a:endParaRPr lang="en-GB" sz="2000" u="none" dirty="0">
              <a:latin typeface="Tahoma" pitchFamily="34" charset="0"/>
            </a:endParaRPr>
          </a:p>
        </p:txBody>
      </p:sp>
      <p:sp>
        <p:nvSpPr>
          <p:cNvPr id="80901" name="AutoShape 5"/>
          <p:cNvSpPr>
            <a:spLocks noChangeArrowheads="1"/>
          </p:cNvSpPr>
          <p:nvPr/>
        </p:nvSpPr>
        <p:spPr bwMode="auto">
          <a:xfrm>
            <a:off x="3733800" y="160020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80902" name="Rectangle 6"/>
          <p:cNvSpPr>
            <a:spLocks noChangeArrowheads="1"/>
          </p:cNvSpPr>
          <p:nvPr/>
        </p:nvSpPr>
        <p:spPr bwMode="auto">
          <a:xfrm>
            <a:off x="152400" y="2819400"/>
            <a:ext cx="8839200" cy="711200"/>
          </a:xfrm>
          <a:prstGeom prst="rect">
            <a:avLst/>
          </a:prstGeom>
          <a:noFill/>
          <a:ln w="9525">
            <a:solidFill>
              <a:schemeClr val="accent2"/>
            </a:solidFill>
            <a:miter lim="800000"/>
            <a:headEnd/>
            <a:tailEnd/>
          </a:ln>
        </p:spPr>
        <p:txBody>
          <a:bodyPr lIns="91422" tIns="45712" rIns="91422" bIns="45712">
            <a:spAutoFit/>
          </a:bodyPr>
          <a:lstStyle/>
          <a:p>
            <a:r>
              <a:rPr lang="en-GB" sz="2000" u="none">
                <a:latin typeface="Tahoma" pitchFamily="34" charset="0"/>
              </a:rPr>
              <a:t>PT Yupiter adalah PENGUSAHA, karena dalam kegiatan usaha atau pekerjaannya melakukan usaha perdagangan.</a:t>
            </a:r>
          </a:p>
        </p:txBody>
      </p:sp>
      <p:sp>
        <p:nvSpPr>
          <p:cNvPr id="80903" name="Rectangle 7"/>
          <p:cNvSpPr>
            <a:spLocks noChangeArrowheads="1"/>
          </p:cNvSpPr>
          <p:nvPr/>
        </p:nvSpPr>
        <p:spPr bwMode="auto">
          <a:xfrm>
            <a:off x="152400" y="3581400"/>
            <a:ext cx="8839200" cy="711200"/>
          </a:xfrm>
          <a:prstGeom prst="rect">
            <a:avLst/>
          </a:prstGeom>
          <a:noFill/>
          <a:ln w="9525">
            <a:solidFill>
              <a:schemeClr val="accent2"/>
            </a:solidFill>
            <a:miter lim="800000"/>
            <a:headEnd/>
            <a:tailEnd/>
          </a:ln>
        </p:spPr>
        <p:txBody>
          <a:bodyPr lIns="91422" tIns="45712" rIns="91422" bIns="45712">
            <a:spAutoFit/>
          </a:bodyPr>
          <a:lstStyle/>
          <a:p>
            <a:r>
              <a:rPr lang="en-GB" sz="2000" u="none">
                <a:latin typeface="Tahoma" pitchFamily="34" charset="0"/>
              </a:rPr>
              <a:t>PT Yupiter adalah PENGUSAHA KENA PAJAK karena yang diserahkan adalah komputer yang merupakan Barang Kena Pajak</a:t>
            </a:r>
          </a:p>
        </p:txBody>
      </p:sp>
      <p:sp>
        <p:nvSpPr>
          <p:cNvPr id="80904" name="AutoShape 8"/>
          <p:cNvSpPr>
            <a:spLocks noChangeArrowheads="1"/>
          </p:cNvSpPr>
          <p:nvPr/>
        </p:nvSpPr>
        <p:spPr bwMode="auto">
          <a:xfrm>
            <a:off x="3733800" y="42672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80905" name="Rectangle 9"/>
          <p:cNvSpPr>
            <a:spLocks noChangeArrowheads="1"/>
          </p:cNvSpPr>
          <p:nvPr/>
        </p:nvSpPr>
        <p:spPr bwMode="auto">
          <a:xfrm>
            <a:off x="152400" y="4724400"/>
            <a:ext cx="8839200" cy="1015647"/>
          </a:xfrm>
          <a:prstGeom prst="rect">
            <a:avLst/>
          </a:prstGeom>
          <a:noFill/>
          <a:ln w="9525">
            <a:solidFill>
              <a:schemeClr val="accent2"/>
            </a:solidFill>
            <a:miter lim="800000"/>
            <a:headEnd/>
            <a:tailEnd/>
          </a:ln>
        </p:spPr>
        <p:txBody>
          <a:bodyPr lIns="91422" tIns="45712" rIns="91422" bIns="45712">
            <a:spAutoFit/>
          </a:bodyPr>
          <a:lstStyle/>
          <a:p>
            <a:r>
              <a:rPr lang="en-GB" sz="2000" u="none" dirty="0">
                <a:latin typeface="Tahoma" pitchFamily="34" charset="0"/>
              </a:rPr>
              <a:t>PT </a:t>
            </a:r>
            <a:r>
              <a:rPr lang="en-GB" sz="2000" u="none" dirty="0" err="1">
                <a:latin typeface="Tahoma" pitchFamily="34" charset="0"/>
              </a:rPr>
              <a:t>Yupiter</a:t>
            </a:r>
            <a:r>
              <a:rPr lang="en-GB" sz="2000" u="none" dirty="0">
                <a:latin typeface="Tahoma" pitchFamily="34" charset="0"/>
              </a:rPr>
              <a:t> </a:t>
            </a:r>
            <a:r>
              <a:rPr lang="en-GB" sz="2000" b="1" u="none" dirty="0" err="1">
                <a:solidFill>
                  <a:srgbClr val="00CC00"/>
                </a:solidFill>
                <a:latin typeface="Tahoma" pitchFamily="34" charset="0"/>
              </a:rPr>
              <a:t>wajib</a:t>
            </a:r>
            <a:r>
              <a:rPr lang="en-GB" sz="2000" b="1" u="none" dirty="0">
                <a:solidFill>
                  <a:srgbClr val="00CC00"/>
                </a:solidFill>
                <a:latin typeface="Tahoma" pitchFamily="34" charset="0"/>
              </a:rPr>
              <a:t> </a:t>
            </a:r>
            <a:r>
              <a:rPr lang="en-GB" sz="2000" b="1" u="none" dirty="0" err="1">
                <a:solidFill>
                  <a:srgbClr val="00CC00"/>
                </a:solidFill>
                <a:latin typeface="Tahoma" pitchFamily="34" charset="0"/>
              </a:rPr>
              <a:t>melaporkan</a:t>
            </a:r>
            <a:r>
              <a:rPr lang="en-GB" sz="2000" b="1" u="none" dirty="0">
                <a:solidFill>
                  <a:srgbClr val="00CC00"/>
                </a:solidFill>
                <a:latin typeface="Tahoma" pitchFamily="34" charset="0"/>
              </a:rPr>
              <a:t> </a:t>
            </a:r>
            <a:r>
              <a:rPr lang="en-GB" sz="2000" b="1" u="none" dirty="0" err="1">
                <a:solidFill>
                  <a:srgbClr val="00CC00"/>
                </a:solidFill>
                <a:latin typeface="Tahoma" pitchFamily="34" charset="0"/>
              </a:rPr>
              <a:t>usahanya</a:t>
            </a:r>
            <a:r>
              <a:rPr lang="en-GB" sz="2000" u="none" dirty="0">
                <a:latin typeface="Tahoma" pitchFamily="34" charset="0"/>
              </a:rPr>
              <a:t> </a:t>
            </a:r>
            <a:r>
              <a:rPr lang="en-GB" sz="2000" u="none" dirty="0" err="1">
                <a:latin typeface="Tahoma" pitchFamily="34" charset="0"/>
              </a:rPr>
              <a:t>untuk</a:t>
            </a:r>
            <a:r>
              <a:rPr lang="en-GB" sz="2000" u="none" dirty="0">
                <a:latin typeface="Tahoma" pitchFamily="34" charset="0"/>
              </a:rPr>
              <a:t> </a:t>
            </a:r>
            <a:r>
              <a:rPr lang="en-GB" sz="2000" u="none" dirty="0" err="1">
                <a:latin typeface="Tahoma" pitchFamily="34" charset="0"/>
              </a:rPr>
              <a:t>dikukuhkan</a:t>
            </a:r>
            <a:r>
              <a:rPr lang="en-GB" sz="2000" u="none" dirty="0">
                <a:latin typeface="Tahoma" pitchFamily="34" charset="0"/>
              </a:rPr>
              <a:t> </a:t>
            </a:r>
            <a:r>
              <a:rPr lang="en-GB" sz="2000" u="none" dirty="0" err="1">
                <a:latin typeface="Tahoma" pitchFamily="34" charset="0"/>
              </a:rPr>
              <a:t>sebagai</a:t>
            </a:r>
            <a:r>
              <a:rPr lang="en-GB" sz="2000" u="none" dirty="0">
                <a:latin typeface="Tahoma" pitchFamily="34" charset="0"/>
              </a:rPr>
              <a:t> </a:t>
            </a:r>
            <a:r>
              <a:rPr lang="en-GB" sz="2000" u="none" dirty="0" err="1">
                <a:latin typeface="Tahoma" pitchFamily="34" charset="0"/>
              </a:rPr>
              <a:t>Pengusaha</a:t>
            </a:r>
            <a:r>
              <a:rPr lang="en-GB" sz="2000" u="none" dirty="0">
                <a:latin typeface="Tahoma" pitchFamily="34" charset="0"/>
              </a:rPr>
              <a:t> </a:t>
            </a:r>
            <a:r>
              <a:rPr lang="en-GB" sz="2000" u="none" dirty="0" err="1">
                <a:latin typeface="Tahoma" pitchFamily="34" charset="0"/>
              </a:rPr>
              <a:t>Kena</a:t>
            </a:r>
            <a:r>
              <a:rPr lang="en-GB" sz="2000" u="none" dirty="0">
                <a:latin typeface="Tahoma" pitchFamily="34" charset="0"/>
              </a:rPr>
              <a:t> </a:t>
            </a:r>
            <a:r>
              <a:rPr lang="en-GB" sz="2000" u="none" dirty="0" err="1">
                <a:latin typeface="Tahoma" pitchFamily="34" charset="0"/>
              </a:rPr>
              <a:t>Pajak</a:t>
            </a:r>
            <a:r>
              <a:rPr lang="en-GB" sz="2000" u="none" dirty="0">
                <a:latin typeface="Tahoma" pitchFamily="34" charset="0"/>
              </a:rPr>
              <a:t> </a:t>
            </a:r>
            <a:r>
              <a:rPr lang="en-GB" sz="2000" u="none" dirty="0" err="1">
                <a:latin typeface="Tahoma" pitchFamily="34" charset="0"/>
              </a:rPr>
              <a:t>sebelum</a:t>
            </a:r>
            <a:r>
              <a:rPr lang="en-GB" sz="2000" u="none" dirty="0">
                <a:latin typeface="Tahoma" pitchFamily="34" charset="0"/>
              </a:rPr>
              <a:t> </a:t>
            </a:r>
            <a:r>
              <a:rPr lang="en-GB" sz="2000" u="none" dirty="0" err="1">
                <a:latin typeface="Tahoma" pitchFamily="34" charset="0"/>
              </a:rPr>
              <a:t>melakukan</a:t>
            </a:r>
            <a:r>
              <a:rPr lang="en-GB" sz="2000" u="none" dirty="0">
                <a:latin typeface="Tahoma" pitchFamily="34" charset="0"/>
              </a:rPr>
              <a:t> </a:t>
            </a:r>
            <a:r>
              <a:rPr lang="en-GB" sz="2000" u="none" dirty="0" err="1">
                <a:latin typeface="Tahoma" pitchFamily="34" charset="0"/>
              </a:rPr>
              <a:t>penyerahan</a:t>
            </a:r>
            <a:r>
              <a:rPr lang="en-GB" sz="2000" u="none" dirty="0">
                <a:latin typeface="Tahoma" pitchFamily="34" charset="0"/>
              </a:rPr>
              <a:t> BKP, </a:t>
            </a:r>
            <a:r>
              <a:rPr lang="en-GB" sz="2000" b="1" u="none" dirty="0" err="1">
                <a:solidFill>
                  <a:schemeClr val="accent2"/>
                </a:solidFill>
                <a:latin typeface="Tahoma" pitchFamily="34" charset="0"/>
              </a:rPr>
              <a:t>yaitu</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sebelum</a:t>
            </a:r>
            <a:r>
              <a:rPr lang="en-GB" sz="2000" b="1" u="none" dirty="0">
                <a:solidFill>
                  <a:schemeClr val="accent2"/>
                </a:solidFill>
                <a:latin typeface="Tahoma" pitchFamily="34" charset="0"/>
              </a:rPr>
              <a:t> </a:t>
            </a:r>
            <a:r>
              <a:rPr lang="en-GB" sz="2000" b="1" u="none" dirty="0" err="1">
                <a:solidFill>
                  <a:schemeClr val="accent2"/>
                </a:solidFill>
                <a:latin typeface="Tahoma" pitchFamily="34" charset="0"/>
              </a:rPr>
              <a:t>tanggal</a:t>
            </a:r>
            <a:r>
              <a:rPr lang="en-GB" sz="2000" b="1" u="none" dirty="0">
                <a:solidFill>
                  <a:schemeClr val="accent2"/>
                </a:solidFill>
                <a:latin typeface="Tahoma" pitchFamily="34" charset="0"/>
              </a:rPr>
              <a:t> </a:t>
            </a:r>
            <a:r>
              <a:rPr lang="en-GB" sz="2000" b="1" u="none" dirty="0">
                <a:solidFill>
                  <a:srgbClr val="FF0000"/>
                </a:solidFill>
                <a:latin typeface="Tahoma" pitchFamily="34" charset="0"/>
              </a:rPr>
              <a:t>1 </a:t>
            </a:r>
            <a:r>
              <a:rPr lang="en-GB" sz="2000" b="1" u="none" dirty="0" err="1">
                <a:solidFill>
                  <a:srgbClr val="FF0000"/>
                </a:solidFill>
                <a:latin typeface="Tahoma" pitchFamily="34" charset="0"/>
              </a:rPr>
              <a:t>Juni</a:t>
            </a:r>
            <a:r>
              <a:rPr lang="en-GB" sz="2000" b="1" u="none" dirty="0">
                <a:solidFill>
                  <a:srgbClr val="FF0000"/>
                </a:solidFill>
                <a:latin typeface="Tahoma" pitchFamily="34" charset="0"/>
              </a:rPr>
              <a:t> </a:t>
            </a:r>
            <a:r>
              <a:rPr lang="en-GB" sz="2000" b="1" u="none" dirty="0" smtClean="0">
                <a:solidFill>
                  <a:srgbClr val="FF0000"/>
                </a:solidFill>
                <a:latin typeface="Tahoma" pitchFamily="34" charset="0"/>
              </a:rPr>
              <a:t>2015</a:t>
            </a:r>
            <a:r>
              <a:rPr lang="en-GB" sz="2000" b="1" u="none" dirty="0" smtClean="0">
                <a:solidFill>
                  <a:schemeClr val="accent2"/>
                </a:solidFill>
                <a:latin typeface="Tahoma" pitchFamily="34" charset="0"/>
              </a:rPr>
              <a:t> </a:t>
            </a:r>
            <a:r>
              <a:rPr lang="en-GB" sz="2000" u="none" dirty="0">
                <a:latin typeface="Tahoma" pitchFamily="34" charset="0"/>
              </a:rPr>
              <a:t>(</a:t>
            </a:r>
            <a:r>
              <a:rPr lang="en-GB" sz="2000" u="none" dirty="0" err="1">
                <a:latin typeface="Tahoma" pitchFamily="34" charset="0"/>
              </a:rPr>
              <a:t>bersamaan</a:t>
            </a:r>
            <a:r>
              <a:rPr lang="en-GB" sz="2000" u="none" dirty="0">
                <a:latin typeface="Tahoma" pitchFamily="34" charset="0"/>
              </a:rPr>
              <a:t> </a:t>
            </a:r>
            <a:r>
              <a:rPr lang="en-GB" sz="2000" u="none" dirty="0" err="1">
                <a:latin typeface="Tahoma" pitchFamily="34" charset="0"/>
              </a:rPr>
              <a:t>dengan</a:t>
            </a:r>
            <a:r>
              <a:rPr lang="en-GB" sz="2000" u="none" dirty="0">
                <a:latin typeface="Tahoma" pitchFamily="34" charset="0"/>
              </a:rPr>
              <a:t> </a:t>
            </a:r>
            <a:r>
              <a:rPr lang="en-GB" sz="2000" u="none" dirty="0" err="1">
                <a:latin typeface="Tahoma" pitchFamily="34" charset="0"/>
              </a:rPr>
              <a:t>kewajiban</a:t>
            </a:r>
            <a:r>
              <a:rPr lang="en-GB" sz="2000" u="none" dirty="0">
                <a:latin typeface="Tahoma" pitchFamily="34" charset="0"/>
              </a:rPr>
              <a:t> </a:t>
            </a:r>
            <a:r>
              <a:rPr lang="en-GB" sz="2000" u="none" dirty="0" err="1">
                <a:latin typeface="Tahoma" pitchFamily="34" charset="0"/>
              </a:rPr>
              <a:t>mendaftarkan</a:t>
            </a:r>
            <a:r>
              <a:rPr lang="en-GB" sz="2000" u="none" dirty="0">
                <a:latin typeface="Tahoma" pitchFamily="34" charset="0"/>
              </a:rPr>
              <a:t> </a:t>
            </a:r>
            <a:r>
              <a:rPr lang="en-GB" sz="2000" u="none" dirty="0" err="1">
                <a:latin typeface="Tahoma" pitchFamily="34" charset="0"/>
              </a:rPr>
              <a:t>diri</a:t>
            </a:r>
            <a:r>
              <a:rPr lang="en-GB" sz="2000" u="none" dirty="0">
                <a:latin typeface="Tahoma"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898"/>
                                        </p:tgtEl>
                                        <p:attrNameLst>
                                          <p:attrName>style.visibility</p:attrName>
                                        </p:attrNameLst>
                                      </p:cBhvr>
                                      <p:to>
                                        <p:strVal val="visible"/>
                                      </p:to>
                                    </p:set>
                                    <p:anim calcmode="lin" valueType="num">
                                      <p:cBhvr additive="base">
                                        <p:cTn id="7" dur="500" fill="hold"/>
                                        <p:tgtEl>
                                          <p:spTgt spid="80898"/>
                                        </p:tgtEl>
                                        <p:attrNameLst>
                                          <p:attrName>ppt_x</p:attrName>
                                        </p:attrNameLst>
                                      </p:cBhvr>
                                      <p:tavLst>
                                        <p:tav tm="0">
                                          <p:val>
                                            <p:strVal val="0-#ppt_w/2"/>
                                          </p:val>
                                        </p:tav>
                                        <p:tav tm="100000">
                                          <p:val>
                                            <p:strVal val="#ppt_x"/>
                                          </p:val>
                                        </p:tav>
                                      </p:tavLst>
                                    </p:anim>
                                    <p:anim calcmode="lin" valueType="num">
                                      <p:cBhvr additive="base">
                                        <p:cTn id="8" dur="500" fill="hold"/>
                                        <p:tgtEl>
                                          <p:spTgt spid="808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0899"/>
                                        </p:tgtEl>
                                        <p:attrNameLst>
                                          <p:attrName>style.visibility</p:attrName>
                                        </p:attrNameLst>
                                      </p:cBhvr>
                                      <p:to>
                                        <p:strVal val="visible"/>
                                      </p:to>
                                    </p:set>
                                    <p:anim calcmode="lin" valueType="num">
                                      <p:cBhvr additive="base">
                                        <p:cTn id="13" dur="500" fill="hold"/>
                                        <p:tgtEl>
                                          <p:spTgt spid="80899"/>
                                        </p:tgtEl>
                                        <p:attrNameLst>
                                          <p:attrName>ppt_x</p:attrName>
                                        </p:attrNameLst>
                                      </p:cBhvr>
                                      <p:tavLst>
                                        <p:tav tm="0">
                                          <p:val>
                                            <p:strVal val="0-#ppt_w/2"/>
                                          </p:val>
                                        </p:tav>
                                        <p:tav tm="100000">
                                          <p:val>
                                            <p:strVal val="#ppt_x"/>
                                          </p:val>
                                        </p:tav>
                                      </p:tavLst>
                                    </p:anim>
                                    <p:anim calcmode="lin" valueType="num">
                                      <p:cBhvr additive="base">
                                        <p:cTn id="14" dur="500" fill="hold"/>
                                        <p:tgtEl>
                                          <p:spTgt spid="8089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0901"/>
                                        </p:tgtEl>
                                        <p:attrNameLst>
                                          <p:attrName>style.visibility</p:attrName>
                                        </p:attrNameLst>
                                      </p:cBhvr>
                                      <p:to>
                                        <p:strVal val="visible"/>
                                      </p:to>
                                    </p:set>
                                    <p:anim calcmode="lin" valueType="num">
                                      <p:cBhvr additive="base">
                                        <p:cTn id="19" dur="500" fill="hold"/>
                                        <p:tgtEl>
                                          <p:spTgt spid="80901"/>
                                        </p:tgtEl>
                                        <p:attrNameLst>
                                          <p:attrName>ppt_x</p:attrName>
                                        </p:attrNameLst>
                                      </p:cBhvr>
                                      <p:tavLst>
                                        <p:tav tm="0">
                                          <p:val>
                                            <p:strVal val="0-#ppt_w/2"/>
                                          </p:val>
                                        </p:tav>
                                        <p:tav tm="100000">
                                          <p:val>
                                            <p:strVal val="#ppt_x"/>
                                          </p:val>
                                        </p:tav>
                                      </p:tavLst>
                                    </p:anim>
                                    <p:anim calcmode="lin" valueType="num">
                                      <p:cBhvr additive="base">
                                        <p:cTn id="20" dur="500" fill="hold"/>
                                        <p:tgtEl>
                                          <p:spTgt spid="8090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0900"/>
                                        </p:tgtEl>
                                        <p:attrNameLst>
                                          <p:attrName>style.visibility</p:attrName>
                                        </p:attrNameLst>
                                      </p:cBhvr>
                                      <p:to>
                                        <p:strVal val="visible"/>
                                      </p:to>
                                    </p:set>
                                    <p:anim calcmode="lin" valueType="num">
                                      <p:cBhvr additive="base">
                                        <p:cTn id="25" dur="500" fill="hold"/>
                                        <p:tgtEl>
                                          <p:spTgt spid="80900"/>
                                        </p:tgtEl>
                                        <p:attrNameLst>
                                          <p:attrName>ppt_x</p:attrName>
                                        </p:attrNameLst>
                                      </p:cBhvr>
                                      <p:tavLst>
                                        <p:tav tm="0">
                                          <p:val>
                                            <p:strVal val="0-#ppt_w/2"/>
                                          </p:val>
                                        </p:tav>
                                        <p:tav tm="100000">
                                          <p:val>
                                            <p:strVal val="#ppt_x"/>
                                          </p:val>
                                        </p:tav>
                                      </p:tavLst>
                                    </p:anim>
                                    <p:anim calcmode="lin" valueType="num">
                                      <p:cBhvr additive="base">
                                        <p:cTn id="26" dur="500" fill="hold"/>
                                        <p:tgtEl>
                                          <p:spTgt spid="8090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0902"/>
                                        </p:tgtEl>
                                        <p:attrNameLst>
                                          <p:attrName>style.visibility</p:attrName>
                                        </p:attrNameLst>
                                      </p:cBhvr>
                                      <p:to>
                                        <p:strVal val="visible"/>
                                      </p:to>
                                    </p:set>
                                    <p:anim calcmode="lin" valueType="num">
                                      <p:cBhvr additive="base">
                                        <p:cTn id="31" dur="500" fill="hold"/>
                                        <p:tgtEl>
                                          <p:spTgt spid="80902"/>
                                        </p:tgtEl>
                                        <p:attrNameLst>
                                          <p:attrName>ppt_x</p:attrName>
                                        </p:attrNameLst>
                                      </p:cBhvr>
                                      <p:tavLst>
                                        <p:tav tm="0">
                                          <p:val>
                                            <p:strVal val="0-#ppt_w/2"/>
                                          </p:val>
                                        </p:tav>
                                        <p:tav tm="100000">
                                          <p:val>
                                            <p:strVal val="#ppt_x"/>
                                          </p:val>
                                        </p:tav>
                                      </p:tavLst>
                                    </p:anim>
                                    <p:anim calcmode="lin" valueType="num">
                                      <p:cBhvr additive="base">
                                        <p:cTn id="32" dur="500" fill="hold"/>
                                        <p:tgtEl>
                                          <p:spTgt spid="8090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0903"/>
                                        </p:tgtEl>
                                        <p:attrNameLst>
                                          <p:attrName>style.visibility</p:attrName>
                                        </p:attrNameLst>
                                      </p:cBhvr>
                                      <p:to>
                                        <p:strVal val="visible"/>
                                      </p:to>
                                    </p:set>
                                    <p:anim calcmode="lin" valueType="num">
                                      <p:cBhvr additive="base">
                                        <p:cTn id="37" dur="500" fill="hold"/>
                                        <p:tgtEl>
                                          <p:spTgt spid="80903"/>
                                        </p:tgtEl>
                                        <p:attrNameLst>
                                          <p:attrName>ppt_x</p:attrName>
                                        </p:attrNameLst>
                                      </p:cBhvr>
                                      <p:tavLst>
                                        <p:tav tm="0">
                                          <p:val>
                                            <p:strVal val="0-#ppt_w/2"/>
                                          </p:val>
                                        </p:tav>
                                        <p:tav tm="100000">
                                          <p:val>
                                            <p:strVal val="#ppt_x"/>
                                          </p:val>
                                        </p:tav>
                                      </p:tavLst>
                                    </p:anim>
                                    <p:anim calcmode="lin" valueType="num">
                                      <p:cBhvr additive="base">
                                        <p:cTn id="38" dur="500" fill="hold"/>
                                        <p:tgtEl>
                                          <p:spTgt spid="8090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0904"/>
                                        </p:tgtEl>
                                        <p:attrNameLst>
                                          <p:attrName>style.visibility</p:attrName>
                                        </p:attrNameLst>
                                      </p:cBhvr>
                                      <p:to>
                                        <p:strVal val="visible"/>
                                      </p:to>
                                    </p:set>
                                    <p:anim calcmode="lin" valueType="num">
                                      <p:cBhvr additive="base">
                                        <p:cTn id="43" dur="500" fill="hold"/>
                                        <p:tgtEl>
                                          <p:spTgt spid="80904"/>
                                        </p:tgtEl>
                                        <p:attrNameLst>
                                          <p:attrName>ppt_x</p:attrName>
                                        </p:attrNameLst>
                                      </p:cBhvr>
                                      <p:tavLst>
                                        <p:tav tm="0">
                                          <p:val>
                                            <p:strVal val="0-#ppt_w/2"/>
                                          </p:val>
                                        </p:tav>
                                        <p:tav tm="100000">
                                          <p:val>
                                            <p:strVal val="#ppt_x"/>
                                          </p:val>
                                        </p:tav>
                                      </p:tavLst>
                                    </p:anim>
                                    <p:anim calcmode="lin" valueType="num">
                                      <p:cBhvr additive="base">
                                        <p:cTn id="44" dur="500" fill="hold"/>
                                        <p:tgtEl>
                                          <p:spTgt spid="8090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iterate type="wd">
                                    <p:tmPct val="100000"/>
                                  </p:iterate>
                                  <p:childTnLst>
                                    <p:set>
                                      <p:cBhvr>
                                        <p:cTn id="48" dur="1" fill="hold">
                                          <p:stCondLst>
                                            <p:cond delay="0"/>
                                          </p:stCondLst>
                                        </p:cTn>
                                        <p:tgtEl>
                                          <p:spTgt spid="80905"/>
                                        </p:tgtEl>
                                        <p:attrNameLst>
                                          <p:attrName>style.visibility</p:attrName>
                                        </p:attrNameLst>
                                      </p:cBhvr>
                                      <p:to>
                                        <p:strVal val="visible"/>
                                      </p:to>
                                    </p:set>
                                    <p:anim calcmode="lin" valueType="num">
                                      <p:cBhvr additive="base">
                                        <p:cTn id="49" dur="300" fill="hold"/>
                                        <p:tgtEl>
                                          <p:spTgt spid="80905"/>
                                        </p:tgtEl>
                                        <p:attrNameLst>
                                          <p:attrName>ppt_x</p:attrName>
                                        </p:attrNameLst>
                                      </p:cBhvr>
                                      <p:tavLst>
                                        <p:tav tm="0">
                                          <p:val>
                                            <p:strVal val="0-#ppt_w/2"/>
                                          </p:val>
                                        </p:tav>
                                        <p:tav tm="100000">
                                          <p:val>
                                            <p:strVal val="#ppt_x"/>
                                          </p:val>
                                        </p:tav>
                                      </p:tavLst>
                                    </p:anim>
                                    <p:anim calcmode="lin" valueType="num">
                                      <p:cBhvr additive="base">
                                        <p:cTn id="50" dur="300" fill="hold"/>
                                        <p:tgtEl>
                                          <p:spTgt spid="809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animBg="1" autoUpdateAnimBg="0"/>
      <p:bldP spid="80899" grpId="0" animBg="1" autoUpdateAnimBg="0"/>
      <p:bldP spid="80900" grpId="0" animBg="1" autoUpdateAnimBg="0"/>
      <p:bldP spid="80901" grpId="0" animBg="1"/>
      <p:bldP spid="80902" grpId="0" animBg="1" autoUpdateAnimBg="0"/>
      <p:bldP spid="80903" grpId="0" animBg="1" autoUpdateAnimBg="0"/>
      <p:bldP spid="80904" grpId="0" animBg="1"/>
      <p:bldP spid="80905"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228600" y="76200"/>
            <a:ext cx="1828800" cy="381000"/>
          </a:xfrm>
          <a:ln w="28575">
            <a:solidFill>
              <a:schemeClr val="accent2"/>
            </a:solidFill>
          </a:ln>
        </p:spPr>
        <p:txBody>
          <a:bodyPr/>
          <a:lstStyle/>
          <a:p>
            <a:pPr eaLnBrk="1" hangingPunct="1"/>
            <a:r>
              <a:rPr lang="en-US" sz="2800" smtClean="0">
                <a:latin typeface="Tahoma" pitchFamily="34" charset="0"/>
              </a:rPr>
              <a:t>Contoh</a:t>
            </a:r>
          </a:p>
        </p:txBody>
      </p:sp>
      <p:sp>
        <p:nvSpPr>
          <p:cNvPr id="81923" name="Rectangle 3"/>
          <p:cNvSpPr>
            <a:spLocks noChangeArrowheads="1"/>
          </p:cNvSpPr>
          <p:nvPr/>
        </p:nvSpPr>
        <p:spPr bwMode="auto">
          <a:xfrm>
            <a:off x="152400" y="609600"/>
            <a:ext cx="8915400" cy="707870"/>
          </a:xfrm>
          <a:prstGeom prst="rect">
            <a:avLst/>
          </a:prstGeom>
          <a:noFill/>
          <a:ln w="9525">
            <a:solidFill>
              <a:schemeClr val="accent2"/>
            </a:solidFill>
            <a:miter lim="800000"/>
            <a:headEnd/>
            <a:tailEnd/>
          </a:ln>
        </p:spPr>
        <p:txBody>
          <a:bodyPr lIns="91422" tIns="45712" rIns="91422" bIns="45712">
            <a:spAutoFit/>
          </a:bodyPr>
          <a:lstStyle/>
          <a:p>
            <a:pPr>
              <a:tabLst>
                <a:tab pos="457200" algn="l"/>
              </a:tabLst>
            </a:pPr>
            <a:r>
              <a:rPr lang="en-GB" sz="2000" u="none" dirty="0" err="1">
                <a:latin typeface="Tahoma" pitchFamily="34" charset="0"/>
              </a:rPr>
              <a:t>Misalkan</a:t>
            </a:r>
            <a:r>
              <a:rPr lang="en-GB" sz="2000" u="none" dirty="0">
                <a:latin typeface="Tahoma" pitchFamily="34" charset="0"/>
              </a:rPr>
              <a:t> PT </a:t>
            </a:r>
            <a:r>
              <a:rPr lang="en-GB" sz="2000" u="none" dirty="0" err="1">
                <a:latin typeface="Tahoma" pitchFamily="34" charset="0"/>
              </a:rPr>
              <a:t>Yupiter</a:t>
            </a:r>
            <a:r>
              <a:rPr lang="en-GB" sz="2000" u="none" dirty="0">
                <a:latin typeface="Tahoma" pitchFamily="34" charset="0"/>
              </a:rPr>
              <a:t> </a:t>
            </a:r>
            <a:r>
              <a:rPr lang="en-GB" sz="2000" u="none" dirty="0" err="1">
                <a:latin typeface="Tahoma" pitchFamily="34" charset="0"/>
              </a:rPr>
              <a:t>tersebut</a:t>
            </a:r>
            <a:r>
              <a:rPr lang="en-GB" sz="2000" u="none" dirty="0">
                <a:latin typeface="Tahoma" pitchFamily="34" charset="0"/>
              </a:rPr>
              <a:t> </a:t>
            </a:r>
            <a:r>
              <a:rPr lang="en-GB" sz="2000" u="none" dirty="0" err="1">
                <a:latin typeface="Tahoma" pitchFamily="34" charset="0"/>
              </a:rPr>
              <a:t>dalam</a:t>
            </a:r>
            <a:r>
              <a:rPr lang="en-GB" sz="2000" u="none" dirty="0">
                <a:latin typeface="Tahoma" pitchFamily="34" charset="0"/>
              </a:rPr>
              <a:t> </a:t>
            </a:r>
            <a:r>
              <a:rPr lang="en-GB" sz="2000" u="none" dirty="0" err="1">
                <a:latin typeface="Tahoma" pitchFamily="34" charset="0"/>
              </a:rPr>
              <a:t>tahun</a:t>
            </a:r>
            <a:r>
              <a:rPr lang="en-GB" sz="2000" u="none" dirty="0">
                <a:latin typeface="Tahoma" pitchFamily="34" charset="0"/>
              </a:rPr>
              <a:t> </a:t>
            </a:r>
            <a:r>
              <a:rPr lang="en-GB" sz="2000" u="none" dirty="0" err="1">
                <a:latin typeface="Tahoma" pitchFamily="34" charset="0"/>
              </a:rPr>
              <a:t>buku</a:t>
            </a:r>
            <a:r>
              <a:rPr lang="en-GB" sz="2000" u="none" dirty="0">
                <a:latin typeface="Tahoma" pitchFamily="34" charset="0"/>
              </a:rPr>
              <a:t> </a:t>
            </a:r>
            <a:r>
              <a:rPr lang="en-GB" sz="2000" b="1" u="none" dirty="0" smtClean="0">
                <a:solidFill>
                  <a:srgbClr val="FF0000"/>
                </a:solidFill>
                <a:latin typeface="Tahoma" pitchFamily="34" charset="0"/>
              </a:rPr>
              <a:t>201</a:t>
            </a:r>
            <a:r>
              <a:rPr lang="en-US" sz="2000" b="1" u="none" dirty="0">
                <a:solidFill>
                  <a:srgbClr val="FF0000"/>
                </a:solidFill>
                <a:latin typeface="Tahoma" pitchFamily="34" charset="0"/>
              </a:rPr>
              <a:t>5</a:t>
            </a:r>
            <a:r>
              <a:rPr lang="en-GB" sz="2000" u="none" dirty="0" smtClean="0">
                <a:latin typeface="Tahoma" pitchFamily="34" charset="0"/>
              </a:rPr>
              <a:t> </a:t>
            </a:r>
            <a:r>
              <a:rPr lang="en-GB" sz="2000" u="none" dirty="0" err="1">
                <a:latin typeface="Tahoma" pitchFamily="34" charset="0"/>
              </a:rPr>
              <a:t>omset</a:t>
            </a:r>
            <a:r>
              <a:rPr lang="en-GB" sz="2000" u="none" dirty="0">
                <a:latin typeface="Tahoma" pitchFamily="34" charset="0"/>
              </a:rPr>
              <a:t> </a:t>
            </a:r>
            <a:r>
              <a:rPr lang="en-GB" sz="2000" u="none" dirty="0" err="1">
                <a:latin typeface="Tahoma" pitchFamily="34" charset="0"/>
              </a:rPr>
              <a:t>penjualan</a:t>
            </a:r>
            <a:r>
              <a:rPr lang="en-GB" sz="2000" u="none" dirty="0">
                <a:latin typeface="Tahoma" pitchFamily="34" charset="0"/>
              </a:rPr>
              <a:t> </a:t>
            </a:r>
            <a:r>
              <a:rPr lang="en-GB" sz="2000" u="none" dirty="0" err="1">
                <a:latin typeface="Tahoma" pitchFamily="34" charset="0"/>
              </a:rPr>
              <a:t>komputernya</a:t>
            </a:r>
            <a:r>
              <a:rPr lang="en-GB" sz="2000" u="none" dirty="0">
                <a:latin typeface="Tahoma" pitchFamily="34" charset="0"/>
              </a:rPr>
              <a:t> </a:t>
            </a:r>
            <a:r>
              <a:rPr lang="en-GB" sz="2000" u="none" dirty="0" err="1">
                <a:latin typeface="Tahoma" pitchFamily="34" charset="0"/>
              </a:rPr>
              <a:t>tidak</a:t>
            </a:r>
            <a:r>
              <a:rPr lang="en-GB" sz="2000" u="none" dirty="0">
                <a:latin typeface="Tahoma" pitchFamily="34" charset="0"/>
              </a:rPr>
              <a:t> </a:t>
            </a:r>
            <a:r>
              <a:rPr lang="en-GB" sz="2000" u="none" dirty="0" err="1">
                <a:latin typeface="Tahoma" pitchFamily="34" charset="0"/>
              </a:rPr>
              <a:t>lebih</a:t>
            </a:r>
            <a:r>
              <a:rPr lang="en-GB" sz="2000" u="none" dirty="0">
                <a:latin typeface="Tahoma" pitchFamily="34" charset="0"/>
              </a:rPr>
              <a:t> </a:t>
            </a:r>
            <a:r>
              <a:rPr lang="en-GB" sz="2000" u="none" dirty="0" err="1">
                <a:latin typeface="Tahoma" pitchFamily="34" charset="0"/>
              </a:rPr>
              <a:t>dari</a:t>
            </a:r>
            <a:r>
              <a:rPr lang="en-GB" sz="2000" u="none" dirty="0">
                <a:latin typeface="Tahoma" pitchFamily="34" charset="0"/>
              </a:rPr>
              <a:t> </a:t>
            </a:r>
            <a:r>
              <a:rPr lang="en-GB" sz="2000" b="1" u="none" dirty="0" err="1" smtClean="0">
                <a:solidFill>
                  <a:srgbClr val="FF0000"/>
                </a:solidFill>
                <a:latin typeface="Tahoma" pitchFamily="34" charset="0"/>
              </a:rPr>
              <a:t>Rp</a:t>
            </a:r>
            <a:r>
              <a:rPr lang="en-GB" sz="2000" b="1" u="none" dirty="0" smtClean="0">
                <a:solidFill>
                  <a:srgbClr val="FF0000"/>
                </a:solidFill>
                <a:latin typeface="Tahoma" pitchFamily="34" charset="0"/>
              </a:rPr>
              <a:t>. </a:t>
            </a:r>
            <a:r>
              <a:rPr lang="id-ID" sz="2000" b="1" u="none" dirty="0" smtClean="0">
                <a:solidFill>
                  <a:srgbClr val="FF0000"/>
                </a:solidFill>
                <a:latin typeface="Tahoma" pitchFamily="34" charset="0"/>
              </a:rPr>
              <a:t>4,8 M</a:t>
            </a:r>
            <a:r>
              <a:rPr lang="en-GB" sz="2000" u="none" dirty="0" smtClean="0">
                <a:latin typeface="Tahoma" pitchFamily="34" charset="0"/>
              </a:rPr>
              <a:t> </a:t>
            </a:r>
          </a:p>
        </p:txBody>
      </p:sp>
      <p:sp>
        <p:nvSpPr>
          <p:cNvPr id="81924" name="Rectangle 4"/>
          <p:cNvSpPr>
            <a:spLocks noChangeArrowheads="1"/>
          </p:cNvSpPr>
          <p:nvPr/>
        </p:nvSpPr>
        <p:spPr bwMode="auto">
          <a:xfrm>
            <a:off x="152400" y="1879600"/>
            <a:ext cx="8839200" cy="711200"/>
          </a:xfrm>
          <a:prstGeom prst="rect">
            <a:avLst/>
          </a:prstGeom>
          <a:noFill/>
          <a:ln w="9525">
            <a:solidFill>
              <a:schemeClr val="accent2"/>
            </a:solidFill>
            <a:miter lim="800000"/>
            <a:headEnd/>
            <a:tailEnd/>
          </a:ln>
        </p:spPr>
        <p:txBody>
          <a:bodyPr lIns="91422" tIns="45712" rIns="91422" bIns="45712">
            <a:spAutoFit/>
          </a:bodyPr>
          <a:lstStyle/>
          <a:p>
            <a:r>
              <a:rPr lang="en-GB" sz="2000" u="none" dirty="0">
                <a:latin typeface="Tahoma" pitchFamily="34" charset="0"/>
              </a:rPr>
              <a:t>PT </a:t>
            </a:r>
            <a:r>
              <a:rPr lang="en-GB" sz="2000" u="none" dirty="0" err="1">
                <a:latin typeface="Tahoma" pitchFamily="34" charset="0"/>
              </a:rPr>
              <a:t>Yupiter</a:t>
            </a:r>
            <a:r>
              <a:rPr lang="en-GB" sz="2000" u="none" dirty="0">
                <a:latin typeface="Tahoma" pitchFamily="34" charset="0"/>
              </a:rPr>
              <a:t> </a:t>
            </a:r>
            <a:r>
              <a:rPr lang="en-GB" sz="2000" u="none" dirty="0" err="1">
                <a:latin typeface="Tahoma" pitchFamily="34" charset="0"/>
              </a:rPr>
              <a:t>merupakan</a:t>
            </a:r>
            <a:r>
              <a:rPr lang="en-GB" sz="2000" u="none" dirty="0">
                <a:latin typeface="Tahoma" pitchFamily="34" charset="0"/>
              </a:rPr>
              <a:t> PENGUSAHA KECIL </a:t>
            </a:r>
            <a:r>
              <a:rPr lang="en-GB" sz="2000" u="none" dirty="0" err="1">
                <a:latin typeface="Tahoma" pitchFamily="34" charset="0"/>
              </a:rPr>
              <a:t>dan</a:t>
            </a:r>
            <a:r>
              <a:rPr lang="en-GB" sz="2000" u="none" dirty="0">
                <a:latin typeface="Tahoma" pitchFamily="34" charset="0"/>
              </a:rPr>
              <a:t> </a:t>
            </a:r>
            <a:r>
              <a:rPr lang="en-GB" sz="2000" u="none" dirty="0" err="1">
                <a:latin typeface="Tahoma" pitchFamily="34" charset="0"/>
              </a:rPr>
              <a:t>dengan</a:t>
            </a:r>
            <a:r>
              <a:rPr lang="en-GB" sz="2000" u="none" dirty="0">
                <a:latin typeface="Tahoma" pitchFamily="34" charset="0"/>
              </a:rPr>
              <a:t> </a:t>
            </a:r>
            <a:r>
              <a:rPr lang="en-GB" sz="2000" u="none" dirty="0" err="1">
                <a:latin typeface="Tahoma" pitchFamily="34" charset="0"/>
              </a:rPr>
              <a:t>permohonan</a:t>
            </a:r>
            <a:r>
              <a:rPr lang="en-GB" sz="2000" u="none" dirty="0">
                <a:latin typeface="Tahoma" pitchFamily="34" charset="0"/>
              </a:rPr>
              <a:t>, </a:t>
            </a:r>
            <a:r>
              <a:rPr lang="en-GB" sz="2000" u="none" dirty="0" err="1">
                <a:latin typeface="Tahoma" pitchFamily="34" charset="0"/>
              </a:rPr>
              <a:t>pengukuhan</a:t>
            </a:r>
            <a:r>
              <a:rPr lang="en-GB" sz="2000" u="none" dirty="0">
                <a:latin typeface="Tahoma" pitchFamily="34" charset="0"/>
              </a:rPr>
              <a:t> PKP </a:t>
            </a:r>
            <a:r>
              <a:rPr lang="en-GB" sz="2000" u="none" dirty="0" err="1">
                <a:latin typeface="Tahoma" pitchFamily="34" charset="0"/>
              </a:rPr>
              <a:t>dapat</a:t>
            </a:r>
            <a:r>
              <a:rPr lang="en-GB" sz="2000" u="none" dirty="0">
                <a:latin typeface="Tahoma" pitchFamily="34" charset="0"/>
              </a:rPr>
              <a:t> </a:t>
            </a:r>
            <a:r>
              <a:rPr lang="en-GB" sz="2000" u="none" dirty="0" err="1">
                <a:latin typeface="Tahoma" pitchFamily="34" charset="0"/>
              </a:rPr>
              <a:t>dicabut</a:t>
            </a:r>
            <a:r>
              <a:rPr lang="en-GB" sz="2000" u="none" dirty="0">
                <a:latin typeface="Tahoma" pitchFamily="34" charset="0"/>
              </a:rPr>
              <a:t>.</a:t>
            </a:r>
          </a:p>
        </p:txBody>
      </p:sp>
      <p:sp>
        <p:nvSpPr>
          <p:cNvPr id="81925" name="AutoShape 5"/>
          <p:cNvSpPr>
            <a:spLocks noChangeArrowheads="1"/>
          </p:cNvSpPr>
          <p:nvPr/>
        </p:nvSpPr>
        <p:spPr bwMode="auto">
          <a:xfrm>
            <a:off x="3707904" y="1556792"/>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81927" name="Rectangle 7"/>
          <p:cNvSpPr>
            <a:spLocks noChangeArrowheads="1"/>
          </p:cNvSpPr>
          <p:nvPr/>
        </p:nvSpPr>
        <p:spPr bwMode="auto">
          <a:xfrm>
            <a:off x="152400" y="3200400"/>
            <a:ext cx="8839200" cy="707870"/>
          </a:xfrm>
          <a:prstGeom prst="rect">
            <a:avLst/>
          </a:prstGeom>
          <a:noFill/>
          <a:ln w="9525">
            <a:solidFill>
              <a:schemeClr val="accent2"/>
            </a:solidFill>
            <a:miter lim="800000"/>
            <a:headEnd/>
            <a:tailEnd/>
          </a:ln>
        </p:spPr>
        <p:txBody>
          <a:bodyPr lIns="91422" tIns="45712" rIns="91422" bIns="45712">
            <a:spAutoFit/>
          </a:bodyPr>
          <a:lstStyle/>
          <a:p>
            <a:r>
              <a:rPr lang="en-GB" sz="2000" u="none" dirty="0" err="1">
                <a:latin typeface="Tahoma" pitchFamily="34" charset="0"/>
              </a:rPr>
              <a:t>Setelah</a:t>
            </a:r>
            <a:r>
              <a:rPr lang="en-GB" sz="2000" u="none" dirty="0">
                <a:latin typeface="Tahoma" pitchFamily="34" charset="0"/>
              </a:rPr>
              <a:t> </a:t>
            </a:r>
            <a:r>
              <a:rPr lang="en-GB" sz="2000" u="none" dirty="0" err="1">
                <a:latin typeface="Tahoma" pitchFamily="34" charset="0"/>
              </a:rPr>
              <a:t>pengukuhan</a:t>
            </a:r>
            <a:r>
              <a:rPr lang="en-GB" sz="2000" u="none" dirty="0">
                <a:latin typeface="Tahoma" pitchFamily="34" charset="0"/>
              </a:rPr>
              <a:t> PKP </a:t>
            </a:r>
            <a:r>
              <a:rPr lang="en-GB" sz="2000" u="none" dirty="0" err="1">
                <a:latin typeface="Tahoma" pitchFamily="34" charset="0"/>
              </a:rPr>
              <a:t>dicabut</a:t>
            </a:r>
            <a:r>
              <a:rPr lang="en-GB" sz="2000" u="none" dirty="0">
                <a:latin typeface="Tahoma" pitchFamily="34" charset="0"/>
              </a:rPr>
              <a:t>, </a:t>
            </a:r>
            <a:r>
              <a:rPr lang="en-GB" sz="2000" u="none" dirty="0" err="1">
                <a:latin typeface="Tahoma" pitchFamily="34" charset="0"/>
              </a:rPr>
              <a:t>apabila</a:t>
            </a:r>
            <a:r>
              <a:rPr lang="en-GB" sz="2000" u="none" dirty="0">
                <a:latin typeface="Tahoma" pitchFamily="34" charset="0"/>
              </a:rPr>
              <a:t> </a:t>
            </a:r>
            <a:r>
              <a:rPr lang="en-US" sz="2000" u="none" dirty="0" err="1">
                <a:latin typeface="Tahoma" pitchFamily="34" charset="0"/>
                <a:cs typeface="Times New Roman" pitchFamily="18" charset="0"/>
              </a:rPr>
              <a:t>sampai</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dengan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suatu</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masa</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pajak</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dalam</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suatu</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tahun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buku</a:t>
            </a:r>
            <a:r>
              <a:rPr lang="en-US" sz="2000" u="none" dirty="0">
                <a:latin typeface="Tahoma" pitchFamily="34" charset="0"/>
                <a:cs typeface="Times New Roman" pitchFamily="18" charset="0"/>
              </a:rPr>
              <a:t> OMSET BKP </a:t>
            </a:r>
            <a:r>
              <a:rPr lang="en-US" sz="2000" u="none" dirty="0" err="1">
                <a:latin typeface="Tahoma" pitchFamily="34" charset="0"/>
                <a:cs typeface="Times New Roman" pitchFamily="18" charset="0"/>
              </a:rPr>
              <a:t>dan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atau</a:t>
            </a:r>
            <a:r>
              <a:rPr lang="en-US" sz="2000" u="none" dirty="0">
                <a:latin typeface="Tahoma" pitchFamily="34" charset="0"/>
                <a:cs typeface="Times New Roman" pitchFamily="18" charset="0"/>
              </a:rPr>
              <a:t> JKP </a:t>
            </a:r>
            <a:r>
              <a:rPr lang="en-US" sz="2000" u="none" dirty="0" err="1">
                <a:latin typeface="Tahoma" pitchFamily="34" charset="0"/>
                <a:cs typeface="Times New Roman" pitchFamily="18" charset="0"/>
              </a:rPr>
              <a:t>lebih</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dari</a:t>
            </a:r>
            <a:r>
              <a:rPr lang="en-US" sz="2000" u="none" dirty="0">
                <a:latin typeface="Tahoma" pitchFamily="34" charset="0"/>
                <a:cs typeface="Times New Roman" pitchFamily="18" charset="0"/>
              </a:rPr>
              <a:t> </a:t>
            </a:r>
            <a:r>
              <a:rPr lang="en-US" sz="2000" b="1" u="none" dirty="0" err="1" smtClean="0">
                <a:solidFill>
                  <a:srgbClr val="FF0000"/>
                </a:solidFill>
                <a:latin typeface="Tahoma" pitchFamily="34" charset="0"/>
                <a:cs typeface="Times New Roman" pitchFamily="18" charset="0"/>
              </a:rPr>
              <a:t>Rp</a:t>
            </a:r>
            <a:r>
              <a:rPr lang="en-US" sz="2000" b="1" u="none" dirty="0" smtClean="0">
                <a:solidFill>
                  <a:srgbClr val="FF0000"/>
                </a:solidFill>
                <a:latin typeface="Tahoma" pitchFamily="34" charset="0"/>
                <a:cs typeface="Times New Roman" pitchFamily="18" charset="0"/>
              </a:rPr>
              <a:t>. </a:t>
            </a:r>
            <a:r>
              <a:rPr lang="id-ID" sz="2000" b="1" u="none" dirty="0" smtClean="0">
                <a:solidFill>
                  <a:srgbClr val="FF0000"/>
                </a:solidFill>
                <a:latin typeface="Tahoma" pitchFamily="34" charset="0"/>
                <a:cs typeface="Times New Roman" pitchFamily="18" charset="0"/>
              </a:rPr>
              <a:t>4,8 M</a:t>
            </a:r>
            <a:endParaRPr lang="en-GB" sz="2000" b="1" u="none" dirty="0">
              <a:solidFill>
                <a:srgbClr val="FF0000"/>
              </a:solidFill>
              <a:latin typeface="Tahoma" pitchFamily="34" charset="0"/>
            </a:endParaRPr>
          </a:p>
        </p:txBody>
      </p:sp>
      <p:sp>
        <p:nvSpPr>
          <p:cNvPr id="81928" name="AutoShape 8"/>
          <p:cNvSpPr>
            <a:spLocks noChangeArrowheads="1"/>
          </p:cNvSpPr>
          <p:nvPr/>
        </p:nvSpPr>
        <p:spPr bwMode="auto">
          <a:xfrm>
            <a:off x="3733800" y="26670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81929" name="Rectangle 9"/>
          <p:cNvSpPr>
            <a:spLocks noChangeArrowheads="1"/>
          </p:cNvSpPr>
          <p:nvPr/>
        </p:nvSpPr>
        <p:spPr bwMode="auto">
          <a:xfrm>
            <a:off x="152400" y="4495800"/>
            <a:ext cx="8839200" cy="711200"/>
          </a:xfrm>
          <a:prstGeom prst="rect">
            <a:avLst/>
          </a:prstGeom>
          <a:noFill/>
          <a:ln w="9525">
            <a:solidFill>
              <a:schemeClr val="accent2"/>
            </a:solidFill>
            <a:miter lim="800000"/>
            <a:headEnd/>
            <a:tailEnd/>
          </a:ln>
        </p:spPr>
        <p:txBody>
          <a:bodyPr lIns="91422" tIns="45712" rIns="91422" bIns="45712">
            <a:spAutoFit/>
          </a:bodyPr>
          <a:lstStyle/>
          <a:p>
            <a:r>
              <a:rPr lang="en-US" sz="2000" u="none">
                <a:latin typeface="Tahoma" pitchFamily="34" charset="0"/>
                <a:cs typeface="Times New Roman" pitchFamily="18" charset="0"/>
              </a:rPr>
              <a:t>PT Yupiter wajib melaporkan usahanya untuk dikukuhkan sebagai PKP </a:t>
            </a:r>
            <a:r>
              <a:rPr lang="en-US" sz="2000" b="1" u="none">
                <a:latin typeface="Tahoma" pitchFamily="34" charset="0"/>
                <a:cs typeface="Times New Roman" pitchFamily="18" charset="0"/>
              </a:rPr>
              <a:t>paling lambat akhir masa pajak berikutnya</a:t>
            </a:r>
            <a:endParaRPr lang="en-GB" sz="2000" b="1" u="none">
              <a:latin typeface="Tahoma" pitchFamily="34" charset="0"/>
              <a:cs typeface="Times New Roman" pitchFamily="18" charset="0"/>
            </a:endParaRPr>
          </a:p>
        </p:txBody>
      </p:sp>
      <p:sp>
        <p:nvSpPr>
          <p:cNvPr id="81930" name="AutoShape 10"/>
          <p:cNvSpPr>
            <a:spLocks noChangeArrowheads="1"/>
          </p:cNvSpPr>
          <p:nvPr/>
        </p:nvSpPr>
        <p:spPr bwMode="auto">
          <a:xfrm>
            <a:off x="3733800" y="39624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0" name="Rectangle 3"/>
          <p:cNvSpPr>
            <a:spLocks noChangeArrowheads="1"/>
          </p:cNvSpPr>
          <p:nvPr/>
        </p:nvSpPr>
        <p:spPr bwMode="auto">
          <a:xfrm>
            <a:off x="0" y="5517232"/>
            <a:ext cx="8915400" cy="400093"/>
          </a:xfrm>
          <a:prstGeom prst="rect">
            <a:avLst/>
          </a:prstGeom>
          <a:noFill/>
          <a:ln w="9525">
            <a:solidFill>
              <a:schemeClr val="accent2"/>
            </a:solidFill>
            <a:miter lim="800000"/>
            <a:headEnd/>
            <a:tailEnd/>
          </a:ln>
        </p:spPr>
        <p:txBody>
          <a:bodyPr lIns="91422" tIns="45712" rIns="91422" bIns="45712">
            <a:spAutoFit/>
          </a:bodyPr>
          <a:lstStyle/>
          <a:p>
            <a:pPr algn="l">
              <a:tabLst>
                <a:tab pos="457200" algn="l"/>
              </a:tabLst>
            </a:pPr>
            <a:endParaRPr lang="en-GB" sz="2000" b="1" u="none" dirty="0">
              <a:solidFill>
                <a:srgbClr val="FF0000"/>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22"/>
                                        </p:tgtEl>
                                        <p:attrNameLst>
                                          <p:attrName>style.visibility</p:attrName>
                                        </p:attrNameLst>
                                      </p:cBhvr>
                                      <p:to>
                                        <p:strVal val="visible"/>
                                      </p:to>
                                    </p:set>
                                    <p:anim calcmode="lin" valueType="num">
                                      <p:cBhvr additive="base">
                                        <p:cTn id="7" dur="500" fill="hold"/>
                                        <p:tgtEl>
                                          <p:spTgt spid="81922"/>
                                        </p:tgtEl>
                                        <p:attrNameLst>
                                          <p:attrName>ppt_x</p:attrName>
                                        </p:attrNameLst>
                                      </p:cBhvr>
                                      <p:tavLst>
                                        <p:tav tm="0">
                                          <p:val>
                                            <p:strVal val="0-#ppt_w/2"/>
                                          </p:val>
                                        </p:tav>
                                        <p:tav tm="100000">
                                          <p:val>
                                            <p:strVal val="#ppt_x"/>
                                          </p:val>
                                        </p:tav>
                                      </p:tavLst>
                                    </p:anim>
                                    <p:anim calcmode="lin" valueType="num">
                                      <p:cBhvr additive="base">
                                        <p:cTn id="8" dur="500" fill="hold"/>
                                        <p:tgtEl>
                                          <p:spTgt spid="819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23"/>
                                        </p:tgtEl>
                                        <p:attrNameLst>
                                          <p:attrName>style.visibility</p:attrName>
                                        </p:attrNameLst>
                                      </p:cBhvr>
                                      <p:to>
                                        <p:strVal val="visible"/>
                                      </p:to>
                                    </p:set>
                                    <p:anim calcmode="lin" valueType="num">
                                      <p:cBhvr additive="base">
                                        <p:cTn id="13" dur="500" fill="hold"/>
                                        <p:tgtEl>
                                          <p:spTgt spid="81923"/>
                                        </p:tgtEl>
                                        <p:attrNameLst>
                                          <p:attrName>ppt_x</p:attrName>
                                        </p:attrNameLst>
                                      </p:cBhvr>
                                      <p:tavLst>
                                        <p:tav tm="0">
                                          <p:val>
                                            <p:strVal val="0-#ppt_w/2"/>
                                          </p:val>
                                        </p:tav>
                                        <p:tav tm="100000">
                                          <p:val>
                                            <p:strVal val="#ppt_x"/>
                                          </p:val>
                                        </p:tav>
                                      </p:tavLst>
                                    </p:anim>
                                    <p:anim calcmode="lin" valueType="num">
                                      <p:cBhvr additive="base">
                                        <p:cTn id="14" dur="500" fill="hold"/>
                                        <p:tgtEl>
                                          <p:spTgt spid="819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25"/>
                                        </p:tgtEl>
                                        <p:attrNameLst>
                                          <p:attrName>style.visibility</p:attrName>
                                        </p:attrNameLst>
                                      </p:cBhvr>
                                      <p:to>
                                        <p:strVal val="visible"/>
                                      </p:to>
                                    </p:set>
                                    <p:anim calcmode="lin" valueType="num">
                                      <p:cBhvr additive="base">
                                        <p:cTn id="19" dur="500" fill="hold"/>
                                        <p:tgtEl>
                                          <p:spTgt spid="81925"/>
                                        </p:tgtEl>
                                        <p:attrNameLst>
                                          <p:attrName>ppt_x</p:attrName>
                                        </p:attrNameLst>
                                      </p:cBhvr>
                                      <p:tavLst>
                                        <p:tav tm="0">
                                          <p:val>
                                            <p:strVal val="0-#ppt_w/2"/>
                                          </p:val>
                                        </p:tav>
                                        <p:tav tm="100000">
                                          <p:val>
                                            <p:strVal val="#ppt_x"/>
                                          </p:val>
                                        </p:tav>
                                      </p:tavLst>
                                    </p:anim>
                                    <p:anim calcmode="lin" valueType="num">
                                      <p:cBhvr additive="base">
                                        <p:cTn id="20" dur="500" fill="hold"/>
                                        <p:tgtEl>
                                          <p:spTgt spid="8192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24"/>
                                        </p:tgtEl>
                                        <p:attrNameLst>
                                          <p:attrName>style.visibility</p:attrName>
                                        </p:attrNameLst>
                                      </p:cBhvr>
                                      <p:to>
                                        <p:strVal val="visible"/>
                                      </p:to>
                                    </p:set>
                                    <p:anim calcmode="lin" valueType="num">
                                      <p:cBhvr additive="base">
                                        <p:cTn id="25" dur="500" fill="hold"/>
                                        <p:tgtEl>
                                          <p:spTgt spid="81924"/>
                                        </p:tgtEl>
                                        <p:attrNameLst>
                                          <p:attrName>ppt_x</p:attrName>
                                        </p:attrNameLst>
                                      </p:cBhvr>
                                      <p:tavLst>
                                        <p:tav tm="0">
                                          <p:val>
                                            <p:strVal val="0-#ppt_w/2"/>
                                          </p:val>
                                        </p:tav>
                                        <p:tav tm="100000">
                                          <p:val>
                                            <p:strVal val="#ppt_x"/>
                                          </p:val>
                                        </p:tav>
                                      </p:tavLst>
                                    </p:anim>
                                    <p:anim calcmode="lin" valueType="num">
                                      <p:cBhvr additive="base">
                                        <p:cTn id="26" dur="500" fill="hold"/>
                                        <p:tgtEl>
                                          <p:spTgt spid="8192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28"/>
                                        </p:tgtEl>
                                        <p:attrNameLst>
                                          <p:attrName>style.visibility</p:attrName>
                                        </p:attrNameLst>
                                      </p:cBhvr>
                                      <p:to>
                                        <p:strVal val="visible"/>
                                      </p:to>
                                    </p:set>
                                    <p:anim calcmode="lin" valueType="num">
                                      <p:cBhvr additive="base">
                                        <p:cTn id="31" dur="500" fill="hold"/>
                                        <p:tgtEl>
                                          <p:spTgt spid="81928"/>
                                        </p:tgtEl>
                                        <p:attrNameLst>
                                          <p:attrName>ppt_x</p:attrName>
                                        </p:attrNameLst>
                                      </p:cBhvr>
                                      <p:tavLst>
                                        <p:tav tm="0">
                                          <p:val>
                                            <p:strVal val="0-#ppt_w/2"/>
                                          </p:val>
                                        </p:tav>
                                        <p:tav tm="100000">
                                          <p:val>
                                            <p:strVal val="#ppt_x"/>
                                          </p:val>
                                        </p:tav>
                                      </p:tavLst>
                                    </p:anim>
                                    <p:anim calcmode="lin" valueType="num">
                                      <p:cBhvr additive="base">
                                        <p:cTn id="32" dur="500" fill="hold"/>
                                        <p:tgtEl>
                                          <p:spTgt spid="8192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1927"/>
                                        </p:tgtEl>
                                        <p:attrNameLst>
                                          <p:attrName>style.visibility</p:attrName>
                                        </p:attrNameLst>
                                      </p:cBhvr>
                                      <p:to>
                                        <p:strVal val="visible"/>
                                      </p:to>
                                    </p:set>
                                    <p:anim calcmode="lin" valueType="num">
                                      <p:cBhvr additive="base">
                                        <p:cTn id="37" dur="500" fill="hold"/>
                                        <p:tgtEl>
                                          <p:spTgt spid="81927"/>
                                        </p:tgtEl>
                                        <p:attrNameLst>
                                          <p:attrName>ppt_x</p:attrName>
                                        </p:attrNameLst>
                                      </p:cBhvr>
                                      <p:tavLst>
                                        <p:tav tm="0">
                                          <p:val>
                                            <p:strVal val="0-#ppt_w/2"/>
                                          </p:val>
                                        </p:tav>
                                        <p:tav tm="100000">
                                          <p:val>
                                            <p:strVal val="#ppt_x"/>
                                          </p:val>
                                        </p:tav>
                                      </p:tavLst>
                                    </p:anim>
                                    <p:anim calcmode="lin" valueType="num">
                                      <p:cBhvr additive="base">
                                        <p:cTn id="38" dur="500" fill="hold"/>
                                        <p:tgtEl>
                                          <p:spTgt spid="8192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1930"/>
                                        </p:tgtEl>
                                        <p:attrNameLst>
                                          <p:attrName>style.visibility</p:attrName>
                                        </p:attrNameLst>
                                      </p:cBhvr>
                                      <p:to>
                                        <p:strVal val="visible"/>
                                      </p:to>
                                    </p:set>
                                    <p:anim calcmode="lin" valueType="num">
                                      <p:cBhvr additive="base">
                                        <p:cTn id="43" dur="500" fill="hold"/>
                                        <p:tgtEl>
                                          <p:spTgt spid="81930"/>
                                        </p:tgtEl>
                                        <p:attrNameLst>
                                          <p:attrName>ppt_x</p:attrName>
                                        </p:attrNameLst>
                                      </p:cBhvr>
                                      <p:tavLst>
                                        <p:tav tm="0">
                                          <p:val>
                                            <p:strVal val="0-#ppt_w/2"/>
                                          </p:val>
                                        </p:tav>
                                        <p:tav tm="100000">
                                          <p:val>
                                            <p:strVal val="#ppt_x"/>
                                          </p:val>
                                        </p:tav>
                                      </p:tavLst>
                                    </p:anim>
                                    <p:anim calcmode="lin" valueType="num">
                                      <p:cBhvr additive="base">
                                        <p:cTn id="44" dur="500" fill="hold"/>
                                        <p:tgtEl>
                                          <p:spTgt spid="8193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1929"/>
                                        </p:tgtEl>
                                        <p:attrNameLst>
                                          <p:attrName>style.visibility</p:attrName>
                                        </p:attrNameLst>
                                      </p:cBhvr>
                                      <p:to>
                                        <p:strVal val="visible"/>
                                      </p:to>
                                    </p:set>
                                    <p:anim calcmode="lin" valueType="num">
                                      <p:cBhvr additive="base">
                                        <p:cTn id="49" dur="500" fill="hold"/>
                                        <p:tgtEl>
                                          <p:spTgt spid="81929"/>
                                        </p:tgtEl>
                                        <p:attrNameLst>
                                          <p:attrName>ppt_x</p:attrName>
                                        </p:attrNameLst>
                                      </p:cBhvr>
                                      <p:tavLst>
                                        <p:tav tm="0">
                                          <p:val>
                                            <p:strVal val="0-#ppt_w/2"/>
                                          </p:val>
                                        </p:tav>
                                        <p:tav tm="100000">
                                          <p:val>
                                            <p:strVal val="#ppt_x"/>
                                          </p:val>
                                        </p:tav>
                                      </p:tavLst>
                                    </p:anim>
                                    <p:anim calcmode="lin" valueType="num">
                                      <p:cBhvr additive="base">
                                        <p:cTn id="50" dur="500" fill="hold"/>
                                        <p:tgtEl>
                                          <p:spTgt spid="8192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0-#ppt_w/2"/>
                                          </p:val>
                                        </p:tav>
                                        <p:tav tm="100000">
                                          <p:val>
                                            <p:strVal val="#ppt_x"/>
                                          </p:val>
                                        </p:tav>
                                      </p:tavLst>
                                    </p:anim>
                                    <p:anim calcmode="lin" valueType="num">
                                      <p:cBhvr additive="base">
                                        <p:cTn id="5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animBg="1" autoUpdateAnimBg="0"/>
      <p:bldP spid="81923" grpId="0" animBg="1" autoUpdateAnimBg="0"/>
      <p:bldP spid="81924" grpId="0" animBg="1" autoUpdateAnimBg="0"/>
      <p:bldP spid="81925" grpId="0" animBg="1"/>
      <p:bldP spid="81927" grpId="0" animBg="1" autoUpdateAnimBg="0"/>
      <p:bldP spid="81928" grpId="0" animBg="1"/>
      <p:bldP spid="81929" grpId="0" animBg="1" autoUpdateAnimBg="0"/>
      <p:bldP spid="81930" grpId="0" animBg="1"/>
      <p:bldP spid="10" grpId="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990600" y="228600"/>
            <a:ext cx="7162800" cy="762000"/>
          </a:xfrm>
          <a:ln w="28575">
            <a:solidFill>
              <a:schemeClr val="accent2"/>
            </a:solidFill>
          </a:ln>
        </p:spPr>
        <p:txBody>
          <a:bodyPr/>
          <a:lstStyle/>
          <a:p>
            <a:pPr eaLnBrk="1" hangingPunct="1"/>
            <a:r>
              <a:rPr lang="en-US" sz="4000" smtClean="0">
                <a:latin typeface="Tahoma" pitchFamily="34" charset="0"/>
              </a:rPr>
              <a:t>NPWP dan PKP JABATAN</a:t>
            </a:r>
          </a:p>
        </p:txBody>
      </p:sp>
      <p:sp>
        <p:nvSpPr>
          <p:cNvPr id="74755" name="Rectangle 3"/>
          <p:cNvSpPr>
            <a:spLocks noChangeArrowheads="1"/>
          </p:cNvSpPr>
          <p:nvPr/>
        </p:nvSpPr>
        <p:spPr bwMode="auto">
          <a:xfrm>
            <a:off x="468313" y="1916113"/>
            <a:ext cx="8207375" cy="2311400"/>
          </a:xfrm>
          <a:prstGeom prst="rect">
            <a:avLst/>
          </a:prstGeom>
          <a:noFill/>
          <a:ln w="28575">
            <a:solidFill>
              <a:schemeClr val="accent2"/>
            </a:solidFill>
            <a:miter lim="800000"/>
            <a:headEnd/>
            <a:tailEnd/>
          </a:ln>
        </p:spPr>
        <p:txBody>
          <a:bodyPr lIns="91422" tIns="45712" rIns="91422" bIns="45712">
            <a:spAutoFit/>
          </a:bodyPr>
          <a:lstStyle/>
          <a:p>
            <a:r>
              <a:rPr lang="en-US" u="none">
                <a:latin typeface="Tahoma" pitchFamily="34" charset="0"/>
              </a:rPr>
              <a:t>Direktur Jenderal Pajak menerbitkan Nomor Pokok Wajib Pajak dan atau mengukuhkan Pengusaha Kena Pajak </a:t>
            </a:r>
            <a:r>
              <a:rPr lang="en-US" b="1">
                <a:solidFill>
                  <a:srgbClr val="990000"/>
                </a:solidFill>
                <a:latin typeface="Tahoma" pitchFamily="34" charset="0"/>
              </a:rPr>
              <a:t>secara jabatan</a:t>
            </a:r>
            <a:r>
              <a:rPr lang="en-US" u="none">
                <a:latin typeface="Tahoma" pitchFamily="34" charset="0"/>
              </a:rPr>
              <a:t>, </a:t>
            </a:r>
            <a:r>
              <a:rPr lang="en-US" b="1" u="none">
                <a:solidFill>
                  <a:schemeClr val="accent2"/>
                </a:solidFill>
                <a:latin typeface="Tahoma" pitchFamily="34" charset="0"/>
              </a:rPr>
              <a:t>apabila Wajib Pajak tidak melaksanakan kewajiban mendaftarkan diri dan atau Pengusaha Kena Pajak tidak melaporkan usahanya</a:t>
            </a:r>
            <a:r>
              <a:rPr lang="en-US" u="none">
                <a:latin typeface="Tahoma" pitchFamily="34" charset="0"/>
              </a:rPr>
              <a:t>.</a:t>
            </a:r>
          </a:p>
        </p:txBody>
      </p:sp>
      <p:sp>
        <p:nvSpPr>
          <p:cNvPr id="74756" name="AutoShape 4"/>
          <p:cNvSpPr>
            <a:spLocks noChangeArrowheads="1"/>
          </p:cNvSpPr>
          <p:nvPr/>
        </p:nvSpPr>
        <p:spPr bwMode="auto">
          <a:xfrm>
            <a:off x="3810000" y="1143000"/>
            <a:ext cx="990600" cy="685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74757" name="AutoShape 5"/>
          <p:cNvSpPr>
            <a:spLocks noChangeArrowheads="1"/>
          </p:cNvSpPr>
          <p:nvPr/>
        </p:nvSpPr>
        <p:spPr bwMode="auto">
          <a:xfrm>
            <a:off x="1619250" y="4221163"/>
            <a:ext cx="431800" cy="576262"/>
          </a:xfrm>
          <a:prstGeom prst="downArrow">
            <a:avLst>
              <a:gd name="adj1" fmla="val 50000"/>
              <a:gd name="adj2" fmla="val 33364"/>
            </a:avLst>
          </a:prstGeom>
          <a:solidFill>
            <a:schemeClr val="accent1"/>
          </a:solidFill>
          <a:ln w="9525">
            <a:solidFill>
              <a:schemeClr val="tx1"/>
            </a:solidFill>
            <a:miter lim="800000"/>
            <a:headEnd/>
            <a:tailEnd/>
          </a:ln>
        </p:spPr>
        <p:txBody>
          <a:bodyPr vert="eaVert" wrap="none" anchor="ctr"/>
          <a:lstStyle/>
          <a:p>
            <a:endParaRPr lang="en-US"/>
          </a:p>
        </p:txBody>
      </p:sp>
      <p:sp>
        <p:nvSpPr>
          <p:cNvPr id="74758" name="Rectangle 6"/>
          <p:cNvSpPr>
            <a:spLocks noChangeArrowheads="1"/>
          </p:cNvSpPr>
          <p:nvPr/>
        </p:nvSpPr>
        <p:spPr bwMode="auto">
          <a:xfrm>
            <a:off x="468313" y="4751388"/>
            <a:ext cx="8135937" cy="1927225"/>
          </a:xfrm>
          <a:prstGeom prst="rect">
            <a:avLst/>
          </a:prstGeom>
          <a:noFill/>
          <a:ln w="9525">
            <a:solidFill>
              <a:schemeClr val="accent2"/>
            </a:solidFill>
            <a:miter lim="800000"/>
            <a:headEnd/>
            <a:tailEnd/>
          </a:ln>
        </p:spPr>
        <p:txBody>
          <a:bodyPr lIns="91422" tIns="45712" rIns="91422" bIns="45712">
            <a:spAutoFit/>
          </a:bodyPr>
          <a:lstStyle/>
          <a:p>
            <a:r>
              <a:rPr lang="en-US" i="1" u="none">
                <a:latin typeface="Tahoma" pitchFamily="34" charset="0"/>
              </a:rPr>
              <a:t>Dapat dilakukan apabila berdasarkan data yang diperoleh atau dimiliki oleh Dirjen Pajak ternyata orang pribadi atau badan atau Pengusaha tersebut telah memenuhi syarat untuk memperoleh Nomor Pokok Wajib Pajak dan atau dikukuhkan sebagai Pengusaha Kena Pajak.</a:t>
            </a:r>
          </a:p>
        </p:txBody>
      </p:sp>
      <p:sp>
        <p:nvSpPr>
          <p:cNvPr id="34823" name="Rectangle 7"/>
          <p:cNvSpPr>
            <a:spLocks noChangeArrowheads="1"/>
          </p:cNvSpPr>
          <p:nvPr/>
        </p:nvSpPr>
        <p:spPr bwMode="auto">
          <a:xfrm>
            <a:off x="4903788" y="1077913"/>
            <a:ext cx="2908300" cy="406400"/>
          </a:xfrm>
          <a:prstGeom prst="rect">
            <a:avLst/>
          </a:prstGeom>
          <a:noFill/>
          <a:ln w="9525">
            <a:solidFill>
              <a:schemeClr val="accent2"/>
            </a:solidFill>
            <a:miter lim="800000"/>
            <a:headEnd/>
            <a:tailEnd/>
          </a:ln>
        </p:spPr>
        <p:txBody>
          <a:bodyPr wrap="none" lIns="91422" tIns="45712" rIns="91422" bIns="45712">
            <a:spAutoFit/>
          </a:bodyPr>
          <a:lstStyle/>
          <a:p>
            <a:pPr algn="l"/>
            <a:r>
              <a:rPr lang="en-US" sz="2000" u="none">
                <a:latin typeface="Tahoma" pitchFamily="34" charset="0"/>
              </a:rPr>
              <a:t>Pasal 2 angka 4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754"/>
                                        </p:tgtEl>
                                        <p:attrNameLst>
                                          <p:attrName>style.visibility</p:attrName>
                                        </p:attrNameLst>
                                      </p:cBhvr>
                                      <p:to>
                                        <p:strVal val="visible"/>
                                      </p:to>
                                    </p:set>
                                    <p:anim calcmode="lin" valueType="num">
                                      <p:cBhvr additive="base">
                                        <p:cTn id="7" dur="500" fill="hold"/>
                                        <p:tgtEl>
                                          <p:spTgt spid="74754"/>
                                        </p:tgtEl>
                                        <p:attrNameLst>
                                          <p:attrName>ppt_x</p:attrName>
                                        </p:attrNameLst>
                                      </p:cBhvr>
                                      <p:tavLst>
                                        <p:tav tm="0">
                                          <p:val>
                                            <p:strVal val="0-#ppt_w/2"/>
                                          </p:val>
                                        </p:tav>
                                        <p:tav tm="100000">
                                          <p:val>
                                            <p:strVal val="#ppt_x"/>
                                          </p:val>
                                        </p:tav>
                                      </p:tavLst>
                                    </p:anim>
                                    <p:anim calcmode="lin" valueType="num">
                                      <p:cBhvr additive="base">
                                        <p:cTn id="8" dur="500" fill="hold"/>
                                        <p:tgtEl>
                                          <p:spTgt spid="747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4756"/>
                                        </p:tgtEl>
                                        <p:attrNameLst>
                                          <p:attrName>style.visibility</p:attrName>
                                        </p:attrNameLst>
                                      </p:cBhvr>
                                      <p:to>
                                        <p:strVal val="visible"/>
                                      </p:to>
                                    </p:set>
                                    <p:anim calcmode="lin" valueType="num">
                                      <p:cBhvr additive="base">
                                        <p:cTn id="13" dur="500" fill="hold"/>
                                        <p:tgtEl>
                                          <p:spTgt spid="74756"/>
                                        </p:tgtEl>
                                        <p:attrNameLst>
                                          <p:attrName>ppt_x</p:attrName>
                                        </p:attrNameLst>
                                      </p:cBhvr>
                                      <p:tavLst>
                                        <p:tav tm="0">
                                          <p:val>
                                            <p:strVal val="0-#ppt_w/2"/>
                                          </p:val>
                                        </p:tav>
                                        <p:tav tm="100000">
                                          <p:val>
                                            <p:strVal val="#ppt_x"/>
                                          </p:val>
                                        </p:tav>
                                      </p:tavLst>
                                    </p:anim>
                                    <p:anim calcmode="lin" valueType="num">
                                      <p:cBhvr additive="base">
                                        <p:cTn id="14" dur="500" fill="hold"/>
                                        <p:tgtEl>
                                          <p:spTgt spid="7475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4755"/>
                                        </p:tgtEl>
                                        <p:attrNameLst>
                                          <p:attrName>style.visibility</p:attrName>
                                        </p:attrNameLst>
                                      </p:cBhvr>
                                      <p:to>
                                        <p:strVal val="visible"/>
                                      </p:to>
                                    </p:set>
                                    <p:anim calcmode="lin" valueType="num">
                                      <p:cBhvr additive="base">
                                        <p:cTn id="19" dur="500" fill="hold"/>
                                        <p:tgtEl>
                                          <p:spTgt spid="74755"/>
                                        </p:tgtEl>
                                        <p:attrNameLst>
                                          <p:attrName>ppt_x</p:attrName>
                                        </p:attrNameLst>
                                      </p:cBhvr>
                                      <p:tavLst>
                                        <p:tav tm="0">
                                          <p:val>
                                            <p:strVal val="0-#ppt_w/2"/>
                                          </p:val>
                                        </p:tav>
                                        <p:tav tm="100000">
                                          <p:val>
                                            <p:strVal val="#ppt_x"/>
                                          </p:val>
                                        </p:tav>
                                      </p:tavLst>
                                    </p:anim>
                                    <p:anim calcmode="lin" valueType="num">
                                      <p:cBhvr additive="base">
                                        <p:cTn id="20" dur="500" fill="hold"/>
                                        <p:tgtEl>
                                          <p:spTgt spid="7475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4757"/>
                                        </p:tgtEl>
                                        <p:attrNameLst>
                                          <p:attrName>style.visibility</p:attrName>
                                        </p:attrNameLst>
                                      </p:cBhvr>
                                      <p:to>
                                        <p:strVal val="visible"/>
                                      </p:to>
                                    </p:set>
                                    <p:anim calcmode="lin" valueType="num">
                                      <p:cBhvr additive="base">
                                        <p:cTn id="25" dur="500" fill="hold"/>
                                        <p:tgtEl>
                                          <p:spTgt spid="74757"/>
                                        </p:tgtEl>
                                        <p:attrNameLst>
                                          <p:attrName>ppt_x</p:attrName>
                                        </p:attrNameLst>
                                      </p:cBhvr>
                                      <p:tavLst>
                                        <p:tav tm="0">
                                          <p:val>
                                            <p:strVal val="#ppt_x"/>
                                          </p:val>
                                        </p:tav>
                                        <p:tav tm="100000">
                                          <p:val>
                                            <p:strVal val="#ppt_x"/>
                                          </p:val>
                                        </p:tav>
                                      </p:tavLst>
                                    </p:anim>
                                    <p:anim calcmode="lin" valueType="num">
                                      <p:cBhvr additive="base">
                                        <p:cTn id="26" dur="500" fill="hold"/>
                                        <p:tgtEl>
                                          <p:spTgt spid="7475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74758"/>
                                        </p:tgtEl>
                                        <p:attrNameLst>
                                          <p:attrName>style.visibility</p:attrName>
                                        </p:attrNameLst>
                                      </p:cBhvr>
                                      <p:to>
                                        <p:strVal val="visible"/>
                                      </p:to>
                                    </p:set>
                                    <p:anim calcmode="lin" valueType="num">
                                      <p:cBhvr>
                                        <p:cTn id="31" dur="500" fill="hold"/>
                                        <p:tgtEl>
                                          <p:spTgt spid="74758"/>
                                        </p:tgtEl>
                                        <p:attrNameLst>
                                          <p:attrName>ppt_w</p:attrName>
                                        </p:attrNameLst>
                                      </p:cBhvr>
                                      <p:tavLst>
                                        <p:tav tm="0">
                                          <p:val>
                                            <p:fltVal val="0"/>
                                          </p:val>
                                        </p:tav>
                                        <p:tav tm="100000">
                                          <p:val>
                                            <p:strVal val="#ppt_w"/>
                                          </p:val>
                                        </p:tav>
                                      </p:tavLst>
                                    </p:anim>
                                    <p:anim calcmode="lin" valueType="num">
                                      <p:cBhvr>
                                        <p:cTn id="32" dur="500" fill="hold"/>
                                        <p:tgtEl>
                                          <p:spTgt spid="747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animBg="1" autoUpdateAnimBg="0"/>
      <p:bldP spid="74755" grpId="0" animBg="1" autoUpdateAnimBg="0"/>
      <p:bldP spid="74756" grpId="0" animBg="1"/>
      <p:bldP spid="74757" grpId="0" animBg="1"/>
      <p:bldP spid="7475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xfrm>
            <a:off x="1835150" y="188913"/>
            <a:ext cx="5327650" cy="647700"/>
          </a:xfrm>
          <a:ln w="57150">
            <a:solidFill>
              <a:schemeClr val="accent2"/>
            </a:solidFill>
          </a:ln>
        </p:spPr>
        <p:txBody>
          <a:bodyPr/>
          <a:lstStyle/>
          <a:p>
            <a:pPr eaLnBrk="1" hangingPunct="1"/>
            <a:r>
              <a:rPr lang="en-US" sz="3200" b="1" smtClean="0">
                <a:latin typeface="Lucida Console" pitchFamily="49" charset="0"/>
              </a:rPr>
              <a:t>DEFINISI PAJAK</a:t>
            </a:r>
          </a:p>
        </p:txBody>
      </p:sp>
      <p:sp>
        <p:nvSpPr>
          <p:cNvPr id="293891" name="AutoShape 3"/>
          <p:cNvSpPr>
            <a:spLocks noChangeArrowheads="1"/>
          </p:cNvSpPr>
          <p:nvPr/>
        </p:nvSpPr>
        <p:spPr bwMode="auto">
          <a:xfrm>
            <a:off x="3995738" y="909638"/>
            <a:ext cx="647700" cy="503237"/>
          </a:xfrm>
          <a:prstGeom prst="downArrow">
            <a:avLst>
              <a:gd name="adj1" fmla="val 4898"/>
              <a:gd name="adj2" fmla="val 47949"/>
            </a:avLst>
          </a:prstGeom>
          <a:solidFill>
            <a:schemeClr val="accent1"/>
          </a:solidFill>
          <a:ln w="9525">
            <a:solidFill>
              <a:schemeClr val="tx1"/>
            </a:solidFill>
            <a:miter lim="800000"/>
            <a:headEnd/>
            <a:tailEnd/>
          </a:ln>
        </p:spPr>
        <p:txBody>
          <a:bodyPr wrap="none" anchor="ctr"/>
          <a:lstStyle/>
          <a:p>
            <a:endParaRPr lang="en-US"/>
          </a:p>
        </p:txBody>
      </p:sp>
      <p:sp>
        <p:nvSpPr>
          <p:cNvPr id="293892" name="Rectangle 4"/>
          <p:cNvSpPr>
            <a:spLocks noChangeArrowheads="1"/>
          </p:cNvSpPr>
          <p:nvPr/>
        </p:nvSpPr>
        <p:spPr bwMode="auto">
          <a:xfrm>
            <a:off x="282575" y="1557338"/>
            <a:ext cx="8610600" cy="3051175"/>
          </a:xfrm>
          <a:prstGeom prst="rect">
            <a:avLst/>
          </a:prstGeom>
          <a:noFill/>
          <a:ln w="38100">
            <a:solidFill>
              <a:srgbClr val="FF3300"/>
            </a:solidFill>
            <a:miter lim="800000"/>
            <a:headEnd/>
            <a:tailEnd/>
          </a:ln>
        </p:spPr>
        <p:txBody>
          <a:bodyPr lIns="91422" tIns="45712" rIns="91422" bIns="45712">
            <a:spAutoFit/>
          </a:bodyPr>
          <a:lstStyle/>
          <a:p>
            <a:r>
              <a:rPr lang="en-GB" b="1" u="none"/>
              <a:t>Pajak adalah kontribusi wajib kepada negara yang terutang oleh orang pribadi atau badan yang bersifat memaksa berdasarkan Undang-Undang, dengan tidak mendapatkan imbalan secara langsung dan digunakan untuk keperluan negara bagi sebesar-besarnya kemakmuran rakyat.</a:t>
            </a:r>
          </a:p>
          <a:p>
            <a:r>
              <a:rPr lang="en-GB" b="1" u="none"/>
              <a:t>(Pasal 1 angka 1 UU KUP)</a:t>
            </a:r>
          </a:p>
        </p:txBody>
      </p:sp>
      <p:sp>
        <p:nvSpPr>
          <p:cNvPr id="293894" name="AutoShape 6"/>
          <p:cNvSpPr>
            <a:spLocks/>
          </p:cNvSpPr>
          <p:nvPr/>
        </p:nvSpPr>
        <p:spPr bwMode="auto">
          <a:xfrm rot="5400000">
            <a:off x="5652294" y="-675481"/>
            <a:ext cx="215900" cy="5399088"/>
          </a:xfrm>
          <a:prstGeom prst="rightBrace">
            <a:avLst>
              <a:gd name="adj1" fmla="val 208395"/>
              <a:gd name="adj2" fmla="val 50000"/>
            </a:avLst>
          </a:prstGeom>
          <a:noFill/>
          <a:ln w="28575">
            <a:solidFill>
              <a:srgbClr val="FF33CC"/>
            </a:solidFill>
            <a:round/>
            <a:headEnd/>
            <a:tailEnd/>
          </a:ln>
        </p:spPr>
        <p:txBody>
          <a:bodyPr wrap="none" anchor="ctr"/>
          <a:lstStyle/>
          <a:p>
            <a:endParaRPr lang="en-US"/>
          </a:p>
        </p:txBody>
      </p:sp>
      <p:sp>
        <p:nvSpPr>
          <p:cNvPr id="293895" name="AutoShape 7"/>
          <p:cNvSpPr>
            <a:spLocks/>
          </p:cNvSpPr>
          <p:nvPr/>
        </p:nvSpPr>
        <p:spPr bwMode="auto">
          <a:xfrm rot="5400000">
            <a:off x="5184775" y="296863"/>
            <a:ext cx="287338" cy="5688012"/>
          </a:xfrm>
          <a:prstGeom prst="rightBrace">
            <a:avLst>
              <a:gd name="adj1" fmla="val 164963"/>
              <a:gd name="adj2" fmla="val 50000"/>
            </a:avLst>
          </a:prstGeom>
          <a:noFill/>
          <a:ln w="28575">
            <a:solidFill>
              <a:srgbClr val="FF33CC"/>
            </a:solidFill>
            <a:round/>
            <a:headEnd/>
            <a:tailEnd/>
          </a:ln>
        </p:spPr>
        <p:txBody>
          <a:bodyPr wrap="none" anchor="ctr"/>
          <a:lstStyle/>
          <a:p>
            <a:endParaRPr lang="en-US"/>
          </a:p>
        </p:txBody>
      </p:sp>
      <p:sp>
        <p:nvSpPr>
          <p:cNvPr id="293896" name="AutoShape 8"/>
          <p:cNvSpPr>
            <a:spLocks/>
          </p:cNvSpPr>
          <p:nvPr/>
        </p:nvSpPr>
        <p:spPr bwMode="auto">
          <a:xfrm rot="5400000">
            <a:off x="1691481" y="2205832"/>
            <a:ext cx="288925" cy="2592388"/>
          </a:xfrm>
          <a:prstGeom prst="rightBrace">
            <a:avLst>
              <a:gd name="adj1" fmla="val 74771"/>
              <a:gd name="adj2" fmla="val 50000"/>
            </a:avLst>
          </a:prstGeom>
          <a:noFill/>
          <a:ln w="28575">
            <a:solidFill>
              <a:srgbClr val="FF33CC"/>
            </a:solidFill>
            <a:round/>
            <a:headEnd/>
            <a:tailEnd/>
          </a:ln>
        </p:spPr>
        <p:txBody>
          <a:bodyPr wrap="none" anchor="ctr"/>
          <a:lstStyle/>
          <a:p>
            <a:endParaRPr lang="en-US"/>
          </a:p>
        </p:txBody>
      </p:sp>
      <p:sp>
        <p:nvSpPr>
          <p:cNvPr id="293900" name="Rectangle 12"/>
          <p:cNvSpPr>
            <a:spLocks noChangeArrowheads="1"/>
          </p:cNvSpPr>
          <p:nvPr/>
        </p:nvSpPr>
        <p:spPr bwMode="auto">
          <a:xfrm>
            <a:off x="250825" y="4845050"/>
            <a:ext cx="3384550" cy="528638"/>
          </a:xfrm>
          <a:prstGeom prst="rect">
            <a:avLst/>
          </a:prstGeom>
          <a:solidFill>
            <a:srgbClr val="FF99FF"/>
          </a:solidFill>
          <a:ln w="9525">
            <a:solidFill>
              <a:srgbClr val="000000"/>
            </a:solidFill>
            <a:miter lim="800000"/>
            <a:headEnd/>
            <a:tailEnd/>
          </a:ln>
        </p:spPr>
        <p:txBody>
          <a:bodyPr lIns="91422" tIns="45712" rIns="91422" bIns="45712" anchor="ctr">
            <a:spAutoFit/>
          </a:bodyPr>
          <a:lstStyle/>
          <a:p>
            <a:r>
              <a:rPr lang="en-US" sz="2800" b="1" u="none"/>
              <a:t>ASPEK EKONOMI</a:t>
            </a:r>
          </a:p>
        </p:txBody>
      </p:sp>
      <p:sp>
        <p:nvSpPr>
          <p:cNvPr id="293901" name="AutoShape 13"/>
          <p:cNvSpPr>
            <a:spLocks/>
          </p:cNvSpPr>
          <p:nvPr/>
        </p:nvSpPr>
        <p:spPr bwMode="auto">
          <a:xfrm rot="5400000">
            <a:off x="4429125" y="-1538287"/>
            <a:ext cx="287337" cy="7773988"/>
          </a:xfrm>
          <a:prstGeom prst="rightBrace">
            <a:avLst>
              <a:gd name="adj1" fmla="val 225461"/>
              <a:gd name="adj2" fmla="val 50000"/>
            </a:avLst>
          </a:prstGeom>
          <a:noFill/>
          <a:ln w="28575">
            <a:solidFill>
              <a:schemeClr val="accent2"/>
            </a:solidFill>
            <a:round/>
            <a:headEnd/>
            <a:tailEnd/>
          </a:ln>
        </p:spPr>
        <p:txBody>
          <a:bodyPr wrap="none" anchor="ctr"/>
          <a:lstStyle/>
          <a:p>
            <a:endParaRPr lang="en-US"/>
          </a:p>
        </p:txBody>
      </p:sp>
      <p:sp>
        <p:nvSpPr>
          <p:cNvPr id="293902" name="AutoShape 14"/>
          <p:cNvSpPr>
            <a:spLocks/>
          </p:cNvSpPr>
          <p:nvPr/>
        </p:nvSpPr>
        <p:spPr bwMode="auto">
          <a:xfrm rot="5400000">
            <a:off x="4464051" y="-927100"/>
            <a:ext cx="215900" cy="7343775"/>
          </a:xfrm>
          <a:prstGeom prst="rightBrace">
            <a:avLst>
              <a:gd name="adj1" fmla="val 283456"/>
              <a:gd name="adj2" fmla="val 50000"/>
            </a:avLst>
          </a:prstGeom>
          <a:noFill/>
          <a:ln w="28575">
            <a:solidFill>
              <a:schemeClr val="accent2"/>
            </a:solidFill>
            <a:round/>
            <a:headEnd/>
            <a:tailEnd/>
          </a:ln>
        </p:spPr>
        <p:txBody>
          <a:bodyPr wrap="none" anchor="ctr"/>
          <a:lstStyle/>
          <a:p>
            <a:endParaRPr lang="en-US"/>
          </a:p>
        </p:txBody>
      </p:sp>
      <p:sp>
        <p:nvSpPr>
          <p:cNvPr id="293905" name="Rectangle 17"/>
          <p:cNvSpPr>
            <a:spLocks noChangeArrowheads="1"/>
          </p:cNvSpPr>
          <p:nvPr/>
        </p:nvSpPr>
        <p:spPr bwMode="auto">
          <a:xfrm>
            <a:off x="5435600" y="4845050"/>
            <a:ext cx="3384550" cy="528638"/>
          </a:xfrm>
          <a:prstGeom prst="rect">
            <a:avLst/>
          </a:prstGeom>
          <a:solidFill>
            <a:srgbClr val="99FFCC"/>
          </a:solidFill>
          <a:ln w="9525">
            <a:solidFill>
              <a:srgbClr val="000000"/>
            </a:solidFill>
            <a:miter lim="800000"/>
            <a:headEnd/>
            <a:tailEnd/>
          </a:ln>
        </p:spPr>
        <p:txBody>
          <a:bodyPr lIns="91422" tIns="45712" rIns="91422" bIns="45712" anchor="ctr">
            <a:spAutoFit/>
          </a:bodyPr>
          <a:lstStyle/>
          <a:p>
            <a:r>
              <a:rPr lang="en-US" sz="2800" b="1" u="none"/>
              <a:t>ASPEK HUKUM</a:t>
            </a:r>
          </a:p>
        </p:txBody>
      </p:sp>
      <p:sp>
        <p:nvSpPr>
          <p:cNvPr id="293906" name="AutoShape 18"/>
          <p:cNvSpPr>
            <a:spLocks/>
          </p:cNvSpPr>
          <p:nvPr/>
        </p:nvSpPr>
        <p:spPr bwMode="auto">
          <a:xfrm rot="5400000">
            <a:off x="6371431" y="1269207"/>
            <a:ext cx="144463" cy="4464050"/>
          </a:xfrm>
          <a:prstGeom prst="rightBrace">
            <a:avLst>
              <a:gd name="adj1" fmla="val 257508"/>
              <a:gd name="adj2" fmla="val 50000"/>
            </a:avLst>
          </a:prstGeom>
          <a:noFill/>
          <a:ln w="28575">
            <a:solidFill>
              <a:srgbClr val="008000"/>
            </a:solidFill>
            <a:round/>
            <a:headEnd/>
            <a:tailEnd/>
          </a:ln>
        </p:spPr>
        <p:txBody>
          <a:bodyPr wrap="none" anchor="ctr"/>
          <a:lstStyle/>
          <a:p>
            <a:endParaRPr lang="en-US"/>
          </a:p>
        </p:txBody>
      </p:sp>
      <p:sp>
        <p:nvSpPr>
          <p:cNvPr id="293907" name="AutoShape 19"/>
          <p:cNvSpPr>
            <a:spLocks/>
          </p:cNvSpPr>
          <p:nvPr/>
        </p:nvSpPr>
        <p:spPr bwMode="auto">
          <a:xfrm rot="5400000">
            <a:off x="4535488" y="441325"/>
            <a:ext cx="215900" cy="6769100"/>
          </a:xfrm>
          <a:prstGeom prst="rightBrace">
            <a:avLst>
              <a:gd name="adj1" fmla="val 261275"/>
              <a:gd name="adj2" fmla="val 50000"/>
            </a:avLst>
          </a:prstGeom>
          <a:noFill/>
          <a:ln w="28575">
            <a:solidFill>
              <a:srgbClr val="008000"/>
            </a:solidFill>
            <a:round/>
            <a:headEnd/>
            <a:tailEnd/>
          </a:ln>
        </p:spPr>
        <p:txBody>
          <a:bodyPr wrap="none" anchor="ctr"/>
          <a:lstStyle/>
          <a:p>
            <a:endParaRPr lang="en-US"/>
          </a:p>
        </p:txBody>
      </p:sp>
      <p:sp>
        <p:nvSpPr>
          <p:cNvPr id="293909" name="Rectangle 21"/>
          <p:cNvSpPr>
            <a:spLocks noChangeArrowheads="1"/>
          </p:cNvSpPr>
          <p:nvPr/>
        </p:nvSpPr>
        <p:spPr bwMode="auto">
          <a:xfrm>
            <a:off x="2843213" y="5564188"/>
            <a:ext cx="3384550" cy="528637"/>
          </a:xfrm>
          <a:prstGeom prst="rect">
            <a:avLst/>
          </a:prstGeom>
          <a:solidFill>
            <a:srgbClr val="51EB1B"/>
          </a:solidFill>
          <a:ln w="9525">
            <a:solidFill>
              <a:schemeClr val="tx2"/>
            </a:solidFill>
            <a:miter lim="800000"/>
            <a:headEnd/>
            <a:tailEnd/>
          </a:ln>
        </p:spPr>
        <p:txBody>
          <a:bodyPr lIns="91422" tIns="45712" rIns="91422" bIns="45712" anchor="ctr">
            <a:spAutoFit/>
          </a:bodyPr>
          <a:lstStyle/>
          <a:p>
            <a:r>
              <a:rPr lang="en-US" sz="2800" b="1" u="none"/>
              <a:t>MANFAAT</a:t>
            </a:r>
          </a:p>
        </p:txBody>
      </p:sp>
      <p:sp>
        <p:nvSpPr>
          <p:cNvPr id="293910" name="Line 22"/>
          <p:cNvSpPr>
            <a:spLocks noChangeShapeType="1"/>
          </p:cNvSpPr>
          <p:nvPr/>
        </p:nvSpPr>
        <p:spPr bwMode="auto">
          <a:xfrm flipH="1">
            <a:off x="827088" y="3644900"/>
            <a:ext cx="1008062" cy="1296988"/>
          </a:xfrm>
          <a:prstGeom prst="line">
            <a:avLst/>
          </a:prstGeom>
          <a:noFill/>
          <a:ln w="9525">
            <a:solidFill>
              <a:srgbClr val="FF33CC"/>
            </a:solidFill>
            <a:round/>
            <a:headEnd/>
            <a:tailEnd type="triangle" w="med" len="med"/>
          </a:ln>
        </p:spPr>
        <p:txBody>
          <a:bodyPr/>
          <a:lstStyle/>
          <a:p>
            <a:endParaRPr lang="en-US"/>
          </a:p>
        </p:txBody>
      </p:sp>
      <p:sp>
        <p:nvSpPr>
          <p:cNvPr id="293911" name="Line 23"/>
          <p:cNvSpPr>
            <a:spLocks noChangeShapeType="1"/>
          </p:cNvSpPr>
          <p:nvPr/>
        </p:nvSpPr>
        <p:spPr bwMode="auto">
          <a:xfrm flipH="1">
            <a:off x="827088" y="2133600"/>
            <a:ext cx="4968875" cy="2808288"/>
          </a:xfrm>
          <a:prstGeom prst="line">
            <a:avLst/>
          </a:prstGeom>
          <a:noFill/>
          <a:ln w="9525">
            <a:solidFill>
              <a:srgbClr val="FF33CC"/>
            </a:solidFill>
            <a:round/>
            <a:headEnd/>
            <a:tailEnd type="triangle" w="med" len="med"/>
          </a:ln>
        </p:spPr>
        <p:txBody>
          <a:bodyPr/>
          <a:lstStyle/>
          <a:p>
            <a:endParaRPr lang="en-US"/>
          </a:p>
        </p:txBody>
      </p:sp>
      <p:sp>
        <p:nvSpPr>
          <p:cNvPr id="293912" name="Line 24"/>
          <p:cNvSpPr>
            <a:spLocks noChangeShapeType="1"/>
          </p:cNvSpPr>
          <p:nvPr/>
        </p:nvSpPr>
        <p:spPr bwMode="auto">
          <a:xfrm flipH="1">
            <a:off x="827088" y="3213100"/>
            <a:ext cx="4465637" cy="1728788"/>
          </a:xfrm>
          <a:prstGeom prst="line">
            <a:avLst/>
          </a:prstGeom>
          <a:noFill/>
          <a:ln w="9525">
            <a:solidFill>
              <a:srgbClr val="FF33CC"/>
            </a:solidFill>
            <a:round/>
            <a:headEnd/>
            <a:tailEnd type="triangle" w="med" len="med"/>
          </a:ln>
        </p:spPr>
        <p:txBody>
          <a:bodyPr/>
          <a:lstStyle/>
          <a:p>
            <a:endParaRPr lang="en-US"/>
          </a:p>
        </p:txBody>
      </p:sp>
      <p:sp>
        <p:nvSpPr>
          <p:cNvPr id="293913" name="Line 25"/>
          <p:cNvSpPr>
            <a:spLocks noChangeShapeType="1"/>
          </p:cNvSpPr>
          <p:nvPr/>
        </p:nvSpPr>
        <p:spPr bwMode="auto">
          <a:xfrm>
            <a:off x="4643438" y="3933825"/>
            <a:ext cx="0" cy="1727200"/>
          </a:xfrm>
          <a:prstGeom prst="line">
            <a:avLst/>
          </a:prstGeom>
          <a:noFill/>
          <a:ln w="9525">
            <a:solidFill>
              <a:srgbClr val="008000"/>
            </a:solidFill>
            <a:round/>
            <a:headEnd/>
            <a:tailEnd type="triangle" w="med" len="med"/>
          </a:ln>
        </p:spPr>
        <p:txBody>
          <a:bodyPr/>
          <a:lstStyle/>
          <a:p>
            <a:endParaRPr lang="en-US"/>
          </a:p>
        </p:txBody>
      </p:sp>
      <p:sp>
        <p:nvSpPr>
          <p:cNvPr id="293914" name="Line 26"/>
          <p:cNvSpPr>
            <a:spLocks noChangeShapeType="1"/>
          </p:cNvSpPr>
          <p:nvPr/>
        </p:nvSpPr>
        <p:spPr bwMode="auto">
          <a:xfrm>
            <a:off x="4572000" y="2492375"/>
            <a:ext cx="1655763" cy="2376488"/>
          </a:xfrm>
          <a:prstGeom prst="line">
            <a:avLst/>
          </a:prstGeom>
          <a:noFill/>
          <a:ln w="9525">
            <a:solidFill>
              <a:schemeClr val="accent2"/>
            </a:solidFill>
            <a:round/>
            <a:headEnd/>
            <a:tailEnd type="triangle" w="med" len="med"/>
          </a:ln>
        </p:spPr>
        <p:txBody>
          <a:bodyPr/>
          <a:lstStyle/>
          <a:p>
            <a:endParaRPr lang="en-US"/>
          </a:p>
        </p:txBody>
      </p:sp>
      <p:sp>
        <p:nvSpPr>
          <p:cNvPr id="293915" name="Line 27"/>
          <p:cNvSpPr>
            <a:spLocks noChangeShapeType="1"/>
          </p:cNvSpPr>
          <p:nvPr/>
        </p:nvSpPr>
        <p:spPr bwMode="auto">
          <a:xfrm>
            <a:off x="4500563" y="2852738"/>
            <a:ext cx="1727200" cy="2016125"/>
          </a:xfrm>
          <a:prstGeom prst="line">
            <a:avLst/>
          </a:prstGeom>
          <a:noFill/>
          <a:ln w="9525">
            <a:solidFill>
              <a:schemeClr val="accent2"/>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93890"/>
                                        </p:tgtEl>
                                        <p:attrNameLst>
                                          <p:attrName>style.visibility</p:attrName>
                                        </p:attrNameLst>
                                      </p:cBhvr>
                                      <p:to>
                                        <p:strVal val="visible"/>
                                      </p:to>
                                    </p:set>
                                    <p:animEffect transition="in" filter="diamond(in)">
                                      <p:cBhvr>
                                        <p:cTn id="7" dur="2000"/>
                                        <p:tgtEl>
                                          <p:spTgt spid="2938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3891"/>
                                        </p:tgtEl>
                                        <p:attrNameLst>
                                          <p:attrName>style.visibility</p:attrName>
                                        </p:attrNameLst>
                                      </p:cBhvr>
                                      <p:to>
                                        <p:strVal val="visible"/>
                                      </p:to>
                                    </p:set>
                                    <p:animEffect transition="in" filter="fade">
                                      <p:cBhvr>
                                        <p:cTn id="12" dur="2000"/>
                                        <p:tgtEl>
                                          <p:spTgt spid="293891"/>
                                        </p:tgtEl>
                                      </p:cBhvr>
                                    </p:animEffect>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iterate type="wd">
                                    <p:tmPct val="10000"/>
                                  </p:iterate>
                                  <p:childTnLst>
                                    <p:set>
                                      <p:cBhvr>
                                        <p:cTn id="16" dur="1" fill="hold">
                                          <p:stCondLst>
                                            <p:cond delay="0"/>
                                          </p:stCondLst>
                                        </p:cTn>
                                        <p:tgtEl>
                                          <p:spTgt spid="293892"/>
                                        </p:tgtEl>
                                        <p:attrNameLst>
                                          <p:attrName>style.visibility</p:attrName>
                                        </p:attrNameLst>
                                      </p:cBhvr>
                                      <p:to>
                                        <p:strVal val="visible"/>
                                      </p:to>
                                    </p:set>
                                    <p:animEffect transition="in" filter="fade">
                                      <p:cBhvr>
                                        <p:cTn id="17" dur="800" decel="100000"/>
                                        <p:tgtEl>
                                          <p:spTgt spid="293892"/>
                                        </p:tgtEl>
                                      </p:cBhvr>
                                    </p:animEffect>
                                    <p:anim calcmode="lin" valueType="num">
                                      <p:cBhvr>
                                        <p:cTn id="18" dur="800" decel="100000" fill="hold"/>
                                        <p:tgtEl>
                                          <p:spTgt spid="293892"/>
                                        </p:tgtEl>
                                        <p:attrNameLst>
                                          <p:attrName>style.rotation</p:attrName>
                                        </p:attrNameLst>
                                      </p:cBhvr>
                                      <p:tavLst>
                                        <p:tav tm="0">
                                          <p:val>
                                            <p:fltVal val="-90"/>
                                          </p:val>
                                        </p:tav>
                                        <p:tav tm="100000">
                                          <p:val>
                                            <p:fltVal val="0"/>
                                          </p:val>
                                        </p:tav>
                                      </p:tavLst>
                                    </p:anim>
                                    <p:anim calcmode="lin" valueType="num">
                                      <p:cBhvr>
                                        <p:cTn id="19" dur="800" decel="100000" fill="hold"/>
                                        <p:tgtEl>
                                          <p:spTgt spid="293892"/>
                                        </p:tgtEl>
                                        <p:attrNameLst>
                                          <p:attrName>ppt_x</p:attrName>
                                        </p:attrNameLst>
                                      </p:cBhvr>
                                      <p:tavLst>
                                        <p:tav tm="0">
                                          <p:val>
                                            <p:strVal val="#ppt_x+0.4"/>
                                          </p:val>
                                        </p:tav>
                                        <p:tav tm="100000">
                                          <p:val>
                                            <p:strVal val="#ppt_x-0.05"/>
                                          </p:val>
                                        </p:tav>
                                      </p:tavLst>
                                    </p:anim>
                                    <p:anim calcmode="lin" valueType="num">
                                      <p:cBhvr>
                                        <p:cTn id="20" dur="800" decel="100000" fill="hold"/>
                                        <p:tgtEl>
                                          <p:spTgt spid="293892"/>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293892"/>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293892"/>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93894"/>
                                        </p:tgtEl>
                                        <p:attrNameLst>
                                          <p:attrName>style.visibility</p:attrName>
                                        </p:attrNameLst>
                                      </p:cBhvr>
                                      <p:to>
                                        <p:strVal val="visible"/>
                                      </p:to>
                                    </p:set>
                                    <p:anim calcmode="lin" valueType="num">
                                      <p:cBhvr additive="base">
                                        <p:cTn id="27" dur="500" fill="hold"/>
                                        <p:tgtEl>
                                          <p:spTgt spid="293894"/>
                                        </p:tgtEl>
                                        <p:attrNameLst>
                                          <p:attrName>ppt_x</p:attrName>
                                        </p:attrNameLst>
                                      </p:cBhvr>
                                      <p:tavLst>
                                        <p:tav tm="0">
                                          <p:val>
                                            <p:strVal val="#ppt_x"/>
                                          </p:val>
                                        </p:tav>
                                        <p:tav tm="100000">
                                          <p:val>
                                            <p:strVal val="#ppt_x"/>
                                          </p:val>
                                        </p:tav>
                                      </p:tavLst>
                                    </p:anim>
                                    <p:anim calcmode="lin" valueType="num">
                                      <p:cBhvr additive="base">
                                        <p:cTn id="28" dur="500" fill="hold"/>
                                        <p:tgtEl>
                                          <p:spTgt spid="29389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93895"/>
                                        </p:tgtEl>
                                        <p:attrNameLst>
                                          <p:attrName>style.visibility</p:attrName>
                                        </p:attrNameLst>
                                      </p:cBhvr>
                                      <p:to>
                                        <p:strVal val="visible"/>
                                      </p:to>
                                    </p:set>
                                    <p:anim calcmode="lin" valueType="num">
                                      <p:cBhvr additive="base">
                                        <p:cTn id="33" dur="500" fill="hold"/>
                                        <p:tgtEl>
                                          <p:spTgt spid="293895"/>
                                        </p:tgtEl>
                                        <p:attrNameLst>
                                          <p:attrName>ppt_x</p:attrName>
                                        </p:attrNameLst>
                                      </p:cBhvr>
                                      <p:tavLst>
                                        <p:tav tm="0">
                                          <p:val>
                                            <p:strVal val="#ppt_x"/>
                                          </p:val>
                                        </p:tav>
                                        <p:tav tm="100000">
                                          <p:val>
                                            <p:strVal val="#ppt_x"/>
                                          </p:val>
                                        </p:tav>
                                      </p:tavLst>
                                    </p:anim>
                                    <p:anim calcmode="lin" valueType="num">
                                      <p:cBhvr additive="base">
                                        <p:cTn id="34" dur="500" fill="hold"/>
                                        <p:tgtEl>
                                          <p:spTgt spid="293895"/>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93896"/>
                                        </p:tgtEl>
                                        <p:attrNameLst>
                                          <p:attrName>style.visibility</p:attrName>
                                        </p:attrNameLst>
                                      </p:cBhvr>
                                      <p:to>
                                        <p:strVal val="visible"/>
                                      </p:to>
                                    </p:set>
                                    <p:anim calcmode="lin" valueType="num">
                                      <p:cBhvr additive="base">
                                        <p:cTn id="39" dur="500" fill="hold"/>
                                        <p:tgtEl>
                                          <p:spTgt spid="293896"/>
                                        </p:tgtEl>
                                        <p:attrNameLst>
                                          <p:attrName>ppt_x</p:attrName>
                                        </p:attrNameLst>
                                      </p:cBhvr>
                                      <p:tavLst>
                                        <p:tav tm="0">
                                          <p:val>
                                            <p:strVal val="#ppt_x"/>
                                          </p:val>
                                        </p:tav>
                                        <p:tav tm="100000">
                                          <p:val>
                                            <p:strVal val="#ppt_x"/>
                                          </p:val>
                                        </p:tav>
                                      </p:tavLst>
                                    </p:anim>
                                    <p:anim calcmode="lin" valueType="num">
                                      <p:cBhvr additive="base">
                                        <p:cTn id="40" dur="500" fill="hold"/>
                                        <p:tgtEl>
                                          <p:spTgt spid="293896"/>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93911"/>
                                        </p:tgtEl>
                                        <p:attrNameLst>
                                          <p:attrName>style.visibility</p:attrName>
                                        </p:attrNameLst>
                                      </p:cBhvr>
                                      <p:to>
                                        <p:strVal val="visible"/>
                                      </p:to>
                                    </p:set>
                                    <p:anim calcmode="lin" valueType="num">
                                      <p:cBhvr additive="base">
                                        <p:cTn id="45" dur="500" fill="hold"/>
                                        <p:tgtEl>
                                          <p:spTgt spid="293911"/>
                                        </p:tgtEl>
                                        <p:attrNameLst>
                                          <p:attrName>ppt_x</p:attrName>
                                        </p:attrNameLst>
                                      </p:cBhvr>
                                      <p:tavLst>
                                        <p:tav tm="0">
                                          <p:val>
                                            <p:strVal val="#ppt_x"/>
                                          </p:val>
                                        </p:tav>
                                        <p:tav tm="100000">
                                          <p:val>
                                            <p:strVal val="#ppt_x"/>
                                          </p:val>
                                        </p:tav>
                                      </p:tavLst>
                                    </p:anim>
                                    <p:anim calcmode="lin" valueType="num">
                                      <p:cBhvr additive="base">
                                        <p:cTn id="46" dur="500" fill="hold"/>
                                        <p:tgtEl>
                                          <p:spTgt spid="29391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293912"/>
                                        </p:tgtEl>
                                        <p:attrNameLst>
                                          <p:attrName>style.visibility</p:attrName>
                                        </p:attrNameLst>
                                      </p:cBhvr>
                                      <p:to>
                                        <p:strVal val="visible"/>
                                      </p:to>
                                    </p:set>
                                    <p:anim calcmode="lin" valueType="num">
                                      <p:cBhvr additive="base">
                                        <p:cTn id="51" dur="500" fill="hold"/>
                                        <p:tgtEl>
                                          <p:spTgt spid="293912"/>
                                        </p:tgtEl>
                                        <p:attrNameLst>
                                          <p:attrName>ppt_x</p:attrName>
                                        </p:attrNameLst>
                                      </p:cBhvr>
                                      <p:tavLst>
                                        <p:tav tm="0">
                                          <p:val>
                                            <p:strVal val="#ppt_x"/>
                                          </p:val>
                                        </p:tav>
                                        <p:tav tm="100000">
                                          <p:val>
                                            <p:strVal val="#ppt_x"/>
                                          </p:val>
                                        </p:tav>
                                      </p:tavLst>
                                    </p:anim>
                                    <p:anim calcmode="lin" valueType="num">
                                      <p:cBhvr additive="base">
                                        <p:cTn id="52" dur="500" fill="hold"/>
                                        <p:tgtEl>
                                          <p:spTgt spid="29391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93910"/>
                                        </p:tgtEl>
                                        <p:attrNameLst>
                                          <p:attrName>style.visibility</p:attrName>
                                        </p:attrNameLst>
                                      </p:cBhvr>
                                      <p:to>
                                        <p:strVal val="visible"/>
                                      </p:to>
                                    </p:set>
                                    <p:anim calcmode="lin" valueType="num">
                                      <p:cBhvr additive="base">
                                        <p:cTn id="57" dur="500" fill="hold"/>
                                        <p:tgtEl>
                                          <p:spTgt spid="293910"/>
                                        </p:tgtEl>
                                        <p:attrNameLst>
                                          <p:attrName>ppt_x</p:attrName>
                                        </p:attrNameLst>
                                      </p:cBhvr>
                                      <p:tavLst>
                                        <p:tav tm="0">
                                          <p:val>
                                            <p:strVal val="#ppt_x"/>
                                          </p:val>
                                        </p:tav>
                                        <p:tav tm="100000">
                                          <p:val>
                                            <p:strVal val="#ppt_x"/>
                                          </p:val>
                                        </p:tav>
                                      </p:tavLst>
                                    </p:anim>
                                    <p:anim calcmode="lin" valueType="num">
                                      <p:cBhvr additive="base">
                                        <p:cTn id="58" dur="500" fill="hold"/>
                                        <p:tgtEl>
                                          <p:spTgt spid="293910"/>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0" presetClass="entr" presetSubtype="0" fill="hold" grpId="0" nodeType="clickEffect">
                                  <p:stCondLst>
                                    <p:cond delay="0"/>
                                  </p:stCondLst>
                                  <p:childTnLst>
                                    <p:set>
                                      <p:cBhvr>
                                        <p:cTn id="62" dur="1" fill="hold">
                                          <p:stCondLst>
                                            <p:cond delay="0"/>
                                          </p:stCondLst>
                                        </p:cTn>
                                        <p:tgtEl>
                                          <p:spTgt spid="293900"/>
                                        </p:tgtEl>
                                        <p:attrNameLst>
                                          <p:attrName>style.visibility</p:attrName>
                                        </p:attrNameLst>
                                      </p:cBhvr>
                                      <p:to>
                                        <p:strVal val="visible"/>
                                      </p:to>
                                    </p:set>
                                    <p:animEffect transition="in" filter="fade">
                                      <p:cBhvr>
                                        <p:cTn id="63" dur="800" decel="100000"/>
                                        <p:tgtEl>
                                          <p:spTgt spid="293900"/>
                                        </p:tgtEl>
                                      </p:cBhvr>
                                    </p:animEffect>
                                    <p:anim calcmode="lin" valueType="num">
                                      <p:cBhvr>
                                        <p:cTn id="64" dur="800" decel="100000" fill="hold"/>
                                        <p:tgtEl>
                                          <p:spTgt spid="293900"/>
                                        </p:tgtEl>
                                        <p:attrNameLst>
                                          <p:attrName>style.rotation</p:attrName>
                                        </p:attrNameLst>
                                      </p:cBhvr>
                                      <p:tavLst>
                                        <p:tav tm="0">
                                          <p:val>
                                            <p:fltVal val="-90"/>
                                          </p:val>
                                        </p:tav>
                                        <p:tav tm="100000">
                                          <p:val>
                                            <p:fltVal val="0"/>
                                          </p:val>
                                        </p:tav>
                                      </p:tavLst>
                                    </p:anim>
                                    <p:anim calcmode="lin" valueType="num">
                                      <p:cBhvr>
                                        <p:cTn id="65" dur="800" decel="100000" fill="hold"/>
                                        <p:tgtEl>
                                          <p:spTgt spid="293900"/>
                                        </p:tgtEl>
                                        <p:attrNameLst>
                                          <p:attrName>ppt_x</p:attrName>
                                        </p:attrNameLst>
                                      </p:cBhvr>
                                      <p:tavLst>
                                        <p:tav tm="0">
                                          <p:val>
                                            <p:strVal val="#ppt_x+0.4"/>
                                          </p:val>
                                        </p:tav>
                                        <p:tav tm="100000">
                                          <p:val>
                                            <p:strVal val="#ppt_x-0.05"/>
                                          </p:val>
                                        </p:tav>
                                      </p:tavLst>
                                    </p:anim>
                                    <p:anim calcmode="lin" valueType="num">
                                      <p:cBhvr>
                                        <p:cTn id="66" dur="800" decel="100000" fill="hold"/>
                                        <p:tgtEl>
                                          <p:spTgt spid="293900"/>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293900"/>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293900"/>
                                        </p:tgtEl>
                                        <p:attrNameLst>
                                          <p:attrName>ppt_y</p:attrName>
                                        </p:attrNameLst>
                                      </p:cBhvr>
                                      <p:tavLst>
                                        <p:tav tm="0">
                                          <p:val>
                                            <p:strVal val="#ppt_y+0.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93901"/>
                                        </p:tgtEl>
                                        <p:attrNameLst>
                                          <p:attrName>style.visibility</p:attrName>
                                        </p:attrNameLst>
                                      </p:cBhvr>
                                      <p:to>
                                        <p:strVal val="visible"/>
                                      </p:to>
                                    </p:set>
                                    <p:anim calcmode="lin" valueType="num">
                                      <p:cBhvr additive="base">
                                        <p:cTn id="73" dur="500" fill="hold"/>
                                        <p:tgtEl>
                                          <p:spTgt spid="293901"/>
                                        </p:tgtEl>
                                        <p:attrNameLst>
                                          <p:attrName>ppt_x</p:attrName>
                                        </p:attrNameLst>
                                      </p:cBhvr>
                                      <p:tavLst>
                                        <p:tav tm="0">
                                          <p:val>
                                            <p:strVal val="#ppt_x"/>
                                          </p:val>
                                        </p:tav>
                                        <p:tav tm="100000">
                                          <p:val>
                                            <p:strVal val="#ppt_x"/>
                                          </p:val>
                                        </p:tav>
                                      </p:tavLst>
                                    </p:anim>
                                    <p:anim calcmode="lin" valueType="num">
                                      <p:cBhvr additive="base">
                                        <p:cTn id="74" dur="500" fill="hold"/>
                                        <p:tgtEl>
                                          <p:spTgt spid="293901"/>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93902"/>
                                        </p:tgtEl>
                                        <p:attrNameLst>
                                          <p:attrName>style.visibility</p:attrName>
                                        </p:attrNameLst>
                                      </p:cBhvr>
                                      <p:to>
                                        <p:strVal val="visible"/>
                                      </p:to>
                                    </p:set>
                                    <p:anim calcmode="lin" valueType="num">
                                      <p:cBhvr additive="base">
                                        <p:cTn id="79" dur="500" fill="hold"/>
                                        <p:tgtEl>
                                          <p:spTgt spid="293902"/>
                                        </p:tgtEl>
                                        <p:attrNameLst>
                                          <p:attrName>ppt_x</p:attrName>
                                        </p:attrNameLst>
                                      </p:cBhvr>
                                      <p:tavLst>
                                        <p:tav tm="0">
                                          <p:val>
                                            <p:strVal val="#ppt_x"/>
                                          </p:val>
                                        </p:tav>
                                        <p:tav tm="100000">
                                          <p:val>
                                            <p:strVal val="#ppt_x"/>
                                          </p:val>
                                        </p:tav>
                                      </p:tavLst>
                                    </p:anim>
                                    <p:anim calcmode="lin" valueType="num">
                                      <p:cBhvr additive="base">
                                        <p:cTn id="80" dur="500" fill="hold"/>
                                        <p:tgtEl>
                                          <p:spTgt spid="293902"/>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93914"/>
                                        </p:tgtEl>
                                        <p:attrNameLst>
                                          <p:attrName>style.visibility</p:attrName>
                                        </p:attrNameLst>
                                      </p:cBhvr>
                                      <p:to>
                                        <p:strVal val="visible"/>
                                      </p:to>
                                    </p:set>
                                    <p:anim calcmode="lin" valueType="num">
                                      <p:cBhvr additive="base">
                                        <p:cTn id="85" dur="500" fill="hold"/>
                                        <p:tgtEl>
                                          <p:spTgt spid="293914"/>
                                        </p:tgtEl>
                                        <p:attrNameLst>
                                          <p:attrName>ppt_x</p:attrName>
                                        </p:attrNameLst>
                                      </p:cBhvr>
                                      <p:tavLst>
                                        <p:tav tm="0">
                                          <p:val>
                                            <p:strVal val="#ppt_x"/>
                                          </p:val>
                                        </p:tav>
                                        <p:tav tm="100000">
                                          <p:val>
                                            <p:strVal val="#ppt_x"/>
                                          </p:val>
                                        </p:tav>
                                      </p:tavLst>
                                    </p:anim>
                                    <p:anim calcmode="lin" valueType="num">
                                      <p:cBhvr additive="base">
                                        <p:cTn id="86" dur="500" fill="hold"/>
                                        <p:tgtEl>
                                          <p:spTgt spid="293914"/>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93915"/>
                                        </p:tgtEl>
                                        <p:attrNameLst>
                                          <p:attrName>style.visibility</p:attrName>
                                        </p:attrNameLst>
                                      </p:cBhvr>
                                      <p:to>
                                        <p:strVal val="visible"/>
                                      </p:to>
                                    </p:set>
                                    <p:anim calcmode="lin" valueType="num">
                                      <p:cBhvr additive="base">
                                        <p:cTn id="91" dur="500" fill="hold"/>
                                        <p:tgtEl>
                                          <p:spTgt spid="293915"/>
                                        </p:tgtEl>
                                        <p:attrNameLst>
                                          <p:attrName>ppt_x</p:attrName>
                                        </p:attrNameLst>
                                      </p:cBhvr>
                                      <p:tavLst>
                                        <p:tav tm="0">
                                          <p:val>
                                            <p:strVal val="#ppt_x"/>
                                          </p:val>
                                        </p:tav>
                                        <p:tav tm="100000">
                                          <p:val>
                                            <p:strVal val="#ppt_x"/>
                                          </p:val>
                                        </p:tav>
                                      </p:tavLst>
                                    </p:anim>
                                    <p:anim calcmode="lin" valueType="num">
                                      <p:cBhvr additive="base">
                                        <p:cTn id="92" dur="500" fill="hold"/>
                                        <p:tgtEl>
                                          <p:spTgt spid="293915"/>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0" presetClass="entr" presetSubtype="0" fill="hold" grpId="0" nodeType="clickEffect">
                                  <p:stCondLst>
                                    <p:cond delay="0"/>
                                  </p:stCondLst>
                                  <p:childTnLst>
                                    <p:set>
                                      <p:cBhvr>
                                        <p:cTn id="96" dur="1" fill="hold">
                                          <p:stCondLst>
                                            <p:cond delay="0"/>
                                          </p:stCondLst>
                                        </p:cTn>
                                        <p:tgtEl>
                                          <p:spTgt spid="293905"/>
                                        </p:tgtEl>
                                        <p:attrNameLst>
                                          <p:attrName>style.visibility</p:attrName>
                                        </p:attrNameLst>
                                      </p:cBhvr>
                                      <p:to>
                                        <p:strVal val="visible"/>
                                      </p:to>
                                    </p:set>
                                    <p:animEffect transition="in" filter="fade">
                                      <p:cBhvr>
                                        <p:cTn id="97" dur="800" decel="100000"/>
                                        <p:tgtEl>
                                          <p:spTgt spid="293905"/>
                                        </p:tgtEl>
                                      </p:cBhvr>
                                    </p:animEffect>
                                    <p:anim calcmode="lin" valueType="num">
                                      <p:cBhvr>
                                        <p:cTn id="98" dur="800" decel="100000" fill="hold"/>
                                        <p:tgtEl>
                                          <p:spTgt spid="293905"/>
                                        </p:tgtEl>
                                        <p:attrNameLst>
                                          <p:attrName>style.rotation</p:attrName>
                                        </p:attrNameLst>
                                      </p:cBhvr>
                                      <p:tavLst>
                                        <p:tav tm="0">
                                          <p:val>
                                            <p:fltVal val="-90"/>
                                          </p:val>
                                        </p:tav>
                                        <p:tav tm="100000">
                                          <p:val>
                                            <p:fltVal val="0"/>
                                          </p:val>
                                        </p:tav>
                                      </p:tavLst>
                                    </p:anim>
                                    <p:anim calcmode="lin" valueType="num">
                                      <p:cBhvr>
                                        <p:cTn id="99" dur="800" decel="100000" fill="hold"/>
                                        <p:tgtEl>
                                          <p:spTgt spid="293905"/>
                                        </p:tgtEl>
                                        <p:attrNameLst>
                                          <p:attrName>ppt_x</p:attrName>
                                        </p:attrNameLst>
                                      </p:cBhvr>
                                      <p:tavLst>
                                        <p:tav tm="0">
                                          <p:val>
                                            <p:strVal val="#ppt_x+0.4"/>
                                          </p:val>
                                        </p:tav>
                                        <p:tav tm="100000">
                                          <p:val>
                                            <p:strVal val="#ppt_x-0.05"/>
                                          </p:val>
                                        </p:tav>
                                      </p:tavLst>
                                    </p:anim>
                                    <p:anim calcmode="lin" valueType="num">
                                      <p:cBhvr>
                                        <p:cTn id="100" dur="800" decel="100000" fill="hold"/>
                                        <p:tgtEl>
                                          <p:spTgt spid="293905"/>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293905"/>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293905"/>
                                        </p:tgtEl>
                                        <p:attrNameLst>
                                          <p:attrName>ppt_y</p:attrName>
                                        </p:attrNameLst>
                                      </p:cBhvr>
                                      <p:tavLst>
                                        <p:tav tm="0">
                                          <p:val>
                                            <p:strVal val="#ppt_y+0.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293906"/>
                                        </p:tgtEl>
                                        <p:attrNameLst>
                                          <p:attrName>style.visibility</p:attrName>
                                        </p:attrNameLst>
                                      </p:cBhvr>
                                      <p:to>
                                        <p:strVal val="visible"/>
                                      </p:to>
                                    </p:set>
                                    <p:anim calcmode="lin" valueType="num">
                                      <p:cBhvr additive="base">
                                        <p:cTn id="107" dur="500" fill="hold"/>
                                        <p:tgtEl>
                                          <p:spTgt spid="293906"/>
                                        </p:tgtEl>
                                        <p:attrNameLst>
                                          <p:attrName>ppt_x</p:attrName>
                                        </p:attrNameLst>
                                      </p:cBhvr>
                                      <p:tavLst>
                                        <p:tav tm="0">
                                          <p:val>
                                            <p:strVal val="#ppt_x"/>
                                          </p:val>
                                        </p:tav>
                                        <p:tav tm="100000">
                                          <p:val>
                                            <p:strVal val="#ppt_x"/>
                                          </p:val>
                                        </p:tav>
                                      </p:tavLst>
                                    </p:anim>
                                    <p:anim calcmode="lin" valueType="num">
                                      <p:cBhvr additive="base">
                                        <p:cTn id="108" dur="500" fill="hold"/>
                                        <p:tgtEl>
                                          <p:spTgt spid="293906"/>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293907"/>
                                        </p:tgtEl>
                                        <p:attrNameLst>
                                          <p:attrName>style.visibility</p:attrName>
                                        </p:attrNameLst>
                                      </p:cBhvr>
                                      <p:to>
                                        <p:strVal val="visible"/>
                                      </p:to>
                                    </p:set>
                                    <p:anim calcmode="lin" valueType="num">
                                      <p:cBhvr additive="base">
                                        <p:cTn id="113" dur="500" fill="hold"/>
                                        <p:tgtEl>
                                          <p:spTgt spid="293907"/>
                                        </p:tgtEl>
                                        <p:attrNameLst>
                                          <p:attrName>ppt_x</p:attrName>
                                        </p:attrNameLst>
                                      </p:cBhvr>
                                      <p:tavLst>
                                        <p:tav tm="0">
                                          <p:val>
                                            <p:strVal val="#ppt_x"/>
                                          </p:val>
                                        </p:tav>
                                        <p:tav tm="100000">
                                          <p:val>
                                            <p:strVal val="#ppt_x"/>
                                          </p:val>
                                        </p:tav>
                                      </p:tavLst>
                                    </p:anim>
                                    <p:anim calcmode="lin" valueType="num">
                                      <p:cBhvr additive="base">
                                        <p:cTn id="114" dur="500" fill="hold"/>
                                        <p:tgtEl>
                                          <p:spTgt spid="293907"/>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293913"/>
                                        </p:tgtEl>
                                        <p:attrNameLst>
                                          <p:attrName>style.visibility</p:attrName>
                                        </p:attrNameLst>
                                      </p:cBhvr>
                                      <p:to>
                                        <p:strVal val="visible"/>
                                      </p:to>
                                    </p:set>
                                    <p:anim calcmode="lin" valueType="num">
                                      <p:cBhvr additive="base">
                                        <p:cTn id="119" dur="500" fill="hold"/>
                                        <p:tgtEl>
                                          <p:spTgt spid="293913"/>
                                        </p:tgtEl>
                                        <p:attrNameLst>
                                          <p:attrName>ppt_x</p:attrName>
                                        </p:attrNameLst>
                                      </p:cBhvr>
                                      <p:tavLst>
                                        <p:tav tm="0">
                                          <p:val>
                                            <p:strVal val="#ppt_x"/>
                                          </p:val>
                                        </p:tav>
                                        <p:tav tm="100000">
                                          <p:val>
                                            <p:strVal val="#ppt_x"/>
                                          </p:val>
                                        </p:tav>
                                      </p:tavLst>
                                    </p:anim>
                                    <p:anim calcmode="lin" valueType="num">
                                      <p:cBhvr additive="base">
                                        <p:cTn id="120" dur="500" fill="hold"/>
                                        <p:tgtEl>
                                          <p:spTgt spid="293913"/>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30" presetClass="entr" presetSubtype="0" fill="hold" grpId="0" nodeType="clickEffect">
                                  <p:stCondLst>
                                    <p:cond delay="0"/>
                                  </p:stCondLst>
                                  <p:childTnLst>
                                    <p:set>
                                      <p:cBhvr>
                                        <p:cTn id="124" dur="1" fill="hold">
                                          <p:stCondLst>
                                            <p:cond delay="0"/>
                                          </p:stCondLst>
                                        </p:cTn>
                                        <p:tgtEl>
                                          <p:spTgt spid="293909"/>
                                        </p:tgtEl>
                                        <p:attrNameLst>
                                          <p:attrName>style.visibility</p:attrName>
                                        </p:attrNameLst>
                                      </p:cBhvr>
                                      <p:to>
                                        <p:strVal val="visible"/>
                                      </p:to>
                                    </p:set>
                                    <p:animEffect transition="in" filter="fade">
                                      <p:cBhvr>
                                        <p:cTn id="125" dur="800" decel="100000"/>
                                        <p:tgtEl>
                                          <p:spTgt spid="293909"/>
                                        </p:tgtEl>
                                      </p:cBhvr>
                                    </p:animEffect>
                                    <p:anim calcmode="lin" valueType="num">
                                      <p:cBhvr>
                                        <p:cTn id="126" dur="800" decel="100000" fill="hold"/>
                                        <p:tgtEl>
                                          <p:spTgt spid="293909"/>
                                        </p:tgtEl>
                                        <p:attrNameLst>
                                          <p:attrName>style.rotation</p:attrName>
                                        </p:attrNameLst>
                                      </p:cBhvr>
                                      <p:tavLst>
                                        <p:tav tm="0">
                                          <p:val>
                                            <p:fltVal val="-90"/>
                                          </p:val>
                                        </p:tav>
                                        <p:tav tm="100000">
                                          <p:val>
                                            <p:fltVal val="0"/>
                                          </p:val>
                                        </p:tav>
                                      </p:tavLst>
                                    </p:anim>
                                    <p:anim calcmode="lin" valueType="num">
                                      <p:cBhvr>
                                        <p:cTn id="127" dur="800" decel="100000" fill="hold"/>
                                        <p:tgtEl>
                                          <p:spTgt spid="293909"/>
                                        </p:tgtEl>
                                        <p:attrNameLst>
                                          <p:attrName>ppt_x</p:attrName>
                                        </p:attrNameLst>
                                      </p:cBhvr>
                                      <p:tavLst>
                                        <p:tav tm="0">
                                          <p:val>
                                            <p:strVal val="#ppt_x+0.4"/>
                                          </p:val>
                                        </p:tav>
                                        <p:tav tm="100000">
                                          <p:val>
                                            <p:strVal val="#ppt_x-0.05"/>
                                          </p:val>
                                        </p:tav>
                                      </p:tavLst>
                                    </p:anim>
                                    <p:anim calcmode="lin" valueType="num">
                                      <p:cBhvr>
                                        <p:cTn id="128" dur="800" decel="100000" fill="hold"/>
                                        <p:tgtEl>
                                          <p:spTgt spid="293909"/>
                                        </p:tgtEl>
                                        <p:attrNameLst>
                                          <p:attrName>ppt_y</p:attrName>
                                        </p:attrNameLst>
                                      </p:cBhvr>
                                      <p:tavLst>
                                        <p:tav tm="0">
                                          <p:val>
                                            <p:strVal val="#ppt_y-0.4"/>
                                          </p:val>
                                        </p:tav>
                                        <p:tav tm="100000">
                                          <p:val>
                                            <p:strVal val="#ppt_y+0.1"/>
                                          </p:val>
                                        </p:tav>
                                      </p:tavLst>
                                    </p:anim>
                                    <p:anim calcmode="lin" valueType="num">
                                      <p:cBhvr>
                                        <p:cTn id="129" dur="200" accel="100000" fill="hold">
                                          <p:stCondLst>
                                            <p:cond delay="800"/>
                                          </p:stCondLst>
                                        </p:cTn>
                                        <p:tgtEl>
                                          <p:spTgt spid="293909"/>
                                        </p:tgtEl>
                                        <p:attrNameLst>
                                          <p:attrName>ppt_x</p:attrName>
                                        </p:attrNameLst>
                                      </p:cBhvr>
                                      <p:tavLst>
                                        <p:tav tm="0">
                                          <p:val>
                                            <p:strVal val="#ppt_x-0.05"/>
                                          </p:val>
                                        </p:tav>
                                        <p:tav tm="100000">
                                          <p:val>
                                            <p:strVal val="#ppt_x"/>
                                          </p:val>
                                        </p:tav>
                                      </p:tavLst>
                                    </p:anim>
                                    <p:anim calcmode="lin" valueType="num">
                                      <p:cBhvr>
                                        <p:cTn id="130" dur="200" accel="100000" fill="hold">
                                          <p:stCondLst>
                                            <p:cond delay="800"/>
                                          </p:stCondLst>
                                        </p:cTn>
                                        <p:tgtEl>
                                          <p:spTgt spid="29390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0" grpId="0" animBg="1"/>
      <p:bldP spid="293891" grpId="0" animBg="1"/>
      <p:bldP spid="293892" grpId="0" animBg="1"/>
      <p:bldP spid="293894" grpId="0" animBg="1"/>
      <p:bldP spid="293895" grpId="0" animBg="1"/>
      <p:bldP spid="293896" grpId="0" animBg="1"/>
      <p:bldP spid="293900" grpId="0" animBg="1"/>
      <p:bldP spid="293901" grpId="0" animBg="1"/>
      <p:bldP spid="293902" grpId="0" animBg="1"/>
      <p:bldP spid="293905" grpId="0" animBg="1"/>
      <p:bldP spid="293906" grpId="0" animBg="1"/>
      <p:bldP spid="293907" grpId="0" animBg="1"/>
      <p:bldP spid="293909" grpId="0" animBg="1"/>
      <p:bldP spid="293910" grpId="0" animBg="1"/>
      <p:bldP spid="293911" grpId="0" animBg="1"/>
      <p:bldP spid="293912" grpId="0" animBg="1"/>
      <p:bldP spid="293913" grpId="0" animBg="1"/>
      <p:bldP spid="293914" grpId="0" animBg="1"/>
      <p:bldP spid="293915"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611188" y="115888"/>
            <a:ext cx="7848600" cy="463550"/>
          </a:xfrm>
          <a:ln w="28575">
            <a:solidFill>
              <a:schemeClr val="accent2"/>
            </a:solidFill>
          </a:ln>
        </p:spPr>
        <p:txBody>
          <a:bodyPr/>
          <a:lstStyle/>
          <a:p>
            <a:pPr eaLnBrk="1" hangingPunct="1"/>
            <a:r>
              <a:rPr lang="en-US" sz="2400" smtClean="0">
                <a:latin typeface="Tahoma" pitchFamily="34" charset="0"/>
              </a:rPr>
              <a:t>Kewajiban Perpajakan untuk NPWP dan PKP JABATAN</a:t>
            </a:r>
          </a:p>
        </p:txBody>
      </p:sp>
      <p:sp>
        <p:nvSpPr>
          <p:cNvPr id="297987" name="Rectangle 3"/>
          <p:cNvSpPr>
            <a:spLocks noChangeArrowheads="1"/>
          </p:cNvSpPr>
          <p:nvPr/>
        </p:nvSpPr>
        <p:spPr bwMode="auto">
          <a:xfrm>
            <a:off x="468313" y="1052513"/>
            <a:ext cx="8207375" cy="2224087"/>
          </a:xfrm>
          <a:prstGeom prst="rect">
            <a:avLst/>
          </a:prstGeom>
          <a:noFill/>
          <a:ln w="28575">
            <a:solidFill>
              <a:srgbClr val="990000"/>
            </a:solidFill>
            <a:miter lim="800000"/>
            <a:headEnd/>
            <a:tailEnd/>
          </a:ln>
        </p:spPr>
        <p:txBody>
          <a:bodyPr lIns="91422" tIns="45712" rIns="91422" bIns="45712">
            <a:spAutoFit/>
          </a:bodyPr>
          <a:lstStyle/>
          <a:p>
            <a:r>
              <a:rPr lang="en-US" sz="1800" u="none" dirty="0" err="1">
                <a:latin typeface="Tahoma" pitchFamily="34" charset="0"/>
              </a:rPr>
              <a:t>Kewajiban</a:t>
            </a:r>
            <a:r>
              <a:rPr lang="en-US" sz="1800" u="none" dirty="0">
                <a:latin typeface="Tahoma" pitchFamily="34" charset="0"/>
              </a:rPr>
              <a:t> </a:t>
            </a:r>
            <a:r>
              <a:rPr lang="en-US" sz="1800" u="none" dirty="0" err="1">
                <a:latin typeface="Tahoma" pitchFamily="34" charset="0"/>
              </a:rPr>
              <a:t>perpajakan</a:t>
            </a:r>
            <a:r>
              <a:rPr lang="en-US" sz="1800" u="none" dirty="0">
                <a:latin typeface="Tahoma" pitchFamily="34" charset="0"/>
              </a:rPr>
              <a:t> </a:t>
            </a:r>
            <a:r>
              <a:rPr lang="en-US" sz="1800" u="none" dirty="0" err="1">
                <a:latin typeface="Tahoma" pitchFamily="34" charset="0"/>
              </a:rPr>
              <a:t>bagi</a:t>
            </a:r>
            <a:r>
              <a:rPr lang="en-US" sz="1800" u="none" dirty="0">
                <a:latin typeface="Tahoma" pitchFamily="34" charset="0"/>
              </a:rPr>
              <a:t> </a:t>
            </a:r>
            <a:r>
              <a:rPr lang="en-US" sz="1800" u="none" dirty="0" err="1">
                <a:latin typeface="Tahoma" pitchFamily="34" charset="0"/>
              </a:rPr>
              <a:t>Wajib</a:t>
            </a:r>
            <a:r>
              <a:rPr lang="en-US" sz="1800" u="none" dirty="0">
                <a:latin typeface="Tahoma" pitchFamily="34" charset="0"/>
              </a:rPr>
              <a:t> </a:t>
            </a:r>
            <a:r>
              <a:rPr lang="en-US" sz="1800" u="none" dirty="0" err="1">
                <a:latin typeface="Tahoma" pitchFamily="34" charset="0"/>
              </a:rPr>
              <a:t>Pajak</a:t>
            </a:r>
            <a:r>
              <a:rPr lang="en-US" sz="1800" u="none" dirty="0">
                <a:latin typeface="Tahoma" pitchFamily="34" charset="0"/>
              </a:rPr>
              <a:t> yang </a:t>
            </a:r>
            <a:r>
              <a:rPr lang="en-US" sz="1800" u="none" dirty="0" err="1">
                <a:latin typeface="Tahoma" pitchFamily="34" charset="0"/>
              </a:rPr>
              <a:t>diterbitkan</a:t>
            </a:r>
            <a:r>
              <a:rPr lang="en-US" sz="1800" u="none" dirty="0">
                <a:latin typeface="Tahoma" pitchFamily="34" charset="0"/>
              </a:rPr>
              <a:t> NPWP </a:t>
            </a:r>
            <a:r>
              <a:rPr lang="en-US" sz="1800" u="none" dirty="0" err="1">
                <a:latin typeface="Tahoma" pitchFamily="34" charset="0"/>
              </a:rPr>
              <a:t>dan</a:t>
            </a:r>
            <a:r>
              <a:rPr lang="en-US" sz="1800" u="none" dirty="0">
                <a:latin typeface="Tahoma" pitchFamily="34" charset="0"/>
              </a:rPr>
              <a:t>/</a:t>
            </a:r>
            <a:r>
              <a:rPr lang="en-US" sz="1800" u="none" dirty="0" err="1">
                <a:latin typeface="Tahoma" pitchFamily="34" charset="0"/>
              </a:rPr>
              <a:t>atau</a:t>
            </a:r>
            <a:r>
              <a:rPr lang="en-US" sz="1800" u="none" dirty="0">
                <a:latin typeface="Tahoma" pitchFamily="34" charset="0"/>
              </a:rPr>
              <a:t> yang </a:t>
            </a:r>
            <a:r>
              <a:rPr lang="en-US" sz="1800" u="none" dirty="0" err="1">
                <a:latin typeface="Tahoma" pitchFamily="34" charset="0"/>
              </a:rPr>
              <a:t>dikukuhkan</a:t>
            </a:r>
            <a:r>
              <a:rPr lang="en-US" sz="1800" u="none" dirty="0">
                <a:latin typeface="Tahoma" pitchFamily="34" charset="0"/>
              </a:rPr>
              <a:t> </a:t>
            </a:r>
            <a:r>
              <a:rPr lang="en-US" sz="1800" u="none" dirty="0" err="1">
                <a:latin typeface="Tahoma" pitchFamily="34" charset="0"/>
              </a:rPr>
              <a:t>sebagai</a:t>
            </a:r>
            <a:r>
              <a:rPr lang="en-US" sz="1800" u="none" dirty="0">
                <a:latin typeface="Tahoma" pitchFamily="34" charset="0"/>
              </a:rPr>
              <a:t> PKP </a:t>
            </a:r>
            <a:r>
              <a:rPr lang="en-US" sz="1800" u="none" dirty="0" err="1">
                <a:latin typeface="Tahoma" pitchFamily="34" charset="0"/>
              </a:rPr>
              <a:t>secara</a:t>
            </a:r>
            <a:r>
              <a:rPr lang="en-US" sz="1800" u="none" dirty="0">
                <a:latin typeface="Tahoma" pitchFamily="34" charset="0"/>
              </a:rPr>
              <a:t> </a:t>
            </a:r>
            <a:r>
              <a:rPr lang="en-US" sz="1800" u="none" dirty="0" err="1">
                <a:latin typeface="Tahoma" pitchFamily="34" charset="0"/>
              </a:rPr>
              <a:t>jabatan</a:t>
            </a:r>
            <a:r>
              <a:rPr lang="en-US" sz="1800" u="none" dirty="0">
                <a:latin typeface="Tahoma" pitchFamily="34" charset="0"/>
              </a:rPr>
              <a:t> </a:t>
            </a:r>
            <a:r>
              <a:rPr lang="en-US" sz="2000" b="1" u="none" dirty="0" err="1"/>
              <a:t>dimulai</a:t>
            </a:r>
            <a:r>
              <a:rPr lang="en-US" sz="2000" b="1" u="none" dirty="0"/>
              <a:t> </a:t>
            </a:r>
            <a:r>
              <a:rPr lang="en-US" sz="2000" b="1" u="none" dirty="0" err="1"/>
              <a:t>sejak</a:t>
            </a:r>
            <a:r>
              <a:rPr lang="en-US" sz="2000" b="1" u="none" dirty="0"/>
              <a:t> </a:t>
            </a:r>
            <a:r>
              <a:rPr lang="en-US" sz="2000" b="1" u="none" dirty="0" err="1"/>
              <a:t>saat</a:t>
            </a:r>
            <a:r>
              <a:rPr lang="en-US" sz="2000" b="1" u="none" dirty="0"/>
              <a:t> </a:t>
            </a:r>
            <a:r>
              <a:rPr lang="en-US" sz="2000" b="1" u="none" dirty="0" err="1"/>
              <a:t>Wajib</a:t>
            </a:r>
            <a:r>
              <a:rPr lang="en-US" sz="2000" b="1" u="none" dirty="0"/>
              <a:t> </a:t>
            </a:r>
            <a:r>
              <a:rPr lang="en-US" sz="2000" b="1" u="none" dirty="0" err="1"/>
              <a:t>Pajak</a:t>
            </a:r>
            <a:r>
              <a:rPr lang="en-US" sz="2000" b="1" u="none" dirty="0"/>
              <a:t> </a:t>
            </a:r>
            <a:r>
              <a:rPr lang="en-US" sz="2000" b="1" u="none" dirty="0" err="1"/>
              <a:t>memenuhi</a:t>
            </a:r>
            <a:r>
              <a:rPr lang="en-US" sz="2000" b="1" u="none" dirty="0"/>
              <a:t> </a:t>
            </a:r>
            <a:r>
              <a:rPr lang="en-US" sz="2000" b="1" u="none" dirty="0" err="1"/>
              <a:t>persyaratan</a:t>
            </a:r>
            <a:r>
              <a:rPr lang="en-US" sz="2000" b="1" u="none" dirty="0"/>
              <a:t> </a:t>
            </a:r>
            <a:r>
              <a:rPr lang="en-US" sz="2000" b="1" u="none" dirty="0" err="1"/>
              <a:t>subjektif</a:t>
            </a:r>
            <a:r>
              <a:rPr lang="en-US" sz="2000" b="1" u="none" dirty="0"/>
              <a:t> </a:t>
            </a:r>
            <a:r>
              <a:rPr lang="en-US" sz="2000" b="1" u="none" dirty="0" err="1"/>
              <a:t>dan</a:t>
            </a:r>
            <a:r>
              <a:rPr lang="en-US" sz="2000" b="1" u="none" dirty="0"/>
              <a:t> </a:t>
            </a:r>
            <a:r>
              <a:rPr lang="en-US" sz="2000" b="1" u="none" dirty="0" err="1"/>
              <a:t>objektif</a:t>
            </a:r>
            <a:r>
              <a:rPr lang="en-US" sz="2000" b="1" u="none" dirty="0"/>
              <a:t> </a:t>
            </a:r>
            <a:r>
              <a:rPr lang="en-US" sz="2000" b="1" u="none" dirty="0" err="1"/>
              <a:t>sesuai</a:t>
            </a:r>
            <a:r>
              <a:rPr lang="en-US" sz="2000" b="1" u="none" dirty="0"/>
              <a:t> </a:t>
            </a:r>
            <a:r>
              <a:rPr lang="en-US" sz="2000" b="1" u="none" dirty="0" err="1"/>
              <a:t>dengan</a:t>
            </a:r>
            <a:r>
              <a:rPr lang="en-US" sz="2000" b="1" u="none" dirty="0"/>
              <a:t> </a:t>
            </a:r>
            <a:r>
              <a:rPr lang="en-US" sz="2000" b="1" u="none" dirty="0" err="1"/>
              <a:t>ketentuan</a:t>
            </a:r>
            <a:r>
              <a:rPr lang="en-US" sz="2000" b="1" u="none" dirty="0"/>
              <a:t> </a:t>
            </a:r>
            <a:r>
              <a:rPr lang="en-US" sz="2000" b="1" u="none" dirty="0" err="1"/>
              <a:t>peraturan</a:t>
            </a:r>
            <a:r>
              <a:rPr lang="en-US" sz="2000" b="1" u="none" dirty="0"/>
              <a:t> </a:t>
            </a:r>
            <a:r>
              <a:rPr lang="en-US" sz="2000" b="1" u="none" dirty="0" err="1"/>
              <a:t>perundang-undangan</a:t>
            </a:r>
            <a:r>
              <a:rPr lang="en-US" sz="2000" b="1" u="none" dirty="0"/>
              <a:t> </a:t>
            </a:r>
            <a:r>
              <a:rPr lang="en-US" sz="2000" b="1" u="none" dirty="0" err="1"/>
              <a:t>perpajakan</a:t>
            </a:r>
            <a:r>
              <a:rPr lang="en-US" sz="2000" b="1" u="none" dirty="0"/>
              <a:t>, paling lama 5 (lima) </a:t>
            </a:r>
            <a:r>
              <a:rPr lang="en-US" sz="2000" b="1" u="none" dirty="0" err="1"/>
              <a:t>tahun</a:t>
            </a:r>
            <a:r>
              <a:rPr lang="en-US" sz="2000" b="1" u="none" dirty="0"/>
              <a:t> </a:t>
            </a:r>
            <a:r>
              <a:rPr lang="en-US" sz="2000" b="1" u="none" dirty="0" err="1"/>
              <a:t>sebelum</a:t>
            </a:r>
            <a:r>
              <a:rPr lang="en-US" sz="2000" b="1" u="none" dirty="0"/>
              <a:t> </a:t>
            </a:r>
            <a:r>
              <a:rPr lang="en-US" sz="2000" b="1" u="none" dirty="0" err="1"/>
              <a:t>diterbitkannya</a:t>
            </a:r>
            <a:r>
              <a:rPr lang="en-US" sz="2000" b="1" u="none" dirty="0"/>
              <a:t> </a:t>
            </a:r>
            <a:r>
              <a:rPr lang="en-US" sz="2000" b="1" u="none" dirty="0" smtClean="0"/>
              <a:t>NPWP </a:t>
            </a:r>
            <a:r>
              <a:rPr lang="en-US" sz="2000" b="1" u="none" dirty="0" err="1"/>
              <a:t>dan</a:t>
            </a:r>
            <a:r>
              <a:rPr lang="en-US" sz="2000" b="1" u="none" dirty="0"/>
              <a:t>/</a:t>
            </a:r>
            <a:r>
              <a:rPr lang="en-US" sz="2000" b="1" u="none" dirty="0" err="1"/>
              <a:t>atau</a:t>
            </a:r>
            <a:r>
              <a:rPr lang="en-US" sz="2000" b="1" u="none" dirty="0"/>
              <a:t> </a:t>
            </a:r>
            <a:r>
              <a:rPr lang="en-US" sz="2000" b="1" u="none" dirty="0" err="1"/>
              <a:t>dikukuhkannya</a:t>
            </a:r>
            <a:r>
              <a:rPr lang="en-US" sz="2000" b="1" u="none" dirty="0"/>
              <a:t> </a:t>
            </a:r>
            <a:r>
              <a:rPr lang="en-US" sz="2000" b="1" u="none" dirty="0" err="1"/>
              <a:t>sebagai</a:t>
            </a:r>
            <a:r>
              <a:rPr lang="en-US" sz="2000" b="1" u="none" dirty="0"/>
              <a:t> </a:t>
            </a:r>
            <a:r>
              <a:rPr lang="en-US" sz="2000" b="1" u="none" dirty="0" smtClean="0"/>
              <a:t>PKP.</a:t>
            </a:r>
            <a:endParaRPr lang="en-US" sz="2000" b="1" u="none" dirty="0"/>
          </a:p>
        </p:txBody>
      </p:sp>
      <p:sp>
        <p:nvSpPr>
          <p:cNvPr id="297988" name="AutoShape 4"/>
          <p:cNvSpPr>
            <a:spLocks noChangeArrowheads="1"/>
          </p:cNvSpPr>
          <p:nvPr/>
        </p:nvSpPr>
        <p:spPr bwMode="auto">
          <a:xfrm>
            <a:off x="4067175" y="620713"/>
            <a:ext cx="649288" cy="414337"/>
          </a:xfrm>
          <a:prstGeom prst="downArrow">
            <a:avLst>
              <a:gd name="adj1" fmla="val 6667"/>
              <a:gd name="adj2" fmla="val 37167"/>
            </a:avLst>
          </a:prstGeom>
          <a:solidFill>
            <a:schemeClr val="accent1"/>
          </a:solidFill>
          <a:ln w="9525">
            <a:solidFill>
              <a:schemeClr val="tx1"/>
            </a:solidFill>
            <a:miter lim="800000"/>
            <a:headEnd/>
            <a:tailEnd/>
          </a:ln>
        </p:spPr>
        <p:txBody>
          <a:bodyPr wrap="none" anchor="ctr"/>
          <a:lstStyle/>
          <a:p>
            <a:endParaRPr lang="en-US"/>
          </a:p>
        </p:txBody>
      </p:sp>
      <p:sp>
        <p:nvSpPr>
          <p:cNvPr id="297991" name="Rectangle 7"/>
          <p:cNvSpPr>
            <a:spLocks noChangeArrowheads="1"/>
          </p:cNvSpPr>
          <p:nvPr/>
        </p:nvSpPr>
        <p:spPr bwMode="auto">
          <a:xfrm>
            <a:off x="5634038" y="620713"/>
            <a:ext cx="3041650" cy="406400"/>
          </a:xfrm>
          <a:prstGeom prst="rect">
            <a:avLst/>
          </a:prstGeom>
          <a:noFill/>
          <a:ln w="9525">
            <a:solidFill>
              <a:schemeClr val="accent2"/>
            </a:solidFill>
            <a:miter lim="800000"/>
            <a:headEnd/>
            <a:tailEnd/>
          </a:ln>
        </p:spPr>
        <p:txBody>
          <a:bodyPr wrap="none" lIns="91422" tIns="45712" rIns="91422" bIns="45712">
            <a:spAutoFit/>
          </a:bodyPr>
          <a:lstStyle/>
          <a:p>
            <a:pPr algn="l"/>
            <a:r>
              <a:rPr lang="en-US" sz="2000" u="none">
                <a:latin typeface="Tahoma" pitchFamily="34" charset="0"/>
              </a:rPr>
              <a:t>Pasal 2 angka 4a UU KUP</a:t>
            </a:r>
          </a:p>
        </p:txBody>
      </p:sp>
      <p:sp>
        <p:nvSpPr>
          <p:cNvPr id="297992" name="Rectangle 8"/>
          <p:cNvSpPr>
            <a:spLocks noChangeArrowheads="1"/>
          </p:cNvSpPr>
          <p:nvPr/>
        </p:nvSpPr>
        <p:spPr bwMode="auto">
          <a:xfrm>
            <a:off x="323850" y="3565057"/>
            <a:ext cx="8351838" cy="1477311"/>
          </a:xfrm>
          <a:prstGeom prst="rect">
            <a:avLst/>
          </a:prstGeom>
          <a:noFill/>
          <a:ln w="9525">
            <a:solidFill>
              <a:srgbClr val="0033CC"/>
            </a:solidFill>
            <a:miter lim="800000"/>
            <a:headEnd/>
            <a:tailEnd/>
          </a:ln>
        </p:spPr>
        <p:txBody>
          <a:bodyPr lIns="91422" tIns="45712" rIns="91422" bIns="45712" anchor="ctr">
            <a:spAutoFit/>
          </a:bodyPr>
          <a:lstStyle/>
          <a:p>
            <a:r>
              <a:rPr lang="en-US" sz="1800" b="1" u="none" dirty="0"/>
              <a:t>M</a:t>
            </a:r>
            <a:r>
              <a:rPr lang="id-ID" sz="1800" b="1" u="none" dirty="0"/>
              <a:t>isalnya terhadap </a:t>
            </a:r>
            <a:r>
              <a:rPr lang="en-US" sz="1800" b="1" u="none" dirty="0" smtClean="0"/>
              <a:t>WP</a:t>
            </a:r>
            <a:r>
              <a:rPr lang="id-ID" sz="1800" b="1" u="none" dirty="0" smtClean="0"/>
              <a:t> </a:t>
            </a:r>
            <a:r>
              <a:rPr lang="id-ID" sz="1800" b="1" u="none" dirty="0"/>
              <a:t>diterbitkan </a:t>
            </a:r>
            <a:r>
              <a:rPr lang="en-US" sz="1800" b="1" u="none" dirty="0" smtClean="0"/>
              <a:t>NPWP</a:t>
            </a:r>
            <a:r>
              <a:rPr lang="id-ID" sz="1800" b="1" u="none" dirty="0" smtClean="0"/>
              <a:t> </a:t>
            </a:r>
            <a:r>
              <a:rPr lang="id-ID" sz="1800" b="1" u="none" dirty="0"/>
              <a:t>secara jabatan pada tahun </a:t>
            </a:r>
            <a:r>
              <a:rPr lang="id-ID" sz="1800" b="1" u="none" dirty="0" smtClean="0">
                <a:solidFill>
                  <a:srgbClr val="FF0000"/>
                </a:solidFill>
              </a:rPr>
              <a:t>20</a:t>
            </a:r>
            <a:r>
              <a:rPr lang="en-US" sz="1800" b="1" u="none" dirty="0" smtClean="0">
                <a:solidFill>
                  <a:srgbClr val="FF0000"/>
                </a:solidFill>
              </a:rPr>
              <a:t>14</a:t>
            </a:r>
            <a:r>
              <a:rPr lang="id-ID" sz="1800" b="1" u="none" dirty="0" smtClean="0"/>
              <a:t> </a:t>
            </a:r>
            <a:r>
              <a:rPr lang="id-ID" sz="1800" b="1" u="none" dirty="0"/>
              <a:t>dan ternyata </a:t>
            </a:r>
            <a:r>
              <a:rPr lang="en-US" sz="1800" b="1" u="none" dirty="0" smtClean="0"/>
              <a:t>WP</a:t>
            </a:r>
            <a:r>
              <a:rPr lang="id-ID" sz="1800" b="1" u="none" dirty="0" smtClean="0"/>
              <a:t> </a:t>
            </a:r>
            <a:r>
              <a:rPr lang="id-ID" sz="1800" b="1" u="none" dirty="0"/>
              <a:t>telah memenuhi persyaratan subjektif dan objektif sesuai dengan ketentuan peraturan perundang-undangan perpajakan terhitung sejak tahun </a:t>
            </a:r>
            <a:r>
              <a:rPr lang="id-ID" sz="1800" b="1" u="none" dirty="0" smtClean="0">
                <a:solidFill>
                  <a:srgbClr val="FF0000"/>
                </a:solidFill>
              </a:rPr>
              <a:t>20</a:t>
            </a:r>
            <a:r>
              <a:rPr lang="en-US" sz="1800" b="1" u="none" dirty="0" smtClean="0">
                <a:solidFill>
                  <a:srgbClr val="FF0000"/>
                </a:solidFill>
              </a:rPr>
              <a:t>09</a:t>
            </a:r>
            <a:r>
              <a:rPr lang="id-ID" sz="1800" b="1" u="none" dirty="0" smtClean="0"/>
              <a:t>, </a:t>
            </a:r>
            <a:r>
              <a:rPr lang="id-ID" sz="1800" b="1" u="none" dirty="0"/>
              <a:t>kewajiban perpajakannya timbul terhitung sejak tahun </a:t>
            </a:r>
            <a:r>
              <a:rPr lang="id-ID" sz="1800" b="1" u="none" dirty="0" smtClean="0">
                <a:solidFill>
                  <a:srgbClr val="FF0000"/>
                </a:solidFill>
              </a:rPr>
              <a:t>200</a:t>
            </a:r>
            <a:r>
              <a:rPr lang="en-US" sz="1800" b="1" u="none" dirty="0" smtClean="0">
                <a:solidFill>
                  <a:srgbClr val="FF0000"/>
                </a:solidFill>
              </a:rPr>
              <a:t>9</a:t>
            </a:r>
            <a:r>
              <a:rPr lang="id-ID" sz="1800" b="1" u="none" dirty="0" smtClean="0"/>
              <a:t>.</a:t>
            </a:r>
            <a:r>
              <a:rPr lang="en-US" sz="1800" b="1" u="none" dirty="0" smtClean="0"/>
              <a:t> </a:t>
            </a:r>
            <a:endParaRPr lang="en-US" sz="1800" b="1" u="none" dirty="0"/>
          </a:p>
        </p:txBody>
      </p:sp>
      <p:sp>
        <p:nvSpPr>
          <p:cNvPr id="297993" name="AutoShape 9"/>
          <p:cNvSpPr>
            <a:spLocks noChangeArrowheads="1"/>
          </p:cNvSpPr>
          <p:nvPr/>
        </p:nvSpPr>
        <p:spPr bwMode="auto">
          <a:xfrm>
            <a:off x="179388" y="3357563"/>
            <a:ext cx="288925"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297994" name="AutoShape 10"/>
          <p:cNvSpPr>
            <a:spLocks noChangeArrowheads="1"/>
          </p:cNvSpPr>
          <p:nvPr/>
        </p:nvSpPr>
        <p:spPr bwMode="auto">
          <a:xfrm>
            <a:off x="8315325" y="3068638"/>
            <a:ext cx="288925" cy="503237"/>
          </a:xfrm>
          <a:prstGeom prst="downArrow">
            <a:avLst>
              <a:gd name="adj1" fmla="val 23074"/>
              <a:gd name="adj2" fmla="val 87362"/>
            </a:avLst>
          </a:prstGeom>
          <a:solidFill>
            <a:schemeClr val="accent1"/>
          </a:solidFill>
          <a:ln w="9525">
            <a:solidFill>
              <a:schemeClr val="tx1"/>
            </a:solidFill>
            <a:miter lim="800000"/>
            <a:headEnd/>
            <a:tailEnd/>
          </a:ln>
        </p:spPr>
        <p:txBody>
          <a:bodyPr wrap="none" anchor="ctr"/>
          <a:lstStyle/>
          <a:p>
            <a:endParaRPr lang="en-US"/>
          </a:p>
        </p:txBody>
      </p:sp>
      <p:sp>
        <p:nvSpPr>
          <p:cNvPr id="297995" name="Rectangle 11"/>
          <p:cNvSpPr>
            <a:spLocks noChangeArrowheads="1"/>
          </p:cNvSpPr>
          <p:nvPr/>
        </p:nvSpPr>
        <p:spPr bwMode="auto">
          <a:xfrm>
            <a:off x="323850" y="5267325"/>
            <a:ext cx="8351838" cy="1474788"/>
          </a:xfrm>
          <a:prstGeom prst="rect">
            <a:avLst/>
          </a:prstGeom>
          <a:noFill/>
          <a:ln w="9525">
            <a:solidFill>
              <a:srgbClr val="0033CC"/>
            </a:solidFill>
            <a:miter lim="800000"/>
            <a:headEnd/>
            <a:tailEnd/>
          </a:ln>
        </p:spPr>
        <p:txBody>
          <a:bodyPr lIns="91422" tIns="45712" rIns="91422" bIns="45712" anchor="ctr">
            <a:spAutoFit/>
          </a:bodyPr>
          <a:lstStyle/>
          <a:p>
            <a:r>
              <a:rPr lang="en-US" sz="1800" b="1" u="none" dirty="0" err="1">
                <a:latin typeface="Arial Narrow" pitchFamily="34" charset="0"/>
              </a:rPr>
              <a:t>Terhadap</a:t>
            </a:r>
            <a:r>
              <a:rPr lang="en-US" sz="1800" b="1" u="none" dirty="0">
                <a:latin typeface="Arial Narrow" pitchFamily="34" charset="0"/>
              </a:rPr>
              <a:t> </a:t>
            </a:r>
            <a:r>
              <a:rPr lang="en-US" sz="1800" b="1" u="none" dirty="0" err="1">
                <a:latin typeface="Arial Narrow" pitchFamily="34" charset="0"/>
              </a:rPr>
              <a:t>kekurangan</a:t>
            </a:r>
            <a:r>
              <a:rPr lang="en-US" sz="1800" b="1" u="none" dirty="0">
                <a:latin typeface="Arial Narrow" pitchFamily="34" charset="0"/>
              </a:rPr>
              <a:t> </a:t>
            </a:r>
            <a:r>
              <a:rPr lang="en-US" sz="1800" b="1" u="none" dirty="0" err="1">
                <a:latin typeface="Arial Narrow" pitchFamily="34" charset="0"/>
              </a:rPr>
              <a:t>pembayaran</a:t>
            </a:r>
            <a:r>
              <a:rPr lang="en-US" sz="1800" b="1" u="none" dirty="0">
                <a:latin typeface="Arial Narrow" pitchFamily="34" charset="0"/>
              </a:rPr>
              <a:t> </a:t>
            </a:r>
            <a:r>
              <a:rPr lang="en-US" sz="1800" b="1" u="none" dirty="0" err="1">
                <a:latin typeface="Arial Narrow" pitchFamily="34" charset="0"/>
              </a:rPr>
              <a:t>pajak</a:t>
            </a:r>
            <a:r>
              <a:rPr lang="en-US" sz="1800" b="1" u="none" dirty="0">
                <a:latin typeface="Arial Narrow" pitchFamily="34" charset="0"/>
              </a:rPr>
              <a:t> </a:t>
            </a:r>
            <a:r>
              <a:rPr lang="en-US" sz="1800" b="1" u="none" dirty="0" err="1">
                <a:latin typeface="Arial Narrow" pitchFamily="34" charset="0"/>
              </a:rPr>
              <a:t>sebagai</a:t>
            </a:r>
            <a:r>
              <a:rPr lang="en-US" sz="1800" b="1" u="none" dirty="0">
                <a:latin typeface="Arial Narrow" pitchFamily="34" charset="0"/>
              </a:rPr>
              <a:t> </a:t>
            </a:r>
            <a:r>
              <a:rPr lang="en-US" sz="1800" b="1" u="none" dirty="0" err="1">
                <a:latin typeface="Arial Narrow" pitchFamily="34" charset="0"/>
              </a:rPr>
              <a:t>akibat</a:t>
            </a:r>
            <a:r>
              <a:rPr lang="en-US" sz="1800" b="1" u="none" dirty="0">
                <a:latin typeface="Arial Narrow" pitchFamily="34" charset="0"/>
              </a:rPr>
              <a:t> NPWP </a:t>
            </a:r>
            <a:r>
              <a:rPr lang="en-US" sz="1800" b="1" u="none" dirty="0" err="1">
                <a:latin typeface="Arial Narrow" pitchFamily="34" charset="0"/>
              </a:rPr>
              <a:t>dan</a:t>
            </a:r>
            <a:r>
              <a:rPr lang="en-US" sz="1800" b="1" u="none" dirty="0">
                <a:latin typeface="Arial Narrow" pitchFamily="34" charset="0"/>
              </a:rPr>
              <a:t> </a:t>
            </a:r>
            <a:r>
              <a:rPr lang="en-US" sz="1800" b="1" u="none" dirty="0" err="1">
                <a:latin typeface="Arial Narrow" pitchFamily="34" charset="0"/>
              </a:rPr>
              <a:t>pengukuhan</a:t>
            </a:r>
            <a:r>
              <a:rPr lang="en-US" sz="1800" b="1" u="none" dirty="0">
                <a:latin typeface="Arial Narrow" pitchFamily="34" charset="0"/>
              </a:rPr>
              <a:t> PKP </a:t>
            </a:r>
            <a:r>
              <a:rPr lang="en-US" sz="1800" b="1" u="none" dirty="0" err="1">
                <a:latin typeface="Arial Narrow" pitchFamily="34" charset="0"/>
              </a:rPr>
              <a:t>secara</a:t>
            </a:r>
            <a:r>
              <a:rPr lang="en-US" sz="1800" b="1" u="none" dirty="0">
                <a:latin typeface="Arial Narrow" pitchFamily="34" charset="0"/>
              </a:rPr>
              <a:t> </a:t>
            </a:r>
            <a:r>
              <a:rPr lang="en-US" sz="1800" b="1" u="none" dirty="0" err="1">
                <a:latin typeface="Arial Narrow" pitchFamily="34" charset="0"/>
              </a:rPr>
              <a:t>jabatan</a:t>
            </a:r>
            <a:r>
              <a:rPr lang="en-US" sz="1800" b="1" u="none" dirty="0">
                <a:latin typeface="Arial Narrow" pitchFamily="34" charset="0"/>
              </a:rPr>
              <a:t> </a:t>
            </a:r>
            <a:r>
              <a:rPr lang="en-US" sz="1800" b="1" u="none" dirty="0" err="1">
                <a:latin typeface="Arial Narrow" pitchFamily="34" charset="0"/>
              </a:rPr>
              <a:t>dikenai</a:t>
            </a:r>
            <a:r>
              <a:rPr lang="en-US" sz="1800" b="1" u="none" dirty="0">
                <a:latin typeface="Arial Narrow" pitchFamily="34" charset="0"/>
              </a:rPr>
              <a:t> </a:t>
            </a:r>
            <a:r>
              <a:rPr lang="en-US" sz="1800" b="1" u="none" dirty="0" err="1">
                <a:latin typeface="Arial Narrow" pitchFamily="34" charset="0"/>
              </a:rPr>
              <a:t>sanksi</a:t>
            </a:r>
            <a:r>
              <a:rPr lang="en-US" sz="1800" b="1" u="none" dirty="0">
                <a:latin typeface="Arial Narrow" pitchFamily="34" charset="0"/>
              </a:rPr>
              <a:t> </a:t>
            </a:r>
            <a:r>
              <a:rPr lang="en-US" sz="1800" b="1" u="none" dirty="0" err="1">
                <a:latin typeface="Arial Narrow" pitchFamily="34" charset="0"/>
              </a:rPr>
              <a:t>administrasi</a:t>
            </a:r>
            <a:r>
              <a:rPr lang="en-US" sz="1800" b="1" u="none" dirty="0">
                <a:latin typeface="Arial Narrow" pitchFamily="34" charset="0"/>
              </a:rPr>
              <a:t> </a:t>
            </a:r>
            <a:r>
              <a:rPr lang="en-US" sz="1800" b="1" u="none" dirty="0" err="1">
                <a:latin typeface="Arial Narrow" pitchFamily="34" charset="0"/>
              </a:rPr>
              <a:t>berupa</a:t>
            </a:r>
            <a:r>
              <a:rPr lang="en-US" sz="1800" b="1" u="none" dirty="0">
                <a:latin typeface="Arial Narrow" pitchFamily="34" charset="0"/>
              </a:rPr>
              <a:t> </a:t>
            </a:r>
            <a:r>
              <a:rPr lang="en-US" sz="1800" b="1" u="none" dirty="0" err="1">
                <a:latin typeface="Arial Narrow" pitchFamily="34" charset="0"/>
              </a:rPr>
              <a:t>bunga</a:t>
            </a:r>
            <a:r>
              <a:rPr lang="en-US" sz="1800" b="1" u="none" dirty="0">
                <a:latin typeface="Arial Narrow" pitchFamily="34" charset="0"/>
              </a:rPr>
              <a:t> 2% per </a:t>
            </a:r>
            <a:r>
              <a:rPr lang="en-US" sz="1800" b="1" u="none" dirty="0" err="1">
                <a:latin typeface="Arial Narrow" pitchFamily="34" charset="0"/>
              </a:rPr>
              <a:t>bulan</a:t>
            </a:r>
            <a:r>
              <a:rPr lang="en-US" sz="1800" b="1" u="none" dirty="0">
                <a:latin typeface="Arial Narrow" pitchFamily="34" charset="0"/>
              </a:rPr>
              <a:t> paling lama 24 </a:t>
            </a:r>
            <a:r>
              <a:rPr lang="en-US" sz="1800" b="1" u="none" dirty="0" err="1">
                <a:latin typeface="Arial Narrow" pitchFamily="34" charset="0"/>
              </a:rPr>
              <a:t>bulan</a:t>
            </a:r>
            <a:r>
              <a:rPr lang="en-US" sz="1800" b="1" u="none" dirty="0">
                <a:latin typeface="Arial Narrow" pitchFamily="34" charset="0"/>
              </a:rPr>
              <a:t> </a:t>
            </a:r>
            <a:r>
              <a:rPr lang="en-US" sz="1800" b="1" u="none" dirty="0" err="1">
                <a:latin typeface="Arial Narrow" pitchFamily="34" charset="0"/>
              </a:rPr>
              <a:t>dihitung</a:t>
            </a:r>
            <a:r>
              <a:rPr lang="en-US" sz="1800" b="1" u="none" dirty="0">
                <a:latin typeface="Arial Narrow" pitchFamily="34" charset="0"/>
              </a:rPr>
              <a:t> </a:t>
            </a:r>
            <a:r>
              <a:rPr lang="en-US" sz="1800" b="1" u="none" dirty="0" err="1">
                <a:latin typeface="Arial Narrow" pitchFamily="34" charset="0"/>
              </a:rPr>
              <a:t>sejak</a:t>
            </a:r>
            <a:r>
              <a:rPr lang="en-US" sz="1800" b="1" u="none" dirty="0">
                <a:latin typeface="Arial Narrow" pitchFamily="34" charset="0"/>
              </a:rPr>
              <a:t> </a:t>
            </a:r>
            <a:r>
              <a:rPr lang="en-US" sz="1800" b="1" u="none" dirty="0" err="1">
                <a:latin typeface="Arial Narrow" pitchFamily="34" charset="0"/>
              </a:rPr>
              <a:t>saat</a:t>
            </a:r>
            <a:r>
              <a:rPr lang="en-US" sz="1800" b="1" u="none" dirty="0">
                <a:latin typeface="Arial Narrow" pitchFamily="34" charset="0"/>
              </a:rPr>
              <a:t> </a:t>
            </a:r>
            <a:r>
              <a:rPr lang="en-US" sz="1800" b="1" u="none" dirty="0" err="1">
                <a:latin typeface="Arial Narrow" pitchFamily="34" charset="0"/>
              </a:rPr>
              <a:t>terutangnya</a:t>
            </a:r>
            <a:r>
              <a:rPr lang="en-US" sz="1800" b="1" u="none" dirty="0">
                <a:latin typeface="Arial Narrow" pitchFamily="34" charset="0"/>
              </a:rPr>
              <a:t> </a:t>
            </a:r>
            <a:r>
              <a:rPr lang="en-US" sz="1800" b="1" u="none" dirty="0" err="1">
                <a:latin typeface="Arial Narrow" pitchFamily="34" charset="0"/>
              </a:rPr>
              <a:t>pajak</a:t>
            </a:r>
            <a:r>
              <a:rPr lang="en-US" sz="1800" b="1" u="none" dirty="0">
                <a:latin typeface="Arial Narrow" pitchFamily="34" charset="0"/>
              </a:rPr>
              <a:t> </a:t>
            </a:r>
            <a:r>
              <a:rPr lang="en-US" sz="1800" b="1" u="none" dirty="0" err="1">
                <a:latin typeface="Arial Narrow" pitchFamily="34" charset="0"/>
              </a:rPr>
              <a:t>atau</a:t>
            </a:r>
            <a:r>
              <a:rPr lang="en-US" sz="1800" b="1" u="none" dirty="0">
                <a:latin typeface="Arial Narrow" pitchFamily="34" charset="0"/>
              </a:rPr>
              <a:t> </a:t>
            </a:r>
            <a:r>
              <a:rPr lang="en-US" sz="1800" b="1" u="none" dirty="0" err="1">
                <a:latin typeface="Arial Narrow" pitchFamily="34" charset="0"/>
              </a:rPr>
              <a:t>berakhirnya</a:t>
            </a:r>
            <a:r>
              <a:rPr lang="en-US" sz="1800" b="1" u="none" dirty="0">
                <a:latin typeface="Arial Narrow" pitchFamily="34" charset="0"/>
              </a:rPr>
              <a:t> </a:t>
            </a:r>
            <a:r>
              <a:rPr lang="en-US" sz="1800" b="1" u="none" dirty="0" err="1">
                <a:latin typeface="Arial Narrow" pitchFamily="34" charset="0"/>
              </a:rPr>
              <a:t>Masa</a:t>
            </a:r>
            <a:r>
              <a:rPr lang="en-US" sz="1800" b="1" u="none" dirty="0">
                <a:latin typeface="Arial Narrow" pitchFamily="34" charset="0"/>
              </a:rPr>
              <a:t> </a:t>
            </a:r>
            <a:r>
              <a:rPr lang="en-US" sz="1800" b="1" u="none" dirty="0" err="1">
                <a:latin typeface="Arial Narrow" pitchFamily="34" charset="0"/>
              </a:rPr>
              <a:t>Pajak</a:t>
            </a:r>
            <a:r>
              <a:rPr lang="en-US" sz="1800" b="1" u="none" dirty="0">
                <a:latin typeface="Arial Narrow" pitchFamily="34" charset="0"/>
              </a:rPr>
              <a:t>, </a:t>
            </a:r>
            <a:r>
              <a:rPr lang="en-US" sz="1800" b="1" u="none" dirty="0" err="1">
                <a:latin typeface="Arial Narrow" pitchFamily="34" charset="0"/>
              </a:rPr>
              <a:t>bagian</a:t>
            </a:r>
            <a:r>
              <a:rPr lang="en-US" sz="1800" b="1" u="none" dirty="0">
                <a:latin typeface="Arial Narrow" pitchFamily="34" charset="0"/>
              </a:rPr>
              <a:t> </a:t>
            </a:r>
            <a:r>
              <a:rPr lang="en-US" sz="1800" b="1" u="none" dirty="0" err="1">
                <a:latin typeface="Arial Narrow" pitchFamily="34" charset="0"/>
              </a:rPr>
              <a:t>Tahun</a:t>
            </a:r>
            <a:r>
              <a:rPr lang="en-US" sz="1800" b="1" u="none" dirty="0">
                <a:latin typeface="Arial Narrow" pitchFamily="34" charset="0"/>
              </a:rPr>
              <a:t> </a:t>
            </a:r>
            <a:r>
              <a:rPr lang="en-US" sz="1800" b="1" u="none" dirty="0" err="1">
                <a:latin typeface="Arial Narrow" pitchFamily="34" charset="0"/>
              </a:rPr>
              <a:t>Pajak</a:t>
            </a:r>
            <a:r>
              <a:rPr lang="en-US" sz="1800" b="1" u="none" dirty="0">
                <a:latin typeface="Arial Narrow" pitchFamily="34" charset="0"/>
              </a:rPr>
              <a:t>, </a:t>
            </a:r>
            <a:r>
              <a:rPr lang="en-US" sz="1800" b="1" u="none" dirty="0" err="1">
                <a:latin typeface="Arial Narrow" pitchFamily="34" charset="0"/>
              </a:rPr>
              <a:t>atau</a:t>
            </a:r>
            <a:r>
              <a:rPr lang="en-US" sz="1800" b="1" u="none" dirty="0">
                <a:latin typeface="Arial Narrow" pitchFamily="34" charset="0"/>
              </a:rPr>
              <a:t> </a:t>
            </a:r>
            <a:r>
              <a:rPr lang="en-US" sz="1800" b="1" u="none" dirty="0" err="1">
                <a:latin typeface="Arial Narrow" pitchFamily="34" charset="0"/>
              </a:rPr>
              <a:t>Tahun</a:t>
            </a:r>
            <a:r>
              <a:rPr lang="en-US" sz="1800" b="1" u="none" dirty="0">
                <a:latin typeface="Arial Narrow" pitchFamily="34" charset="0"/>
              </a:rPr>
              <a:t> </a:t>
            </a:r>
            <a:r>
              <a:rPr lang="en-US" sz="1800" b="1" u="none" dirty="0" err="1">
                <a:latin typeface="Arial Narrow" pitchFamily="34" charset="0"/>
              </a:rPr>
              <a:t>Pajak</a:t>
            </a:r>
            <a:r>
              <a:rPr lang="en-US" sz="1800" b="1" u="none" dirty="0">
                <a:latin typeface="Arial Narrow" pitchFamily="34" charset="0"/>
              </a:rPr>
              <a:t> </a:t>
            </a:r>
            <a:r>
              <a:rPr lang="en-US" sz="1800" b="1" u="none" dirty="0" err="1">
                <a:latin typeface="Arial Narrow" pitchFamily="34" charset="0"/>
              </a:rPr>
              <a:t>sampai</a:t>
            </a:r>
            <a:r>
              <a:rPr lang="en-US" sz="1800" b="1" u="none" dirty="0">
                <a:latin typeface="Arial Narrow" pitchFamily="34" charset="0"/>
              </a:rPr>
              <a:t> </a:t>
            </a:r>
            <a:r>
              <a:rPr lang="en-US" sz="1800" b="1" u="none" dirty="0" err="1">
                <a:latin typeface="Arial Narrow" pitchFamily="34" charset="0"/>
              </a:rPr>
              <a:t>dengan</a:t>
            </a:r>
            <a:r>
              <a:rPr lang="en-US" sz="1800" b="1" u="none" dirty="0">
                <a:latin typeface="Arial Narrow" pitchFamily="34" charset="0"/>
              </a:rPr>
              <a:t> </a:t>
            </a:r>
            <a:r>
              <a:rPr lang="en-US" sz="1800" b="1" u="none" dirty="0" err="1">
                <a:latin typeface="Arial Narrow" pitchFamily="34" charset="0"/>
              </a:rPr>
              <a:t>diterbitkannya</a:t>
            </a:r>
            <a:r>
              <a:rPr lang="en-US" sz="1800" b="1" u="none" dirty="0">
                <a:latin typeface="Arial Narrow" pitchFamily="34" charset="0"/>
              </a:rPr>
              <a:t> SKPKB.</a:t>
            </a:r>
          </a:p>
          <a:p>
            <a:r>
              <a:rPr lang="en-US" sz="1800" b="1" u="none" dirty="0">
                <a:latin typeface="Arial Narrow" pitchFamily="34" charset="0"/>
              </a:rPr>
              <a:t>(</a:t>
            </a:r>
            <a:r>
              <a:rPr lang="en-US" sz="1800" b="1" u="none" dirty="0" err="1">
                <a:latin typeface="Arial Narrow" pitchFamily="34" charset="0"/>
              </a:rPr>
              <a:t>Pasal</a:t>
            </a:r>
            <a:r>
              <a:rPr lang="en-US" sz="1800" b="1" u="none" dirty="0">
                <a:latin typeface="Arial Narrow" pitchFamily="34" charset="0"/>
              </a:rPr>
              <a:t> 13 </a:t>
            </a:r>
            <a:r>
              <a:rPr lang="en-US" sz="1800" b="1" u="none" dirty="0" err="1">
                <a:latin typeface="Arial Narrow" pitchFamily="34" charset="0"/>
              </a:rPr>
              <a:t>ayat</a:t>
            </a:r>
            <a:r>
              <a:rPr lang="en-US" sz="1800" b="1" u="none" dirty="0">
                <a:latin typeface="Arial Narrow" pitchFamily="34" charset="0"/>
              </a:rPr>
              <a:t> 2 UU KUP)</a:t>
            </a:r>
          </a:p>
        </p:txBody>
      </p:sp>
      <p:sp>
        <p:nvSpPr>
          <p:cNvPr id="297996" name="AutoShape 12"/>
          <p:cNvSpPr>
            <a:spLocks noChangeArrowheads="1"/>
          </p:cNvSpPr>
          <p:nvPr/>
        </p:nvSpPr>
        <p:spPr bwMode="auto">
          <a:xfrm>
            <a:off x="8315325" y="5084763"/>
            <a:ext cx="288925" cy="503237"/>
          </a:xfrm>
          <a:prstGeom prst="downArrow">
            <a:avLst>
              <a:gd name="adj1" fmla="val 23074"/>
              <a:gd name="adj2" fmla="val 52196"/>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7986"/>
                                        </p:tgtEl>
                                        <p:attrNameLst>
                                          <p:attrName>style.visibility</p:attrName>
                                        </p:attrNameLst>
                                      </p:cBhvr>
                                      <p:to>
                                        <p:strVal val="visible"/>
                                      </p:to>
                                    </p:set>
                                    <p:anim calcmode="lin" valueType="num">
                                      <p:cBhvr additive="base">
                                        <p:cTn id="7" dur="500" fill="hold"/>
                                        <p:tgtEl>
                                          <p:spTgt spid="297986"/>
                                        </p:tgtEl>
                                        <p:attrNameLst>
                                          <p:attrName>ppt_x</p:attrName>
                                        </p:attrNameLst>
                                      </p:cBhvr>
                                      <p:tavLst>
                                        <p:tav tm="0">
                                          <p:val>
                                            <p:strVal val="0-#ppt_w/2"/>
                                          </p:val>
                                        </p:tav>
                                        <p:tav tm="100000">
                                          <p:val>
                                            <p:strVal val="#ppt_x"/>
                                          </p:val>
                                        </p:tav>
                                      </p:tavLst>
                                    </p:anim>
                                    <p:anim calcmode="lin" valueType="num">
                                      <p:cBhvr additive="base">
                                        <p:cTn id="8" dur="500" fill="hold"/>
                                        <p:tgtEl>
                                          <p:spTgt spid="2979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97991"/>
                                        </p:tgtEl>
                                        <p:attrNameLst>
                                          <p:attrName>style.visibility</p:attrName>
                                        </p:attrNameLst>
                                      </p:cBhvr>
                                      <p:to>
                                        <p:strVal val="visible"/>
                                      </p:to>
                                    </p:set>
                                    <p:anim calcmode="lin" valueType="num">
                                      <p:cBhvr>
                                        <p:cTn id="13" dur="500" fill="hold"/>
                                        <p:tgtEl>
                                          <p:spTgt spid="297991"/>
                                        </p:tgtEl>
                                        <p:attrNameLst>
                                          <p:attrName>ppt_w</p:attrName>
                                        </p:attrNameLst>
                                      </p:cBhvr>
                                      <p:tavLst>
                                        <p:tav tm="0">
                                          <p:val>
                                            <p:fltVal val="0"/>
                                          </p:val>
                                        </p:tav>
                                        <p:tav tm="100000">
                                          <p:val>
                                            <p:strVal val="#ppt_w"/>
                                          </p:val>
                                        </p:tav>
                                      </p:tavLst>
                                    </p:anim>
                                    <p:anim calcmode="lin" valueType="num">
                                      <p:cBhvr>
                                        <p:cTn id="14" dur="500" fill="hold"/>
                                        <p:tgtEl>
                                          <p:spTgt spid="29799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7988"/>
                                        </p:tgtEl>
                                        <p:attrNameLst>
                                          <p:attrName>style.visibility</p:attrName>
                                        </p:attrNameLst>
                                      </p:cBhvr>
                                      <p:to>
                                        <p:strVal val="visible"/>
                                      </p:to>
                                    </p:set>
                                    <p:anim calcmode="lin" valueType="num">
                                      <p:cBhvr additive="base">
                                        <p:cTn id="19" dur="500" fill="hold"/>
                                        <p:tgtEl>
                                          <p:spTgt spid="297988"/>
                                        </p:tgtEl>
                                        <p:attrNameLst>
                                          <p:attrName>ppt_x</p:attrName>
                                        </p:attrNameLst>
                                      </p:cBhvr>
                                      <p:tavLst>
                                        <p:tav tm="0">
                                          <p:val>
                                            <p:strVal val="0-#ppt_w/2"/>
                                          </p:val>
                                        </p:tav>
                                        <p:tav tm="100000">
                                          <p:val>
                                            <p:strVal val="#ppt_x"/>
                                          </p:val>
                                        </p:tav>
                                      </p:tavLst>
                                    </p:anim>
                                    <p:anim calcmode="lin" valueType="num">
                                      <p:cBhvr additive="base">
                                        <p:cTn id="20" dur="500" fill="hold"/>
                                        <p:tgtEl>
                                          <p:spTgt spid="29798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7987"/>
                                        </p:tgtEl>
                                        <p:attrNameLst>
                                          <p:attrName>style.visibility</p:attrName>
                                        </p:attrNameLst>
                                      </p:cBhvr>
                                      <p:to>
                                        <p:strVal val="visible"/>
                                      </p:to>
                                    </p:set>
                                    <p:anim calcmode="lin" valueType="num">
                                      <p:cBhvr additive="base">
                                        <p:cTn id="25" dur="500" fill="hold"/>
                                        <p:tgtEl>
                                          <p:spTgt spid="297987"/>
                                        </p:tgtEl>
                                        <p:attrNameLst>
                                          <p:attrName>ppt_x</p:attrName>
                                        </p:attrNameLst>
                                      </p:cBhvr>
                                      <p:tavLst>
                                        <p:tav tm="0">
                                          <p:val>
                                            <p:strVal val="0-#ppt_w/2"/>
                                          </p:val>
                                        </p:tav>
                                        <p:tav tm="100000">
                                          <p:val>
                                            <p:strVal val="#ppt_x"/>
                                          </p:val>
                                        </p:tav>
                                      </p:tavLst>
                                    </p:anim>
                                    <p:anim calcmode="lin" valueType="num">
                                      <p:cBhvr additive="base">
                                        <p:cTn id="26" dur="500" fill="hold"/>
                                        <p:tgtEl>
                                          <p:spTgt spid="29798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97994"/>
                                        </p:tgtEl>
                                        <p:attrNameLst>
                                          <p:attrName>style.visibility</p:attrName>
                                        </p:attrNameLst>
                                      </p:cBhvr>
                                      <p:to>
                                        <p:strVal val="visible"/>
                                      </p:to>
                                    </p:set>
                                    <p:anim calcmode="lin" valueType="num">
                                      <p:cBhvr additive="base">
                                        <p:cTn id="31" dur="500" fill="hold"/>
                                        <p:tgtEl>
                                          <p:spTgt spid="297994"/>
                                        </p:tgtEl>
                                        <p:attrNameLst>
                                          <p:attrName>ppt_x</p:attrName>
                                        </p:attrNameLst>
                                      </p:cBhvr>
                                      <p:tavLst>
                                        <p:tav tm="0">
                                          <p:val>
                                            <p:strVal val="#ppt_x"/>
                                          </p:val>
                                        </p:tav>
                                        <p:tav tm="100000">
                                          <p:val>
                                            <p:strVal val="#ppt_x"/>
                                          </p:val>
                                        </p:tav>
                                      </p:tavLst>
                                    </p:anim>
                                    <p:anim calcmode="lin" valueType="num">
                                      <p:cBhvr additive="base">
                                        <p:cTn id="32" dur="500" fill="hold"/>
                                        <p:tgtEl>
                                          <p:spTgt spid="29799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97992"/>
                                        </p:tgtEl>
                                        <p:attrNameLst>
                                          <p:attrName>style.visibility</p:attrName>
                                        </p:attrNameLst>
                                      </p:cBhvr>
                                      <p:to>
                                        <p:strVal val="visible"/>
                                      </p:to>
                                    </p:set>
                                    <p:animEffect transition="in" filter="wipe(down)">
                                      <p:cBhvr>
                                        <p:cTn id="37" dur="500"/>
                                        <p:tgtEl>
                                          <p:spTgt spid="297992"/>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297993"/>
                                        </p:tgtEl>
                                        <p:attrNameLst>
                                          <p:attrName>style.visibility</p:attrName>
                                        </p:attrNameLst>
                                      </p:cBhvr>
                                      <p:to>
                                        <p:strVal val="visible"/>
                                      </p:to>
                                    </p:set>
                                    <p:animEffect transition="in" filter="diamond(in)">
                                      <p:cBhvr>
                                        <p:cTn id="42" dur="2000"/>
                                        <p:tgtEl>
                                          <p:spTgt spid="297993"/>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97996"/>
                                        </p:tgtEl>
                                        <p:attrNameLst>
                                          <p:attrName>style.visibility</p:attrName>
                                        </p:attrNameLst>
                                      </p:cBhvr>
                                      <p:to>
                                        <p:strVal val="visible"/>
                                      </p:to>
                                    </p:set>
                                    <p:anim calcmode="lin" valueType="num">
                                      <p:cBhvr additive="base">
                                        <p:cTn id="47" dur="500" fill="hold"/>
                                        <p:tgtEl>
                                          <p:spTgt spid="297996"/>
                                        </p:tgtEl>
                                        <p:attrNameLst>
                                          <p:attrName>ppt_x</p:attrName>
                                        </p:attrNameLst>
                                      </p:cBhvr>
                                      <p:tavLst>
                                        <p:tav tm="0">
                                          <p:val>
                                            <p:strVal val="#ppt_x"/>
                                          </p:val>
                                        </p:tav>
                                        <p:tav tm="100000">
                                          <p:val>
                                            <p:strVal val="#ppt_x"/>
                                          </p:val>
                                        </p:tav>
                                      </p:tavLst>
                                    </p:anim>
                                    <p:anim calcmode="lin" valueType="num">
                                      <p:cBhvr additive="base">
                                        <p:cTn id="48" dur="500" fill="hold"/>
                                        <p:tgtEl>
                                          <p:spTgt spid="297996"/>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297995"/>
                                        </p:tgtEl>
                                        <p:attrNameLst>
                                          <p:attrName>style.visibility</p:attrName>
                                        </p:attrNameLst>
                                      </p:cBhvr>
                                      <p:to>
                                        <p:strVal val="visible"/>
                                      </p:to>
                                    </p:set>
                                    <p:animEffect transition="in" filter="wipe(down)">
                                      <p:cBhvr>
                                        <p:cTn id="53" dur="500"/>
                                        <p:tgtEl>
                                          <p:spTgt spid="2979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6" grpId="0" animBg="1" autoUpdateAnimBg="0"/>
      <p:bldP spid="297987" grpId="0" animBg="1" autoUpdateAnimBg="0"/>
      <p:bldP spid="297988" grpId="0" animBg="1"/>
      <p:bldP spid="297991" grpId="0" animBg="1"/>
      <p:bldP spid="297992" grpId="0" animBg="1"/>
      <p:bldP spid="297993" grpId="0" animBg="1"/>
      <p:bldP spid="297994" grpId="0" animBg="1"/>
      <p:bldP spid="297995" grpId="0" animBg="1"/>
      <p:bldP spid="29799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2123728" y="0"/>
            <a:ext cx="5364088" cy="68723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a:xfrm>
            <a:off x="1187450" y="115888"/>
            <a:ext cx="6624638" cy="433387"/>
          </a:xfrm>
          <a:ln w="28575">
            <a:solidFill>
              <a:schemeClr val="accent2"/>
            </a:solidFill>
          </a:ln>
        </p:spPr>
        <p:txBody>
          <a:bodyPr/>
          <a:lstStyle/>
          <a:p>
            <a:pPr eaLnBrk="1" hangingPunct="1"/>
            <a:r>
              <a:rPr lang="en-US" sz="2800" b="1" smtClean="0">
                <a:latin typeface="Tahoma" pitchFamily="34" charset="0"/>
              </a:rPr>
              <a:t>TEMPAT MENDAFTARKAN DIRI</a:t>
            </a:r>
          </a:p>
        </p:txBody>
      </p:sp>
      <p:sp>
        <p:nvSpPr>
          <p:cNvPr id="456707" name="Rectangle 3"/>
          <p:cNvSpPr>
            <a:spLocks noChangeArrowheads="1"/>
          </p:cNvSpPr>
          <p:nvPr/>
        </p:nvSpPr>
        <p:spPr bwMode="auto">
          <a:xfrm>
            <a:off x="179388" y="703263"/>
            <a:ext cx="8785225" cy="422275"/>
          </a:xfrm>
          <a:prstGeom prst="rect">
            <a:avLst/>
          </a:prstGeom>
          <a:noFill/>
          <a:ln w="28575">
            <a:solidFill>
              <a:schemeClr val="accent2"/>
            </a:solidFill>
            <a:miter lim="800000"/>
            <a:headEnd/>
            <a:tailEnd/>
          </a:ln>
        </p:spPr>
        <p:txBody>
          <a:bodyPr lIns="91422" tIns="45712" rIns="91422" bIns="45712">
            <a:spAutoFit/>
          </a:bodyPr>
          <a:lstStyle/>
          <a:p>
            <a:pPr>
              <a:lnSpc>
                <a:spcPct val="90000"/>
              </a:lnSpc>
              <a:spcBef>
                <a:spcPct val="50000"/>
              </a:spcBef>
            </a:pPr>
            <a:r>
              <a:rPr lang="en-US" sz="2200" u="none">
                <a:latin typeface="Tahoma" pitchFamily="34" charset="0"/>
              </a:rPr>
              <a:t>pada kantor Direktorat Jenderal Pajak yang wilayah kerjanya meliputi</a:t>
            </a:r>
          </a:p>
        </p:txBody>
      </p:sp>
      <p:sp>
        <p:nvSpPr>
          <p:cNvPr id="456708" name="AutoShape 4"/>
          <p:cNvSpPr>
            <a:spLocks noChangeArrowheads="1"/>
          </p:cNvSpPr>
          <p:nvPr/>
        </p:nvSpPr>
        <p:spPr bwMode="auto">
          <a:xfrm>
            <a:off x="7351713" y="333375"/>
            <a:ext cx="749300" cy="434975"/>
          </a:xfrm>
          <a:prstGeom prst="downArrow">
            <a:avLst>
              <a:gd name="adj1" fmla="val 12963"/>
              <a:gd name="adj2" fmla="val 37500"/>
            </a:avLst>
          </a:prstGeom>
          <a:solidFill>
            <a:srgbClr val="990000"/>
          </a:solidFill>
          <a:ln w="9525">
            <a:solidFill>
              <a:schemeClr val="tx1"/>
            </a:solidFill>
            <a:miter lim="800000"/>
            <a:headEnd/>
            <a:tailEnd/>
          </a:ln>
        </p:spPr>
        <p:txBody>
          <a:bodyPr wrap="none" anchor="ctr"/>
          <a:lstStyle/>
          <a:p>
            <a:endParaRPr lang="en-US"/>
          </a:p>
        </p:txBody>
      </p:sp>
      <p:sp>
        <p:nvSpPr>
          <p:cNvPr id="456709" name="Line 5"/>
          <p:cNvSpPr>
            <a:spLocks noChangeShapeType="1"/>
          </p:cNvSpPr>
          <p:nvPr/>
        </p:nvSpPr>
        <p:spPr bwMode="auto">
          <a:xfrm flipH="1">
            <a:off x="1295400" y="1112838"/>
            <a:ext cx="2971800" cy="228600"/>
          </a:xfrm>
          <a:prstGeom prst="line">
            <a:avLst/>
          </a:prstGeom>
          <a:noFill/>
          <a:ln w="76200">
            <a:solidFill>
              <a:schemeClr val="tx1"/>
            </a:solidFill>
            <a:round/>
            <a:headEnd/>
            <a:tailEnd type="triangle" w="med" len="med"/>
          </a:ln>
        </p:spPr>
        <p:txBody>
          <a:bodyPr/>
          <a:lstStyle/>
          <a:p>
            <a:endParaRPr lang="en-US"/>
          </a:p>
        </p:txBody>
      </p:sp>
      <p:sp>
        <p:nvSpPr>
          <p:cNvPr id="456710" name="Rectangle 6"/>
          <p:cNvSpPr>
            <a:spLocks noChangeArrowheads="1"/>
          </p:cNvSpPr>
          <p:nvPr/>
        </p:nvSpPr>
        <p:spPr bwMode="auto">
          <a:xfrm>
            <a:off x="52388" y="1412875"/>
            <a:ext cx="2287587" cy="425450"/>
          </a:xfrm>
          <a:prstGeom prst="rect">
            <a:avLst/>
          </a:prstGeom>
          <a:solidFill>
            <a:srgbClr val="FFFFCC"/>
          </a:solidFill>
          <a:ln w="28575">
            <a:solidFill>
              <a:srgbClr val="FF0000"/>
            </a:solidFill>
            <a:miter lim="800000"/>
            <a:headEnd/>
            <a:tailEnd/>
          </a:ln>
        </p:spPr>
        <p:txBody>
          <a:bodyPr wrap="none" lIns="91422" tIns="45712" rIns="91422" bIns="45712">
            <a:spAutoFit/>
          </a:bodyPr>
          <a:lstStyle/>
          <a:p>
            <a:pPr algn="l"/>
            <a:r>
              <a:rPr lang="en-US" sz="2000" u="none">
                <a:latin typeface="Tahoma" pitchFamily="34" charset="0"/>
              </a:rPr>
              <a:t>tempat tinggal WP</a:t>
            </a:r>
          </a:p>
        </p:txBody>
      </p:sp>
      <p:sp>
        <p:nvSpPr>
          <p:cNvPr id="456711" name="Line 7"/>
          <p:cNvSpPr>
            <a:spLocks noChangeShapeType="1"/>
          </p:cNvSpPr>
          <p:nvPr/>
        </p:nvSpPr>
        <p:spPr bwMode="auto">
          <a:xfrm>
            <a:off x="4495800" y="1123950"/>
            <a:ext cx="4763" cy="360363"/>
          </a:xfrm>
          <a:prstGeom prst="line">
            <a:avLst/>
          </a:prstGeom>
          <a:noFill/>
          <a:ln w="76200">
            <a:solidFill>
              <a:schemeClr val="tx1"/>
            </a:solidFill>
            <a:round/>
            <a:headEnd/>
            <a:tailEnd type="triangle" w="med" len="med"/>
          </a:ln>
        </p:spPr>
        <p:txBody>
          <a:bodyPr/>
          <a:lstStyle/>
          <a:p>
            <a:endParaRPr lang="en-US"/>
          </a:p>
        </p:txBody>
      </p:sp>
      <p:sp>
        <p:nvSpPr>
          <p:cNvPr id="456712" name="Rectangle 8"/>
          <p:cNvSpPr>
            <a:spLocks noChangeArrowheads="1"/>
          </p:cNvSpPr>
          <p:nvPr/>
        </p:nvSpPr>
        <p:spPr bwMode="auto">
          <a:xfrm>
            <a:off x="2684463" y="1419225"/>
            <a:ext cx="2824162" cy="425450"/>
          </a:xfrm>
          <a:prstGeom prst="rect">
            <a:avLst/>
          </a:prstGeom>
          <a:solidFill>
            <a:srgbClr val="FFFFCC"/>
          </a:solidFill>
          <a:ln w="28575">
            <a:solidFill>
              <a:srgbClr val="FF0000"/>
            </a:solidFill>
            <a:miter lim="800000"/>
            <a:headEnd/>
            <a:tailEnd/>
          </a:ln>
        </p:spPr>
        <p:txBody>
          <a:bodyPr lIns="91422" tIns="45712" rIns="91422" bIns="45712">
            <a:spAutoFit/>
          </a:bodyPr>
          <a:lstStyle/>
          <a:p>
            <a:r>
              <a:rPr lang="en-US" sz="2000" u="none">
                <a:latin typeface="Tahoma" pitchFamily="34" charset="0"/>
              </a:rPr>
              <a:t>tempat kedudukan WP</a:t>
            </a:r>
          </a:p>
        </p:txBody>
      </p:sp>
      <p:sp>
        <p:nvSpPr>
          <p:cNvPr id="456713" name="Line 9"/>
          <p:cNvSpPr>
            <a:spLocks noChangeShapeType="1"/>
          </p:cNvSpPr>
          <p:nvPr/>
        </p:nvSpPr>
        <p:spPr bwMode="auto">
          <a:xfrm>
            <a:off x="4648200" y="1108075"/>
            <a:ext cx="3092450" cy="233363"/>
          </a:xfrm>
          <a:prstGeom prst="line">
            <a:avLst/>
          </a:prstGeom>
          <a:noFill/>
          <a:ln w="76200">
            <a:solidFill>
              <a:schemeClr val="tx1"/>
            </a:solidFill>
            <a:round/>
            <a:headEnd/>
            <a:tailEnd type="triangle" w="med" len="med"/>
          </a:ln>
        </p:spPr>
        <p:txBody>
          <a:bodyPr/>
          <a:lstStyle/>
          <a:p>
            <a:endParaRPr lang="en-US"/>
          </a:p>
        </p:txBody>
      </p:sp>
      <p:sp>
        <p:nvSpPr>
          <p:cNvPr id="456714" name="Rectangle 10"/>
          <p:cNvSpPr>
            <a:spLocks noChangeArrowheads="1"/>
          </p:cNvSpPr>
          <p:nvPr/>
        </p:nvSpPr>
        <p:spPr bwMode="auto">
          <a:xfrm>
            <a:off x="5651500" y="1412875"/>
            <a:ext cx="3313113" cy="609600"/>
          </a:xfrm>
          <a:prstGeom prst="rect">
            <a:avLst/>
          </a:prstGeom>
          <a:noFill/>
          <a:ln w="28575">
            <a:solidFill>
              <a:schemeClr val="accent2"/>
            </a:solidFill>
            <a:miter lim="800000"/>
            <a:headEnd/>
            <a:tailEnd/>
          </a:ln>
        </p:spPr>
        <p:txBody>
          <a:bodyPr lIns="91422" tIns="45712" rIns="91422" bIns="45712">
            <a:spAutoFit/>
          </a:bodyPr>
          <a:lstStyle/>
          <a:p>
            <a:pPr>
              <a:lnSpc>
                <a:spcPct val="80000"/>
              </a:lnSpc>
            </a:pPr>
            <a:r>
              <a:rPr lang="en-US" sz="2000" u="none">
                <a:latin typeface="Tahoma" pitchFamily="34" charset="0"/>
              </a:rPr>
              <a:t>dapat ditetapkan oleh Dirjen Pajak</a:t>
            </a:r>
          </a:p>
        </p:txBody>
      </p:sp>
      <p:sp>
        <p:nvSpPr>
          <p:cNvPr id="456715" name="AutoShape 11"/>
          <p:cNvSpPr>
            <a:spLocks noChangeArrowheads="1"/>
          </p:cNvSpPr>
          <p:nvPr/>
        </p:nvSpPr>
        <p:spPr bwMode="auto">
          <a:xfrm>
            <a:off x="8378825" y="1773238"/>
            <a:ext cx="514350" cy="433387"/>
          </a:xfrm>
          <a:prstGeom prst="downArrow">
            <a:avLst>
              <a:gd name="adj1" fmla="val 0"/>
              <a:gd name="adj2" fmla="val 32699"/>
            </a:avLst>
          </a:prstGeom>
          <a:solidFill>
            <a:srgbClr val="990000"/>
          </a:solidFill>
          <a:ln w="9525">
            <a:solidFill>
              <a:schemeClr val="tx1"/>
            </a:solidFill>
            <a:miter lim="800000"/>
            <a:headEnd/>
            <a:tailEnd/>
          </a:ln>
        </p:spPr>
        <p:txBody>
          <a:bodyPr wrap="none" anchor="ctr"/>
          <a:lstStyle/>
          <a:p>
            <a:endParaRPr lang="en-US"/>
          </a:p>
        </p:txBody>
      </p:sp>
      <p:sp>
        <p:nvSpPr>
          <p:cNvPr id="456716" name="Rectangle 12"/>
          <p:cNvSpPr>
            <a:spLocks noChangeArrowheads="1"/>
          </p:cNvSpPr>
          <p:nvPr/>
        </p:nvSpPr>
        <p:spPr bwMode="auto">
          <a:xfrm>
            <a:off x="5651500" y="2144713"/>
            <a:ext cx="3313113" cy="996950"/>
          </a:xfrm>
          <a:prstGeom prst="rect">
            <a:avLst/>
          </a:prstGeom>
          <a:solidFill>
            <a:srgbClr val="FFFFCC"/>
          </a:solidFill>
          <a:ln w="28575">
            <a:solidFill>
              <a:srgbClr val="FF0000"/>
            </a:solidFill>
            <a:miter lim="800000"/>
            <a:headEnd/>
            <a:tailEnd/>
          </a:ln>
        </p:spPr>
        <p:txBody>
          <a:bodyPr lIns="91422" tIns="45712" rIns="91422" bIns="45712">
            <a:spAutoFit/>
          </a:bodyPr>
          <a:lstStyle/>
          <a:p>
            <a:pPr>
              <a:lnSpc>
                <a:spcPct val="80000"/>
              </a:lnSpc>
            </a:pPr>
            <a:r>
              <a:rPr lang="es-ES" sz="1800" u="none">
                <a:latin typeface="Tahoma" pitchFamily="34" charset="0"/>
              </a:rPr>
              <a:t>tempat tinggal dan </a:t>
            </a:r>
            <a:r>
              <a:rPr lang="id-ID" sz="1800" u="none">
                <a:latin typeface="Tahoma" pitchFamily="34" charset="0"/>
              </a:rPr>
              <a:t>tempat</a:t>
            </a:r>
            <a:r>
              <a:rPr lang="es-ES" sz="1800" u="none">
                <a:latin typeface="Tahoma" pitchFamily="34" charset="0"/>
              </a:rPr>
              <a:t> kegiatan usaha dilakukan</a:t>
            </a:r>
            <a:r>
              <a:rPr lang="en-US" sz="1800" u="none">
                <a:latin typeface="Tahoma" pitchFamily="34" charset="0"/>
              </a:rPr>
              <a:t>, bagi </a:t>
            </a:r>
            <a:r>
              <a:rPr lang="es-ES" sz="1800" u="none">
                <a:latin typeface="Tahoma" pitchFamily="34" charset="0"/>
              </a:rPr>
              <a:t>WP ORANG PRIBADI PENGUSAHA TERTENTU</a:t>
            </a:r>
            <a:r>
              <a:rPr lang="en-US" sz="1800">
                <a:latin typeface="Tahoma" pitchFamily="34" charset="0"/>
              </a:rPr>
              <a:t> </a:t>
            </a:r>
          </a:p>
        </p:txBody>
      </p:sp>
      <p:sp>
        <p:nvSpPr>
          <p:cNvPr id="456718" name="Rectangle 14"/>
          <p:cNvSpPr>
            <a:spLocks noChangeArrowheads="1"/>
          </p:cNvSpPr>
          <p:nvPr/>
        </p:nvSpPr>
        <p:spPr bwMode="auto">
          <a:xfrm>
            <a:off x="3098800" y="2133600"/>
            <a:ext cx="1905000" cy="425450"/>
          </a:xfrm>
          <a:prstGeom prst="rect">
            <a:avLst/>
          </a:prstGeom>
          <a:noFill/>
          <a:ln w="28575">
            <a:solidFill>
              <a:schemeClr val="accent2"/>
            </a:solidFill>
            <a:miter lim="800000"/>
            <a:headEnd/>
            <a:tailEnd/>
          </a:ln>
        </p:spPr>
        <p:txBody>
          <a:bodyPr lIns="91422" tIns="45712" rIns="91422" bIns="45712">
            <a:spAutoFit/>
          </a:bodyPr>
          <a:lstStyle/>
          <a:p>
            <a:r>
              <a:rPr lang="en-US" sz="2000" u="none">
                <a:latin typeface="Tahoma" pitchFamily="34" charset="0"/>
              </a:rPr>
              <a:t>WP BADAN</a:t>
            </a:r>
          </a:p>
        </p:txBody>
      </p:sp>
      <p:sp>
        <p:nvSpPr>
          <p:cNvPr id="456720" name="AutoShape 16"/>
          <p:cNvSpPr>
            <a:spLocks noChangeArrowheads="1"/>
          </p:cNvSpPr>
          <p:nvPr/>
        </p:nvSpPr>
        <p:spPr bwMode="auto">
          <a:xfrm>
            <a:off x="1042988" y="1773238"/>
            <a:ext cx="481012" cy="360362"/>
          </a:xfrm>
          <a:prstGeom prst="downArrow">
            <a:avLst>
              <a:gd name="adj1" fmla="val 0"/>
              <a:gd name="adj2" fmla="val 38324"/>
            </a:avLst>
          </a:prstGeom>
          <a:solidFill>
            <a:srgbClr val="990000"/>
          </a:solidFill>
          <a:ln w="9525">
            <a:solidFill>
              <a:schemeClr val="tx1"/>
            </a:solidFill>
            <a:miter lim="800000"/>
            <a:headEnd/>
            <a:tailEnd/>
          </a:ln>
        </p:spPr>
        <p:txBody>
          <a:bodyPr wrap="none" anchor="ctr"/>
          <a:lstStyle/>
          <a:p>
            <a:endParaRPr lang="en-US"/>
          </a:p>
        </p:txBody>
      </p:sp>
      <p:sp>
        <p:nvSpPr>
          <p:cNvPr id="456721" name="Rectangle 17"/>
          <p:cNvSpPr>
            <a:spLocks noChangeArrowheads="1"/>
          </p:cNvSpPr>
          <p:nvPr/>
        </p:nvSpPr>
        <p:spPr bwMode="auto">
          <a:xfrm>
            <a:off x="179388" y="2139950"/>
            <a:ext cx="2160587" cy="730250"/>
          </a:xfrm>
          <a:prstGeom prst="rect">
            <a:avLst/>
          </a:prstGeom>
          <a:noFill/>
          <a:ln w="28575">
            <a:solidFill>
              <a:schemeClr val="accent2"/>
            </a:solidFill>
            <a:miter lim="800000"/>
            <a:headEnd/>
            <a:tailEnd/>
          </a:ln>
        </p:spPr>
        <p:txBody>
          <a:bodyPr lIns="91422" tIns="45712" rIns="91422" bIns="45712">
            <a:spAutoFit/>
          </a:bodyPr>
          <a:lstStyle/>
          <a:p>
            <a:r>
              <a:rPr lang="en-US" sz="2000" u="none">
                <a:latin typeface="Tahoma" pitchFamily="34" charset="0"/>
              </a:rPr>
              <a:t>WP ORANG PRIBADI</a:t>
            </a:r>
          </a:p>
        </p:txBody>
      </p:sp>
      <p:sp>
        <p:nvSpPr>
          <p:cNvPr id="36880" name="AutoShape 21"/>
          <p:cNvSpPr>
            <a:spLocks noChangeArrowheads="1"/>
          </p:cNvSpPr>
          <p:nvPr/>
        </p:nvSpPr>
        <p:spPr bwMode="auto">
          <a:xfrm>
            <a:off x="179388" y="188913"/>
            <a:ext cx="360362" cy="360362"/>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456726" name="AutoShape 22"/>
          <p:cNvSpPr>
            <a:spLocks noChangeArrowheads="1"/>
          </p:cNvSpPr>
          <p:nvPr/>
        </p:nvSpPr>
        <p:spPr bwMode="auto">
          <a:xfrm>
            <a:off x="4235450" y="1700213"/>
            <a:ext cx="481013" cy="360362"/>
          </a:xfrm>
          <a:prstGeom prst="downArrow">
            <a:avLst>
              <a:gd name="adj1" fmla="val 0"/>
              <a:gd name="adj2" fmla="val 38324"/>
            </a:avLst>
          </a:prstGeom>
          <a:solidFill>
            <a:srgbClr val="990000"/>
          </a:solidFill>
          <a:ln w="9525">
            <a:solidFill>
              <a:schemeClr val="tx1"/>
            </a:solidFill>
            <a:miter lim="800000"/>
            <a:headEnd/>
            <a:tailEnd/>
          </a:ln>
        </p:spPr>
        <p:txBody>
          <a:bodyPr wrap="none" anchor="ctr"/>
          <a:lstStyle/>
          <a:p>
            <a:endParaRPr lang="en-US"/>
          </a:p>
        </p:txBody>
      </p:sp>
      <p:sp>
        <p:nvSpPr>
          <p:cNvPr id="456727" name="Rectangle 23"/>
          <p:cNvSpPr>
            <a:spLocks noChangeArrowheads="1"/>
          </p:cNvSpPr>
          <p:nvPr/>
        </p:nvSpPr>
        <p:spPr bwMode="auto">
          <a:xfrm>
            <a:off x="5867400" y="3213100"/>
            <a:ext cx="2952750" cy="558800"/>
          </a:xfrm>
          <a:prstGeom prst="rect">
            <a:avLst/>
          </a:prstGeom>
          <a:noFill/>
          <a:ln w="28575">
            <a:solidFill>
              <a:schemeClr val="accent2"/>
            </a:solidFill>
            <a:miter lim="800000"/>
            <a:headEnd/>
            <a:tailEnd/>
          </a:ln>
        </p:spPr>
        <p:txBody>
          <a:bodyPr lIns="91422" tIns="45712" rIns="91422" bIns="45712">
            <a:spAutoFit/>
          </a:bodyPr>
          <a:lstStyle/>
          <a:p>
            <a:pPr>
              <a:lnSpc>
                <a:spcPct val="80000"/>
              </a:lnSpc>
            </a:pPr>
            <a:r>
              <a:rPr lang="es-ES" sz="1800" u="none">
                <a:latin typeface="Tahoma" pitchFamily="34" charset="0"/>
              </a:rPr>
              <a:t>selain tempat tinggal dan </a:t>
            </a:r>
            <a:r>
              <a:rPr lang="id-ID" sz="1800" u="none">
                <a:latin typeface="Tahoma" pitchFamily="34" charset="0"/>
              </a:rPr>
              <a:t>tempat</a:t>
            </a:r>
            <a:r>
              <a:rPr lang="es-ES" sz="1800" u="none">
                <a:latin typeface="Tahoma" pitchFamily="34" charset="0"/>
              </a:rPr>
              <a:t> kedudukan WP</a:t>
            </a:r>
            <a:endParaRPr lang="en-US" sz="1800">
              <a:latin typeface="Tahoma" pitchFamily="34" charset="0"/>
            </a:endParaRPr>
          </a:p>
        </p:txBody>
      </p:sp>
      <p:sp>
        <p:nvSpPr>
          <p:cNvPr id="456728" name="Line 24"/>
          <p:cNvSpPr>
            <a:spLocks noChangeShapeType="1"/>
          </p:cNvSpPr>
          <p:nvPr/>
        </p:nvSpPr>
        <p:spPr bwMode="auto">
          <a:xfrm>
            <a:off x="0" y="3933825"/>
            <a:ext cx="9144000" cy="0"/>
          </a:xfrm>
          <a:prstGeom prst="line">
            <a:avLst/>
          </a:prstGeom>
          <a:noFill/>
          <a:ln w="28575">
            <a:solidFill>
              <a:schemeClr val="tx1"/>
            </a:solidFill>
            <a:prstDash val="sysDot"/>
            <a:round/>
            <a:headEnd/>
            <a:tailEnd/>
          </a:ln>
        </p:spPr>
        <p:txBody>
          <a:bodyPr/>
          <a:lstStyle/>
          <a:p>
            <a:endParaRPr lang="en-US"/>
          </a:p>
        </p:txBody>
      </p:sp>
      <p:sp>
        <p:nvSpPr>
          <p:cNvPr id="456729" name="Rectangle 25"/>
          <p:cNvSpPr>
            <a:spLocks noChangeArrowheads="1"/>
          </p:cNvSpPr>
          <p:nvPr/>
        </p:nvSpPr>
        <p:spPr bwMode="auto">
          <a:xfrm>
            <a:off x="107950" y="3573463"/>
            <a:ext cx="3455988" cy="339725"/>
          </a:xfrm>
          <a:prstGeom prst="rect">
            <a:avLst/>
          </a:prstGeom>
          <a:noFill/>
          <a:ln w="28575">
            <a:solidFill>
              <a:schemeClr val="bg1"/>
            </a:solidFill>
            <a:miter lim="800000"/>
            <a:headEnd/>
            <a:tailEnd/>
          </a:ln>
        </p:spPr>
        <p:txBody>
          <a:bodyPr lIns="91422" tIns="45712" rIns="91422" bIns="45712">
            <a:spAutoFit/>
          </a:bodyPr>
          <a:lstStyle/>
          <a:p>
            <a:pPr>
              <a:lnSpc>
                <a:spcPct val="80000"/>
              </a:lnSpc>
            </a:pPr>
            <a:r>
              <a:rPr lang="en-US" sz="1800" u="none">
                <a:latin typeface="Tahoma" pitchFamily="34" charset="0"/>
              </a:rPr>
              <a:t>Pasal 2 ayat 1 dan 3 UU KUP</a:t>
            </a:r>
          </a:p>
        </p:txBody>
      </p:sp>
      <p:sp>
        <p:nvSpPr>
          <p:cNvPr id="456730" name="Line 26"/>
          <p:cNvSpPr>
            <a:spLocks noChangeShapeType="1"/>
          </p:cNvSpPr>
          <p:nvPr/>
        </p:nvSpPr>
        <p:spPr bwMode="auto">
          <a:xfrm flipH="1">
            <a:off x="6372225" y="3716338"/>
            <a:ext cx="2087563" cy="360362"/>
          </a:xfrm>
          <a:prstGeom prst="line">
            <a:avLst/>
          </a:prstGeom>
          <a:noFill/>
          <a:ln w="9525">
            <a:solidFill>
              <a:schemeClr val="tx1"/>
            </a:solidFill>
            <a:round/>
            <a:headEnd/>
            <a:tailEnd type="triangle" w="med" len="med"/>
          </a:ln>
        </p:spPr>
        <p:txBody>
          <a:bodyPr/>
          <a:lstStyle/>
          <a:p>
            <a:endParaRPr lang="en-US"/>
          </a:p>
        </p:txBody>
      </p:sp>
      <p:sp>
        <p:nvSpPr>
          <p:cNvPr id="456731" name="Rectangle 27"/>
          <p:cNvSpPr>
            <a:spLocks noChangeArrowheads="1"/>
          </p:cNvSpPr>
          <p:nvPr/>
        </p:nvSpPr>
        <p:spPr bwMode="auto">
          <a:xfrm>
            <a:off x="5980113" y="4005263"/>
            <a:ext cx="1905000" cy="425450"/>
          </a:xfrm>
          <a:prstGeom prst="rect">
            <a:avLst/>
          </a:prstGeom>
          <a:noFill/>
          <a:ln w="28575">
            <a:solidFill>
              <a:schemeClr val="accent2"/>
            </a:solidFill>
            <a:miter lim="800000"/>
            <a:headEnd/>
            <a:tailEnd/>
          </a:ln>
        </p:spPr>
        <p:txBody>
          <a:bodyPr lIns="91422" tIns="45712" rIns="91422" bIns="45712">
            <a:spAutoFit/>
          </a:bodyPr>
          <a:lstStyle/>
          <a:p>
            <a:r>
              <a:rPr lang="en-US" sz="2000" u="none">
                <a:latin typeface="Tahoma" pitchFamily="34" charset="0"/>
              </a:rPr>
              <a:t>WP TERTENTU</a:t>
            </a:r>
          </a:p>
        </p:txBody>
      </p:sp>
      <p:sp>
        <p:nvSpPr>
          <p:cNvPr id="456732" name="Rectangle 28"/>
          <p:cNvSpPr>
            <a:spLocks noChangeArrowheads="1"/>
          </p:cNvSpPr>
          <p:nvPr/>
        </p:nvSpPr>
        <p:spPr bwMode="auto">
          <a:xfrm>
            <a:off x="5364163" y="4508500"/>
            <a:ext cx="3744912" cy="1474788"/>
          </a:xfrm>
          <a:prstGeom prst="rect">
            <a:avLst/>
          </a:prstGeom>
          <a:noFill/>
          <a:ln w="9525">
            <a:solidFill>
              <a:schemeClr val="accent2"/>
            </a:solidFill>
            <a:miter lim="800000"/>
            <a:headEnd/>
            <a:tailEnd/>
          </a:ln>
        </p:spPr>
        <p:txBody>
          <a:bodyPr lIns="91422" tIns="45712" rIns="91422" bIns="45712">
            <a:spAutoFit/>
          </a:bodyPr>
          <a:lstStyle/>
          <a:p>
            <a:r>
              <a:rPr lang="en-US" sz="1800" u="none">
                <a:latin typeface="Tahoma" pitchFamily="34" charset="0"/>
              </a:rPr>
              <a:t>BUMN;</a:t>
            </a:r>
          </a:p>
          <a:p>
            <a:r>
              <a:rPr lang="en-US" sz="1800" u="none">
                <a:latin typeface="Tahoma" pitchFamily="34" charset="0"/>
              </a:rPr>
              <a:t>PMA tertentu;</a:t>
            </a:r>
          </a:p>
          <a:p>
            <a:r>
              <a:rPr lang="en-US" sz="1800" u="none">
                <a:latin typeface="Tahoma" pitchFamily="34" charset="0"/>
              </a:rPr>
              <a:t>BUT </a:t>
            </a:r>
            <a:r>
              <a:rPr lang="id-ID" sz="1800" u="none">
                <a:latin typeface="Tahoma" pitchFamily="34" charset="0"/>
              </a:rPr>
              <a:t>dan orang asing tertentu</a:t>
            </a:r>
            <a:r>
              <a:rPr lang="en-US" sz="1800" u="none">
                <a:latin typeface="Tahoma" pitchFamily="34" charset="0"/>
              </a:rPr>
              <a:t>;</a:t>
            </a:r>
          </a:p>
          <a:p>
            <a:r>
              <a:rPr lang="id-ID" sz="1800" u="none">
                <a:latin typeface="Tahoma" pitchFamily="34" charset="0"/>
              </a:rPr>
              <a:t>perusahaan masuk bursa tertentu;</a:t>
            </a:r>
            <a:r>
              <a:rPr lang="en-US" sz="1800">
                <a:latin typeface="Tahoma" pitchFamily="34" charset="0"/>
              </a:rPr>
              <a:t>  </a:t>
            </a:r>
          </a:p>
          <a:p>
            <a:r>
              <a:rPr lang="sv-SE" sz="1800" u="none">
                <a:latin typeface="Tahoma" pitchFamily="34" charset="0"/>
              </a:rPr>
              <a:t>perusahaan besar tertentu.</a:t>
            </a:r>
            <a:r>
              <a:rPr lang="en-US" sz="1800" u="none">
                <a:latin typeface="Tahoma" pitchFamily="34" charset="0"/>
              </a:rPr>
              <a:t> </a:t>
            </a:r>
          </a:p>
        </p:txBody>
      </p:sp>
      <p:sp>
        <p:nvSpPr>
          <p:cNvPr id="456733" name="Rectangle 29"/>
          <p:cNvSpPr>
            <a:spLocks noChangeArrowheads="1"/>
          </p:cNvSpPr>
          <p:nvPr/>
        </p:nvSpPr>
        <p:spPr bwMode="auto">
          <a:xfrm>
            <a:off x="5436096" y="5886341"/>
            <a:ext cx="3672979" cy="646331"/>
          </a:xfrm>
          <a:prstGeom prst="rect">
            <a:avLst/>
          </a:prstGeom>
          <a:noFill/>
          <a:ln w="9525">
            <a:solidFill>
              <a:srgbClr val="FF0000"/>
            </a:solidFill>
            <a:miter lim="800000"/>
            <a:headEnd/>
            <a:tailEnd/>
          </a:ln>
        </p:spPr>
        <p:txBody>
          <a:bodyPr wrap="square" anchor="ctr">
            <a:spAutoFit/>
          </a:bodyPr>
          <a:lstStyle/>
          <a:p>
            <a:pPr algn="l"/>
            <a:r>
              <a:rPr lang="en-US" sz="1800" b="1" dirty="0" smtClean="0">
                <a:solidFill>
                  <a:srgbClr val="FF0000"/>
                </a:solidFill>
              </a:rPr>
              <a:t>PER - 28/PJ/2012 </a:t>
            </a:r>
          </a:p>
          <a:p>
            <a:pPr algn="l"/>
            <a:r>
              <a:rPr lang="en-US" sz="1800" b="1" dirty="0" err="1" smtClean="0">
                <a:solidFill>
                  <a:srgbClr val="FF0000"/>
                </a:solidFill>
              </a:rPr>
              <a:t>stdd</a:t>
            </a:r>
            <a:r>
              <a:rPr lang="en-US" sz="1800" b="1" dirty="0" smtClean="0">
                <a:solidFill>
                  <a:srgbClr val="FF0000"/>
                </a:solidFill>
              </a:rPr>
              <a:t> PER - 13/PJ/2014</a:t>
            </a:r>
            <a:r>
              <a:rPr lang="en-US" sz="1800" b="1" dirty="0" smtClean="0">
                <a:solidFill>
                  <a:srgbClr val="FF0000"/>
                </a:solidFill>
                <a:latin typeface="Arial Narrow" pitchFamily="34" charset="0"/>
              </a:rPr>
              <a:t> </a:t>
            </a:r>
            <a:endParaRPr lang="en-US" sz="1800" b="1" dirty="0">
              <a:solidFill>
                <a:srgbClr val="FF0000"/>
              </a:solidFill>
              <a:latin typeface="Arial Narrow" pitchFamily="34" charset="0"/>
            </a:endParaRPr>
          </a:p>
        </p:txBody>
      </p:sp>
      <p:sp>
        <p:nvSpPr>
          <p:cNvPr id="456734" name="AutoShape 30"/>
          <p:cNvSpPr>
            <a:spLocks noChangeArrowheads="1"/>
          </p:cNvSpPr>
          <p:nvPr/>
        </p:nvSpPr>
        <p:spPr bwMode="auto">
          <a:xfrm>
            <a:off x="7596188" y="4292600"/>
            <a:ext cx="360362" cy="431800"/>
          </a:xfrm>
          <a:prstGeom prst="downArrow">
            <a:avLst>
              <a:gd name="adj1" fmla="val 7491"/>
              <a:gd name="adj2" fmla="val 33479"/>
            </a:avLst>
          </a:prstGeom>
          <a:solidFill>
            <a:schemeClr val="accent1"/>
          </a:solidFill>
          <a:ln w="9525">
            <a:solidFill>
              <a:schemeClr val="tx1"/>
            </a:solidFill>
            <a:miter lim="800000"/>
            <a:headEnd/>
            <a:tailEnd/>
          </a:ln>
        </p:spPr>
        <p:txBody>
          <a:bodyPr wrap="none" anchor="ctr"/>
          <a:lstStyle/>
          <a:p>
            <a:endParaRPr lang="en-US"/>
          </a:p>
        </p:txBody>
      </p:sp>
      <p:sp>
        <p:nvSpPr>
          <p:cNvPr id="456735" name="Rectangle 31"/>
          <p:cNvSpPr>
            <a:spLocks noChangeArrowheads="1"/>
          </p:cNvSpPr>
          <p:nvPr/>
        </p:nvSpPr>
        <p:spPr bwMode="auto">
          <a:xfrm>
            <a:off x="539750" y="4591050"/>
            <a:ext cx="4176713" cy="925513"/>
          </a:xfrm>
          <a:prstGeom prst="rect">
            <a:avLst/>
          </a:prstGeom>
          <a:noFill/>
          <a:ln w="9525">
            <a:solidFill>
              <a:srgbClr val="FF0000"/>
            </a:solidFill>
            <a:miter lim="800000"/>
            <a:headEnd/>
            <a:tailEnd/>
          </a:ln>
        </p:spPr>
        <p:txBody>
          <a:bodyPr anchor="ctr">
            <a:spAutoFit/>
          </a:bodyPr>
          <a:lstStyle/>
          <a:p>
            <a:pPr algn="l"/>
            <a:r>
              <a:rPr lang="id-ID" sz="1800" b="1" u="none">
                <a:latin typeface="Arial Narrow" pitchFamily="34" charset="0"/>
              </a:rPr>
              <a:t>Wajib Pajak orang pribadi yang mempunyai 1 (satu) atau lebih tempat usaha.</a:t>
            </a:r>
            <a:r>
              <a:rPr lang="en-US" sz="1800" b="1">
                <a:latin typeface="Arial Narrow" pitchFamily="34" charset="0"/>
              </a:rPr>
              <a:t> </a:t>
            </a:r>
          </a:p>
          <a:p>
            <a:pPr algn="l"/>
            <a:r>
              <a:rPr lang="en-US" sz="1800" b="1" u="none">
                <a:latin typeface="Arial Narrow" pitchFamily="34" charset="0"/>
              </a:rPr>
              <a:t>(</a:t>
            </a:r>
            <a:r>
              <a:rPr lang="id-ID" sz="1800" b="1" u="none">
                <a:latin typeface="Arial Narrow" pitchFamily="34" charset="0"/>
              </a:rPr>
              <a:t>penjelasan Pasal 25 ayat 7 huruf c UU PPh</a:t>
            </a:r>
            <a:r>
              <a:rPr lang="en-US" sz="1800" b="1" u="none">
                <a:latin typeface="Arial Narrow" pitchFamily="34" charset="0"/>
              </a:rPr>
              <a:t>)</a:t>
            </a:r>
          </a:p>
        </p:txBody>
      </p:sp>
      <p:sp>
        <p:nvSpPr>
          <p:cNvPr id="456736" name="Line 32"/>
          <p:cNvSpPr>
            <a:spLocks noChangeShapeType="1"/>
          </p:cNvSpPr>
          <p:nvPr/>
        </p:nvSpPr>
        <p:spPr bwMode="auto">
          <a:xfrm flipH="1">
            <a:off x="2627313" y="3068638"/>
            <a:ext cx="3168650" cy="1584325"/>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6706"/>
                                        </p:tgtEl>
                                        <p:attrNameLst>
                                          <p:attrName>style.visibility</p:attrName>
                                        </p:attrNameLst>
                                      </p:cBhvr>
                                      <p:to>
                                        <p:strVal val="visible"/>
                                      </p:to>
                                    </p:set>
                                    <p:anim calcmode="lin" valueType="num">
                                      <p:cBhvr additive="base">
                                        <p:cTn id="7" dur="500" fill="hold"/>
                                        <p:tgtEl>
                                          <p:spTgt spid="456706"/>
                                        </p:tgtEl>
                                        <p:attrNameLst>
                                          <p:attrName>ppt_x</p:attrName>
                                        </p:attrNameLst>
                                      </p:cBhvr>
                                      <p:tavLst>
                                        <p:tav tm="0">
                                          <p:val>
                                            <p:strVal val="0-#ppt_w/2"/>
                                          </p:val>
                                        </p:tav>
                                        <p:tav tm="100000">
                                          <p:val>
                                            <p:strVal val="#ppt_x"/>
                                          </p:val>
                                        </p:tav>
                                      </p:tavLst>
                                    </p:anim>
                                    <p:anim calcmode="lin" valueType="num">
                                      <p:cBhvr additive="base">
                                        <p:cTn id="8" dur="500" fill="hold"/>
                                        <p:tgtEl>
                                          <p:spTgt spid="45670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6708"/>
                                        </p:tgtEl>
                                        <p:attrNameLst>
                                          <p:attrName>style.visibility</p:attrName>
                                        </p:attrNameLst>
                                      </p:cBhvr>
                                      <p:to>
                                        <p:strVal val="visible"/>
                                      </p:to>
                                    </p:set>
                                    <p:anim calcmode="lin" valueType="num">
                                      <p:cBhvr additive="base">
                                        <p:cTn id="13" dur="500" fill="hold"/>
                                        <p:tgtEl>
                                          <p:spTgt spid="456708"/>
                                        </p:tgtEl>
                                        <p:attrNameLst>
                                          <p:attrName>ppt_x</p:attrName>
                                        </p:attrNameLst>
                                      </p:cBhvr>
                                      <p:tavLst>
                                        <p:tav tm="0">
                                          <p:val>
                                            <p:strVal val="0-#ppt_w/2"/>
                                          </p:val>
                                        </p:tav>
                                        <p:tav tm="100000">
                                          <p:val>
                                            <p:strVal val="#ppt_x"/>
                                          </p:val>
                                        </p:tav>
                                      </p:tavLst>
                                    </p:anim>
                                    <p:anim calcmode="lin" valueType="num">
                                      <p:cBhvr additive="base">
                                        <p:cTn id="14" dur="500" fill="hold"/>
                                        <p:tgtEl>
                                          <p:spTgt spid="45670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56707"/>
                                        </p:tgtEl>
                                        <p:attrNameLst>
                                          <p:attrName>style.visibility</p:attrName>
                                        </p:attrNameLst>
                                      </p:cBhvr>
                                      <p:to>
                                        <p:strVal val="visible"/>
                                      </p:to>
                                    </p:set>
                                    <p:anim calcmode="lin" valueType="num">
                                      <p:cBhvr additive="base">
                                        <p:cTn id="19" dur="500" fill="hold"/>
                                        <p:tgtEl>
                                          <p:spTgt spid="456707"/>
                                        </p:tgtEl>
                                        <p:attrNameLst>
                                          <p:attrName>ppt_x</p:attrName>
                                        </p:attrNameLst>
                                      </p:cBhvr>
                                      <p:tavLst>
                                        <p:tav tm="0">
                                          <p:val>
                                            <p:strVal val="0-#ppt_w/2"/>
                                          </p:val>
                                        </p:tav>
                                        <p:tav tm="100000">
                                          <p:val>
                                            <p:strVal val="#ppt_x"/>
                                          </p:val>
                                        </p:tav>
                                      </p:tavLst>
                                    </p:anim>
                                    <p:anim calcmode="lin" valueType="num">
                                      <p:cBhvr additive="base">
                                        <p:cTn id="20" dur="500" fill="hold"/>
                                        <p:tgtEl>
                                          <p:spTgt spid="45670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56709"/>
                                        </p:tgtEl>
                                        <p:attrNameLst>
                                          <p:attrName>style.visibility</p:attrName>
                                        </p:attrNameLst>
                                      </p:cBhvr>
                                      <p:to>
                                        <p:strVal val="visible"/>
                                      </p:to>
                                    </p:set>
                                    <p:anim calcmode="lin" valueType="num">
                                      <p:cBhvr additive="base">
                                        <p:cTn id="25" dur="500" fill="hold"/>
                                        <p:tgtEl>
                                          <p:spTgt spid="456709"/>
                                        </p:tgtEl>
                                        <p:attrNameLst>
                                          <p:attrName>ppt_x</p:attrName>
                                        </p:attrNameLst>
                                      </p:cBhvr>
                                      <p:tavLst>
                                        <p:tav tm="0">
                                          <p:val>
                                            <p:strVal val="0-#ppt_w/2"/>
                                          </p:val>
                                        </p:tav>
                                        <p:tav tm="100000">
                                          <p:val>
                                            <p:strVal val="#ppt_x"/>
                                          </p:val>
                                        </p:tav>
                                      </p:tavLst>
                                    </p:anim>
                                    <p:anim calcmode="lin" valueType="num">
                                      <p:cBhvr additive="base">
                                        <p:cTn id="26" dur="500" fill="hold"/>
                                        <p:tgtEl>
                                          <p:spTgt spid="45670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56710"/>
                                        </p:tgtEl>
                                        <p:attrNameLst>
                                          <p:attrName>style.visibility</p:attrName>
                                        </p:attrNameLst>
                                      </p:cBhvr>
                                      <p:to>
                                        <p:strVal val="visible"/>
                                      </p:to>
                                    </p:set>
                                    <p:anim calcmode="lin" valueType="num">
                                      <p:cBhvr additive="base">
                                        <p:cTn id="31" dur="500" fill="hold"/>
                                        <p:tgtEl>
                                          <p:spTgt spid="456710"/>
                                        </p:tgtEl>
                                        <p:attrNameLst>
                                          <p:attrName>ppt_x</p:attrName>
                                        </p:attrNameLst>
                                      </p:cBhvr>
                                      <p:tavLst>
                                        <p:tav tm="0">
                                          <p:val>
                                            <p:strVal val="0-#ppt_w/2"/>
                                          </p:val>
                                        </p:tav>
                                        <p:tav tm="100000">
                                          <p:val>
                                            <p:strVal val="#ppt_x"/>
                                          </p:val>
                                        </p:tav>
                                      </p:tavLst>
                                    </p:anim>
                                    <p:anim calcmode="lin" valueType="num">
                                      <p:cBhvr additive="base">
                                        <p:cTn id="32" dur="500" fill="hold"/>
                                        <p:tgtEl>
                                          <p:spTgt spid="4567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56720"/>
                                        </p:tgtEl>
                                        <p:attrNameLst>
                                          <p:attrName>style.visibility</p:attrName>
                                        </p:attrNameLst>
                                      </p:cBhvr>
                                      <p:to>
                                        <p:strVal val="visible"/>
                                      </p:to>
                                    </p:set>
                                    <p:anim calcmode="lin" valueType="num">
                                      <p:cBhvr additive="base">
                                        <p:cTn id="37" dur="500" fill="hold"/>
                                        <p:tgtEl>
                                          <p:spTgt spid="456720"/>
                                        </p:tgtEl>
                                        <p:attrNameLst>
                                          <p:attrName>ppt_x</p:attrName>
                                        </p:attrNameLst>
                                      </p:cBhvr>
                                      <p:tavLst>
                                        <p:tav tm="0">
                                          <p:val>
                                            <p:strVal val="0-#ppt_w/2"/>
                                          </p:val>
                                        </p:tav>
                                        <p:tav tm="100000">
                                          <p:val>
                                            <p:strVal val="#ppt_x"/>
                                          </p:val>
                                        </p:tav>
                                      </p:tavLst>
                                    </p:anim>
                                    <p:anim calcmode="lin" valueType="num">
                                      <p:cBhvr additive="base">
                                        <p:cTn id="38" dur="500" fill="hold"/>
                                        <p:tgtEl>
                                          <p:spTgt spid="45672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56721"/>
                                        </p:tgtEl>
                                        <p:attrNameLst>
                                          <p:attrName>style.visibility</p:attrName>
                                        </p:attrNameLst>
                                      </p:cBhvr>
                                      <p:to>
                                        <p:strVal val="visible"/>
                                      </p:to>
                                    </p:set>
                                    <p:anim calcmode="lin" valueType="num">
                                      <p:cBhvr additive="base">
                                        <p:cTn id="43" dur="500" fill="hold"/>
                                        <p:tgtEl>
                                          <p:spTgt spid="456721"/>
                                        </p:tgtEl>
                                        <p:attrNameLst>
                                          <p:attrName>ppt_x</p:attrName>
                                        </p:attrNameLst>
                                      </p:cBhvr>
                                      <p:tavLst>
                                        <p:tav tm="0">
                                          <p:val>
                                            <p:strVal val="0-#ppt_w/2"/>
                                          </p:val>
                                        </p:tav>
                                        <p:tav tm="100000">
                                          <p:val>
                                            <p:strVal val="#ppt_x"/>
                                          </p:val>
                                        </p:tav>
                                      </p:tavLst>
                                    </p:anim>
                                    <p:anim calcmode="lin" valueType="num">
                                      <p:cBhvr additive="base">
                                        <p:cTn id="44" dur="500" fill="hold"/>
                                        <p:tgtEl>
                                          <p:spTgt spid="45672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56711"/>
                                        </p:tgtEl>
                                        <p:attrNameLst>
                                          <p:attrName>style.visibility</p:attrName>
                                        </p:attrNameLst>
                                      </p:cBhvr>
                                      <p:to>
                                        <p:strVal val="visible"/>
                                      </p:to>
                                    </p:set>
                                    <p:anim calcmode="lin" valueType="num">
                                      <p:cBhvr additive="base">
                                        <p:cTn id="49" dur="500" fill="hold"/>
                                        <p:tgtEl>
                                          <p:spTgt spid="456711"/>
                                        </p:tgtEl>
                                        <p:attrNameLst>
                                          <p:attrName>ppt_x</p:attrName>
                                        </p:attrNameLst>
                                      </p:cBhvr>
                                      <p:tavLst>
                                        <p:tav tm="0">
                                          <p:val>
                                            <p:strVal val="0-#ppt_w/2"/>
                                          </p:val>
                                        </p:tav>
                                        <p:tav tm="100000">
                                          <p:val>
                                            <p:strVal val="#ppt_x"/>
                                          </p:val>
                                        </p:tav>
                                      </p:tavLst>
                                    </p:anim>
                                    <p:anim calcmode="lin" valueType="num">
                                      <p:cBhvr additive="base">
                                        <p:cTn id="50" dur="500" fill="hold"/>
                                        <p:tgtEl>
                                          <p:spTgt spid="45671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56712"/>
                                        </p:tgtEl>
                                        <p:attrNameLst>
                                          <p:attrName>style.visibility</p:attrName>
                                        </p:attrNameLst>
                                      </p:cBhvr>
                                      <p:to>
                                        <p:strVal val="visible"/>
                                      </p:to>
                                    </p:set>
                                    <p:anim calcmode="lin" valueType="num">
                                      <p:cBhvr additive="base">
                                        <p:cTn id="55" dur="500" fill="hold"/>
                                        <p:tgtEl>
                                          <p:spTgt spid="456712"/>
                                        </p:tgtEl>
                                        <p:attrNameLst>
                                          <p:attrName>ppt_x</p:attrName>
                                        </p:attrNameLst>
                                      </p:cBhvr>
                                      <p:tavLst>
                                        <p:tav tm="0">
                                          <p:val>
                                            <p:strVal val="0-#ppt_w/2"/>
                                          </p:val>
                                        </p:tav>
                                        <p:tav tm="100000">
                                          <p:val>
                                            <p:strVal val="#ppt_x"/>
                                          </p:val>
                                        </p:tav>
                                      </p:tavLst>
                                    </p:anim>
                                    <p:anim calcmode="lin" valueType="num">
                                      <p:cBhvr additive="base">
                                        <p:cTn id="56" dur="500" fill="hold"/>
                                        <p:tgtEl>
                                          <p:spTgt spid="45671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56726"/>
                                        </p:tgtEl>
                                        <p:attrNameLst>
                                          <p:attrName>style.visibility</p:attrName>
                                        </p:attrNameLst>
                                      </p:cBhvr>
                                      <p:to>
                                        <p:strVal val="visible"/>
                                      </p:to>
                                    </p:set>
                                    <p:anim calcmode="lin" valueType="num">
                                      <p:cBhvr additive="base">
                                        <p:cTn id="61" dur="500" fill="hold"/>
                                        <p:tgtEl>
                                          <p:spTgt spid="456726"/>
                                        </p:tgtEl>
                                        <p:attrNameLst>
                                          <p:attrName>ppt_x</p:attrName>
                                        </p:attrNameLst>
                                      </p:cBhvr>
                                      <p:tavLst>
                                        <p:tav tm="0">
                                          <p:val>
                                            <p:strVal val="0-#ppt_w/2"/>
                                          </p:val>
                                        </p:tav>
                                        <p:tav tm="100000">
                                          <p:val>
                                            <p:strVal val="#ppt_x"/>
                                          </p:val>
                                        </p:tav>
                                      </p:tavLst>
                                    </p:anim>
                                    <p:anim calcmode="lin" valueType="num">
                                      <p:cBhvr additive="base">
                                        <p:cTn id="62" dur="500" fill="hold"/>
                                        <p:tgtEl>
                                          <p:spTgt spid="456726"/>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56718"/>
                                        </p:tgtEl>
                                        <p:attrNameLst>
                                          <p:attrName>style.visibility</p:attrName>
                                        </p:attrNameLst>
                                      </p:cBhvr>
                                      <p:to>
                                        <p:strVal val="visible"/>
                                      </p:to>
                                    </p:set>
                                    <p:anim calcmode="lin" valueType="num">
                                      <p:cBhvr additive="base">
                                        <p:cTn id="67" dur="500" fill="hold"/>
                                        <p:tgtEl>
                                          <p:spTgt spid="456718"/>
                                        </p:tgtEl>
                                        <p:attrNameLst>
                                          <p:attrName>ppt_x</p:attrName>
                                        </p:attrNameLst>
                                      </p:cBhvr>
                                      <p:tavLst>
                                        <p:tav tm="0">
                                          <p:val>
                                            <p:strVal val="0-#ppt_w/2"/>
                                          </p:val>
                                        </p:tav>
                                        <p:tav tm="100000">
                                          <p:val>
                                            <p:strVal val="#ppt_x"/>
                                          </p:val>
                                        </p:tav>
                                      </p:tavLst>
                                    </p:anim>
                                    <p:anim calcmode="lin" valueType="num">
                                      <p:cBhvr additive="base">
                                        <p:cTn id="68" dur="500" fill="hold"/>
                                        <p:tgtEl>
                                          <p:spTgt spid="456718"/>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56713"/>
                                        </p:tgtEl>
                                        <p:attrNameLst>
                                          <p:attrName>style.visibility</p:attrName>
                                        </p:attrNameLst>
                                      </p:cBhvr>
                                      <p:to>
                                        <p:strVal val="visible"/>
                                      </p:to>
                                    </p:set>
                                    <p:anim calcmode="lin" valueType="num">
                                      <p:cBhvr additive="base">
                                        <p:cTn id="73" dur="500" fill="hold"/>
                                        <p:tgtEl>
                                          <p:spTgt spid="456713"/>
                                        </p:tgtEl>
                                        <p:attrNameLst>
                                          <p:attrName>ppt_x</p:attrName>
                                        </p:attrNameLst>
                                      </p:cBhvr>
                                      <p:tavLst>
                                        <p:tav tm="0">
                                          <p:val>
                                            <p:strVal val="0-#ppt_w/2"/>
                                          </p:val>
                                        </p:tav>
                                        <p:tav tm="100000">
                                          <p:val>
                                            <p:strVal val="#ppt_x"/>
                                          </p:val>
                                        </p:tav>
                                      </p:tavLst>
                                    </p:anim>
                                    <p:anim calcmode="lin" valueType="num">
                                      <p:cBhvr additive="base">
                                        <p:cTn id="74" dur="500" fill="hold"/>
                                        <p:tgtEl>
                                          <p:spTgt spid="456713"/>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456714"/>
                                        </p:tgtEl>
                                        <p:attrNameLst>
                                          <p:attrName>style.visibility</p:attrName>
                                        </p:attrNameLst>
                                      </p:cBhvr>
                                      <p:to>
                                        <p:strVal val="visible"/>
                                      </p:to>
                                    </p:set>
                                    <p:anim calcmode="lin" valueType="num">
                                      <p:cBhvr additive="base">
                                        <p:cTn id="79" dur="500" fill="hold"/>
                                        <p:tgtEl>
                                          <p:spTgt spid="456714"/>
                                        </p:tgtEl>
                                        <p:attrNameLst>
                                          <p:attrName>ppt_x</p:attrName>
                                        </p:attrNameLst>
                                      </p:cBhvr>
                                      <p:tavLst>
                                        <p:tav tm="0">
                                          <p:val>
                                            <p:strVal val="0-#ppt_w/2"/>
                                          </p:val>
                                        </p:tav>
                                        <p:tav tm="100000">
                                          <p:val>
                                            <p:strVal val="#ppt_x"/>
                                          </p:val>
                                        </p:tav>
                                      </p:tavLst>
                                    </p:anim>
                                    <p:anim calcmode="lin" valueType="num">
                                      <p:cBhvr additive="base">
                                        <p:cTn id="80" dur="500" fill="hold"/>
                                        <p:tgtEl>
                                          <p:spTgt spid="456714"/>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456715"/>
                                        </p:tgtEl>
                                        <p:attrNameLst>
                                          <p:attrName>style.visibility</p:attrName>
                                        </p:attrNameLst>
                                      </p:cBhvr>
                                      <p:to>
                                        <p:strVal val="visible"/>
                                      </p:to>
                                    </p:set>
                                    <p:anim calcmode="lin" valueType="num">
                                      <p:cBhvr additive="base">
                                        <p:cTn id="85" dur="500" fill="hold"/>
                                        <p:tgtEl>
                                          <p:spTgt spid="456715"/>
                                        </p:tgtEl>
                                        <p:attrNameLst>
                                          <p:attrName>ppt_x</p:attrName>
                                        </p:attrNameLst>
                                      </p:cBhvr>
                                      <p:tavLst>
                                        <p:tav tm="0">
                                          <p:val>
                                            <p:strVal val="0-#ppt_w/2"/>
                                          </p:val>
                                        </p:tav>
                                        <p:tav tm="100000">
                                          <p:val>
                                            <p:strVal val="#ppt_x"/>
                                          </p:val>
                                        </p:tav>
                                      </p:tavLst>
                                    </p:anim>
                                    <p:anim calcmode="lin" valueType="num">
                                      <p:cBhvr additive="base">
                                        <p:cTn id="86" dur="500" fill="hold"/>
                                        <p:tgtEl>
                                          <p:spTgt spid="456715"/>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456716"/>
                                        </p:tgtEl>
                                        <p:attrNameLst>
                                          <p:attrName>style.visibility</p:attrName>
                                        </p:attrNameLst>
                                      </p:cBhvr>
                                      <p:to>
                                        <p:strVal val="visible"/>
                                      </p:to>
                                    </p:set>
                                    <p:anim calcmode="lin" valueType="num">
                                      <p:cBhvr additive="base">
                                        <p:cTn id="91" dur="500" fill="hold"/>
                                        <p:tgtEl>
                                          <p:spTgt spid="456716"/>
                                        </p:tgtEl>
                                        <p:attrNameLst>
                                          <p:attrName>ppt_x</p:attrName>
                                        </p:attrNameLst>
                                      </p:cBhvr>
                                      <p:tavLst>
                                        <p:tav tm="0">
                                          <p:val>
                                            <p:strVal val="0-#ppt_w/2"/>
                                          </p:val>
                                        </p:tav>
                                        <p:tav tm="100000">
                                          <p:val>
                                            <p:strVal val="#ppt_x"/>
                                          </p:val>
                                        </p:tav>
                                      </p:tavLst>
                                    </p:anim>
                                    <p:anim calcmode="lin" valueType="num">
                                      <p:cBhvr additive="base">
                                        <p:cTn id="92" dur="500" fill="hold"/>
                                        <p:tgtEl>
                                          <p:spTgt spid="456716"/>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456727"/>
                                        </p:tgtEl>
                                        <p:attrNameLst>
                                          <p:attrName>style.visibility</p:attrName>
                                        </p:attrNameLst>
                                      </p:cBhvr>
                                      <p:to>
                                        <p:strVal val="visible"/>
                                      </p:to>
                                    </p:set>
                                    <p:anim calcmode="lin" valueType="num">
                                      <p:cBhvr additive="base">
                                        <p:cTn id="97" dur="500" fill="hold"/>
                                        <p:tgtEl>
                                          <p:spTgt spid="456727"/>
                                        </p:tgtEl>
                                        <p:attrNameLst>
                                          <p:attrName>ppt_x</p:attrName>
                                        </p:attrNameLst>
                                      </p:cBhvr>
                                      <p:tavLst>
                                        <p:tav tm="0">
                                          <p:val>
                                            <p:strVal val="0-#ppt_w/2"/>
                                          </p:val>
                                        </p:tav>
                                        <p:tav tm="100000">
                                          <p:val>
                                            <p:strVal val="#ppt_x"/>
                                          </p:val>
                                        </p:tav>
                                      </p:tavLst>
                                    </p:anim>
                                    <p:anim calcmode="lin" valueType="num">
                                      <p:cBhvr additive="base">
                                        <p:cTn id="98" dur="500" fill="hold"/>
                                        <p:tgtEl>
                                          <p:spTgt spid="456727"/>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456728"/>
                                        </p:tgtEl>
                                        <p:attrNameLst>
                                          <p:attrName>style.visibility</p:attrName>
                                        </p:attrNameLst>
                                      </p:cBhvr>
                                      <p:to>
                                        <p:strVal val="visible"/>
                                      </p:to>
                                    </p:set>
                                    <p:anim calcmode="lin" valueType="num">
                                      <p:cBhvr additive="base">
                                        <p:cTn id="103" dur="500" fill="hold"/>
                                        <p:tgtEl>
                                          <p:spTgt spid="456728"/>
                                        </p:tgtEl>
                                        <p:attrNameLst>
                                          <p:attrName>ppt_x</p:attrName>
                                        </p:attrNameLst>
                                      </p:cBhvr>
                                      <p:tavLst>
                                        <p:tav tm="0">
                                          <p:val>
                                            <p:strVal val="#ppt_x"/>
                                          </p:val>
                                        </p:tav>
                                        <p:tav tm="100000">
                                          <p:val>
                                            <p:strVal val="#ppt_x"/>
                                          </p:val>
                                        </p:tav>
                                      </p:tavLst>
                                    </p:anim>
                                    <p:anim calcmode="lin" valueType="num">
                                      <p:cBhvr additive="base">
                                        <p:cTn id="104" dur="500" fill="hold"/>
                                        <p:tgtEl>
                                          <p:spTgt spid="456728"/>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456729"/>
                                        </p:tgtEl>
                                        <p:attrNameLst>
                                          <p:attrName>style.visibility</p:attrName>
                                        </p:attrNameLst>
                                      </p:cBhvr>
                                      <p:to>
                                        <p:strVal val="visible"/>
                                      </p:to>
                                    </p:set>
                                    <p:anim calcmode="lin" valueType="num">
                                      <p:cBhvr additive="base">
                                        <p:cTn id="109" dur="500" fill="hold"/>
                                        <p:tgtEl>
                                          <p:spTgt spid="456729"/>
                                        </p:tgtEl>
                                        <p:attrNameLst>
                                          <p:attrName>ppt_x</p:attrName>
                                        </p:attrNameLst>
                                      </p:cBhvr>
                                      <p:tavLst>
                                        <p:tav tm="0">
                                          <p:val>
                                            <p:strVal val="0-#ppt_w/2"/>
                                          </p:val>
                                        </p:tav>
                                        <p:tav tm="100000">
                                          <p:val>
                                            <p:strVal val="#ppt_x"/>
                                          </p:val>
                                        </p:tav>
                                      </p:tavLst>
                                    </p:anim>
                                    <p:anim calcmode="lin" valueType="num">
                                      <p:cBhvr additive="base">
                                        <p:cTn id="110" dur="500" fill="hold"/>
                                        <p:tgtEl>
                                          <p:spTgt spid="456729"/>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456730"/>
                                        </p:tgtEl>
                                        <p:attrNameLst>
                                          <p:attrName>style.visibility</p:attrName>
                                        </p:attrNameLst>
                                      </p:cBhvr>
                                      <p:to>
                                        <p:strVal val="visible"/>
                                      </p:to>
                                    </p:set>
                                    <p:anim calcmode="lin" valueType="num">
                                      <p:cBhvr additive="base">
                                        <p:cTn id="115" dur="500" fill="hold"/>
                                        <p:tgtEl>
                                          <p:spTgt spid="456730"/>
                                        </p:tgtEl>
                                        <p:attrNameLst>
                                          <p:attrName>ppt_x</p:attrName>
                                        </p:attrNameLst>
                                      </p:cBhvr>
                                      <p:tavLst>
                                        <p:tav tm="0">
                                          <p:val>
                                            <p:strVal val="#ppt_x"/>
                                          </p:val>
                                        </p:tav>
                                        <p:tav tm="100000">
                                          <p:val>
                                            <p:strVal val="#ppt_x"/>
                                          </p:val>
                                        </p:tav>
                                      </p:tavLst>
                                    </p:anim>
                                    <p:anim calcmode="lin" valueType="num">
                                      <p:cBhvr additive="base">
                                        <p:cTn id="116" dur="500" fill="hold"/>
                                        <p:tgtEl>
                                          <p:spTgt spid="456730"/>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fill="hold" grpId="0" nodeType="clickEffect">
                                  <p:stCondLst>
                                    <p:cond delay="0"/>
                                  </p:stCondLst>
                                  <p:childTnLst>
                                    <p:set>
                                      <p:cBhvr>
                                        <p:cTn id="120" dur="1" fill="hold">
                                          <p:stCondLst>
                                            <p:cond delay="0"/>
                                          </p:stCondLst>
                                        </p:cTn>
                                        <p:tgtEl>
                                          <p:spTgt spid="456731"/>
                                        </p:tgtEl>
                                        <p:attrNameLst>
                                          <p:attrName>style.visibility</p:attrName>
                                        </p:attrNameLst>
                                      </p:cBhvr>
                                      <p:to>
                                        <p:strVal val="visible"/>
                                      </p:to>
                                    </p:set>
                                    <p:anim calcmode="lin" valueType="num">
                                      <p:cBhvr additive="base">
                                        <p:cTn id="121" dur="500" fill="hold"/>
                                        <p:tgtEl>
                                          <p:spTgt spid="456731"/>
                                        </p:tgtEl>
                                        <p:attrNameLst>
                                          <p:attrName>ppt_x</p:attrName>
                                        </p:attrNameLst>
                                      </p:cBhvr>
                                      <p:tavLst>
                                        <p:tav tm="0">
                                          <p:val>
                                            <p:strVal val="0-#ppt_w/2"/>
                                          </p:val>
                                        </p:tav>
                                        <p:tav tm="100000">
                                          <p:val>
                                            <p:strVal val="#ppt_x"/>
                                          </p:val>
                                        </p:tav>
                                      </p:tavLst>
                                    </p:anim>
                                    <p:anim calcmode="lin" valueType="num">
                                      <p:cBhvr additive="base">
                                        <p:cTn id="122" dur="500" fill="hold"/>
                                        <p:tgtEl>
                                          <p:spTgt spid="456731"/>
                                        </p:tgtEl>
                                        <p:attrNameLst>
                                          <p:attrName>ppt_y</p:attrName>
                                        </p:attrNameLst>
                                      </p:cBhvr>
                                      <p:tavLst>
                                        <p:tav tm="0">
                                          <p:val>
                                            <p:strVal val="#ppt_y"/>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456734"/>
                                        </p:tgtEl>
                                        <p:attrNameLst>
                                          <p:attrName>style.visibility</p:attrName>
                                        </p:attrNameLst>
                                      </p:cBhvr>
                                      <p:to>
                                        <p:strVal val="visible"/>
                                      </p:to>
                                    </p:set>
                                    <p:anim calcmode="lin" valueType="num">
                                      <p:cBhvr additive="base">
                                        <p:cTn id="127" dur="500" fill="hold"/>
                                        <p:tgtEl>
                                          <p:spTgt spid="456734"/>
                                        </p:tgtEl>
                                        <p:attrNameLst>
                                          <p:attrName>ppt_x</p:attrName>
                                        </p:attrNameLst>
                                      </p:cBhvr>
                                      <p:tavLst>
                                        <p:tav tm="0">
                                          <p:val>
                                            <p:strVal val="#ppt_x"/>
                                          </p:val>
                                        </p:tav>
                                        <p:tav tm="100000">
                                          <p:val>
                                            <p:strVal val="#ppt_x"/>
                                          </p:val>
                                        </p:tav>
                                      </p:tavLst>
                                    </p:anim>
                                    <p:anim calcmode="lin" valueType="num">
                                      <p:cBhvr additive="base">
                                        <p:cTn id="128" dur="500" fill="hold"/>
                                        <p:tgtEl>
                                          <p:spTgt spid="456734"/>
                                        </p:tgtEl>
                                        <p:attrNameLst>
                                          <p:attrName>ppt_y</p:attrName>
                                        </p:attrNameLst>
                                      </p:cBhvr>
                                      <p:tavLst>
                                        <p:tav tm="0">
                                          <p:val>
                                            <p:strVal val="1+#ppt_h/2"/>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grpId="0" nodeType="clickEffect">
                                  <p:stCondLst>
                                    <p:cond delay="0"/>
                                  </p:stCondLst>
                                  <p:childTnLst>
                                    <p:set>
                                      <p:cBhvr>
                                        <p:cTn id="132" dur="1" fill="hold">
                                          <p:stCondLst>
                                            <p:cond delay="0"/>
                                          </p:stCondLst>
                                        </p:cTn>
                                        <p:tgtEl>
                                          <p:spTgt spid="456732"/>
                                        </p:tgtEl>
                                        <p:attrNameLst>
                                          <p:attrName>style.visibility</p:attrName>
                                        </p:attrNameLst>
                                      </p:cBhvr>
                                      <p:to>
                                        <p:strVal val="visible"/>
                                      </p:to>
                                    </p:set>
                                    <p:anim calcmode="lin" valueType="num">
                                      <p:cBhvr additive="base">
                                        <p:cTn id="133" dur="500" fill="hold"/>
                                        <p:tgtEl>
                                          <p:spTgt spid="456732"/>
                                        </p:tgtEl>
                                        <p:attrNameLst>
                                          <p:attrName>ppt_x</p:attrName>
                                        </p:attrNameLst>
                                      </p:cBhvr>
                                      <p:tavLst>
                                        <p:tav tm="0">
                                          <p:val>
                                            <p:strVal val="0-#ppt_w/2"/>
                                          </p:val>
                                        </p:tav>
                                        <p:tav tm="100000">
                                          <p:val>
                                            <p:strVal val="#ppt_x"/>
                                          </p:val>
                                        </p:tav>
                                      </p:tavLst>
                                    </p:anim>
                                    <p:anim calcmode="lin" valueType="num">
                                      <p:cBhvr additive="base">
                                        <p:cTn id="134" dur="500" fill="hold"/>
                                        <p:tgtEl>
                                          <p:spTgt spid="456732"/>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3" presetClass="entr" presetSubtype="10" fill="hold" grpId="0" nodeType="clickEffect">
                                  <p:stCondLst>
                                    <p:cond delay="0"/>
                                  </p:stCondLst>
                                  <p:childTnLst>
                                    <p:set>
                                      <p:cBhvr>
                                        <p:cTn id="138" dur="1" fill="hold">
                                          <p:stCondLst>
                                            <p:cond delay="0"/>
                                          </p:stCondLst>
                                        </p:cTn>
                                        <p:tgtEl>
                                          <p:spTgt spid="456736"/>
                                        </p:tgtEl>
                                        <p:attrNameLst>
                                          <p:attrName>style.visibility</p:attrName>
                                        </p:attrNameLst>
                                      </p:cBhvr>
                                      <p:to>
                                        <p:strVal val="visible"/>
                                      </p:to>
                                    </p:set>
                                    <p:animEffect transition="in" filter="blinds(horizontal)">
                                      <p:cBhvr>
                                        <p:cTn id="139" dur="500"/>
                                        <p:tgtEl>
                                          <p:spTgt spid="456736"/>
                                        </p:tgtEl>
                                      </p:cBhvr>
                                    </p:animEffect>
                                  </p:childTnLst>
                                </p:cTn>
                              </p:par>
                            </p:childTnLst>
                          </p:cTn>
                        </p:par>
                      </p:childTnLst>
                    </p:cTn>
                  </p:par>
                  <p:par>
                    <p:cTn id="140" fill="hold">
                      <p:stCondLst>
                        <p:cond delay="indefinite"/>
                      </p:stCondLst>
                      <p:childTnLst>
                        <p:par>
                          <p:cTn id="141" fill="hold">
                            <p:stCondLst>
                              <p:cond delay="0"/>
                            </p:stCondLst>
                            <p:childTnLst>
                              <p:par>
                                <p:cTn id="142" presetID="5" presetClass="entr" presetSubtype="10" fill="hold" grpId="0" nodeType="clickEffect">
                                  <p:stCondLst>
                                    <p:cond delay="0"/>
                                  </p:stCondLst>
                                  <p:childTnLst>
                                    <p:set>
                                      <p:cBhvr>
                                        <p:cTn id="143" dur="1" fill="hold">
                                          <p:stCondLst>
                                            <p:cond delay="0"/>
                                          </p:stCondLst>
                                        </p:cTn>
                                        <p:tgtEl>
                                          <p:spTgt spid="456735"/>
                                        </p:tgtEl>
                                        <p:attrNameLst>
                                          <p:attrName>style.visibility</p:attrName>
                                        </p:attrNameLst>
                                      </p:cBhvr>
                                      <p:to>
                                        <p:strVal val="visible"/>
                                      </p:to>
                                    </p:set>
                                    <p:animEffect transition="in" filter="checkerboard(across)">
                                      <p:cBhvr>
                                        <p:cTn id="144" dur="500"/>
                                        <p:tgtEl>
                                          <p:spTgt spid="456735"/>
                                        </p:tgtEl>
                                      </p:cBhvr>
                                    </p:animEffect>
                                  </p:childTnLst>
                                </p:cTn>
                              </p:par>
                            </p:childTnLst>
                          </p:cTn>
                        </p:par>
                      </p:childTnLst>
                    </p:cTn>
                  </p:par>
                  <p:par>
                    <p:cTn id="145" fill="hold">
                      <p:stCondLst>
                        <p:cond delay="indefinite"/>
                      </p:stCondLst>
                      <p:childTnLst>
                        <p:par>
                          <p:cTn id="146" fill="hold">
                            <p:stCondLst>
                              <p:cond delay="0"/>
                            </p:stCondLst>
                            <p:childTnLst>
                              <p:par>
                                <p:cTn id="147" presetID="2" presetClass="entr" presetSubtype="4" fill="hold" grpId="0" nodeType="clickEffect">
                                  <p:stCondLst>
                                    <p:cond delay="0"/>
                                  </p:stCondLst>
                                  <p:childTnLst>
                                    <p:set>
                                      <p:cBhvr>
                                        <p:cTn id="148" dur="1" fill="hold">
                                          <p:stCondLst>
                                            <p:cond delay="0"/>
                                          </p:stCondLst>
                                        </p:cTn>
                                        <p:tgtEl>
                                          <p:spTgt spid="456733"/>
                                        </p:tgtEl>
                                        <p:attrNameLst>
                                          <p:attrName>style.visibility</p:attrName>
                                        </p:attrNameLst>
                                      </p:cBhvr>
                                      <p:to>
                                        <p:strVal val="visible"/>
                                      </p:to>
                                    </p:set>
                                    <p:anim calcmode="lin" valueType="num">
                                      <p:cBhvr additive="base">
                                        <p:cTn id="149" dur="500" fill="hold"/>
                                        <p:tgtEl>
                                          <p:spTgt spid="456733"/>
                                        </p:tgtEl>
                                        <p:attrNameLst>
                                          <p:attrName>ppt_x</p:attrName>
                                        </p:attrNameLst>
                                      </p:cBhvr>
                                      <p:tavLst>
                                        <p:tav tm="0">
                                          <p:val>
                                            <p:strVal val="#ppt_x"/>
                                          </p:val>
                                        </p:tav>
                                        <p:tav tm="100000">
                                          <p:val>
                                            <p:strVal val="#ppt_x"/>
                                          </p:val>
                                        </p:tav>
                                      </p:tavLst>
                                    </p:anim>
                                    <p:anim calcmode="lin" valueType="num">
                                      <p:cBhvr additive="base">
                                        <p:cTn id="150" dur="500" fill="hold"/>
                                        <p:tgtEl>
                                          <p:spTgt spid="4567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6706" grpId="0" animBg="1" autoUpdateAnimBg="0"/>
      <p:bldP spid="456707" grpId="0" animBg="1" autoUpdateAnimBg="0"/>
      <p:bldP spid="456708" grpId="0" animBg="1"/>
      <p:bldP spid="456709" grpId="0" animBg="1"/>
      <p:bldP spid="456710" grpId="0" animBg="1" autoUpdateAnimBg="0"/>
      <p:bldP spid="456711" grpId="0" animBg="1"/>
      <p:bldP spid="456712" grpId="0" animBg="1" autoUpdateAnimBg="0"/>
      <p:bldP spid="456713" grpId="0" animBg="1"/>
      <p:bldP spid="456714" grpId="0" animBg="1" autoUpdateAnimBg="0"/>
      <p:bldP spid="456715" grpId="0" animBg="1"/>
      <p:bldP spid="456716" grpId="0" animBg="1" autoUpdateAnimBg="0"/>
      <p:bldP spid="456718" grpId="0" animBg="1" autoUpdateAnimBg="0"/>
      <p:bldP spid="456720" grpId="0" animBg="1"/>
      <p:bldP spid="456721" grpId="0" animBg="1" autoUpdateAnimBg="0"/>
      <p:bldP spid="456726" grpId="0" animBg="1"/>
      <p:bldP spid="456727" grpId="0" animBg="1" autoUpdateAnimBg="0"/>
      <p:bldP spid="456728" grpId="0" animBg="1"/>
      <p:bldP spid="456729" grpId="0" animBg="1" autoUpdateAnimBg="0"/>
      <p:bldP spid="456730" grpId="0" animBg="1"/>
      <p:bldP spid="456731" grpId="0" animBg="1" autoUpdateAnimBg="0"/>
      <p:bldP spid="456732" grpId="0" animBg="1" autoUpdateAnimBg="0"/>
      <p:bldP spid="456733" grpId="0" animBg="1"/>
      <p:bldP spid="456734" grpId="0" animBg="1"/>
      <p:bldP spid="456735" grpId="0" animBg="1"/>
      <p:bldP spid="456736"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4674" name="Rectangle 2"/>
          <p:cNvSpPr>
            <a:spLocks noGrp="1" noChangeArrowheads="1"/>
          </p:cNvSpPr>
          <p:nvPr>
            <p:ph type="title"/>
          </p:nvPr>
        </p:nvSpPr>
        <p:spPr>
          <a:xfrm>
            <a:off x="1042988" y="115888"/>
            <a:ext cx="6985000" cy="612775"/>
          </a:xfrm>
          <a:ln w="28575">
            <a:solidFill>
              <a:schemeClr val="accent2"/>
            </a:solidFill>
          </a:ln>
        </p:spPr>
        <p:txBody>
          <a:bodyPr/>
          <a:lstStyle/>
          <a:p>
            <a:pPr eaLnBrk="1" hangingPunct="1"/>
            <a:r>
              <a:rPr lang="en-US" sz="3200" b="1" smtClean="0">
                <a:latin typeface="Tahoma" pitchFamily="34" charset="0"/>
              </a:rPr>
              <a:t>TEMPAT MENDAFTARKAN DIRI</a:t>
            </a:r>
          </a:p>
        </p:txBody>
      </p:sp>
      <p:sp>
        <p:nvSpPr>
          <p:cNvPr id="284675" name="Rectangle 3"/>
          <p:cNvSpPr>
            <a:spLocks noChangeArrowheads="1"/>
          </p:cNvSpPr>
          <p:nvPr/>
        </p:nvSpPr>
        <p:spPr bwMode="auto">
          <a:xfrm>
            <a:off x="1524000" y="981075"/>
            <a:ext cx="6019800" cy="790575"/>
          </a:xfrm>
          <a:prstGeom prst="rect">
            <a:avLst/>
          </a:prstGeom>
          <a:noFill/>
          <a:ln w="28575">
            <a:solidFill>
              <a:schemeClr val="accent2"/>
            </a:solidFill>
            <a:miter lim="800000"/>
            <a:headEnd/>
            <a:tailEnd/>
          </a:ln>
        </p:spPr>
        <p:txBody>
          <a:bodyPr lIns="91422" tIns="45712" rIns="91422" bIns="45712">
            <a:spAutoFit/>
          </a:bodyPr>
          <a:lstStyle/>
          <a:p>
            <a:pPr>
              <a:spcBef>
                <a:spcPct val="50000"/>
              </a:spcBef>
            </a:pPr>
            <a:r>
              <a:rPr lang="en-US" sz="2200" u="none">
                <a:latin typeface="Tahoma" pitchFamily="34" charset="0"/>
              </a:rPr>
              <a:t>pada kantor Direktorat Jenderal Pajak yang wilayah kerjanya meliputi</a:t>
            </a:r>
          </a:p>
        </p:txBody>
      </p:sp>
      <p:sp>
        <p:nvSpPr>
          <p:cNvPr id="284676" name="AutoShape 4"/>
          <p:cNvSpPr>
            <a:spLocks noChangeArrowheads="1"/>
          </p:cNvSpPr>
          <p:nvPr/>
        </p:nvSpPr>
        <p:spPr bwMode="auto">
          <a:xfrm>
            <a:off x="4038600" y="7620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84680" name="Rectangle 8"/>
          <p:cNvSpPr>
            <a:spLocks noChangeArrowheads="1"/>
          </p:cNvSpPr>
          <p:nvPr/>
        </p:nvSpPr>
        <p:spPr bwMode="auto">
          <a:xfrm>
            <a:off x="107950" y="1916113"/>
            <a:ext cx="4032250" cy="1125537"/>
          </a:xfrm>
          <a:prstGeom prst="rect">
            <a:avLst/>
          </a:prstGeom>
          <a:solidFill>
            <a:srgbClr val="CCFFFF"/>
          </a:solidFill>
          <a:ln w="28575">
            <a:solidFill>
              <a:schemeClr val="accent2"/>
            </a:solidFill>
            <a:miter lim="800000"/>
            <a:headEnd/>
            <a:tailEnd/>
          </a:ln>
        </p:spPr>
        <p:txBody>
          <a:bodyPr lIns="91422" tIns="45712" rIns="91422" bIns="45712">
            <a:spAutoFit/>
          </a:bodyPr>
          <a:lstStyle/>
          <a:p>
            <a:r>
              <a:rPr lang="en-US" sz="2200" u="none">
                <a:latin typeface="Kristen ITC" pitchFamily="66" charset="0"/>
              </a:rPr>
              <a:t>tempat kedudukan Wajib Pajak badan/ tempat tinggal WP orang pribadi</a:t>
            </a:r>
          </a:p>
        </p:txBody>
      </p:sp>
      <p:sp>
        <p:nvSpPr>
          <p:cNvPr id="284692" name="Rectangle 20"/>
          <p:cNvSpPr>
            <a:spLocks noChangeArrowheads="1"/>
          </p:cNvSpPr>
          <p:nvPr/>
        </p:nvSpPr>
        <p:spPr bwMode="auto">
          <a:xfrm>
            <a:off x="4624388" y="1916113"/>
            <a:ext cx="4411662" cy="1125537"/>
          </a:xfrm>
          <a:prstGeom prst="rect">
            <a:avLst/>
          </a:prstGeom>
          <a:solidFill>
            <a:srgbClr val="CCFFFF"/>
          </a:solidFill>
          <a:ln w="28575">
            <a:solidFill>
              <a:schemeClr val="accent2"/>
            </a:solidFill>
            <a:miter lim="800000"/>
            <a:headEnd/>
            <a:tailEnd/>
          </a:ln>
        </p:spPr>
        <p:txBody>
          <a:bodyPr lIns="91422" tIns="45712" rIns="91422" bIns="45712">
            <a:spAutoFit/>
          </a:bodyPr>
          <a:lstStyle/>
          <a:p>
            <a:r>
              <a:rPr lang="en-US" sz="2200" u="none">
                <a:latin typeface="Kristen ITC" pitchFamily="66" charset="0"/>
              </a:rPr>
              <a:t>tempat kegiatan usaha apabila WP OP melakukan kegiatan usaha/ kantor cabang</a:t>
            </a:r>
          </a:p>
        </p:txBody>
      </p:sp>
      <p:sp>
        <p:nvSpPr>
          <p:cNvPr id="37895" name="AutoShape 21"/>
          <p:cNvSpPr>
            <a:spLocks noChangeArrowheads="1"/>
          </p:cNvSpPr>
          <p:nvPr/>
        </p:nvSpPr>
        <p:spPr bwMode="auto">
          <a:xfrm>
            <a:off x="179388" y="188913"/>
            <a:ext cx="360362" cy="360362"/>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37896" name="AutoShape 22"/>
          <p:cNvSpPr>
            <a:spLocks noChangeArrowheads="1"/>
          </p:cNvSpPr>
          <p:nvPr/>
        </p:nvSpPr>
        <p:spPr bwMode="auto">
          <a:xfrm>
            <a:off x="539750" y="188913"/>
            <a:ext cx="360363" cy="360362"/>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284696" name="AutoShape 24"/>
          <p:cNvSpPr>
            <a:spLocks noChangeArrowheads="1"/>
          </p:cNvSpPr>
          <p:nvPr/>
        </p:nvSpPr>
        <p:spPr bwMode="auto">
          <a:xfrm rot="5040903">
            <a:off x="3168650" y="1016000"/>
            <a:ext cx="358775" cy="1584325"/>
          </a:xfrm>
          <a:prstGeom prst="downArrow">
            <a:avLst>
              <a:gd name="adj1" fmla="val 50000"/>
              <a:gd name="adj2" fmla="val 110398"/>
            </a:avLst>
          </a:prstGeom>
          <a:solidFill>
            <a:schemeClr val="accent1"/>
          </a:solidFill>
          <a:ln w="9525">
            <a:solidFill>
              <a:schemeClr val="tx1"/>
            </a:solidFill>
            <a:miter lim="800000"/>
            <a:headEnd/>
            <a:tailEnd/>
          </a:ln>
        </p:spPr>
        <p:txBody>
          <a:bodyPr vert="eaVert" wrap="none" anchor="ctr"/>
          <a:lstStyle/>
          <a:p>
            <a:endParaRPr lang="en-US"/>
          </a:p>
        </p:txBody>
      </p:sp>
      <p:sp>
        <p:nvSpPr>
          <p:cNvPr id="284697" name="AutoShape 25"/>
          <p:cNvSpPr>
            <a:spLocks noChangeArrowheads="1"/>
          </p:cNvSpPr>
          <p:nvPr/>
        </p:nvSpPr>
        <p:spPr bwMode="auto">
          <a:xfrm rot="-5055543">
            <a:off x="5256213" y="1016000"/>
            <a:ext cx="358775" cy="1584325"/>
          </a:xfrm>
          <a:prstGeom prst="downArrow">
            <a:avLst>
              <a:gd name="adj1" fmla="val 50000"/>
              <a:gd name="adj2" fmla="val 110398"/>
            </a:avLst>
          </a:prstGeom>
          <a:solidFill>
            <a:schemeClr val="accent1"/>
          </a:solidFill>
          <a:ln w="9525">
            <a:solidFill>
              <a:schemeClr val="tx1"/>
            </a:solidFill>
            <a:miter lim="800000"/>
            <a:headEnd/>
            <a:tailEnd/>
          </a:ln>
        </p:spPr>
        <p:txBody>
          <a:bodyPr vert="eaVert" wrap="none" anchor="ctr"/>
          <a:lstStyle/>
          <a:p>
            <a:endParaRPr lang="en-US"/>
          </a:p>
        </p:txBody>
      </p:sp>
      <p:sp>
        <p:nvSpPr>
          <p:cNvPr id="284699" name="Rectangle 27"/>
          <p:cNvSpPr>
            <a:spLocks noChangeArrowheads="1"/>
          </p:cNvSpPr>
          <p:nvPr/>
        </p:nvSpPr>
        <p:spPr bwMode="auto">
          <a:xfrm>
            <a:off x="107950" y="3289300"/>
            <a:ext cx="4032250" cy="1795463"/>
          </a:xfrm>
          <a:prstGeom prst="rect">
            <a:avLst/>
          </a:prstGeom>
          <a:noFill/>
          <a:ln w="28575">
            <a:solidFill>
              <a:schemeClr val="accent2"/>
            </a:solidFill>
            <a:miter lim="800000"/>
            <a:headEnd/>
            <a:tailEnd/>
          </a:ln>
        </p:spPr>
        <p:txBody>
          <a:bodyPr lIns="91422" tIns="45712" rIns="91422" bIns="45712">
            <a:spAutoFit/>
          </a:bodyPr>
          <a:lstStyle/>
          <a:p>
            <a:r>
              <a:rPr lang="en-US" sz="2200" u="none">
                <a:latin typeface="Tahoma" pitchFamily="34" charset="0"/>
              </a:rPr>
              <a:t>Untuk kewajiban perpajakan:</a:t>
            </a:r>
          </a:p>
          <a:p>
            <a:pPr algn="l">
              <a:buFontTx/>
              <a:buChar char="-"/>
            </a:pPr>
            <a:r>
              <a:rPr lang="en-US" sz="2200" u="none">
                <a:latin typeface="Tahoma" pitchFamily="34" charset="0"/>
              </a:rPr>
              <a:t> PPh badan/PPh Orang Pribadi (PPh Pasal 25 dan 29)</a:t>
            </a:r>
          </a:p>
          <a:p>
            <a:pPr algn="l">
              <a:buFontTx/>
              <a:buChar char="-"/>
            </a:pPr>
            <a:r>
              <a:rPr lang="en-US" sz="2200" u="none">
                <a:latin typeface="Tahoma" pitchFamily="34" charset="0"/>
              </a:rPr>
              <a:t> PPh Pot Put </a:t>
            </a:r>
          </a:p>
          <a:p>
            <a:pPr algn="l">
              <a:buFontTx/>
              <a:buChar char="-"/>
            </a:pPr>
            <a:r>
              <a:rPr lang="en-US" sz="2200" u="none">
                <a:latin typeface="Tahoma" pitchFamily="34" charset="0"/>
              </a:rPr>
              <a:t> PPN dan PPnBM</a:t>
            </a:r>
          </a:p>
        </p:txBody>
      </p:sp>
      <p:sp>
        <p:nvSpPr>
          <p:cNvPr id="284701" name="Rectangle 29"/>
          <p:cNvSpPr>
            <a:spLocks noChangeArrowheads="1"/>
          </p:cNvSpPr>
          <p:nvPr/>
        </p:nvSpPr>
        <p:spPr bwMode="auto">
          <a:xfrm>
            <a:off x="4643438" y="3311525"/>
            <a:ext cx="4032250" cy="1125538"/>
          </a:xfrm>
          <a:prstGeom prst="rect">
            <a:avLst/>
          </a:prstGeom>
          <a:noFill/>
          <a:ln w="28575">
            <a:solidFill>
              <a:schemeClr val="accent2"/>
            </a:solidFill>
            <a:miter lim="800000"/>
            <a:headEnd/>
            <a:tailEnd/>
          </a:ln>
        </p:spPr>
        <p:txBody>
          <a:bodyPr lIns="91422" tIns="45712" rIns="91422" bIns="45712">
            <a:spAutoFit/>
          </a:bodyPr>
          <a:lstStyle/>
          <a:p>
            <a:r>
              <a:rPr lang="en-US" sz="2200" u="none">
                <a:latin typeface="Tahoma" pitchFamily="34" charset="0"/>
              </a:rPr>
              <a:t>Untuk kewajiban perpajakan:</a:t>
            </a:r>
          </a:p>
          <a:p>
            <a:pPr algn="l">
              <a:buFontTx/>
              <a:buChar char="-"/>
            </a:pPr>
            <a:r>
              <a:rPr lang="en-US" sz="2200" u="none">
                <a:latin typeface="Tahoma" pitchFamily="34" charset="0"/>
              </a:rPr>
              <a:t> PPh Pot Put </a:t>
            </a:r>
          </a:p>
          <a:p>
            <a:pPr algn="l">
              <a:buFontTx/>
              <a:buChar char="-"/>
            </a:pPr>
            <a:r>
              <a:rPr lang="en-US" sz="2200" u="none">
                <a:latin typeface="Tahoma" pitchFamily="34" charset="0"/>
              </a:rPr>
              <a:t> PPN dan PPnBM</a:t>
            </a:r>
          </a:p>
        </p:txBody>
      </p:sp>
      <p:sp>
        <p:nvSpPr>
          <p:cNvPr id="284702" name="AutoShape 30"/>
          <p:cNvSpPr>
            <a:spLocks noChangeArrowheads="1"/>
          </p:cNvSpPr>
          <p:nvPr/>
        </p:nvSpPr>
        <p:spPr bwMode="auto">
          <a:xfrm>
            <a:off x="7019925" y="2997200"/>
            <a:ext cx="576263" cy="360363"/>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284703" name="AutoShape 31"/>
          <p:cNvSpPr>
            <a:spLocks noChangeArrowheads="1"/>
          </p:cNvSpPr>
          <p:nvPr/>
        </p:nvSpPr>
        <p:spPr bwMode="auto">
          <a:xfrm>
            <a:off x="1403350" y="2997200"/>
            <a:ext cx="576263" cy="360363"/>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284704" name="Rectangle 32"/>
          <p:cNvSpPr>
            <a:spLocks noChangeArrowheads="1"/>
          </p:cNvSpPr>
          <p:nvPr/>
        </p:nvSpPr>
        <p:spPr bwMode="auto">
          <a:xfrm>
            <a:off x="179388" y="5168900"/>
            <a:ext cx="8640762" cy="1692755"/>
          </a:xfrm>
          <a:prstGeom prst="rect">
            <a:avLst/>
          </a:prstGeom>
          <a:noFill/>
          <a:ln w="28575">
            <a:solidFill>
              <a:schemeClr val="accent2"/>
            </a:solidFill>
            <a:miter lim="800000"/>
            <a:headEnd/>
            <a:tailEnd/>
          </a:ln>
        </p:spPr>
        <p:txBody>
          <a:bodyPr lIns="91422" tIns="45712" rIns="91422" bIns="45712">
            <a:spAutoFit/>
          </a:bodyPr>
          <a:lstStyle/>
          <a:p>
            <a:r>
              <a:rPr lang="en-US" sz="2000" u="none" dirty="0" err="1">
                <a:latin typeface="Tahoma" pitchFamily="34" charset="0"/>
              </a:rPr>
              <a:t>Kewajiban</a:t>
            </a:r>
            <a:r>
              <a:rPr lang="en-US" sz="2000" u="none" dirty="0">
                <a:latin typeface="Tahoma" pitchFamily="34" charset="0"/>
              </a:rPr>
              <a:t> </a:t>
            </a:r>
            <a:r>
              <a:rPr lang="en-US" sz="2000" u="none" dirty="0" err="1">
                <a:latin typeface="Tahoma" pitchFamily="34" charset="0"/>
              </a:rPr>
              <a:t>pemungutan</a:t>
            </a:r>
            <a:r>
              <a:rPr lang="en-US" sz="2000" u="none" dirty="0">
                <a:latin typeface="Tahoma" pitchFamily="34" charset="0"/>
              </a:rPr>
              <a:t>, </a:t>
            </a:r>
            <a:r>
              <a:rPr lang="en-US" sz="2000" u="none" dirty="0" err="1">
                <a:latin typeface="Tahoma" pitchFamily="34" charset="0"/>
              </a:rPr>
              <a:t>penyetoran</a:t>
            </a:r>
            <a:r>
              <a:rPr lang="en-US" sz="2000" u="none" dirty="0">
                <a:latin typeface="Tahoma" pitchFamily="34" charset="0"/>
              </a:rPr>
              <a:t> </a:t>
            </a:r>
            <a:r>
              <a:rPr lang="en-US" sz="2000" u="none" dirty="0" err="1">
                <a:latin typeface="Tahoma" pitchFamily="34" charset="0"/>
              </a:rPr>
              <a:t>dan</a:t>
            </a:r>
            <a:r>
              <a:rPr lang="en-US" sz="2000" u="none" dirty="0">
                <a:latin typeface="Tahoma" pitchFamily="34" charset="0"/>
              </a:rPr>
              <a:t> </a:t>
            </a:r>
            <a:r>
              <a:rPr lang="en-US" sz="2000" u="none" dirty="0" err="1">
                <a:latin typeface="Tahoma" pitchFamily="34" charset="0"/>
              </a:rPr>
              <a:t>pelaporan</a:t>
            </a:r>
            <a:r>
              <a:rPr lang="en-US" sz="2000" u="none" dirty="0">
                <a:latin typeface="Tahoma" pitchFamily="34" charset="0"/>
              </a:rPr>
              <a:t> PPN </a:t>
            </a:r>
            <a:r>
              <a:rPr lang="en-US" sz="2000" u="none" dirty="0" err="1">
                <a:latin typeface="Tahoma" pitchFamily="34" charset="0"/>
              </a:rPr>
              <a:t>dan</a:t>
            </a:r>
            <a:r>
              <a:rPr lang="en-US" sz="2000" u="none" dirty="0">
                <a:latin typeface="Tahoma" pitchFamily="34" charset="0"/>
              </a:rPr>
              <a:t> </a:t>
            </a:r>
            <a:r>
              <a:rPr lang="en-US" sz="2000" u="none" dirty="0" err="1">
                <a:latin typeface="Tahoma" pitchFamily="34" charset="0"/>
              </a:rPr>
              <a:t>PPnBM</a:t>
            </a:r>
            <a:r>
              <a:rPr lang="en-US" sz="2000" u="none" dirty="0">
                <a:latin typeface="Tahoma" pitchFamily="34" charset="0"/>
              </a:rPr>
              <a:t> </a:t>
            </a:r>
            <a:r>
              <a:rPr lang="en-US" sz="2000" u="none" dirty="0" err="1">
                <a:latin typeface="Tahoma" pitchFamily="34" charset="0"/>
              </a:rPr>
              <a:t>terutang</a:t>
            </a:r>
            <a:r>
              <a:rPr lang="en-US" sz="2000" u="none" dirty="0">
                <a:latin typeface="Tahoma" pitchFamily="34" charset="0"/>
              </a:rPr>
              <a:t> </a:t>
            </a:r>
            <a:r>
              <a:rPr lang="en-US" sz="2000" b="1" u="none" dirty="0" err="1">
                <a:latin typeface="Tahoma" pitchFamily="34" charset="0"/>
              </a:rPr>
              <a:t>dapat</a:t>
            </a:r>
            <a:r>
              <a:rPr lang="en-US" sz="2000" u="none" dirty="0">
                <a:latin typeface="Tahoma" pitchFamily="34" charset="0"/>
              </a:rPr>
              <a:t> </a:t>
            </a:r>
            <a:r>
              <a:rPr lang="en-US" sz="2000" u="none" dirty="0" err="1">
                <a:latin typeface="Tahoma" pitchFamily="34" charset="0"/>
              </a:rPr>
              <a:t>dilakukan</a:t>
            </a:r>
            <a:r>
              <a:rPr lang="en-US" sz="2000" u="none" dirty="0">
                <a:latin typeface="Tahoma" pitchFamily="34" charset="0"/>
              </a:rPr>
              <a:t> </a:t>
            </a:r>
            <a:r>
              <a:rPr lang="en-US" sz="2000" u="none" dirty="0" err="1">
                <a:latin typeface="Tahoma" pitchFamily="34" charset="0"/>
              </a:rPr>
              <a:t>secara</a:t>
            </a:r>
            <a:r>
              <a:rPr lang="en-US" sz="2000" u="none" dirty="0">
                <a:latin typeface="Tahoma" pitchFamily="34" charset="0"/>
              </a:rPr>
              <a:t> </a:t>
            </a:r>
            <a:r>
              <a:rPr lang="en-US" sz="2000" u="none" dirty="0" err="1">
                <a:latin typeface="Tahoma" pitchFamily="34" charset="0"/>
              </a:rPr>
              <a:t>terpusat</a:t>
            </a:r>
            <a:r>
              <a:rPr lang="en-US" sz="2000" u="none" dirty="0">
                <a:latin typeface="Tahoma" pitchFamily="34" charset="0"/>
              </a:rPr>
              <a:t> (</a:t>
            </a:r>
            <a:r>
              <a:rPr lang="en-US" sz="2000" u="none" dirty="0" err="1">
                <a:latin typeface="Tahoma" pitchFamily="34" charset="0"/>
              </a:rPr>
              <a:t>sentralisasi</a:t>
            </a:r>
            <a:r>
              <a:rPr lang="en-US" sz="2000" u="none" dirty="0">
                <a:latin typeface="Tahoma" pitchFamily="34" charset="0"/>
              </a:rPr>
              <a:t>) </a:t>
            </a:r>
            <a:r>
              <a:rPr lang="en-US" sz="2000" u="none" dirty="0" err="1">
                <a:latin typeface="Tahoma" pitchFamily="34" charset="0"/>
              </a:rPr>
              <a:t>apabila</a:t>
            </a:r>
            <a:r>
              <a:rPr lang="en-US" sz="2000" u="none" dirty="0">
                <a:latin typeface="Tahoma" pitchFamily="34" charset="0"/>
              </a:rPr>
              <a:t> </a:t>
            </a:r>
            <a:r>
              <a:rPr lang="en-US" sz="2000" u="none" dirty="0" err="1">
                <a:latin typeface="Tahoma" pitchFamily="34" charset="0"/>
              </a:rPr>
              <a:t>memenuhi</a:t>
            </a:r>
            <a:r>
              <a:rPr lang="en-US" sz="2000" u="none" dirty="0">
                <a:latin typeface="Tahoma" pitchFamily="34" charset="0"/>
              </a:rPr>
              <a:t> </a:t>
            </a:r>
            <a:r>
              <a:rPr lang="en-US" sz="2000" u="none" dirty="0" err="1">
                <a:latin typeface="Tahoma" pitchFamily="34" charset="0"/>
              </a:rPr>
              <a:t>persyaratan</a:t>
            </a:r>
            <a:r>
              <a:rPr lang="en-US" sz="2000" u="none" dirty="0">
                <a:latin typeface="Tahoma" pitchFamily="34" charset="0"/>
              </a:rPr>
              <a:t> </a:t>
            </a:r>
            <a:r>
              <a:rPr lang="en-US" sz="2000" u="none" dirty="0" err="1">
                <a:latin typeface="Tahoma" pitchFamily="34" charset="0"/>
              </a:rPr>
              <a:t>tertentu</a:t>
            </a:r>
            <a:r>
              <a:rPr lang="en-US" sz="2000" u="none" dirty="0">
                <a:latin typeface="Tahoma" pitchFamily="34" charset="0"/>
              </a:rPr>
              <a:t>. </a:t>
            </a:r>
            <a:r>
              <a:rPr lang="en-US" sz="2000" u="none" dirty="0" err="1">
                <a:latin typeface="Tahoma" pitchFamily="34" charset="0"/>
              </a:rPr>
              <a:t>Sedangkan</a:t>
            </a:r>
            <a:r>
              <a:rPr lang="en-US" sz="2000" u="none" dirty="0">
                <a:latin typeface="Tahoma" pitchFamily="34" charset="0"/>
              </a:rPr>
              <a:t> </a:t>
            </a:r>
            <a:r>
              <a:rPr lang="en-US" sz="2000" u="none" dirty="0" err="1">
                <a:latin typeface="Tahoma" pitchFamily="34" charset="0"/>
              </a:rPr>
              <a:t>untuk</a:t>
            </a:r>
            <a:r>
              <a:rPr lang="en-US" sz="2000" u="none" dirty="0">
                <a:latin typeface="Tahoma" pitchFamily="34" charset="0"/>
              </a:rPr>
              <a:t> </a:t>
            </a:r>
            <a:r>
              <a:rPr lang="en-US" sz="2000" u="none" dirty="0" err="1">
                <a:latin typeface="Tahoma" pitchFamily="34" charset="0"/>
              </a:rPr>
              <a:t>PPh</a:t>
            </a:r>
            <a:r>
              <a:rPr lang="en-US" sz="2000" u="none" dirty="0">
                <a:latin typeface="Tahoma" pitchFamily="34" charset="0"/>
              </a:rPr>
              <a:t> </a:t>
            </a:r>
            <a:r>
              <a:rPr lang="en-US" sz="2000" u="none" dirty="0" err="1">
                <a:latin typeface="Tahoma" pitchFamily="34" charset="0"/>
              </a:rPr>
              <a:t>Pasal</a:t>
            </a:r>
            <a:r>
              <a:rPr lang="en-US" sz="2000" u="none" dirty="0">
                <a:latin typeface="Tahoma" pitchFamily="34" charset="0"/>
              </a:rPr>
              <a:t> 21 </a:t>
            </a:r>
            <a:r>
              <a:rPr lang="en-US" sz="2000" u="none" dirty="0" err="1">
                <a:latin typeface="Tahoma" pitchFamily="34" charset="0"/>
              </a:rPr>
              <a:t>dan</a:t>
            </a:r>
            <a:r>
              <a:rPr lang="en-US" sz="2000" u="none" dirty="0">
                <a:latin typeface="Tahoma" pitchFamily="34" charset="0"/>
              </a:rPr>
              <a:t> </a:t>
            </a:r>
            <a:r>
              <a:rPr lang="en-US" sz="2000" u="none" dirty="0" err="1">
                <a:latin typeface="Tahoma" pitchFamily="34" charset="0"/>
              </a:rPr>
              <a:t>Pasal</a:t>
            </a:r>
            <a:r>
              <a:rPr lang="en-US" sz="2000" u="none" dirty="0">
                <a:latin typeface="Tahoma" pitchFamily="34" charset="0"/>
              </a:rPr>
              <a:t> 26 </a:t>
            </a:r>
            <a:r>
              <a:rPr lang="en-US" sz="2000" u="none" dirty="0" err="1">
                <a:latin typeface="Tahoma" pitchFamily="34" charset="0"/>
              </a:rPr>
              <a:t>tidak</a:t>
            </a:r>
            <a:r>
              <a:rPr lang="en-US" sz="2000" u="none" dirty="0">
                <a:latin typeface="Tahoma" pitchFamily="34" charset="0"/>
              </a:rPr>
              <a:t> </a:t>
            </a:r>
            <a:r>
              <a:rPr lang="en-US" sz="2000" u="none" dirty="0" err="1">
                <a:latin typeface="Tahoma" pitchFamily="34" charset="0"/>
              </a:rPr>
              <a:t>dapat</a:t>
            </a:r>
            <a:r>
              <a:rPr lang="en-US" sz="2000" u="none" dirty="0">
                <a:latin typeface="Tahoma" pitchFamily="34" charset="0"/>
              </a:rPr>
              <a:t> </a:t>
            </a:r>
            <a:r>
              <a:rPr lang="en-US" sz="2000" u="none" dirty="0" err="1">
                <a:latin typeface="Tahoma" pitchFamily="34" charset="0"/>
              </a:rPr>
              <a:t>dilakukan</a:t>
            </a:r>
            <a:r>
              <a:rPr lang="en-US" sz="2000" u="none" dirty="0">
                <a:latin typeface="Tahoma" pitchFamily="34" charset="0"/>
              </a:rPr>
              <a:t> </a:t>
            </a:r>
            <a:r>
              <a:rPr lang="en-US" sz="2000" u="none" dirty="0" err="1">
                <a:latin typeface="Tahoma" pitchFamily="34" charset="0"/>
              </a:rPr>
              <a:t>pemusatan</a:t>
            </a:r>
            <a:r>
              <a:rPr lang="en-US" sz="2000" u="none" dirty="0">
                <a:latin typeface="Tahoma" pitchFamily="34" charset="0"/>
              </a:rPr>
              <a:t> </a:t>
            </a:r>
            <a:r>
              <a:rPr lang="en-US" sz="2000" u="none" dirty="0" err="1">
                <a:latin typeface="Tahoma" pitchFamily="34" charset="0"/>
              </a:rPr>
              <a:t>pemotongan</a:t>
            </a:r>
            <a:r>
              <a:rPr lang="en-US" sz="2000" u="none" dirty="0">
                <a:latin typeface="Tahoma" pitchFamily="34" charset="0"/>
              </a:rPr>
              <a:t>, </a:t>
            </a:r>
            <a:r>
              <a:rPr lang="en-US" sz="2000" u="none" dirty="0" err="1">
                <a:latin typeface="Tahoma" pitchFamily="34" charset="0"/>
              </a:rPr>
              <a:t>penyetoran</a:t>
            </a:r>
            <a:r>
              <a:rPr lang="en-US" sz="2000" u="none" dirty="0">
                <a:latin typeface="Tahoma" pitchFamily="34" charset="0"/>
              </a:rPr>
              <a:t> </a:t>
            </a:r>
            <a:r>
              <a:rPr lang="en-US" sz="2000" u="none" dirty="0" err="1">
                <a:latin typeface="Tahoma" pitchFamily="34" charset="0"/>
              </a:rPr>
              <a:t>dan</a:t>
            </a:r>
            <a:r>
              <a:rPr lang="en-US" sz="2000" u="none" dirty="0">
                <a:latin typeface="Tahoma" pitchFamily="34" charset="0"/>
              </a:rPr>
              <a:t> </a:t>
            </a:r>
            <a:r>
              <a:rPr lang="en-US" sz="2000" u="none" dirty="0" err="1">
                <a:latin typeface="Tahoma" pitchFamily="34" charset="0"/>
              </a:rPr>
              <a:t>pelaporan</a:t>
            </a:r>
            <a:r>
              <a:rPr lang="en-US" sz="2000" u="none" dirty="0">
                <a:latin typeface="Tahoma" pitchFamily="34" charset="0"/>
              </a:rPr>
              <a:t> </a:t>
            </a:r>
            <a:r>
              <a:rPr lang="en-US" sz="2000" u="none" dirty="0" err="1">
                <a:latin typeface="Tahoma" pitchFamily="34" charset="0"/>
              </a:rPr>
              <a:t>pajak</a:t>
            </a:r>
            <a:r>
              <a:rPr lang="en-US" sz="2000" u="none" dirty="0">
                <a:latin typeface="Tahoma" pitchFamily="34" charset="0"/>
              </a:rPr>
              <a:t> </a:t>
            </a:r>
            <a:r>
              <a:rPr lang="en-US" sz="2000" u="none" dirty="0" err="1">
                <a:latin typeface="Tahoma" pitchFamily="34" charset="0"/>
              </a:rPr>
              <a:t>terutang</a:t>
            </a:r>
            <a:r>
              <a:rPr lang="en-US" sz="2000" u="none" dirty="0">
                <a:latin typeface="Tahoma" pitchFamily="34" charset="0"/>
              </a:rPr>
              <a:t>. (</a:t>
            </a:r>
            <a:r>
              <a:rPr lang="en-US" sz="2000" b="1" u="none" dirty="0">
                <a:solidFill>
                  <a:srgbClr val="FF0000"/>
                </a:solidFill>
                <a:latin typeface="Tahoma" pitchFamily="34" charset="0"/>
              </a:rPr>
              <a:t>SE-23/PJ.43/2000</a:t>
            </a:r>
            <a:r>
              <a:rPr lang="en-US" sz="2000" u="none" dirty="0">
                <a:latin typeface="Tahoma" pitchFamily="34" charset="0"/>
              </a:rPr>
              <a:t>)</a:t>
            </a:r>
          </a:p>
        </p:txBody>
      </p:sp>
      <p:sp>
        <p:nvSpPr>
          <p:cNvPr id="284705" name="AutoShape 33"/>
          <p:cNvSpPr>
            <a:spLocks noChangeArrowheads="1"/>
          </p:cNvSpPr>
          <p:nvPr/>
        </p:nvSpPr>
        <p:spPr bwMode="auto">
          <a:xfrm>
            <a:off x="34925" y="5157788"/>
            <a:ext cx="360363"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990000"/>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4674"/>
                                        </p:tgtEl>
                                        <p:attrNameLst>
                                          <p:attrName>style.visibility</p:attrName>
                                        </p:attrNameLst>
                                      </p:cBhvr>
                                      <p:to>
                                        <p:strVal val="visible"/>
                                      </p:to>
                                    </p:set>
                                    <p:anim calcmode="lin" valueType="num">
                                      <p:cBhvr additive="base">
                                        <p:cTn id="7" dur="500" fill="hold"/>
                                        <p:tgtEl>
                                          <p:spTgt spid="284674"/>
                                        </p:tgtEl>
                                        <p:attrNameLst>
                                          <p:attrName>ppt_x</p:attrName>
                                        </p:attrNameLst>
                                      </p:cBhvr>
                                      <p:tavLst>
                                        <p:tav tm="0">
                                          <p:val>
                                            <p:strVal val="0-#ppt_w/2"/>
                                          </p:val>
                                        </p:tav>
                                        <p:tav tm="100000">
                                          <p:val>
                                            <p:strVal val="#ppt_x"/>
                                          </p:val>
                                        </p:tav>
                                      </p:tavLst>
                                    </p:anim>
                                    <p:anim calcmode="lin" valueType="num">
                                      <p:cBhvr additive="base">
                                        <p:cTn id="8" dur="500" fill="hold"/>
                                        <p:tgtEl>
                                          <p:spTgt spid="2846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4676"/>
                                        </p:tgtEl>
                                        <p:attrNameLst>
                                          <p:attrName>style.visibility</p:attrName>
                                        </p:attrNameLst>
                                      </p:cBhvr>
                                      <p:to>
                                        <p:strVal val="visible"/>
                                      </p:to>
                                    </p:set>
                                    <p:anim calcmode="lin" valueType="num">
                                      <p:cBhvr additive="base">
                                        <p:cTn id="13" dur="500" fill="hold"/>
                                        <p:tgtEl>
                                          <p:spTgt spid="284676"/>
                                        </p:tgtEl>
                                        <p:attrNameLst>
                                          <p:attrName>ppt_x</p:attrName>
                                        </p:attrNameLst>
                                      </p:cBhvr>
                                      <p:tavLst>
                                        <p:tav tm="0">
                                          <p:val>
                                            <p:strVal val="0-#ppt_w/2"/>
                                          </p:val>
                                        </p:tav>
                                        <p:tav tm="100000">
                                          <p:val>
                                            <p:strVal val="#ppt_x"/>
                                          </p:val>
                                        </p:tav>
                                      </p:tavLst>
                                    </p:anim>
                                    <p:anim calcmode="lin" valueType="num">
                                      <p:cBhvr additive="base">
                                        <p:cTn id="14" dur="500" fill="hold"/>
                                        <p:tgtEl>
                                          <p:spTgt spid="28467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4675"/>
                                        </p:tgtEl>
                                        <p:attrNameLst>
                                          <p:attrName>style.visibility</p:attrName>
                                        </p:attrNameLst>
                                      </p:cBhvr>
                                      <p:to>
                                        <p:strVal val="visible"/>
                                      </p:to>
                                    </p:set>
                                    <p:anim calcmode="lin" valueType="num">
                                      <p:cBhvr additive="base">
                                        <p:cTn id="19" dur="500" fill="hold"/>
                                        <p:tgtEl>
                                          <p:spTgt spid="284675"/>
                                        </p:tgtEl>
                                        <p:attrNameLst>
                                          <p:attrName>ppt_x</p:attrName>
                                        </p:attrNameLst>
                                      </p:cBhvr>
                                      <p:tavLst>
                                        <p:tav tm="0">
                                          <p:val>
                                            <p:strVal val="0-#ppt_w/2"/>
                                          </p:val>
                                        </p:tav>
                                        <p:tav tm="100000">
                                          <p:val>
                                            <p:strVal val="#ppt_x"/>
                                          </p:val>
                                        </p:tav>
                                      </p:tavLst>
                                    </p:anim>
                                    <p:anim calcmode="lin" valueType="num">
                                      <p:cBhvr additive="base">
                                        <p:cTn id="20" dur="500" fill="hold"/>
                                        <p:tgtEl>
                                          <p:spTgt spid="28467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4696"/>
                                        </p:tgtEl>
                                        <p:attrNameLst>
                                          <p:attrName>style.visibility</p:attrName>
                                        </p:attrNameLst>
                                      </p:cBhvr>
                                      <p:to>
                                        <p:strVal val="visible"/>
                                      </p:to>
                                    </p:set>
                                    <p:anim calcmode="lin" valueType="num">
                                      <p:cBhvr additive="base">
                                        <p:cTn id="25" dur="500" fill="hold"/>
                                        <p:tgtEl>
                                          <p:spTgt spid="284696"/>
                                        </p:tgtEl>
                                        <p:attrNameLst>
                                          <p:attrName>ppt_x</p:attrName>
                                        </p:attrNameLst>
                                      </p:cBhvr>
                                      <p:tavLst>
                                        <p:tav tm="0">
                                          <p:val>
                                            <p:strVal val="#ppt_x"/>
                                          </p:val>
                                        </p:tav>
                                        <p:tav tm="100000">
                                          <p:val>
                                            <p:strVal val="#ppt_x"/>
                                          </p:val>
                                        </p:tav>
                                      </p:tavLst>
                                    </p:anim>
                                    <p:anim calcmode="lin" valueType="num">
                                      <p:cBhvr additive="base">
                                        <p:cTn id="26" dur="500" fill="hold"/>
                                        <p:tgtEl>
                                          <p:spTgt spid="28469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4680"/>
                                        </p:tgtEl>
                                        <p:attrNameLst>
                                          <p:attrName>style.visibility</p:attrName>
                                        </p:attrNameLst>
                                      </p:cBhvr>
                                      <p:to>
                                        <p:strVal val="visible"/>
                                      </p:to>
                                    </p:set>
                                    <p:anim calcmode="lin" valueType="num">
                                      <p:cBhvr additive="base">
                                        <p:cTn id="31" dur="500" fill="hold"/>
                                        <p:tgtEl>
                                          <p:spTgt spid="284680"/>
                                        </p:tgtEl>
                                        <p:attrNameLst>
                                          <p:attrName>ppt_x</p:attrName>
                                        </p:attrNameLst>
                                      </p:cBhvr>
                                      <p:tavLst>
                                        <p:tav tm="0">
                                          <p:val>
                                            <p:strVal val="0-#ppt_w/2"/>
                                          </p:val>
                                        </p:tav>
                                        <p:tav tm="100000">
                                          <p:val>
                                            <p:strVal val="#ppt_x"/>
                                          </p:val>
                                        </p:tav>
                                      </p:tavLst>
                                    </p:anim>
                                    <p:anim calcmode="lin" valueType="num">
                                      <p:cBhvr additive="base">
                                        <p:cTn id="32" dur="500" fill="hold"/>
                                        <p:tgtEl>
                                          <p:spTgt spid="28468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84697"/>
                                        </p:tgtEl>
                                        <p:attrNameLst>
                                          <p:attrName>style.visibility</p:attrName>
                                        </p:attrNameLst>
                                      </p:cBhvr>
                                      <p:to>
                                        <p:strVal val="visible"/>
                                      </p:to>
                                    </p:set>
                                    <p:anim calcmode="lin" valueType="num">
                                      <p:cBhvr additive="base">
                                        <p:cTn id="37" dur="500" fill="hold"/>
                                        <p:tgtEl>
                                          <p:spTgt spid="284697"/>
                                        </p:tgtEl>
                                        <p:attrNameLst>
                                          <p:attrName>ppt_x</p:attrName>
                                        </p:attrNameLst>
                                      </p:cBhvr>
                                      <p:tavLst>
                                        <p:tav tm="0">
                                          <p:val>
                                            <p:strVal val="#ppt_x"/>
                                          </p:val>
                                        </p:tav>
                                        <p:tav tm="100000">
                                          <p:val>
                                            <p:strVal val="#ppt_x"/>
                                          </p:val>
                                        </p:tav>
                                      </p:tavLst>
                                    </p:anim>
                                    <p:anim calcmode="lin" valueType="num">
                                      <p:cBhvr additive="base">
                                        <p:cTn id="38" dur="500" fill="hold"/>
                                        <p:tgtEl>
                                          <p:spTgt spid="28469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4692"/>
                                        </p:tgtEl>
                                        <p:attrNameLst>
                                          <p:attrName>style.visibility</p:attrName>
                                        </p:attrNameLst>
                                      </p:cBhvr>
                                      <p:to>
                                        <p:strVal val="visible"/>
                                      </p:to>
                                    </p:set>
                                    <p:anim calcmode="lin" valueType="num">
                                      <p:cBhvr additive="base">
                                        <p:cTn id="43" dur="500" fill="hold"/>
                                        <p:tgtEl>
                                          <p:spTgt spid="284692"/>
                                        </p:tgtEl>
                                        <p:attrNameLst>
                                          <p:attrName>ppt_x</p:attrName>
                                        </p:attrNameLst>
                                      </p:cBhvr>
                                      <p:tavLst>
                                        <p:tav tm="0">
                                          <p:val>
                                            <p:strVal val="0-#ppt_w/2"/>
                                          </p:val>
                                        </p:tav>
                                        <p:tav tm="100000">
                                          <p:val>
                                            <p:strVal val="#ppt_x"/>
                                          </p:val>
                                        </p:tav>
                                      </p:tavLst>
                                    </p:anim>
                                    <p:anim calcmode="lin" valueType="num">
                                      <p:cBhvr additive="base">
                                        <p:cTn id="44" dur="500" fill="hold"/>
                                        <p:tgtEl>
                                          <p:spTgt spid="284692"/>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84703"/>
                                        </p:tgtEl>
                                        <p:attrNameLst>
                                          <p:attrName>style.visibility</p:attrName>
                                        </p:attrNameLst>
                                      </p:cBhvr>
                                      <p:to>
                                        <p:strVal val="visible"/>
                                      </p:to>
                                    </p:set>
                                    <p:anim calcmode="lin" valueType="num">
                                      <p:cBhvr additive="base">
                                        <p:cTn id="49" dur="500" fill="hold"/>
                                        <p:tgtEl>
                                          <p:spTgt spid="284703"/>
                                        </p:tgtEl>
                                        <p:attrNameLst>
                                          <p:attrName>ppt_x</p:attrName>
                                        </p:attrNameLst>
                                      </p:cBhvr>
                                      <p:tavLst>
                                        <p:tav tm="0">
                                          <p:val>
                                            <p:strVal val="#ppt_x"/>
                                          </p:val>
                                        </p:tav>
                                        <p:tav tm="100000">
                                          <p:val>
                                            <p:strVal val="#ppt_x"/>
                                          </p:val>
                                        </p:tav>
                                      </p:tavLst>
                                    </p:anim>
                                    <p:anim calcmode="lin" valueType="num">
                                      <p:cBhvr additive="base">
                                        <p:cTn id="50" dur="500" fill="hold"/>
                                        <p:tgtEl>
                                          <p:spTgt spid="28470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84699"/>
                                        </p:tgtEl>
                                        <p:attrNameLst>
                                          <p:attrName>style.visibility</p:attrName>
                                        </p:attrNameLst>
                                      </p:cBhvr>
                                      <p:to>
                                        <p:strVal val="visible"/>
                                      </p:to>
                                    </p:set>
                                    <p:anim calcmode="lin" valueType="num">
                                      <p:cBhvr additive="base">
                                        <p:cTn id="55" dur="500" fill="hold"/>
                                        <p:tgtEl>
                                          <p:spTgt spid="284699"/>
                                        </p:tgtEl>
                                        <p:attrNameLst>
                                          <p:attrName>ppt_x</p:attrName>
                                        </p:attrNameLst>
                                      </p:cBhvr>
                                      <p:tavLst>
                                        <p:tav tm="0">
                                          <p:val>
                                            <p:strVal val="0-#ppt_w/2"/>
                                          </p:val>
                                        </p:tav>
                                        <p:tav tm="100000">
                                          <p:val>
                                            <p:strVal val="#ppt_x"/>
                                          </p:val>
                                        </p:tav>
                                      </p:tavLst>
                                    </p:anim>
                                    <p:anim calcmode="lin" valueType="num">
                                      <p:cBhvr additive="base">
                                        <p:cTn id="56" dur="500" fill="hold"/>
                                        <p:tgtEl>
                                          <p:spTgt spid="28469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84702"/>
                                        </p:tgtEl>
                                        <p:attrNameLst>
                                          <p:attrName>style.visibility</p:attrName>
                                        </p:attrNameLst>
                                      </p:cBhvr>
                                      <p:to>
                                        <p:strVal val="visible"/>
                                      </p:to>
                                    </p:set>
                                    <p:anim calcmode="lin" valueType="num">
                                      <p:cBhvr additive="base">
                                        <p:cTn id="61" dur="500" fill="hold"/>
                                        <p:tgtEl>
                                          <p:spTgt spid="284702"/>
                                        </p:tgtEl>
                                        <p:attrNameLst>
                                          <p:attrName>ppt_x</p:attrName>
                                        </p:attrNameLst>
                                      </p:cBhvr>
                                      <p:tavLst>
                                        <p:tav tm="0">
                                          <p:val>
                                            <p:strVal val="#ppt_x"/>
                                          </p:val>
                                        </p:tav>
                                        <p:tav tm="100000">
                                          <p:val>
                                            <p:strVal val="#ppt_x"/>
                                          </p:val>
                                        </p:tav>
                                      </p:tavLst>
                                    </p:anim>
                                    <p:anim calcmode="lin" valueType="num">
                                      <p:cBhvr additive="base">
                                        <p:cTn id="62" dur="500" fill="hold"/>
                                        <p:tgtEl>
                                          <p:spTgt spid="28470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284701"/>
                                        </p:tgtEl>
                                        <p:attrNameLst>
                                          <p:attrName>style.visibility</p:attrName>
                                        </p:attrNameLst>
                                      </p:cBhvr>
                                      <p:to>
                                        <p:strVal val="visible"/>
                                      </p:to>
                                    </p:set>
                                    <p:anim calcmode="lin" valueType="num">
                                      <p:cBhvr additive="base">
                                        <p:cTn id="67" dur="500" fill="hold"/>
                                        <p:tgtEl>
                                          <p:spTgt spid="284701"/>
                                        </p:tgtEl>
                                        <p:attrNameLst>
                                          <p:attrName>ppt_x</p:attrName>
                                        </p:attrNameLst>
                                      </p:cBhvr>
                                      <p:tavLst>
                                        <p:tav tm="0">
                                          <p:val>
                                            <p:strVal val="0-#ppt_w/2"/>
                                          </p:val>
                                        </p:tav>
                                        <p:tav tm="100000">
                                          <p:val>
                                            <p:strVal val="#ppt_x"/>
                                          </p:val>
                                        </p:tav>
                                      </p:tavLst>
                                    </p:anim>
                                    <p:anim calcmode="lin" valueType="num">
                                      <p:cBhvr additive="base">
                                        <p:cTn id="68" dur="500" fill="hold"/>
                                        <p:tgtEl>
                                          <p:spTgt spid="284701"/>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284704"/>
                                        </p:tgtEl>
                                        <p:attrNameLst>
                                          <p:attrName>style.visibility</p:attrName>
                                        </p:attrNameLst>
                                      </p:cBhvr>
                                      <p:to>
                                        <p:strVal val="visible"/>
                                      </p:to>
                                    </p:set>
                                    <p:anim calcmode="lin" valueType="num">
                                      <p:cBhvr additive="base">
                                        <p:cTn id="73" dur="500" fill="hold"/>
                                        <p:tgtEl>
                                          <p:spTgt spid="284704"/>
                                        </p:tgtEl>
                                        <p:attrNameLst>
                                          <p:attrName>ppt_x</p:attrName>
                                        </p:attrNameLst>
                                      </p:cBhvr>
                                      <p:tavLst>
                                        <p:tav tm="0">
                                          <p:val>
                                            <p:strVal val="0-#ppt_w/2"/>
                                          </p:val>
                                        </p:tav>
                                        <p:tav tm="100000">
                                          <p:val>
                                            <p:strVal val="#ppt_x"/>
                                          </p:val>
                                        </p:tav>
                                      </p:tavLst>
                                    </p:anim>
                                    <p:anim calcmode="lin" valueType="num">
                                      <p:cBhvr additive="base">
                                        <p:cTn id="74" dur="500" fill="hold"/>
                                        <p:tgtEl>
                                          <p:spTgt spid="284704"/>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5" presetClass="entr" presetSubtype="10" fill="hold" grpId="0" nodeType="clickEffect">
                                  <p:stCondLst>
                                    <p:cond delay="0"/>
                                  </p:stCondLst>
                                  <p:childTnLst>
                                    <p:set>
                                      <p:cBhvr>
                                        <p:cTn id="78" dur="1" fill="hold">
                                          <p:stCondLst>
                                            <p:cond delay="0"/>
                                          </p:stCondLst>
                                        </p:cTn>
                                        <p:tgtEl>
                                          <p:spTgt spid="284705"/>
                                        </p:tgtEl>
                                        <p:attrNameLst>
                                          <p:attrName>style.visibility</p:attrName>
                                        </p:attrNameLst>
                                      </p:cBhvr>
                                      <p:to>
                                        <p:strVal val="visible"/>
                                      </p:to>
                                    </p:set>
                                    <p:animEffect transition="in" filter="checkerboard(across)">
                                      <p:cBhvr>
                                        <p:cTn id="79" dur="500"/>
                                        <p:tgtEl>
                                          <p:spTgt spid="284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4" grpId="0" animBg="1" autoUpdateAnimBg="0"/>
      <p:bldP spid="284675" grpId="0" animBg="1" autoUpdateAnimBg="0"/>
      <p:bldP spid="284676" grpId="0" animBg="1"/>
      <p:bldP spid="284680" grpId="0" animBg="1" autoUpdateAnimBg="0"/>
      <p:bldP spid="284692" grpId="0" animBg="1" autoUpdateAnimBg="0"/>
      <p:bldP spid="284696" grpId="0" animBg="1"/>
      <p:bldP spid="284697" grpId="0" animBg="1"/>
      <p:bldP spid="284699" grpId="0" animBg="1" autoUpdateAnimBg="0"/>
      <p:bldP spid="284701" grpId="0" animBg="1" autoUpdateAnimBg="0"/>
      <p:bldP spid="284702" grpId="0" animBg="1"/>
      <p:bldP spid="284703" grpId="0" animBg="1"/>
      <p:bldP spid="284704" grpId="0" animBg="1" autoUpdateAnimBg="0"/>
      <p:bldP spid="284705"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5698" name="Rectangle 2"/>
          <p:cNvSpPr>
            <a:spLocks noGrp="1" noChangeArrowheads="1"/>
          </p:cNvSpPr>
          <p:nvPr>
            <p:ph type="title"/>
          </p:nvPr>
        </p:nvSpPr>
        <p:spPr>
          <a:xfrm>
            <a:off x="1042988" y="115888"/>
            <a:ext cx="6985000" cy="612775"/>
          </a:xfrm>
          <a:ln w="28575">
            <a:solidFill>
              <a:schemeClr val="accent2"/>
            </a:solidFill>
          </a:ln>
        </p:spPr>
        <p:txBody>
          <a:bodyPr/>
          <a:lstStyle/>
          <a:p>
            <a:pPr eaLnBrk="1" hangingPunct="1"/>
            <a:r>
              <a:rPr lang="en-US" sz="3200" b="1" smtClean="0">
                <a:latin typeface="Tahoma" pitchFamily="34" charset="0"/>
              </a:rPr>
              <a:t>TEMPAT MENDAFTARKAN DIRI</a:t>
            </a:r>
          </a:p>
        </p:txBody>
      </p:sp>
      <p:sp>
        <p:nvSpPr>
          <p:cNvPr id="285699" name="Rectangle 3"/>
          <p:cNvSpPr>
            <a:spLocks noChangeArrowheads="1"/>
          </p:cNvSpPr>
          <p:nvPr/>
        </p:nvSpPr>
        <p:spPr bwMode="auto">
          <a:xfrm>
            <a:off x="1524000" y="981075"/>
            <a:ext cx="6019800" cy="790575"/>
          </a:xfrm>
          <a:prstGeom prst="rect">
            <a:avLst/>
          </a:prstGeom>
          <a:noFill/>
          <a:ln w="28575">
            <a:solidFill>
              <a:schemeClr val="accent2"/>
            </a:solidFill>
            <a:miter lim="800000"/>
            <a:headEnd/>
            <a:tailEnd/>
          </a:ln>
        </p:spPr>
        <p:txBody>
          <a:bodyPr lIns="91422" tIns="45712" rIns="91422" bIns="45712">
            <a:spAutoFit/>
          </a:bodyPr>
          <a:lstStyle/>
          <a:p>
            <a:pPr>
              <a:spcBef>
                <a:spcPct val="50000"/>
              </a:spcBef>
            </a:pPr>
            <a:r>
              <a:rPr lang="en-US" sz="2200" b="1" u="none">
                <a:latin typeface="Kristen ITC" pitchFamily="66" charset="0"/>
              </a:rPr>
              <a:t>Bagi WP OP yang berstatus sebagai karyawan</a:t>
            </a:r>
          </a:p>
        </p:txBody>
      </p:sp>
      <p:sp>
        <p:nvSpPr>
          <p:cNvPr id="285700" name="AutoShape 4"/>
          <p:cNvSpPr>
            <a:spLocks noChangeArrowheads="1"/>
          </p:cNvSpPr>
          <p:nvPr/>
        </p:nvSpPr>
        <p:spPr bwMode="auto">
          <a:xfrm>
            <a:off x="4038600" y="7620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85701" name="Rectangle 5"/>
          <p:cNvSpPr>
            <a:spLocks noChangeArrowheads="1"/>
          </p:cNvSpPr>
          <p:nvPr/>
        </p:nvSpPr>
        <p:spPr bwMode="auto">
          <a:xfrm>
            <a:off x="107950" y="1916113"/>
            <a:ext cx="4032250" cy="455612"/>
          </a:xfrm>
          <a:prstGeom prst="rect">
            <a:avLst/>
          </a:prstGeom>
          <a:solidFill>
            <a:srgbClr val="CCFFFF"/>
          </a:solidFill>
          <a:ln w="28575">
            <a:solidFill>
              <a:schemeClr val="accent2"/>
            </a:solidFill>
            <a:miter lim="800000"/>
            <a:headEnd/>
            <a:tailEnd/>
          </a:ln>
        </p:spPr>
        <p:txBody>
          <a:bodyPr lIns="91422" tIns="45712" rIns="91422" bIns="45712">
            <a:spAutoFit/>
          </a:bodyPr>
          <a:lstStyle/>
          <a:p>
            <a:r>
              <a:rPr lang="en-US" sz="2200" u="none">
                <a:latin typeface="Kristen ITC" pitchFamily="66" charset="0"/>
              </a:rPr>
              <a:t>Di KPP Domisili</a:t>
            </a:r>
          </a:p>
        </p:txBody>
      </p:sp>
      <p:sp>
        <p:nvSpPr>
          <p:cNvPr id="285702" name="Rectangle 6"/>
          <p:cNvSpPr>
            <a:spLocks noChangeArrowheads="1"/>
          </p:cNvSpPr>
          <p:nvPr/>
        </p:nvSpPr>
        <p:spPr bwMode="auto">
          <a:xfrm>
            <a:off x="4624388" y="1916113"/>
            <a:ext cx="4411662" cy="455612"/>
          </a:xfrm>
          <a:prstGeom prst="rect">
            <a:avLst/>
          </a:prstGeom>
          <a:solidFill>
            <a:srgbClr val="CCFFFF"/>
          </a:solidFill>
          <a:ln w="28575">
            <a:solidFill>
              <a:schemeClr val="accent2"/>
            </a:solidFill>
            <a:miter lim="800000"/>
            <a:headEnd/>
            <a:tailEnd/>
          </a:ln>
        </p:spPr>
        <p:txBody>
          <a:bodyPr lIns="91422" tIns="45712" rIns="91422" bIns="45712">
            <a:spAutoFit/>
          </a:bodyPr>
          <a:lstStyle/>
          <a:p>
            <a:r>
              <a:rPr lang="en-US" sz="2200" u="none">
                <a:latin typeface="Kristen ITC" pitchFamily="66" charset="0"/>
              </a:rPr>
              <a:t>Melalui KPP Lokasi</a:t>
            </a:r>
          </a:p>
        </p:txBody>
      </p:sp>
      <p:sp>
        <p:nvSpPr>
          <p:cNvPr id="38919" name="AutoShape 7"/>
          <p:cNvSpPr>
            <a:spLocks noChangeArrowheads="1"/>
          </p:cNvSpPr>
          <p:nvPr/>
        </p:nvSpPr>
        <p:spPr bwMode="auto">
          <a:xfrm>
            <a:off x="179388" y="188913"/>
            <a:ext cx="360362" cy="360362"/>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38920" name="AutoShape 8"/>
          <p:cNvSpPr>
            <a:spLocks noChangeArrowheads="1"/>
          </p:cNvSpPr>
          <p:nvPr/>
        </p:nvSpPr>
        <p:spPr bwMode="auto">
          <a:xfrm>
            <a:off x="539750" y="188913"/>
            <a:ext cx="360363" cy="360362"/>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285706" name="AutoShape 10"/>
          <p:cNvSpPr>
            <a:spLocks noChangeArrowheads="1"/>
          </p:cNvSpPr>
          <p:nvPr/>
        </p:nvSpPr>
        <p:spPr bwMode="auto">
          <a:xfrm rot="5040903">
            <a:off x="3168650" y="1016000"/>
            <a:ext cx="358775" cy="1584325"/>
          </a:xfrm>
          <a:prstGeom prst="downArrow">
            <a:avLst>
              <a:gd name="adj1" fmla="val 50000"/>
              <a:gd name="adj2" fmla="val 110398"/>
            </a:avLst>
          </a:prstGeom>
          <a:solidFill>
            <a:schemeClr val="accent1"/>
          </a:solidFill>
          <a:ln w="9525">
            <a:solidFill>
              <a:schemeClr val="tx1"/>
            </a:solidFill>
            <a:miter lim="800000"/>
            <a:headEnd/>
            <a:tailEnd/>
          </a:ln>
        </p:spPr>
        <p:txBody>
          <a:bodyPr vert="eaVert" wrap="none" anchor="ctr"/>
          <a:lstStyle/>
          <a:p>
            <a:endParaRPr lang="en-US"/>
          </a:p>
        </p:txBody>
      </p:sp>
      <p:sp>
        <p:nvSpPr>
          <p:cNvPr id="285707" name="AutoShape 11"/>
          <p:cNvSpPr>
            <a:spLocks noChangeArrowheads="1"/>
          </p:cNvSpPr>
          <p:nvPr/>
        </p:nvSpPr>
        <p:spPr bwMode="auto">
          <a:xfrm rot="-5055543">
            <a:off x="5256213" y="1016000"/>
            <a:ext cx="358775" cy="1584325"/>
          </a:xfrm>
          <a:prstGeom prst="downArrow">
            <a:avLst>
              <a:gd name="adj1" fmla="val 50000"/>
              <a:gd name="adj2" fmla="val 110398"/>
            </a:avLst>
          </a:prstGeom>
          <a:solidFill>
            <a:schemeClr val="accent1"/>
          </a:solidFill>
          <a:ln w="9525">
            <a:solidFill>
              <a:schemeClr val="tx1"/>
            </a:solidFill>
            <a:miter lim="800000"/>
            <a:headEnd/>
            <a:tailEnd/>
          </a:ln>
        </p:spPr>
        <p:txBody>
          <a:bodyPr vert="eaVert" wrap="none" anchor="ctr"/>
          <a:lstStyle/>
          <a:p>
            <a:endParaRPr lang="en-US"/>
          </a:p>
        </p:txBody>
      </p:sp>
      <p:sp>
        <p:nvSpPr>
          <p:cNvPr id="38923" name="AutoShape 18"/>
          <p:cNvSpPr>
            <a:spLocks noChangeArrowheads="1"/>
          </p:cNvSpPr>
          <p:nvPr/>
        </p:nvSpPr>
        <p:spPr bwMode="auto">
          <a:xfrm>
            <a:off x="395288" y="547688"/>
            <a:ext cx="360362" cy="360362"/>
          </a:xfrm>
          <a:prstGeom prst="smileyFace">
            <a:avLst>
              <a:gd name="adj" fmla="val 4653"/>
            </a:avLst>
          </a:prstGeom>
          <a:solidFill>
            <a:schemeClr val="accent1"/>
          </a:solidFill>
          <a:ln w="9525">
            <a:solidFill>
              <a:schemeClr val="tx1"/>
            </a:solidFill>
            <a:round/>
            <a:headEnd/>
            <a:tailEnd/>
          </a:ln>
        </p:spPr>
        <p:txBody>
          <a:bodyPr wrap="none" anchor="ctr"/>
          <a:lstStyle/>
          <a:p>
            <a:endParaRPr lang="en-US"/>
          </a:p>
        </p:txBody>
      </p:sp>
      <p:sp>
        <p:nvSpPr>
          <p:cNvPr id="285715" name="AutoShape 19"/>
          <p:cNvSpPr>
            <a:spLocks noChangeArrowheads="1"/>
          </p:cNvSpPr>
          <p:nvPr/>
        </p:nvSpPr>
        <p:spPr bwMode="auto">
          <a:xfrm>
            <a:off x="1187450" y="2420938"/>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85716" name="Rectangle 20"/>
          <p:cNvSpPr>
            <a:spLocks noChangeArrowheads="1"/>
          </p:cNvSpPr>
          <p:nvPr/>
        </p:nvSpPr>
        <p:spPr bwMode="auto">
          <a:xfrm>
            <a:off x="107950" y="2757488"/>
            <a:ext cx="4032250" cy="790575"/>
          </a:xfrm>
          <a:prstGeom prst="rect">
            <a:avLst/>
          </a:prstGeom>
          <a:solidFill>
            <a:schemeClr val="bg1"/>
          </a:solidFill>
          <a:ln w="28575">
            <a:solidFill>
              <a:schemeClr val="accent2"/>
            </a:solidFill>
            <a:miter lim="800000"/>
            <a:headEnd/>
            <a:tailEnd/>
          </a:ln>
        </p:spPr>
        <p:txBody>
          <a:bodyPr lIns="91422" tIns="45712" rIns="91422" bIns="45712">
            <a:spAutoFit/>
          </a:bodyPr>
          <a:lstStyle/>
          <a:p>
            <a:r>
              <a:rPr lang="en-US" sz="2200" u="none">
                <a:latin typeface="Kristen ITC" pitchFamily="66" charset="0"/>
              </a:rPr>
              <a:t>Diproses sesuai ketentuan yang berlaku.</a:t>
            </a:r>
          </a:p>
        </p:txBody>
      </p:sp>
      <p:sp>
        <p:nvSpPr>
          <p:cNvPr id="285717" name="AutoShape 21"/>
          <p:cNvSpPr>
            <a:spLocks noChangeArrowheads="1"/>
          </p:cNvSpPr>
          <p:nvPr/>
        </p:nvSpPr>
        <p:spPr bwMode="auto">
          <a:xfrm>
            <a:off x="6550025" y="2420938"/>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85718" name="Rectangle 22"/>
          <p:cNvSpPr>
            <a:spLocks noChangeArrowheads="1"/>
          </p:cNvSpPr>
          <p:nvPr/>
        </p:nvSpPr>
        <p:spPr bwMode="auto">
          <a:xfrm>
            <a:off x="4787900" y="2781300"/>
            <a:ext cx="4176713" cy="1330325"/>
          </a:xfrm>
          <a:prstGeom prst="rect">
            <a:avLst/>
          </a:prstGeom>
          <a:noFill/>
          <a:ln w="19050">
            <a:solidFill>
              <a:srgbClr val="990000"/>
            </a:solidFill>
            <a:miter lim="800000"/>
            <a:headEnd/>
            <a:tailEnd/>
          </a:ln>
        </p:spPr>
        <p:txBody>
          <a:bodyPr lIns="91422" tIns="45712" rIns="91422" bIns="45712">
            <a:spAutoFit/>
          </a:bodyPr>
          <a:lstStyle/>
          <a:p>
            <a:r>
              <a:rPr lang="en-US" sz="2000" u="none">
                <a:latin typeface="Kristen ITC" pitchFamily="66" charset="0"/>
              </a:rPr>
              <a:t>KPP yang wilayah kerjanya meliputi tempat kegiatan usaha Pemberi Kerja/Bendaharawan Pemerintah terdaftar.</a:t>
            </a:r>
          </a:p>
        </p:txBody>
      </p:sp>
      <p:sp>
        <p:nvSpPr>
          <p:cNvPr id="285719" name="Rectangle 23"/>
          <p:cNvSpPr>
            <a:spLocks noChangeArrowheads="1"/>
          </p:cNvSpPr>
          <p:nvPr/>
        </p:nvSpPr>
        <p:spPr bwMode="auto">
          <a:xfrm>
            <a:off x="4787900" y="4292600"/>
            <a:ext cx="4176713" cy="1025525"/>
          </a:xfrm>
          <a:prstGeom prst="rect">
            <a:avLst/>
          </a:prstGeom>
          <a:noFill/>
          <a:ln w="19050">
            <a:solidFill>
              <a:srgbClr val="990000"/>
            </a:solidFill>
            <a:miter lim="800000"/>
            <a:headEnd/>
            <a:tailEnd/>
          </a:ln>
        </p:spPr>
        <p:txBody>
          <a:bodyPr lIns="91422" tIns="45712" rIns="91422" bIns="45712">
            <a:spAutoFit/>
          </a:bodyPr>
          <a:lstStyle/>
          <a:p>
            <a:r>
              <a:rPr lang="en-US" sz="2000" u="none">
                <a:latin typeface="Kristen ITC" pitchFamily="66" charset="0"/>
              </a:rPr>
              <a:t>KPP lokasi mengirimkan permohonan pendaftaran ke KPP Domisili.</a:t>
            </a:r>
          </a:p>
        </p:txBody>
      </p:sp>
      <p:sp>
        <p:nvSpPr>
          <p:cNvPr id="285720" name="Rectangle 24"/>
          <p:cNvSpPr>
            <a:spLocks noChangeArrowheads="1"/>
          </p:cNvSpPr>
          <p:nvPr/>
        </p:nvSpPr>
        <p:spPr bwMode="auto">
          <a:xfrm>
            <a:off x="4787900" y="5516563"/>
            <a:ext cx="4176713" cy="720725"/>
          </a:xfrm>
          <a:prstGeom prst="rect">
            <a:avLst/>
          </a:prstGeom>
          <a:noFill/>
          <a:ln w="19050">
            <a:solidFill>
              <a:srgbClr val="990000"/>
            </a:solidFill>
            <a:miter lim="800000"/>
            <a:headEnd/>
            <a:tailEnd/>
          </a:ln>
        </p:spPr>
        <p:txBody>
          <a:bodyPr lIns="91422" tIns="45712" rIns="91422" bIns="45712">
            <a:spAutoFit/>
          </a:bodyPr>
          <a:lstStyle/>
          <a:p>
            <a:r>
              <a:rPr lang="en-US" sz="2000" u="none">
                <a:latin typeface="Kristen ITC" pitchFamily="66" charset="0"/>
              </a:rPr>
              <a:t>NPWP diberikan oleh KPP Domisili.</a:t>
            </a:r>
          </a:p>
        </p:txBody>
      </p:sp>
      <p:sp>
        <p:nvSpPr>
          <p:cNvPr id="285721" name="AutoShape 25"/>
          <p:cNvSpPr>
            <a:spLocks noChangeArrowheads="1"/>
          </p:cNvSpPr>
          <p:nvPr/>
        </p:nvSpPr>
        <p:spPr bwMode="auto">
          <a:xfrm>
            <a:off x="6588125" y="4060825"/>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85722" name="AutoShape 26"/>
          <p:cNvSpPr>
            <a:spLocks noChangeArrowheads="1"/>
          </p:cNvSpPr>
          <p:nvPr/>
        </p:nvSpPr>
        <p:spPr bwMode="auto">
          <a:xfrm>
            <a:off x="6588125" y="5300663"/>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285723" name="Rectangle 27"/>
          <p:cNvSpPr>
            <a:spLocks noChangeArrowheads="1"/>
          </p:cNvSpPr>
          <p:nvPr/>
        </p:nvSpPr>
        <p:spPr bwMode="auto">
          <a:xfrm>
            <a:off x="4644008" y="6286500"/>
            <a:ext cx="3168352" cy="400093"/>
          </a:xfrm>
          <a:prstGeom prst="rect">
            <a:avLst/>
          </a:prstGeom>
          <a:solidFill>
            <a:schemeClr val="bg1"/>
          </a:solidFill>
          <a:ln w="28575">
            <a:solidFill>
              <a:schemeClr val="accent2"/>
            </a:solidFill>
            <a:miter lim="800000"/>
            <a:headEnd/>
            <a:tailEnd/>
          </a:ln>
        </p:spPr>
        <p:txBody>
          <a:bodyPr wrap="square" lIns="91422" tIns="45712" rIns="91422" bIns="45712">
            <a:spAutoFit/>
          </a:bodyPr>
          <a:lstStyle/>
          <a:p>
            <a:pPr algn="just"/>
            <a:r>
              <a:rPr lang="en-US" sz="2000" b="1" dirty="0" smtClean="0">
                <a:solidFill>
                  <a:srgbClr val="FF0000"/>
                </a:solidFill>
              </a:rPr>
              <a:t>PER - 35/PJ/2013</a:t>
            </a:r>
            <a:endParaRPr lang="en-US" sz="2200" b="1" u="none" dirty="0">
              <a:solidFill>
                <a:srgbClr val="FF0000"/>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5698"/>
                                        </p:tgtEl>
                                        <p:attrNameLst>
                                          <p:attrName>style.visibility</p:attrName>
                                        </p:attrNameLst>
                                      </p:cBhvr>
                                      <p:to>
                                        <p:strVal val="visible"/>
                                      </p:to>
                                    </p:set>
                                    <p:anim calcmode="lin" valueType="num">
                                      <p:cBhvr additive="base">
                                        <p:cTn id="7" dur="500" fill="hold"/>
                                        <p:tgtEl>
                                          <p:spTgt spid="285698"/>
                                        </p:tgtEl>
                                        <p:attrNameLst>
                                          <p:attrName>ppt_x</p:attrName>
                                        </p:attrNameLst>
                                      </p:cBhvr>
                                      <p:tavLst>
                                        <p:tav tm="0">
                                          <p:val>
                                            <p:strVal val="0-#ppt_w/2"/>
                                          </p:val>
                                        </p:tav>
                                        <p:tav tm="100000">
                                          <p:val>
                                            <p:strVal val="#ppt_x"/>
                                          </p:val>
                                        </p:tav>
                                      </p:tavLst>
                                    </p:anim>
                                    <p:anim calcmode="lin" valueType="num">
                                      <p:cBhvr additive="base">
                                        <p:cTn id="8" dur="500" fill="hold"/>
                                        <p:tgtEl>
                                          <p:spTgt spid="2856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5700"/>
                                        </p:tgtEl>
                                        <p:attrNameLst>
                                          <p:attrName>style.visibility</p:attrName>
                                        </p:attrNameLst>
                                      </p:cBhvr>
                                      <p:to>
                                        <p:strVal val="visible"/>
                                      </p:to>
                                    </p:set>
                                    <p:anim calcmode="lin" valueType="num">
                                      <p:cBhvr additive="base">
                                        <p:cTn id="13" dur="500" fill="hold"/>
                                        <p:tgtEl>
                                          <p:spTgt spid="285700"/>
                                        </p:tgtEl>
                                        <p:attrNameLst>
                                          <p:attrName>ppt_x</p:attrName>
                                        </p:attrNameLst>
                                      </p:cBhvr>
                                      <p:tavLst>
                                        <p:tav tm="0">
                                          <p:val>
                                            <p:strVal val="0-#ppt_w/2"/>
                                          </p:val>
                                        </p:tav>
                                        <p:tav tm="100000">
                                          <p:val>
                                            <p:strVal val="#ppt_x"/>
                                          </p:val>
                                        </p:tav>
                                      </p:tavLst>
                                    </p:anim>
                                    <p:anim calcmode="lin" valueType="num">
                                      <p:cBhvr additive="base">
                                        <p:cTn id="14" dur="500" fill="hold"/>
                                        <p:tgtEl>
                                          <p:spTgt spid="28570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85699"/>
                                        </p:tgtEl>
                                        <p:attrNameLst>
                                          <p:attrName>style.visibility</p:attrName>
                                        </p:attrNameLst>
                                      </p:cBhvr>
                                      <p:to>
                                        <p:strVal val="visible"/>
                                      </p:to>
                                    </p:set>
                                    <p:anim calcmode="lin" valueType="num">
                                      <p:cBhvr additive="base">
                                        <p:cTn id="19" dur="500" fill="hold"/>
                                        <p:tgtEl>
                                          <p:spTgt spid="285699"/>
                                        </p:tgtEl>
                                        <p:attrNameLst>
                                          <p:attrName>ppt_x</p:attrName>
                                        </p:attrNameLst>
                                      </p:cBhvr>
                                      <p:tavLst>
                                        <p:tav tm="0">
                                          <p:val>
                                            <p:strVal val="0-#ppt_w/2"/>
                                          </p:val>
                                        </p:tav>
                                        <p:tav tm="100000">
                                          <p:val>
                                            <p:strVal val="#ppt_x"/>
                                          </p:val>
                                        </p:tav>
                                      </p:tavLst>
                                    </p:anim>
                                    <p:anim calcmode="lin" valueType="num">
                                      <p:cBhvr additive="base">
                                        <p:cTn id="20" dur="500" fill="hold"/>
                                        <p:tgtEl>
                                          <p:spTgt spid="28569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5706"/>
                                        </p:tgtEl>
                                        <p:attrNameLst>
                                          <p:attrName>style.visibility</p:attrName>
                                        </p:attrNameLst>
                                      </p:cBhvr>
                                      <p:to>
                                        <p:strVal val="visible"/>
                                      </p:to>
                                    </p:set>
                                    <p:anim calcmode="lin" valueType="num">
                                      <p:cBhvr additive="base">
                                        <p:cTn id="25" dur="500" fill="hold"/>
                                        <p:tgtEl>
                                          <p:spTgt spid="285706"/>
                                        </p:tgtEl>
                                        <p:attrNameLst>
                                          <p:attrName>ppt_x</p:attrName>
                                        </p:attrNameLst>
                                      </p:cBhvr>
                                      <p:tavLst>
                                        <p:tav tm="0">
                                          <p:val>
                                            <p:strVal val="#ppt_x"/>
                                          </p:val>
                                        </p:tav>
                                        <p:tav tm="100000">
                                          <p:val>
                                            <p:strVal val="#ppt_x"/>
                                          </p:val>
                                        </p:tav>
                                      </p:tavLst>
                                    </p:anim>
                                    <p:anim calcmode="lin" valueType="num">
                                      <p:cBhvr additive="base">
                                        <p:cTn id="26" dur="500" fill="hold"/>
                                        <p:tgtEl>
                                          <p:spTgt spid="28570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85701"/>
                                        </p:tgtEl>
                                        <p:attrNameLst>
                                          <p:attrName>style.visibility</p:attrName>
                                        </p:attrNameLst>
                                      </p:cBhvr>
                                      <p:to>
                                        <p:strVal val="visible"/>
                                      </p:to>
                                    </p:set>
                                    <p:anim calcmode="lin" valueType="num">
                                      <p:cBhvr additive="base">
                                        <p:cTn id="31" dur="500" fill="hold"/>
                                        <p:tgtEl>
                                          <p:spTgt spid="285701"/>
                                        </p:tgtEl>
                                        <p:attrNameLst>
                                          <p:attrName>ppt_x</p:attrName>
                                        </p:attrNameLst>
                                      </p:cBhvr>
                                      <p:tavLst>
                                        <p:tav tm="0">
                                          <p:val>
                                            <p:strVal val="0-#ppt_w/2"/>
                                          </p:val>
                                        </p:tav>
                                        <p:tav tm="100000">
                                          <p:val>
                                            <p:strVal val="#ppt_x"/>
                                          </p:val>
                                        </p:tav>
                                      </p:tavLst>
                                    </p:anim>
                                    <p:anim calcmode="lin" valueType="num">
                                      <p:cBhvr additive="base">
                                        <p:cTn id="32" dur="500" fill="hold"/>
                                        <p:tgtEl>
                                          <p:spTgt spid="28570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85707"/>
                                        </p:tgtEl>
                                        <p:attrNameLst>
                                          <p:attrName>style.visibility</p:attrName>
                                        </p:attrNameLst>
                                      </p:cBhvr>
                                      <p:to>
                                        <p:strVal val="visible"/>
                                      </p:to>
                                    </p:set>
                                    <p:anim calcmode="lin" valueType="num">
                                      <p:cBhvr additive="base">
                                        <p:cTn id="37" dur="500" fill="hold"/>
                                        <p:tgtEl>
                                          <p:spTgt spid="285707"/>
                                        </p:tgtEl>
                                        <p:attrNameLst>
                                          <p:attrName>ppt_x</p:attrName>
                                        </p:attrNameLst>
                                      </p:cBhvr>
                                      <p:tavLst>
                                        <p:tav tm="0">
                                          <p:val>
                                            <p:strVal val="#ppt_x"/>
                                          </p:val>
                                        </p:tav>
                                        <p:tav tm="100000">
                                          <p:val>
                                            <p:strVal val="#ppt_x"/>
                                          </p:val>
                                        </p:tav>
                                      </p:tavLst>
                                    </p:anim>
                                    <p:anim calcmode="lin" valueType="num">
                                      <p:cBhvr additive="base">
                                        <p:cTn id="38" dur="500" fill="hold"/>
                                        <p:tgtEl>
                                          <p:spTgt spid="28570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85702"/>
                                        </p:tgtEl>
                                        <p:attrNameLst>
                                          <p:attrName>style.visibility</p:attrName>
                                        </p:attrNameLst>
                                      </p:cBhvr>
                                      <p:to>
                                        <p:strVal val="visible"/>
                                      </p:to>
                                    </p:set>
                                    <p:anim calcmode="lin" valueType="num">
                                      <p:cBhvr additive="base">
                                        <p:cTn id="43" dur="500" fill="hold"/>
                                        <p:tgtEl>
                                          <p:spTgt spid="285702"/>
                                        </p:tgtEl>
                                        <p:attrNameLst>
                                          <p:attrName>ppt_x</p:attrName>
                                        </p:attrNameLst>
                                      </p:cBhvr>
                                      <p:tavLst>
                                        <p:tav tm="0">
                                          <p:val>
                                            <p:strVal val="0-#ppt_w/2"/>
                                          </p:val>
                                        </p:tav>
                                        <p:tav tm="100000">
                                          <p:val>
                                            <p:strVal val="#ppt_x"/>
                                          </p:val>
                                        </p:tav>
                                      </p:tavLst>
                                    </p:anim>
                                    <p:anim calcmode="lin" valueType="num">
                                      <p:cBhvr additive="base">
                                        <p:cTn id="44" dur="500" fill="hold"/>
                                        <p:tgtEl>
                                          <p:spTgt spid="285702"/>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285715"/>
                                        </p:tgtEl>
                                        <p:attrNameLst>
                                          <p:attrName>style.visibility</p:attrName>
                                        </p:attrNameLst>
                                      </p:cBhvr>
                                      <p:to>
                                        <p:strVal val="visible"/>
                                      </p:to>
                                    </p:set>
                                    <p:anim calcmode="lin" valueType="num">
                                      <p:cBhvr additive="base">
                                        <p:cTn id="49" dur="500" fill="hold"/>
                                        <p:tgtEl>
                                          <p:spTgt spid="285715"/>
                                        </p:tgtEl>
                                        <p:attrNameLst>
                                          <p:attrName>ppt_x</p:attrName>
                                        </p:attrNameLst>
                                      </p:cBhvr>
                                      <p:tavLst>
                                        <p:tav tm="0">
                                          <p:val>
                                            <p:strVal val="0-#ppt_w/2"/>
                                          </p:val>
                                        </p:tav>
                                        <p:tav tm="100000">
                                          <p:val>
                                            <p:strVal val="#ppt_x"/>
                                          </p:val>
                                        </p:tav>
                                      </p:tavLst>
                                    </p:anim>
                                    <p:anim calcmode="lin" valueType="num">
                                      <p:cBhvr additive="base">
                                        <p:cTn id="50" dur="500" fill="hold"/>
                                        <p:tgtEl>
                                          <p:spTgt spid="28571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285716"/>
                                        </p:tgtEl>
                                        <p:attrNameLst>
                                          <p:attrName>style.visibility</p:attrName>
                                        </p:attrNameLst>
                                      </p:cBhvr>
                                      <p:to>
                                        <p:strVal val="visible"/>
                                      </p:to>
                                    </p:set>
                                    <p:anim calcmode="lin" valueType="num">
                                      <p:cBhvr additive="base">
                                        <p:cTn id="55" dur="500" fill="hold"/>
                                        <p:tgtEl>
                                          <p:spTgt spid="285716"/>
                                        </p:tgtEl>
                                        <p:attrNameLst>
                                          <p:attrName>ppt_x</p:attrName>
                                        </p:attrNameLst>
                                      </p:cBhvr>
                                      <p:tavLst>
                                        <p:tav tm="0">
                                          <p:val>
                                            <p:strVal val="0-#ppt_w/2"/>
                                          </p:val>
                                        </p:tav>
                                        <p:tav tm="100000">
                                          <p:val>
                                            <p:strVal val="#ppt_x"/>
                                          </p:val>
                                        </p:tav>
                                      </p:tavLst>
                                    </p:anim>
                                    <p:anim calcmode="lin" valueType="num">
                                      <p:cBhvr additive="base">
                                        <p:cTn id="56" dur="500" fill="hold"/>
                                        <p:tgtEl>
                                          <p:spTgt spid="28571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85717"/>
                                        </p:tgtEl>
                                        <p:attrNameLst>
                                          <p:attrName>style.visibility</p:attrName>
                                        </p:attrNameLst>
                                      </p:cBhvr>
                                      <p:to>
                                        <p:strVal val="visible"/>
                                      </p:to>
                                    </p:set>
                                    <p:anim calcmode="lin" valueType="num">
                                      <p:cBhvr additive="base">
                                        <p:cTn id="61" dur="500" fill="hold"/>
                                        <p:tgtEl>
                                          <p:spTgt spid="285717"/>
                                        </p:tgtEl>
                                        <p:attrNameLst>
                                          <p:attrName>ppt_x</p:attrName>
                                        </p:attrNameLst>
                                      </p:cBhvr>
                                      <p:tavLst>
                                        <p:tav tm="0">
                                          <p:val>
                                            <p:strVal val="0-#ppt_w/2"/>
                                          </p:val>
                                        </p:tav>
                                        <p:tav tm="100000">
                                          <p:val>
                                            <p:strVal val="#ppt_x"/>
                                          </p:val>
                                        </p:tav>
                                      </p:tavLst>
                                    </p:anim>
                                    <p:anim calcmode="lin" valueType="num">
                                      <p:cBhvr additive="base">
                                        <p:cTn id="62" dur="500" fill="hold"/>
                                        <p:tgtEl>
                                          <p:spTgt spid="28571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85718"/>
                                        </p:tgtEl>
                                        <p:attrNameLst>
                                          <p:attrName>style.visibility</p:attrName>
                                        </p:attrNameLst>
                                      </p:cBhvr>
                                      <p:to>
                                        <p:strVal val="visible"/>
                                      </p:to>
                                    </p:set>
                                    <p:anim calcmode="lin" valueType="num">
                                      <p:cBhvr additive="base">
                                        <p:cTn id="67" dur="500" fill="hold"/>
                                        <p:tgtEl>
                                          <p:spTgt spid="285718"/>
                                        </p:tgtEl>
                                        <p:attrNameLst>
                                          <p:attrName>ppt_x</p:attrName>
                                        </p:attrNameLst>
                                      </p:cBhvr>
                                      <p:tavLst>
                                        <p:tav tm="0">
                                          <p:val>
                                            <p:strVal val="#ppt_x"/>
                                          </p:val>
                                        </p:tav>
                                        <p:tav tm="100000">
                                          <p:val>
                                            <p:strVal val="#ppt_x"/>
                                          </p:val>
                                        </p:tav>
                                      </p:tavLst>
                                    </p:anim>
                                    <p:anim calcmode="lin" valueType="num">
                                      <p:cBhvr additive="base">
                                        <p:cTn id="68" dur="500" fill="hold"/>
                                        <p:tgtEl>
                                          <p:spTgt spid="285718"/>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285721"/>
                                        </p:tgtEl>
                                        <p:attrNameLst>
                                          <p:attrName>style.visibility</p:attrName>
                                        </p:attrNameLst>
                                      </p:cBhvr>
                                      <p:to>
                                        <p:strVal val="visible"/>
                                      </p:to>
                                    </p:set>
                                    <p:anim calcmode="lin" valueType="num">
                                      <p:cBhvr additive="base">
                                        <p:cTn id="73" dur="500" fill="hold"/>
                                        <p:tgtEl>
                                          <p:spTgt spid="285721"/>
                                        </p:tgtEl>
                                        <p:attrNameLst>
                                          <p:attrName>ppt_x</p:attrName>
                                        </p:attrNameLst>
                                      </p:cBhvr>
                                      <p:tavLst>
                                        <p:tav tm="0">
                                          <p:val>
                                            <p:strVal val="0-#ppt_w/2"/>
                                          </p:val>
                                        </p:tav>
                                        <p:tav tm="100000">
                                          <p:val>
                                            <p:strVal val="#ppt_x"/>
                                          </p:val>
                                        </p:tav>
                                      </p:tavLst>
                                    </p:anim>
                                    <p:anim calcmode="lin" valueType="num">
                                      <p:cBhvr additive="base">
                                        <p:cTn id="74" dur="500" fill="hold"/>
                                        <p:tgtEl>
                                          <p:spTgt spid="285721"/>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85719"/>
                                        </p:tgtEl>
                                        <p:attrNameLst>
                                          <p:attrName>style.visibility</p:attrName>
                                        </p:attrNameLst>
                                      </p:cBhvr>
                                      <p:to>
                                        <p:strVal val="visible"/>
                                      </p:to>
                                    </p:set>
                                    <p:anim calcmode="lin" valueType="num">
                                      <p:cBhvr additive="base">
                                        <p:cTn id="79" dur="500" fill="hold"/>
                                        <p:tgtEl>
                                          <p:spTgt spid="285719"/>
                                        </p:tgtEl>
                                        <p:attrNameLst>
                                          <p:attrName>ppt_x</p:attrName>
                                        </p:attrNameLst>
                                      </p:cBhvr>
                                      <p:tavLst>
                                        <p:tav tm="0">
                                          <p:val>
                                            <p:strVal val="#ppt_x"/>
                                          </p:val>
                                        </p:tav>
                                        <p:tav tm="100000">
                                          <p:val>
                                            <p:strVal val="#ppt_x"/>
                                          </p:val>
                                        </p:tav>
                                      </p:tavLst>
                                    </p:anim>
                                    <p:anim calcmode="lin" valueType="num">
                                      <p:cBhvr additive="base">
                                        <p:cTn id="80" dur="500" fill="hold"/>
                                        <p:tgtEl>
                                          <p:spTgt spid="28571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285722"/>
                                        </p:tgtEl>
                                        <p:attrNameLst>
                                          <p:attrName>style.visibility</p:attrName>
                                        </p:attrNameLst>
                                      </p:cBhvr>
                                      <p:to>
                                        <p:strVal val="visible"/>
                                      </p:to>
                                    </p:set>
                                    <p:anim calcmode="lin" valueType="num">
                                      <p:cBhvr additive="base">
                                        <p:cTn id="85" dur="500" fill="hold"/>
                                        <p:tgtEl>
                                          <p:spTgt spid="285722"/>
                                        </p:tgtEl>
                                        <p:attrNameLst>
                                          <p:attrName>ppt_x</p:attrName>
                                        </p:attrNameLst>
                                      </p:cBhvr>
                                      <p:tavLst>
                                        <p:tav tm="0">
                                          <p:val>
                                            <p:strVal val="0-#ppt_w/2"/>
                                          </p:val>
                                        </p:tav>
                                        <p:tav tm="100000">
                                          <p:val>
                                            <p:strVal val="#ppt_x"/>
                                          </p:val>
                                        </p:tav>
                                      </p:tavLst>
                                    </p:anim>
                                    <p:anim calcmode="lin" valueType="num">
                                      <p:cBhvr additive="base">
                                        <p:cTn id="86" dur="500" fill="hold"/>
                                        <p:tgtEl>
                                          <p:spTgt spid="285722"/>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85720"/>
                                        </p:tgtEl>
                                        <p:attrNameLst>
                                          <p:attrName>style.visibility</p:attrName>
                                        </p:attrNameLst>
                                      </p:cBhvr>
                                      <p:to>
                                        <p:strVal val="visible"/>
                                      </p:to>
                                    </p:set>
                                    <p:anim calcmode="lin" valueType="num">
                                      <p:cBhvr additive="base">
                                        <p:cTn id="91" dur="500" fill="hold"/>
                                        <p:tgtEl>
                                          <p:spTgt spid="285720"/>
                                        </p:tgtEl>
                                        <p:attrNameLst>
                                          <p:attrName>ppt_x</p:attrName>
                                        </p:attrNameLst>
                                      </p:cBhvr>
                                      <p:tavLst>
                                        <p:tav tm="0">
                                          <p:val>
                                            <p:strVal val="#ppt_x"/>
                                          </p:val>
                                        </p:tav>
                                        <p:tav tm="100000">
                                          <p:val>
                                            <p:strVal val="#ppt_x"/>
                                          </p:val>
                                        </p:tav>
                                      </p:tavLst>
                                    </p:anim>
                                    <p:anim calcmode="lin" valueType="num">
                                      <p:cBhvr additive="base">
                                        <p:cTn id="92" dur="500" fill="hold"/>
                                        <p:tgtEl>
                                          <p:spTgt spid="285720"/>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285723"/>
                                        </p:tgtEl>
                                        <p:attrNameLst>
                                          <p:attrName>style.visibility</p:attrName>
                                        </p:attrNameLst>
                                      </p:cBhvr>
                                      <p:to>
                                        <p:strVal val="visible"/>
                                      </p:to>
                                    </p:set>
                                    <p:anim calcmode="lin" valueType="num">
                                      <p:cBhvr additive="base">
                                        <p:cTn id="97" dur="500" fill="hold"/>
                                        <p:tgtEl>
                                          <p:spTgt spid="285723"/>
                                        </p:tgtEl>
                                        <p:attrNameLst>
                                          <p:attrName>ppt_x</p:attrName>
                                        </p:attrNameLst>
                                      </p:cBhvr>
                                      <p:tavLst>
                                        <p:tav tm="0">
                                          <p:val>
                                            <p:strVal val="0-#ppt_w/2"/>
                                          </p:val>
                                        </p:tav>
                                        <p:tav tm="100000">
                                          <p:val>
                                            <p:strVal val="#ppt_x"/>
                                          </p:val>
                                        </p:tav>
                                      </p:tavLst>
                                    </p:anim>
                                    <p:anim calcmode="lin" valueType="num">
                                      <p:cBhvr additive="base">
                                        <p:cTn id="98" dur="500" fill="hold"/>
                                        <p:tgtEl>
                                          <p:spTgt spid="2857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698" grpId="0" animBg="1" autoUpdateAnimBg="0"/>
      <p:bldP spid="285699" grpId="0" animBg="1" autoUpdateAnimBg="0"/>
      <p:bldP spid="285700" grpId="0" animBg="1"/>
      <p:bldP spid="285701" grpId="0" animBg="1" autoUpdateAnimBg="0"/>
      <p:bldP spid="285702" grpId="0" animBg="1" autoUpdateAnimBg="0"/>
      <p:bldP spid="285706" grpId="0" animBg="1"/>
      <p:bldP spid="285707" grpId="0" animBg="1"/>
      <p:bldP spid="285715" grpId="0" animBg="1"/>
      <p:bldP spid="285716" grpId="0" animBg="1" autoUpdateAnimBg="0"/>
      <p:bldP spid="285717" grpId="0" animBg="1"/>
      <p:bldP spid="285718" grpId="0" animBg="1"/>
      <p:bldP spid="285719" grpId="0" animBg="1"/>
      <p:bldP spid="285720" grpId="0" animBg="1"/>
      <p:bldP spid="285721" grpId="0" animBg="1"/>
      <p:bldP spid="285722" grpId="0" animBg="1"/>
      <p:bldP spid="285723"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838200" y="152400"/>
            <a:ext cx="7467600" cy="533400"/>
          </a:xfrm>
          <a:ln w="28575">
            <a:solidFill>
              <a:schemeClr val="accent2"/>
            </a:solidFill>
          </a:ln>
        </p:spPr>
        <p:txBody>
          <a:bodyPr/>
          <a:lstStyle/>
          <a:p>
            <a:pPr eaLnBrk="1" hangingPunct="1"/>
            <a:r>
              <a:rPr lang="en-US" sz="2800" b="1" smtClean="0">
                <a:latin typeface="Tahoma" pitchFamily="34" charset="0"/>
              </a:rPr>
              <a:t>TEMPAT PELAPORAN KEGIATAN USAHA</a:t>
            </a:r>
          </a:p>
        </p:txBody>
      </p:sp>
      <p:sp>
        <p:nvSpPr>
          <p:cNvPr id="82947" name="Rectangle 3"/>
          <p:cNvSpPr>
            <a:spLocks noChangeArrowheads="1"/>
          </p:cNvSpPr>
          <p:nvPr/>
        </p:nvSpPr>
        <p:spPr bwMode="auto">
          <a:xfrm>
            <a:off x="1371600" y="1371600"/>
            <a:ext cx="6096000" cy="850900"/>
          </a:xfrm>
          <a:prstGeom prst="rect">
            <a:avLst/>
          </a:prstGeom>
          <a:noFill/>
          <a:ln w="28575">
            <a:solidFill>
              <a:schemeClr val="accent2"/>
            </a:solidFill>
            <a:miter lim="800000"/>
            <a:headEnd/>
            <a:tailEnd/>
          </a:ln>
        </p:spPr>
        <p:txBody>
          <a:bodyPr lIns="91422" tIns="45712" rIns="91422" bIns="45712">
            <a:spAutoFit/>
          </a:bodyPr>
          <a:lstStyle/>
          <a:p>
            <a:pPr>
              <a:spcBef>
                <a:spcPct val="50000"/>
              </a:spcBef>
            </a:pPr>
            <a:r>
              <a:rPr lang="en-US" u="none">
                <a:latin typeface="Tahoma" pitchFamily="34" charset="0"/>
              </a:rPr>
              <a:t>pada kantor Direktorat Jenderal Pajak yang wilayah kerjanya meliputi</a:t>
            </a:r>
          </a:p>
        </p:txBody>
      </p:sp>
      <p:sp>
        <p:nvSpPr>
          <p:cNvPr id="82948" name="AutoShape 4"/>
          <p:cNvSpPr>
            <a:spLocks noChangeArrowheads="1"/>
          </p:cNvSpPr>
          <p:nvPr/>
        </p:nvSpPr>
        <p:spPr bwMode="auto">
          <a:xfrm>
            <a:off x="4038600" y="762000"/>
            <a:ext cx="7620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82953" name="Line 9"/>
          <p:cNvSpPr>
            <a:spLocks noChangeShapeType="1"/>
          </p:cNvSpPr>
          <p:nvPr/>
        </p:nvSpPr>
        <p:spPr bwMode="auto">
          <a:xfrm>
            <a:off x="4648200" y="2362200"/>
            <a:ext cx="2743200" cy="304800"/>
          </a:xfrm>
          <a:prstGeom prst="line">
            <a:avLst/>
          </a:prstGeom>
          <a:noFill/>
          <a:ln w="76200">
            <a:solidFill>
              <a:schemeClr val="tx1"/>
            </a:solidFill>
            <a:round/>
            <a:headEnd/>
            <a:tailEnd type="triangle" w="med" len="med"/>
          </a:ln>
        </p:spPr>
        <p:txBody>
          <a:bodyPr/>
          <a:lstStyle/>
          <a:p>
            <a:endParaRPr lang="en-US"/>
          </a:p>
        </p:txBody>
      </p:sp>
      <p:sp>
        <p:nvSpPr>
          <p:cNvPr id="82954" name="Rectangle 10"/>
          <p:cNvSpPr>
            <a:spLocks noChangeArrowheads="1"/>
          </p:cNvSpPr>
          <p:nvPr/>
        </p:nvSpPr>
        <p:spPr bwMode="auto">
          <a:xfrm>
            <a:off x="5724525" y="2895600"/>
            <a:ext cx="2768600" cy="850900"/>
          </a:xfrm>
          <a:prstGeom prst="rect">
            <a:avLst/>
          </a:prstGeom>
          <a:noFill/>
          <a:ln w="28575">
            <a:solidFill>
              <a:schemeClr val="accent2"/>
            </a:solidFill>
            <a:miter lim="800000"/>
            <a:headEnd/>
            <a:tailEnd/>
          </a:ln>
        </p:spPr>
        <p:txBody>
          <a:bodyPr lIns="91422" tIns="45712" rIns="91422" bIns="45712">
            <a:spAutoFit/>
          </a:bodyPr>
          <a:lstStyle/>
          <a:p>
            <a:r>
              <a:rPr lang="en-US" u="none">
                <a:latin typeface="Tahoma" pitchFamily="34" charset="0"/>
              </a:rPr>
              <a:t>Ditetapkan oleh Dirjen Pajak</a:t>
            </a:r>
          </a:p>
        </p:txBody>
      </p:sp>
      <p:sp>
        <p:nvSpPr>
          <p:cNvPr id="82955" name="AutoShape 11"/>
          <p:cNvSpPr>
            <a:spLocks noChangeArrowheads="1"/>
          </p:cNvSpPr>
          <p:nvPr/>
        </p:nvSpPr>
        <p:spPr bwMode="auto">
          <a:xfrm>
            <a:off x="6804025" y="38100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82956" name="Rectangle 12"/>
          <p:cNvSpPr>
            <a:spLocks noChangeArrowheads="1"/>
          </p:cNvSpPr>
          <p:nvPr/>
        </p:nvSpPr>
        <p:spPr bwMode="auto">
          <a:xfrm>
            <a:off x="6156325" y="4267200"/>
            <a:ext cx="1905000" cy="425450"/>
          </a:xfrm>
          <a:prstGeom prst="rect">
            <a:avLst/>
          </a:prstGeom>
          <a:noFill/>
          <a:ln w="28575">
            <a:solidFill>
              <a:schemeClr val="accent2"/>
            </a:solidFill>
            <a:miter lim="800000"/>
            <a:headEnd/>
            <a:tailEnd/>
          </a:ln>
        </p:spPr>
        <p:txBody>
          <a:bodyPr lIns="91422" tIns="45712" rIns="91422" bIns="45712">
            <a:spAutoFit/>
          </a:bodyPr>
          <a:lstStyle/>
          <a:p>
            <a:r>
              <a:rPr lang="en-US" sz="2000" u="none">
                <a:latin typeface="Tahoma" pitchFamily="34" charset="0"/>
              </a:rPr>
              <a:t>PKP tertentu</a:t>
            </a:r>
          </a:p>
        </p:txBody>
      </p:sp>
      <p:sp>
        <p:nvSpPr>
          <p:cNvPr id="82958" name="Line 14"/>
          <p:cNvSpPr>
            <a:spLocks noChangeShapeType="1"/>
          </p:cNvSpPr>
          <p:nvPr/>
        </p:nvSpPr>
        <p:spPr bwMode="auto">
          <a:xfrm flipH="1">
            <a:off x="1524000" y="2362200"/>
            <a:ext cx="2895600" cy="304800"/>
          </a:xfrm>
          <a:prstGeom prst="line">
            <a:avLst/>
          </a:prstGeom>
          <a:noFill/>
          <a:ln w="76200">
            <a:solidFill>
              <a:schemeClr val="tx1"/>
            </a:solidFill>
            <a:round/>
            <a:headEnd/>
            <a:tailEnd type="triangle" w="med" len="med"/>
          </a:ln>
        </p:spPr>
        <p:txBody>
          <a:bodyPr/>
          <a:lstStyle/>
          <a:p>
            <a:endParaRPr lang="en-US"/>
          </a:p>
        </p:txBody>
      </p:sp>
      <p:sp>
        <p:nvSpPr>
          <p:cNvPr id="82959" name="Rectangle 15"/>
          <p:cNvSpPr>
            <a:spLocks noChangeArrowheads="1"/>
          </p:cNvSpPr>
          <p:nvPr/>
        </p:nvSpPr>
        <p:spPr bwMode="auto">
          <a:xfrm>
            <a:off x="457200" y="2895600"/>
            <a:ext cx="2768600" cy="850900"/>
          </a:xfrm>
          <a:prstGeom prst="rect">
            <a:avLst/>
          </a:prstGeom>
          <a:noFill/>
          <a:ln w="28575">
            <a:solidFill>
              <a:schemeClr val="accent2"/>
            </a:solidFill>
            <a:miter lim="800000"/>
            <a:headEnd/>
            <a:tailEnd/>
          </a:ln>
        </p:spPr>
        <p:txBody>
          <a:bodyPr lIns="91422" tIns="45712" rIns="91422" bIns="45712">
            <a:spAutoFit/>
          </a:bodyPr>
          <a:lstStyle/>
          <a:p>
            <a:r>
              <a:rPr lang="en-US" u="none">
                <a:latin typeface="Tahoma" pitchFamily="34" charset="0"/>
              </a:rPr>
              <a:t>tempat kegiatan usaha Wajib Pajak</a:t>
            </a:r>
          </a:p>
        </p:txBody>
      </p:sp>
      <p:sp>
        <p:nvSpPr>
          <p:cNvPr id="82960" name="Rectangle 16"/>
          <p:cNvSpPr>
            <a:spLocks noChangeArrowheads="1"/>
          </p:cNvSpPr>
          <p:nvPr/>
        </p:nvSpPr>
        <p:spPr bwMode="auto">
          <a:xfrm>
            <a:off x="5292725" y="4797425"/>
            <a:ext cx="3744913" cy="1474788"/>
          </a:xfrm>
          <a:prstGeom prst="rect">
            <a:avLst/>
          </a:prstGeom>
          <a:noFill/>
          <a:ln w="9525">
            <a:solidFill>
              <a:schemeClr val="accent2"/>
            </a:solidFill>
            <a:miter lim="800000"/>
            <a:headEnd/>
            <a:tailEnd/>
          </a:ln>
        </p:spPr>
        <p:txBody>
          <a:bodyPr lIns="91422" tIns="45712" rIns="91422" bIns="45712">
            <a:spAutoFit/>
          </a:bodyPr>
          <a:lstStyle/>
          <a:p>
            <a:r>
              <a:rPr lang="en-US" sz="1800" u="none">
                <a:latin typeface="Tahoma" pitchFamily="34" charset="0"/>
              </a:rPr>
              <a:t>BUMN;</a:t>
            </a:r>
          </a:p>
          <a:p>
            <a:r>
              <a:rPr lang="en-US" sz="1800" u="none">
                <a:latin typeface="Tahoma" pitchFamily="34" charset="0"/>
              </a:rPr>
              <a:t>PMA tertentu;</a:t>
            </a:r>
          </a:p>
          <a:p>
            <a:r>
              <a:rPr lang="en-US" sz="1800" u="none">
                <a:latin typeface="Tahoma" pitchFamily="34" charset="0"/>
              </a:rPr>
              <a:t>BUT </a:t>
            </a:r>
            <a:r>
              <a:rPr lang="id-ID" sz="1800" u="none">
                <a:latin typeface="Tahoma" pitchFamily="34" charset="0"/>
              </a:rPr>
              <a:t>dan orang asing tertentu</a:t>
            </a:r>
            <a:r>
              <a:rPr lang="en-US" sz="1800" u="none">
                <a:latin typeface="Tahoma" pitchFamily="34" charset="0"/>
              </a:rPr>
              <a:t>;</a:t>
            </a:r>
          </a:p>
          <a:p>
            <a:r>
              <a:rPr lang="id-ID" sz="1800" u="none">
                <a:latin typeface="Tahoma" pitchFamily="34" charset="0"/>
              </a:rPr>
              <a:t>perusahaan masuk bursa tertentu;</a:t>
            </a:r>
            <a:r>
              <a:rPr lang="en-US" sz="1800">
                <a:latin typeface="Tahoma" pitchFamily="34" charset="0"/>
              </a:rPr>
              <a:t>  </a:t>
            </a:r>
          </a:p>
          <a:p>
            <a:r>
              <a:rPr lang="sv-SE" sz="1800" u="none">
                <a:latin typeface="Tahoma" pitchFamily="34" charset="0"/>
              </a:rPr>
              <a:t>perusahaan besar tertentu.</a:t>
            </a:r>
            <a:r>
              <a:rPr lang="en-US" sz="1800" u="none">
                <a:latin typeface="Tahoma" pitchFamily="34" charset="0"/>
              </a:rPr>
              <a:t> </a:t>
            </a:r>
          </a:p>
        </p:txBody>
      </p:sp>
      <p:sp>
        <p:nvSpPr>
          <p:cNvPr id="39948" name="Rectangle 17"/>
          <p:cNvSpPr>
            <a:spLocks noChangeArrowheads="1"/>
          </p:cNvSpPr>
          <p:nvPr/>
        </p:nvSpPr>
        <p:spPr bwMode="auto">
          <a:xfrm>
            <a:off x="4859338" y="6165741"/>
            <a:ext cx="4176712" cy="646331"/>
          </a:xfrm>
          <a:prstGeom prst="rect">
            <a:avLst/>
          </a:prstGeom>
          <a:noFill/>
          <a:ln w="9525">
            <a:solidFill>
              <a:srgbClr val="FF0000"/>
            </a:solidFill>
            <a:miter lim="800000"/>
            <a:headEnd/>
            <a:tailEnd/>
          </a:ln>
        </p:spPr>
        <p:txBody>
          <a:bodyPr anchor="ctr">
            <a:spAutoFit/>
          </a:bodyPr>
          <a:lstStyle/>
          <a:p>
            <a:pPr algn="l"/>
            <a:r>
              <a:rPr lang="en-US" sz="1800" b="1" dirty="0" smtClean="0">
                <a:solidFill>
                  <a:srgbClr val="FF0000"/>
                </a:solidFill>
              </a:rPr>
              <a:t>PER - 28/PJ/2012 </a:t>
            </a:r>
          </a:p>
          <a:p>
            <a:pPr algn="l"/>
            <a:r>
              <a:rPr lang="en-US" sz="1800" b="1" dirty="0" err="1" smtClean="0">
                <a:solidFill>
                  <a:srgbClr val="FF0000"/>
                </a:solidFill>
              </a:rPr>
              <a:t>stdd</a:t>
            </a:r>
            <a:r>
              <a:rPr lang="en-US" sz="1800" b="1" dirty="0" smtClean="0">
                <a:solidFill>
                  <a:srgbClr val="FF0000"/>
                </a:solidFill>
              </a:rPr>
              <a:t> PER - 13/PJ/2014</a:t>
            </a:r>
            <a:r>
              <a:rPr lang="en-US" sz="1800" b="1" dirty="0" smtClean="0">
                <a:solidFill>
                  <a:srgbClr val="FF0000"/>
                </a:solidFill>
                <a:latin typeface="Arial Narrow" pitchFamily="34" charset="0"/>
              </a:rPr>
              <a:t> </a:t>
            </a:r>
            <a:endParaRPr lang="en-US" sz="1800" b="1" dirty="0">
              <a:solidFill>
                <a:srgbClr val="FF0000"/>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6"/>
                                        </p:tgtEl>
                                        <p:attrNameLst>
                                          <p:attrName>style.visibility</p:attrName>
                                        </p:attrNameLst>
                                      </p:cBhvr>
                                      <p:to>
                                        <p:strVal val="visible"/>
                                      </p:to>
                                    </p:set>
                                    <p:anim calcmode="lin" valueType="num">
                                      <p:cBhvr additive="base">
                                        <p:cTn id="7" dur="500" fill="hold"/>
                                        <p:tgtEl>
                                          <p:spTgt spid="82946"/>
                                        </p:tgtEl>
                                        <p:attrNameLst>
                                          <p:attrName>ppt_x</p:attrName>
                                        </p:attrNameLst>
                                      </p:cBhvr>
                                      <p:tavLst>
                                        <p:tav tm="0">
                                          <p:val>
                                            <p:strVal val="0-#ppt_w/2"/>
                                          </p:val>
                                        </p:tav>
                                        <p:tav tm="100000">
                                          <p:val>
                                            <p:strVal val="#ppt_x"/>
                                          </p:val>
                                        </p:tav>
                                      </p:tavLst>
                                    </p:anim>
                                    <p:anim calcmode="lin" valueType="num">
                                      <p:cBhvr additive="base">
                                        <p:cTn id="8" dur="500" fill="hold"/>
                                        <p:tgtEl>
                                          <p:spTgt spid="829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948"/>
                                        </p:tgtEl>
                                        <p:attrNameLst>
                                          <p:attrName>style.visibility</p:attrName>
                                        </p:attrNameLst>
                                      </p:cBhvr>
                                      <p:to>
                                        <p:strVal val="visible"/>
                                      </p:to>
                                    </p:set>
                                    <p:anim calcmode="lin" valueType="num">
                                      <p:cBhvr additive="base">
                                        <p:cTn id="13" dur="500" fill="hold"/>
                                        <p:tgtEl>
                                          <p:spTgt spid="82948"/>
                                        </p:tgtEl>
                                        <p:attrNameLst>
                                          <p:attrName>ppt_x</p:attrName>
                                        </p:attrNameLst>
                                      </p:cBhvr>
                                      <p:tavLst>
                                        <p:tav tm="0">
                                          <p:val>
                                            <p:strVal val="0-#ppt_w/2"/>
                                          </p:val>
                                        </p:tav>
                                        <p:tav tm="100000">
                                          <p:val>
                                            <p:strVal val="#ppt_x"/>
                                          </p:val>
                                        </p:tav>
                                      </p:tavLst>
                                    </p:anim>
                                    <p:anim calcmode="lin" valueType="num">
                                      <p:cBhvr additive="base">
                                        <p:cTn id="14" dur="500" fill="hold"/>
                                        <p:tgtEl>
                                          <p:spTgt spid="8294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2947"/>
                                        </p:tgtEl>
                                        <p:attrNameLst>
                                          <p:attrName>style.visibility</p:attrName>
                                        </p:attrNameLst>
                                      </p:cBhvr>
                                      <p:to>
                                        <p:strVal val="visible"/>
                                      </p:to>
                                    </p:set>
                                    <p:anim calcmode="lin" valueType="num">
                                      <p:cBhvr additive="base">
                                        <p:cTn id="19" dur="500" fill="hold"/>
                                        <p:tgtEl>
                                          <p:spTgt spid="82947"/>
                                        </p:tgtEl>
                                        <p:attrNameLst>
                                          <p:attrName>ppt_x</p:attrName>
                                        </p:attrNameLst>
                                      </p:cBhvr>
                                      <p:tavLst>
                                        <p:tav tm="0">
                                          <p:val>
                                            <p:strVal val="0-#ppt_w/2"/>
                                          </p:val>
                                        </p:tav>
                                        <p:tav tm="100000">
                                          <p:val>
                                            <p:strVal val="#ppt_x"/>
                                          </p:val>
                                        </p:tav>
                                      </p:tavLst>
                                    </p:anim>
                                    <p:anim calcmode="lin" valueType="num">
                                      <p:cBhvr additive="base">
                                        <p:cTn id="20" dur="500" fill="hold"/>
                                        <p:tgtEl>
                                          <p:spTgt spid="8294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2958"/>
                                        </p:tgtEl>
                                        <p:attrNameLst>
                                          <p:attrName>style.visibility</p:attrName>
                                        </p:attrNameLst>
                                      </p:cBhvr>
                                      <p:to>
                                        <p:strVal val="visible"/>
                                      </p:to>
                                    </p:set>
                                    <p:anim calcmode="lin" valueType="num">
                                      <p:cBhvr additive="base">
                                        <p:cTn id="25" dur="500" fill="hold"/>
                                        <p:tgtEl>
                                          <p:spTgt spid="82958"/>
                                        </p:tgtEl>
                                        <p:attrNameLst>
                                          <p:attrName>ppt_x</p:attrName>
                                        </p:attrNameLst>
                                      </p:cBhvr>
                                      <p:tavLst>
                                        <p:tav tm="0">
                                          <p:val>
                                            <p:strVal val="0-#ppt_w/2"/>
                                          </p:val>
                                        </p:tav>
                                        <p:tav tm="100000">
                                          <p:val>
                                            <p:strVal val="#ppt_x"/>
                                          </p:val>
                                        </p:tav>
                                      </p:tavLst>
                                    </p:anim>
                                    <p:anim calcmode="lin" valueType="num">
                                      <p:cBhvr additive="base">
                                        <p:cTn id="26" dur="500" fill="hold"/>
                                        <p:tgtEl>
                                          <p:spTgt spid="8295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2959"/>
                                        </p:tgtEl>
                                        <p:attrNameLst>
                                          <p:attrName>style.visibility</p:attrName>
                                        </p:attrNameLst>
                                      </p:cBhvr>
                                      <p:to>
                                        <p:strVal val="visible"/>
                                      </p:to>
                                    </p:set>
                                    <p:anim calcmode="lin" valueType="num">
                                      <p:cBhvr additive="base">
                                        <p:cTn id="31" dur="500" fill="hold"/>
                                        <p:tgtEl>
                                          <p:spTgt spid="82959"/>
                                        </p:tgtEl>
                                        <p:attrNameLst>
                                          <p:attrName>ppt_x</p:attrName>
                                        </p:attrNameLst>
                                      </p:cBhvr>
                                      <p:tavLst>
                                        <p:tav tm="0">
                                          <p:val>
                                            <p:strVal val="0-#ppt_w/2"/>
                                          </p:val>
                                        </p:tav>
                                        <p:tav tm="100000">
                                          <p:val>
                                            <p:strVal val="#ppt_x"/>
                                          </p:val>
                                        </p:tav>
                                      </p:tavLst>
                                    </p:anim>
                                    <p:anim calcmode="lin" valueType="num">
                                      <p:cBhvr additive="base">
                                        <p:cTn id="32" dur="500" fill="hold"/>
                                        <p:tgtEl>
                                          <p:spTgt spid="8295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2953"/>
                                        </p:tgtEl>
                                        <p:attrNameLst>
                                          <p:attrName>style.visibility</p:attrName>
                                        </p:attrNameLst>
                                      </p:cBhvr>
                                      <p:to>
                                        <p:strVal val="visible"/>
                                      </p:to>
                                    </p:set>
                                    <p:anim calcmode="lin" valueType="num">
                                      <p:cBhvr additive="base">
                                        <p:cTn id="37" dur="500" fill="hold"/>
                                        <p:tgtEl>
                                          <p:spTgt spid="82953"/>
                                        </p:tgtEl>
                                        <p:attrNameLst>
                                          <p:attrName>ppt_x</p:attrName>
                                        </p:attrNameLst>
                                      </p:cBhvr>
                                      <p:tavLst>
                                        <p:tav tm="0">
                                          <p:val>
                                            <p:strVal val="0-#ppt_w/2"/>
                                          </p:val>
                                        </p:tav>
                                        <p:tav tm="100000">
                                          <p:val>
                                            <p:strVal val="#ppt_x"/>
                                          </p:val>
                                        </p:tav>
                                      </p:tavLst>
                                    </p:anim>
                                    <p:anim calcmode="lin" valueType="num">
                                      <p:cBhvr additive="base">
                                        <p:cTn id="38" dur="500" fill="hold"/>
                                        <p:tgtEl>
                                          <p:spTgt spid="8295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2954"/>
                                        </p:tgtEl>
                                        <p:attrNameLst>
                                          <p:attrName>style.visibility</p:attrName>
                                        </p:attrNameLst>
                                      </p:cBhvr>
                                      <p:to>
                                        <p:strVal val="visible"/>
                                      </p:to>
                                    </p:set>
                                    <p:anim calcmode="lin" valueType="num">
                                      <p:cBhvr additive="base">
                                        <p:cTn id="43" dur="500" fill="hold"/>
                                        <p:tgtEl>
                                          <p:spTgt spid="82954"/>
                                        </p:tgtEl>
                                        <p:attrNameLst>
                                          <p:attrName>ppt_x</p:attrName>
                                        </p:attrNameLst>
                                      </p:cBhvr>
                                      <p:tavLst>
                                        <p:tav tm="0">
                                          <p:val>
                                            <p:strVal val="0-#ppt_w/2"/>
                                          </p:val>
                                        </p:tav>
                                        <p:tav tm="100000">
                                          <p:val>
                                            <p:strVal val="#ppt_x"/>
                                          </p:val>
                                        </p:tav>
                                      </p:tavLst>
                                    </p:anim>
                                    <p:anim calcmode="lin" valueType="num">
                                      <p:cBhvr additive="base">
                                        <p:cTn id="44" dur="500" fill="hold"/>
                                        <p:tgtEl>
                                          <p:spTgt spid="8295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2955"/>
                                        </p:tgtEl>
                                        <p:attrNameLst>
                                          <p:attrName>style.visibility</p:attrName>
                                        </p:attrNameLst>
                                      </p:cBhvr>
                                      <p:to>
                                        <p:strVal val="visible"/>
                                      </p:to>
                                    </p:set>
                                    <p:anim calcmode="lin" valueType="num">
                                      <p:cBhvr additive="base">
                                        <p:cTn id="49" dur="500" fill="hold"/>
                                        <p:tgtEl>
                                          <p:spTgt spid="82955"/>
                                        </p:tgtEl>
                                        <p:attrNameLst>
                                          <p:attrName>ppt_x</p:attrName>
                                        </p:attrNameLst>
                                      </p:cBhvr>
                                      <p:tavLst>
                                        <p:tav tm="0">
                                          <p:val>
                                            <p:strVal val="0-#ppt_w/2"/>
                                          </p:val>
                                        </p:tav>
                                        <p:tav tm="100000">
                                          <p:val>
                                            <p:strVal val="#ppt_x"/>
                                          </p:val>
                                        </p:tav>
                                      </p:tavLst>
                                    </p:anim>
                                    <p:anim calcmode="lin" valueType="num">
                                      <p:cBhvr additive="base">
                                        <p:cTn id="50" dur="500" fill="hold"/>
                                        <p:tgtEl>
                                          <p:spTgt spid="8295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82956"/>
                                        </p:tgtEl>
                                        <p:attrNameLst>
                                          <p:attrName>style.visibility</p:attrName>
                                        </p:attrNameLst>
                                      </p:cBhvr>
                                      <p:to>
                                        <p:strVal val="visible"/>
                                      </p:to>
                                    </p:set>
                                    <p:anim calcmode="lin" valueType="num">
                                      <p:cBhvr additive="base">
                                        <p:cTn id="55" dur="500" fill="hold"/>
                                        <p:tgtEl>
                                          <p:spTgt spid="82956"/>
                                        </p:tgtEl>
                                        <p:attrNameLst>
                                          <p:attrName>ppt_x</p:attrName>
                                        </p:attrNameLst>
                                      </p:cBhvr>
                                      <p:tavLst>
                                        <p:tav tm="0">
                                          <p:val>
                                            <p:strVal val="0-#ppt_w/2"/>
                                          </p:val>
                                        </p:tav>
                                        <p:tav tm="100000">
                                          <p:val>
                                            <p:strVal val="#ppt_x"/>
                                          </p:val>
                                        </p:tav>
                                      </p:tavLst>
                                    </p:anim>
                                    <p:anim calcmode="lin" valueType="num">
                                      <p:cBhvr additive="base">
                                        <p:cTn id="56" dur="500" fill="hold"/>
                                        <p:tgtEl>
                                          <p:spTgt spid="8295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82960"/>
                                        </p:tgtEl>
                                        <p:attrNameLst>
                                          <p:attrName>style.visibility</p:attrName>
                                        </p:attrNameLst>
                                      </p:cBhvr>
                                      <p:to>
                                        <p:strVal val="visible"/>
                                      </p:to>
                                    </p:set>
                                    <p:anim calcmode="lin" valueType="num">
                                      <p:cBhvr additive="base">
                                        <p:cTn id="61" dur="500" fill="hold"/>
                                        <p:tgtEl>
                                          <p:spTgt spid="82960"/>
                                        </p:tgtEl>
                                        <p:attrNameLst>
                                          <p:attrName>ppt_x</p:attrName>
                                        </p:attrNameLst>
                                      </p:cBhvr>
                                      <p:tavLst>
                                        <p:tav tm="0">
                                          <p:val>
                                            <p:strVal val="0-#ppt_w/2"/>
                                          </p:val>
                                        </p:tav>
                                        <p:tav tm="100000">
                                          <p:val>
                                            <p:strVal val="#ppt_x"/>
                                          </p:val>
                                        </p:tav>
                                      </p:tavLst>
                                    </p:anim>
                                    <p:anim calcmode="lin" valueType="num">
                                      <p:cBhvr additive="base">
                                        <p:cTn id="62" dur="500" fill="hold"/>
                                        <p:tgtEl>
                                          <p:spTgt spid="829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animBg="1" autoUpdateAnimBg="0"/>
      <p:bldP spid="82947" grpId="0" animBg="1" autoUpdateAnimBg="0"/>
      <p:bldP spid="82948" grpId="0" animBg="1"/>
      <p:bldP spid="82953" grpId="0" animBg="1"/>
      <p:bldP spid="82954" grpId="0" animBg="1" autoUpdateAnimBg="0"/>
      <p:bldP spid="82955" grpId="0" animBg="1"/>
      <p:bldP spid="82956" grpId="0" animBg="1" autoUpdateAnimBg="0"/>
      <p:bldP spid="82958" grpId="0" animBg="1"/>
      <p:bldP spid="82959" grpId="0" animBg="1" autoUpdateAnimBg="0"/>
      <p:bldP spid="82960"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762000" y="76200"/>
            <a:ext cx="7620000" cy="762000"/>
          </a:xfrm>
          <a:ln w="28575">
            <a:solidFill>
              <a:schemeClr val="accent2"/>
            </a:solidFill>
          </a:ln>
        </p:spPr>
        <p:txBody>
          <a:bodyPr/>
          <a:lstStyle/>
          <a:p>
            <a:pPr eaLnBrk="1" hangingPunct="1"/>
            <a:r>
              <a:rPr lang="en-US" sz="2400" smtClean="0">
                <a:latin typeface="Tahoma" pitchFamily="34" charset="0"/>
              </a:rPr>
              <a:t>KEWAJIBAN MEMILIKI NPWP BAGI WAJIB PAJAK ORANG PRIBADI PENGUSAHA TERTENTU</a:t>
            </a:r>
          </a:p>
        </p:txBody>
      </p:sp>
      <p:sp>
        <p:nvSpPr>
          <p:cNvPr id="41987" name="AutoShape 3"/>
          <p:cNvSpPr>
            <a:spLocks noChangeArrowheads="1"/>
          </p:cNvSpPr>
          <p:nvPr/>
        </p:nvSpPr>
        <p:spPr bwMode="auto">
          <a:xfrm>
            <a:off x="4038600" y="914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477192" name="Rectangle 8"/>
          <p:cNvSpPr>
            <a:spLocks noChangeArrowheads="1"/>
          </p:cNvSpPr>
          <p:nvPr/>
        </p:nvSpPr>
        <p:spPr bwMode="auto">
          <a:xfrm>
            <a:off x="215900" y="972711"/>
            <a:ext cx="8748713" cy="4093428"/>
          </a:xfrm>
          <a:prstGeom prst="rect">
            <a:avLst/>
          </a:prstGeom>
          <a:noFill/>
          <a:ln w="9525">
            <a:solidFill>
              <a:schemeClr val="tx2"/>
            </a:solidFill>
            <a:miter lim="800000"/>
            <a:headEnd/>
            <a:tailEnd/>
          </a:ln>
        </p:spPr>
        <p:txBody>
          <a:bodyPr anchor="ctr">
            <a:spAutoFit/>
          </a:bodyPr>
          <a:lstStyle/>
          <a:p>
            <a:pPr lvl="3" algn="l">
              <a:buFont typeface="Wingdings" pitchFamily="2" charset="2"/>
              <a:buChar char="Ø"/>
            </a:pPr>
            <a:r>
              <a:rPr lang="id-ID" sz="2000" b="1" u="none" dirty="0">
                <a:latin typeface="Arial Narrow" pitchFamily="34" charset="0"/>
              </a:rPr>
              <a:t>penjelasan Pasal 25 ayat 7 huruf c UU PPh didefinisikan sebagai “Wajib Pajak orang pribadi yang mempunyai 1 (satu) atau lebih tempat usaha.”</a:t>
            </a:r>
            <a:endParaRPr lang="en-US" sz="2000" b="1" u="none" dirty="0">
              <a:latin typeface="Arial Narrow" pitchFamily="34" charset="0"/>
            </a:endParaRPr>
          </a:p>
          <a:p>
            <a:pPr lvl="3" algn="l">
              <a:buFont typeface="Wingdings" pitchFamily="2" charset="2"/>
              <a:buChar char="Ø"/>
            </a:pPr>
            <a:r>
              <a:rPr lang="en-US" sz="2000" b="1" dirty="0" smtClean="0">
                <a:solidFill>
                  <a:srgbClr val="FF0000"/>
                </a:solidFill>
              </a:rPr>
              <a:t>28/PJ/2012 </a:t>
            </a:r>
            <a:r>
              <a:rPr lang="en-US" sz="2000" b="1" dirty="0" err="1" smtClean="0">
                <a:solidFill>
                  <a:srgbClr val="FF0000"/>
                </a:solidFill>
              </a:rPr>
              <a:t>stdd</a:t>
            </a:r>
            <a:r>
              <a:rPr lang="en-US" sz="2000" b="1" dirty="0" smtClean="0">
                <a:solidFill>
                  <a:srgbClr val="FF0000"/>
                </a:solidFill>
              </a:rPr>
              <a:t> PER - 13/PJ/2014 </a:t>
            </a:r>
            <a:r>
              <a:rPr lang="id-ID" sz="2000" b="1" u="none" dirty="0" smtClean="0">
                <a:latin typeface="Arial Narrow" pitchFamily="34" charset="0"/>
              </a:rPr>
              <a:t>: </a:t>
            </a:r>
            <a:r>
              <a:rPr lang="id-ID" sz="2000" b="1" u="none" dirty="0">
                <a:latin typeface="Arial Narrow" pitchFamily="34" charset="0"/>
              </a:rPr>
              <a:t>“Wajib Pajak orang pribadi yang mempunyai tempat usaha tersebar di beberapa tempat.”</a:t>
            </a:r>
            <a:endParaRPr lang="en-US" sz="2000" b="1" u="none" dirty="0">
              <a:latin typeface="Arial Narrow" pitchFamily="34" charset="0"/>
            </a:endParaRPr>
          </a:p>
          <a:p>
            <a:pPr lvl="3" algn="l">
              <a:buFont typeface="Wingdings" pitchFamily="2" charset="2"/>
              <a:buChar char="Ø"/>
            </a:pPr>
            <a:r>
              <a:rPr lang="en-US" sz="2000" b="1" dirty="0" smtClean="0">
                <a:solidFill>
                  <a:srgbClr val="FF0000"/>
                </a:solidFill>
              </a:rPr>
              <a:t>PER-20/PJ/2013 </a:t>
            </a:r>
            <a:r>
              <a:rPr lang="en-US" sz="2000" b="1" dirty="0" err="1" smtClean="0">
                <a:solidFill>
                  <a:srgbClr val="FF0000"/>
                </a:solidFill>
              </a:rPr>
              <a:t>stdd</a:t>
            </a:r>
            <a:r>
              <a:rPr lang="en-US" sz="2000" b="1" dirty="0" smtClean="0">
                <a:solidFill>
                  <a:srgbClr val="FF0000"/>
                </a:solidFill>
              </a:rPr>
              <a:t> PER - 38/PJ/2013</a:t>
            </a:r>
            <a:r>
              <a:rPr lang="id-ID" sz="2000" b="1" u="none" dirty="0" smtClean="0">
                <a:latin typeface="Arial Narrow" pitchFamily="34" charset="0"/>
              </a:rPr>
              <a:t>: </a:t>
            </a:r>
            <a:r>
              <a:rPr lang="id-ID" sz="2000" b="1" u="none" dirty="0">
                <a:latin typeface="Arial Narrow" pitchFamily="34" charset="0"/>
              </a:rPr>
              <a:t>“Wajib Pajak orang pribadi yang mempunyai 1 (satu) tempat usaha yang berbeda dengan alamat tempat tinggal atau lebih dari 1 (satu) tempat usaha.”</a:t>
            </a:r>
            <a:endParaRPr lang="en-US" sz="2000" b="1" u="none" dirty="0">
              <a:latin typeface="Arial Narrow" pitchFamily="34" charset="0"/>
            </a:endParaRPr>
          </a:p>
          <a:p>
            <a:pPr lvl="3" algn="l">
              <a:buFont typeface="Wingdings" pitchFamily="2" charset="2"/>
              <a:buChar char="Ø"/>
            </a:pPr>
            <a:r>
              <a:rPr lang="en-US" sz="2000" b="1" u="none" dirty="0" smtClean="0">
                <a:latin typeface="Arial Narrow" pitchFamily="34" charset="0"/>
              </a:rPr>
              <a:t>PMK </a:t>
            </a:r>
            <a:r>
              <a:rPr lang="id-ID" sz="2000" b="1" u="none" dirty="0" smtClean="0">
                <a:solidFill>
                  <a:srgbClr val="FF0000"/>
                </a:solidFill>
                <a:latin typeface="Arial Narrow" pitchFamily="34" charset="0"/>
              </a:rPr>
              <a:t>255/PMK.03/2008</a:t>
            </a:r>
            <a:r>
              <a:rPr lang="en-US" sz="2000" b="1" u="none" dirty="0" smtClean="0">
                <a:solidFill>
                  <a:srgbClr val="FF0000"/>
                </a:solidFill>
                <a:latin typeface="Arial Narrow" pitchFamily="34" charset="0"/>
              </a:rPr>
              <a:t> </a:t>
            </a:r>
            <a:r>
              <a:rPr lang="en-US" sz="2000" b="1" dirty="0" err="1" smtClean="0">
                <a:solidFill>
                  <a:srgbClr val="FF0000"/>
                </a:solidFill>
              </a:rPr>
              <a:t>Stdd</a:t>
            </a:r>
            <a:r>
              <a:rPr lang="en-US" sz="2000" b="1" dirty="0" smtClean="0">
                <a:solidFill>
                  <a:srgbClr val="FF0000"/>
                </a:solidFill>
              </a:rPr>
              <a:t> 208/PMK.03/2009 </a:t>
            </a:r>
            <a:r>
              <a:rPr lang="id-ID" sz="2000" b="1" u="none" dirty="0" smtClean="0">
                <a:latin typeface="Arial Narrow" pitchFamily="34" charset="0"/>
              </a:rPr>
              <a:t>: </a:t>
            </a:r>
            <a:r>
              <a:rPr lang="id-ID" sz="2000" b="1" u="none" dirty="0">
                <a:latin typeface="Arial Narrow" pitchFamily="34" charset="0"/>
              </a:rPr>
              <a:t>“Wajib Pajak orang pribadi yang melakukan kegiatan usaha di bidang perdagangan yang mempunyai tempat usaha lebih dari satu, atau mempunyai tempat usaha yang berbeda alamat dengan domisili</a:t>
            </a:r>
            <a:r>
              <a:rPr lang="en-US" sz="2000" dirty="0">
                <a:latin typeface="Arial Narrow" pitchFamily="34" charset="0"/>
              </a:rPr>
              <a:t> </a:t>
            </a:r>
          </a:p>
        </p:txBody>
      </p:sp>
      <p:sp>
        <p:nvSpPr>
          <p:cNvPr id="477196" name="Rectangle 12"/>
          <p:cNvSpPr>
            <a:spLocks noChangeArrowheads="1"/>
          </p:cNvSpPr>
          <p:nvPr/>
        </p:nvSpPr>
        <p:spPr bwMode="auto">
          <a:xfrm>
            <a:off x="323850" y="5008980"/>
            <a:ext cx="8424863" cy="1785104"/>
          </a:xfrm>
          <a:prstGeom prst="rect">
            <a:avLst/>
          </a:prstGeom>
          <a:noFill/>
          <a:ln w="9525">
            <a:solidFill>
              <a:schemeClr val="tx2"/>
            </a:solidFill>
            <a:miter lim="800000"/>
            <a:headEnd/>
            <a:tailEnd/>
          </a:ln>
        </p:spPr>
        <p:txBody>
          <a:bodyPr anchor="ctr">
            <a:spAutoFit/>
          </a:bodyPr>
          <a:lstStyle/>
          <a:p>
            <a:r>
              <a:rPr lang="id-ID" sz="2200" b="1" u="none" dirty="0">
                <a:latin typeface="Arial Narrow" pitchFamily="34" charset="0"/>
              </a:rPr>
              <a:t>Wajib Pajak orang pribadi pengusaha tertentu selain mendaftarkan diri ke KPP/KP4/KP2KP yang wilayah kerjanya meliputi tempat tinggal Wajib Pajak juga mendaftarkan diri ke KPP/KP4/KP2KP yang wilayah kerjanya meliputi tempat-tempat kegiatan usaha Wajib Pajak</a:t>
            </a:r>
            <a:r>
              <a:rPr lang="en-US" sz="2200" b="1" u="none" dirty="0">
                <a:latin typeface="Arial Narrow" pitchFamily="34" charset="0"/>
              </a:rPr>
              <a:t>.</a:t>
            </a:r>
            <a:r>
              <a:rPr lang="id-ID" sz="2200" b="1" u="none" dirty="0">
                <a:latin typeface="Arial Narrow" pitchFamily="34" charset="0"/>
              </a:rPr>
              <a:t> </a:t>
            </a:r>
            <a:endParaRPr lang="en-US" sz="2200" b="1" u="none" dirty="0">
              <a:latin typeface="Arial Narrow" pitchFamily="34" charset="0"/>
            </a:endParaRPr>
          </a:p>
          <a:p>
            <a:r>
              <a:rPr lang="id-ID" sz="2200" b="1" u="none" dirty="0">
                <a:latin typeface="Arial Narrow" pitchFamily="34" charset="0"/>
              </a:rPr>
              <a:t>(Peraturan Dirjen Pajak Nomor </a:t>
            </a:r>
            <a:r>
              <a:rPr lang="id-ID" sz="2200" b="1" u="none" dirty="0" smtClean="0">
                <a:solidFill>
                  <a:srgbClr val="FF0000"/>
                </a:solidFill>
                <a:latin typeface="Arial Narrow" pitchFamily="34" charset="0"/>
              </a:rPr>
              <a:t>20/PJ/2013</a:t>
            </a:r>
            <a:r>
              <a:rPr lang="en-US" sz="2200" b="1" u="none" dirty="0" smtClean="0">
                <a:solidFill>
                  <a:srgbClr val="FF0000"/>
                </a:solidFill>
                <a:latin typeface="Arial Narrow" pitchFamily="34" charset="0"/>
              </a:rPr>
              <a:t> </a:t>
            </a:r>
            <a:r>
              <a:rPr lang="en-US" sz="2200" b="1" u="none" dirty="0" err="1" smtClean="0">
                <a:solidFill>
                  <a:srgbClr val="FF0000"/>
                </a:solidFill>
                <a:latin typeface="Arial Narrow" pitchFamily="34" charset="0"/>
              </a:rPr>
              <a:t>stdd</a:t>
            </a:r>
            <a:r>
              <a:rPr lang="en-US" sz="2200" b="1" u="none" dirty="0" smtClean="0">
                <a:solidFill>
                  <a:srgbClr val="FF0000"/>
                </a:solidFill>
                <a:latin typeface="Arial Narrow" pitchFamily="34" charset="0"/>
              </a:rPr>
              <a:t> </a:t>
            </a:r>
            <a:r>
              <a:rPr lang="en-US" sz="2000" b="1" dirty="0" smtClean="0">
                <a:solidFill>
                  <a:srgbClr val="FF0000"/>
                </a:solidFill>
              </a:rPr>
              <a:t>PER - 38/PJ/2013 </a:t>
            </a:r>
            <a:r>
              <a:rPr lang="id-ID" sz="2200" b="1" u="none" dirty="0" smtClean="0">
                <a:latin typeface="Arial Narrow" pitchFamily="34" charset="0"/>
              </a:rPr>
              <a:t>).</a:t>
            </a:r>
            <a:r>
              <a:rPr lang="en-US" sz="2200" b="1" dirty="0" smtClean="0">
                <a:latin typeface="Arial Narrow" pitchFamily="34" charset="0"/>
              </a:rPr>
              <a:t> </a:t>
            </a:r>
            <a:endParaRPr lang="en-US" sz="2200" b="1" dirty="0">
              <a:latin typeface="Arial Narrow" pitchFamily="34" charset="0"/>
            </a:endParaRPr>
          </a:p>
        </p:txBody>
      </p:sp>
      <p:sp>
        <p:nvSpPr>
          <p:cNvPr id="477197" name="AutoShape 13"/>
          <p:cNvSpPr>
            <a:spLocks noChangeArrowheads="1"/>
          </p:cNvSpPr>
          <p:nvPr/>
        </p:nvSpPr>
        <p:spPr bwMode="auto">
          <a:xfrm>
            <a:off x="8459788" y="4724400"/>
            <a:ext cx="433387" cy="503238"/>
          </a:xfrm>
          <a:prstGeom prst="downArrow">
            <a:avLst>
              <a:gd name="adj1" fmla="val 16481"/>
              <a:gd name="adj2" fmla="val 4249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7192"/>
                                        </p:tgtEl>
                                        <p:attrNameLst>
                                          <p:attrName>style.visibility</p:attrName>
                                        </p:attrNameLst>
                                      </p:cBhvr>
                                      <p:to>
                                        <p:strVal val="visible"/>
                                      </p:to>
                                    </p:set>
                                    <p:anim calcmode="lin" valueType="num">
                                      <p:cBhvr additive="base">
                                        <p:cTn id="7" dur="500" fill="hold"/>
                                        <p:tgtEl>
                                          <p:spTgt spid="477192"/>
                                        </p:tgtEl>
                                        <p:attrNameLst>
                                          <p:attrName>ppt_x</p:attrName>
                                        </p:attrNameLst>
                                      </p:cBhvr>
                                      <p:tavLst>
                                        <p:tav tm="0">
                                          <p:val>
                                            <p:strVal val="#ppt_x"/>
                                          </p:val>
                                        </p:tav>
                                        <p:tav tm="100000">
                                          <p:val>
                                            <p:strVal val="#ppt_x"/>
                                          </p:val>
                                        </p:tav>
                                      </p:tavLst>
                                    </p:anim>
                                    <p:anim calcmode="lin" valueType="num">
                                      <p:cBhvr additive="base">
                                        <p:cTn id="8" dur="500" fill="hold"/>
                                        <p:tgtEl>
                                          <p:spTgt spid="47719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77197"/>
                                        </p:tgtEl>
                                        <p:attrNameLst>
                                          <p:attrName>style.visibility</p:attrName>
                                        </p:attrNameLst>
                                      </p:cBhvr>
                                      <p:to>
                                        <p:strVal val="visible"/>
                                      </p:to>
                                    </p:set>
                                    <p:anim calcmode="lin" valueType="num">
                                      <p:cBhvr additive="base">
                                        <p:cTn id="13" dur="500" fill="hold"/>
                                        <p:tgtEl>
                                          <p:spTgt spid="477197"/>
                                        </p:tgtEl>
                                        <p:attrNameLst>
                                          <p:attrName>ppt_x</p:attrName>
                                        </p:attrNameLst>
                                      </p:cBhvr>
                                      <p:tavLst>
                                        <p:tav tm="0">
                                          <p:val>
                                            <p:strVal val="#ppt_x"/>
                                          </p:val>
                                        </p:tav>
                                        <p:tav tm="100000">
                                          <p:val>
                                            <p:strVal val="#ppt_x"/>
                                          </p:val>
                                        </p:tav>
                                      </p:tavLst>
                                    </p:anim>
                                    <p:anim calcmode="lin" valueType="num">
                                      <p:cBhvr additive="base">
                                        <p:cTn id="14" dur="500" fill="hold"/>
                                        <p:tgtEl>
                                          <p:spTgt spid="47719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77196"/>
                                        </p:tgtEl>
                                        <p:attrNameLst>
                                          <p:attrName>style.visibility</p:attrName>
                                        </p:attrNameLst>
                                      </p:cBhvr>
                                      <p:to>
                                        <p:strVal val="visible"/>
                                      </p:to>
                                    </p:set>
                                    <p:anim calcmode="lin" valueType="num">
                                      <p:cBhvr additive="base">
                                        <p:cTn id="19" dur="500" fill="hold"/>
                                        <p:tgtEl>
                                          <p:spTgt spid="477196"/>
                                        </p:tgtEl>
                                        <p:attrNameLst>
                                          <p:attrName>ppt_x</p:attrName>
                                        </p:attrNameLst>
                                      </p:cBhvr>
                                      <p:tavLst>
                                        <p:tav tm="0">
                                          <p:val>
                                            <p:strVal val="#ppt_x"/>
                                          </p:val>
                                        </p:tav>
                                        <p:tav tm="100000">
                                          <p:val>
                                            <p:strVal val="#ppt_x"/>
                                          </p:val>
                                        </p:tav>
                                      </p:tavLst>
                                    </p:anim>
                                    <p:anim calcmode="lin" valueType="num">
                                      <p:cBhvr additive="base">
                                        <p:cTn id="20" dur="500" fill="hold"/>
                                        <p:tgtEl>
                                          <p:spTgt spid="4771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192" grpId="0" animBg="1"/>
      <p:bldP spid="477196" grpId="0" animBg="1"/>
      <p:bldP spid="477197"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466725" y="115888"/>
            <a:ext cx="8208963" cy="649287"/>
          </a:xfrm>
          <a:solidFill>
            <a:srgbClr val="FFCCFF"/>
          </a:solidFill>
          <a:ln w="38100">
            <a:solidFill>
              <a:schemeClr val="accent2"/>
            </a:solidFill>
          </a:ln>
        </p:spPr>
        <p:txBody>
          <a:bodyPr/>
          <a:lstStyle/>
          <a:p>
            <a:pPr eaLnBrk="1" hangingPunct="1"/>
            <a:r>
              <a:rPr lang="en-US" sz="2000" b="1" smtClean="0">
                <a:latin typeface="Tahoma" pitchFamily="34" charset="0"/>
              </a:rPr>
              <a:t>SANKSI BERKAITAN DENGAN KEWAJIBAN MENDAFTARKAN DIRI DAN MELAPORKAN KEGIATAN USAHA</a:t>
            </a:r>
          </a:p>
        </p:txBody>
      </p:sp>
      <p:sp>
        <p:nvSpPr>
          <p:cNvPr id="299011" name="Rectangle 3"/>
          <p:cNvSpPr>
            <a:spLocks noChangeArrowheads="1"/>
          </p:cNvSpPr>
          <p:nvPr/>
        </p:nvSpPr>
        <p:spPr bwMode="auto">
          <a:xfrm>
            <a:off x="4702175" y="1284288"/>
            <a:ext cx="4262438" cy="5486400"/>
          </a:xfrm>
          <a:prstGeom prst="rect">
            <a:avLst/>
          </a:prstGeom>
          <a:noFill/>
          <a:ln w="38100">
            <a:solidFill>
              <a:schemeClr val="accent2"/>
            </a:solidFill>
            <a:miter lim="800000"/>
            <a:headEnd/>
            <a:tailEnd/>
          </a:ln>
        </p:spPr>
        <p:txBody>
          <a:bodyPr lIns="91422" tIns="45712" rIns="91422" bIns="45712">
            <a:spAutoFit/>
          </a:bodyPr>
          <a:lstStyle/>
          <a:p>
            <a:pPr>
              <a:spcBef>
                <a:spcPct val="50000"/>
              </a:spcBef>
            </a:pPr>
            <a:r>
              <a:rPr lang="en-US" sz="1800" u="none">
                <a:latin typeface="Tahoma" pitchFamily="34" charset="0"/>
              </a:rPr>
              <a:t>Setiap orang yang </a:t>
            </a:r>
            <a:r>
              <a:rPr lang="en-US" sz="1800" b="1" u="none">
                <a:solidFill>
                  <a:srgbClr val="990000"/>
                </a:solidFill>
                <a:latin typeface="Tahoma" pitchFamily="34" charset="0"/>
              </a:rPr>
              <a:t>dengan sengaja</a:t>
            </a:r>
            <a:r>
              <a:rPr lang="en-US" sz="1800" u="none">
                <a:latin typeface="Tahoma" pitchFamily="34" charset="0"/>
              </a:rPr>
              <a:t> : a. tidak mendaftarkan diri untuk diberikan Nomor Pokok Wajib Pajak atau tidak melaporkan usahanya untuk dikukuhkan sebagai Pengusaha Kena Pajak; b. menyalahgunakan atau menggunakan tanpa hak Nomor Pokok Wajib Pajak atau Pengukuhan Pengusaha Kena Pajak; sehingga dapat menimbulkan kerugian pada pendapatan negara, dipidana dengan pidana penjara </a:t>
            </a:r>
            <a:r>
              <a:rPr lang="en-US" sz="1800" i="1" u="none">
                <a:latin typeface="Tahoma" pitchFamily="34" charset="0"/>
              </a:rPr>
              <a:t>paling singkat 6 (enam) bulan dan paling lama 6 (enam) tahun dan denda paling sedikit 2 (dua) kali jumlah pajak terutang yang tidak atau kurang dibayar dan paling banyak 4 (empat) kali jumlah pajak terutang yang tidak atau kurang dibayar.</a:t>
            </a:r>
          </a:p>
          <a:p>
            <a:pPr>
              <a:spcBef>
                <a:spcPct val="50000"/>
              </a:spcBef>
            </a:pPr>
            <a:r>
              <a:rPr lang="en-US" sz="1800" u="none">
                <a:solidFill>
                  <a:schemeClr val="accent2"/>
                </a:solidFill>
                <a:latin typeface="Tahoma" pitchFamily="34" charset="0"/>
              </a:rPr>
              <a:t>(Pasal 39 angka 1 UU KUP)</a:t>
            </a:r>
          </a:p>
        </p:txBody>
      </p:sp>
      <p:sp>
        <p:nvSpPr>
          <p:cNvPr id="299016" name="AutoShape 8"/>
          <p:cNvSpPr>
            <a:spLocks noChangeArrowheads="1"/>
          </p:cNvSpPr>
          <p:nvPr/>
        </p:nvSpPr>
        <p:spPr bwMode="auto">
          <a:xfrm rot="456816">
            <a:off x="3851275" y="763588"/>
            <a:ext cx="1441450" cy="288925"/>
          </a:xfrm>
          <a:prstGeom prst="rightArrow">
            <a:avLst>
              <a:gd name="adj1" fmla="val 50000"/>
              <a:gd name="adj2" fmla="val 124725"/>
            </a:avLst>
          </a:prstGeom>
          <a:solidFill>
            <a:schemeClr val="accent1"/>
          </a:solidFill>
          <a:ln w="9525">
            <a:solidFill>
              <a:schemeClr val="tx1"/>
            </a:solidFill>
            <a:miter lim="800000"/>
            <a:headEnd/>
            <a:tailEnd/>
          </a:ln>
        </p:spPr>
        <p:txBody>
          <a:bodyPr wrap="none" anchor="ctr"/>
          <a:lstStyle/>
          <a:p>
            <a:endParaRPr lang="en-US"/>
          </a:p>
        </p:txBody>
      </p:sp>
      <p:sp>
        <p:nvSpPr>
          <p:cNvPr id="299017" name="AutoShape 9"/>
          <p:cNvSpPr>
            <a:spLocks noChangeArrowheads="1"/>
          </p:cNvSpPr>
          <p:nvPr/>
        </p:nvSpPr>
        <p:spPr bwMode="auto">
          <a:xfrm rot="10368313">
            <a:off x="2916238" y="763588"/>
            <a:ext cx="1441450" cy="288925"/>
          </a:xfrm>
          <a:prstGeom prst="rightArrow">
            <a:avLst>
              <a:gd name="adj1" fmla="val 50000"/>
              <a:gd name="adj2" fmla="val 124725"/>
            </a:avLst>
          </a:prstGeom>
          <a:solidFill>
            <a:schemeClr val="accent1"/>
          </a:solidFill>
          <a:ln w="9525">
            <a:solidFill>
              <a:schemeClr val="tx1"/>
            </a:solidFill>
            <a:miter lim="800000"/>
            <a:headEnd/>
            <a:tailEnd/>
          </a:ln>
        </p:spPr>
        <p:txBody>
          <a:bodyPr wrap="none" anchor="ctr"/>
          <a:lstStyle/>
          <a:p>
            <a:endParaRPr lang="en-US"/>
          </a:p>
        </p:txBody>
      </p:sp>
      <p:sp>
        <p:nvSpPr>
          <p:cNvPr id="299018" name="Rectangle 10"/>
          <p:cNvSpPr>
            <a:spLocks noChangeArrowheads="1"/>
          </p:cNvSpPr>
          <p:nvPr/>
        </p:nvSpPr>
        <p:spPr bwMode="auto">
          <a:xfrm>
            <a:off x="5364163" y="836613"/>
            <a:ext cx="2376487" cy="385762"/>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b="1" u="none">
                <a:latin typeface="Tahoma" pitchFamily="34" charset="0"/>
              </a:rPr>
              <a:t>Pidana</a:t>
            </a:r>
          </a:p>
        </p:txBody>
      </p:sp>
      <p:sp>
        <p:nvSpPr>
          <p:cNvPr id="299019" name="AutoShape 11"/>
          <p:cNvSpPr>
            <a:spLocks noChangeArrowheads="1"/>
          </p:cNvSpPr>
          <p:nvPr/>
        </p:nvSpPr>
        <p:spPr bwMode="auto">
          <a:xfrm>
            <a:off x="7451725" y="1125538"/>
            <a:ext cx="504825"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lIns="91422" tIns="45712" rIns="91422" bIns="45712" anchor="ctr"/>
          <a:lstStyle/>
          <a:p>
            <a:endParaRPr lang="en-US" u="none"/>
          </a:p>
        </p:txBody>
      </p:sp>
      <p:sp>
        <p:nvSpPr>
          <p:cNvPr id="299020" name="Rectangle 12"/>
          <p:cNvSpPr>
            <a:spLocks noChangeArrowheads="1"/>
          </p:cNvSpPr>
          <p:nvPr/>
        </p:nvSpPr>
        <p:spPr bwMode="auto">
          <a:xfrm>
            <a:off x="539750" y="836613"/>
            <a:ext cx="2376488" cy="385762"/>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b="1" u="none">
                <a:latin typeface="Tahoma" pitchFamily="34" charset="0"/>
              </a:rPr>
              <a:t>Administrasi</a:t>
            </a:r>
          </a:p>
        </p:txBody>
      </p:sp>
      <p:sp>
        <p:nvSpPr>
          <p:cNvPr id="299021" name="AutoShape 13"/>
          <p:cNvSpPr>
            <a:spLocks noChangeArrowheads="1"/>
          </p:cNvSpPr>
          <p:nvPr/>
        </p:nvSpPr>
        <p:spPr bwMode="auto">
          <a:xfrm>
            <a:off x="179388" y="2563813"/>
            <a:ext cx="360362" cy="288925"/>
          </a:xfrm>
          <a:prstGeom prst="downArrow">
            <a:avLst>
              <a:gd name="adj1" fmla="val 50000"/>
              <a:gd name="adj2" fmla="val 25000"/>
            </a:avLst>
          </a:prstGeom>
          <a:solidFill>
            <a:schemeClr val="accent1"/>
          </a:solidFill>
          <a:ln w="9525">
            <a:solidFill>
              <a:schemeClr val="tx1"/>
            </a:solidFill>
            <a:miter lim="800000"/>
            <a:headEnd/>
            <a:tailEnd/>
          </a:ln>
        </p:spPr>
        <p:txBody>
          <a:bodyPr wrap="none" lIns="91422" tIns="45712" rIns="91422" bIns="45712" anchor="ctr"/>
          <a:lstStyle/>
          <a:p>
            <a:endParaRPr lang="en-US" u="none"/>
          </a:p>
        </p:txBody>
      </p:sp>
      <p:sp>
        <p:nvSpPr>
          <p:cNvPr id="299022" name="Rectangle 14"/>
          <p:cNvSpPr>
            <a:spLocks noChangeArrowheads="1"/>
          </p:cNvSpPr>
          <p:nvPr/>
        </p:nvSpPr>
        <p:spPr bwMode="auto">
          <a:xfrm>
            <a:off x="207963" y="2708275"/>
            <a:ext cx="4219575" cy="1016000"/>
          </a:xfrm>
          <a:prstGeom prst="rect">
            <a:avLst/>
          </a:prstGeom>
          <a:noFill/>
          <a:ln w="9525">
            <a:solidFill>
              <a:srgbClr val="0033CC"/>
            </a:solidFill>
            <a:miter lim="800000"/>
            <a:headEnd/>
            <a:tailEnd/>
          </a:ln>
        </p:spPr>
        <p:txBody>
          <a:bodyPr lIns="91422" tIns="45712" rIns="91422" bIns="45712">
            <a:spAutoFit/>
          </a:bodyPr>
          <a:lstStyle/>
          <a:p>
            <a:r>
              <a:rPr lang="en-US" sz="2000" u="none">
                <a:latin typeface="Tahoma" pitchFamily="34" charset="0"/>
              </a:rPr>
              <a:t>Dirjen Pajak menerbitkan NPWP dan atau mengukuhkan PKP secara jabatan</a:t>
            </a:r>
          </a:p>
        </p:txBody>
      </p:sp>
      <p:sp>
        <p:nvSpPr>
          <p:cNvPr id="299023" name="Rectangle 15"/>
          <p:cNvSpPr>
            <a:spLocks noChangeArrowheads="1"/>
          </p:cNvSpPr>
          <p:nvPr/>
        </p:nvSpPr>
        <p:spPr bwMode="auto">
          <a:xfrm>
            <a:off x="179388" y="3827463"/>
            <a:ext cx="4392612" cy="2876550"/>
          </a:xfrm>
          <a:prstGeom prst="rect">
            <a:avLst/>
          </a:prstGeom>
          <a:noFill/>
          <a:ln w="38100">
            <a:solidFill>
              <a:srgbClr val="0033CC"/>
            </a:solidFill>
            <a:miter lim="800000"/>
            <a:headEnd/>
            <a:tailEnd/>
          </a:ln>
        </p:spPr>
        <p:txBody>
          <a:bodyPr lIns="91422" tIns="45712" rIns="91422" bIns="45712" anchor="ctr">
            <a:spAutoFit/>
          </a:bodyPr>
          <a:lstStyle/>
          <a:p>
            <a:r>
              <a:rPr lang="en-US" sz="1800" u="none">
                <a:latin typeface="Tahoma" pitchFamily="34" charset="0"/>
              </a:rPr>
              <a:t>Terhadap kekurangan pembayaran pajak sebagai akibat NPWP dan pengukuhan PKP secara jabatan dikenai sanksi administrasi berupa bunga 2% per bulan paling lama 24 bulan dihitung sejak saat terutangnya pajak atau berakhirnya Masa Pajak, bagian Tahun Pajak, atau Tahun Pajak sampai dengan diterbitkannya SKPKB.</a:t>
            </a:r>
          </a:p>
          <a:p>
            <a:r>
              <a:rPr lang="en-US" sz="1800" u="none">
                <a:latin typeface="Tahoma" pitchFamily="34" charset="0"/>
              </a:rPr>
              <a:t>(Pasal 13 ayat 2 UU KUP)</a:t>
            </a:r>
          </a:p>
        </p:txBody>
      </p:sp>
      <p:sp>
        <p:nvSpPr>
          <p:cNvPr id="299024" name="AutoShape 16"/>
          <p:cNvSpPr>
            <a:spLocks noChangeArrowheads="1"/>
          </p:cNvSpPr>
          <p:nvPr/>
        </p:nvSpPr>
        <p:spPr bwMode="auto">
          <a:xfrm>
            <a:off x="107950" y="3646488"/>
            <a:ext cx="504825"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lIns="91422" tIns="45712" rIns="91422" bIns="45712" anchor="ctr"/>
          <a:lstStyle/>
          <a:p>
            <a:endParaRPr lang="en-US" u="none"/>
          </a:p>
        </p:txBody>
      </p:sp>
      <p:sp>
        <p:nvSpPr>
          <p:cNvPr id="299025" name="Rectangle 17"/>
          <p:cNvSpPr>
            <a:spLocks noChangeArrowheads="1"/>
          </p:cNvSpPr>
          <p:nvPr/>
        </p:nvSpPr>
        <p:spPr bwMode="auto">
          <a:xfrm>
            <a:off x="179388" y="1341438"/>
            <a:ext cx="4321175" cy="1320800"/>
          </a:xfrm>
          <a:prstGeom prst="rect">
            <a:avLst/>
          </a:prstGeom>
          <a:noFill/>
          <a:ln w="9525">
            <a:solidFill>
              <a:srgbClr val="0033CC"/>
            </a:solidFill>
            <a:miter lim="800000"/>
            <a:headEnd/>
            <a:tailEnd/>
          </a:ln>
        </p:spPr>
        <p:txBody>
          <a:bodyPr lIns="91422" tIns="45712" rIns="91422" bIns="45712">
            <a:spAutoFit/>
          </a:bodyPr>
          <a:lstStyle/>
          <a:p>
            <a:r>
              <a:rPr lang="en-US" sz="2000" u="none">
                <a:latin typeface="Tahoma" pitchFamily="34" charset="0"/>
              </a:rPr>
              <a:t>apabila WP tidak melaksanakan kewajiban mendaftarkan diri dan atau PKP tidak melaporkan usahanya</a:t>
            </a:r>
          </a:p>
        </p:txBody>
      </p:sp>
      <p:sp>
        <p:nvSpPr>
          <p:cNvPr id="299026" name="AutoShape 18"/>
          <p:cNvSpPr>
            <a:spLocks noChangeArrowheads="1"/>
          </p:cNvSpPr>
          <p:nvPr/>
        </p:nvSpPr>
        <p:spPr bwMode="auto">
          <a:xfrm>
            <a:off x="323850" y="1125538"/>
            <a:ext cx="504825"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lIns="91422" tIns="45712" rIns="91422" bIns="45712" anchor="ctr"/>
          <a:lstStyle/>
          <a:p>
            <a:endParaRPr lang="en-US" u="non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9010"/>
                                        </p:tgtEl>
                                        <p:attrNameLst>
                                          <p:attrName>style.visibility</p:attrName>
                                        </p:attrNameLst>
                                      </p:cBhvr>
                                      <p:to>
                                        <p:strVal val="visible"/>
                                      </p:to>
                                    </p:set>
                                    <p:anim calcmode="lin" valueType="num">
                                      <p:cBhvr additive="base">
                                        <p:cTn id="7" dur="500" fill="hold"/>
                                        <p:tgtEl>
                                          <p:spTgt spid="299010"/>
                                        </p:tgtEl>
                                        <p:attrNameLst>
                                          <p:attrName>ppt_x</p:attrName>
                                        </p:attrNameLst>
                                      </p:cBhvr>
                                      <p:tavLst>
                                        <p:tav tm="0">
                                          <p:val>
                                            <p:strVal val="0-#ppt_w/2"/>
                                          </p:val>
                                        </p:tav>
                                        <p:tav tm="100000">
                                          <p:val>
                                            <p:strVal val="#ppt_x"/>
                                          </p:val>
                                        </p:tav>
                                      </p:tavLst>
                                    </p:anim>
                                    <p:anim calcmode="lin" valueType="num">
                                      <p:cBhvr additive="base">
                                        <p:cTn id="8" dur="500" fill="hold"/>
                                        <p:tgtEl>
                                          <p:spTgt spid="2990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299017"/>
                                        </p:tgtEl>
                                        <p:attrNameLst>
                                          <p:attrName>style.visibility</p:attrName>
                                        </p:attrNameLst>
                                      </p:cBhvr>
                                      <p:to>
                                        <p:strVal val="visible"/>
                                      </p:to>
                                    </p:set>
                                    <p:animEffect transition="in" filter="box(in)">
                                      <p:cBhvr>
                                        <p:cTn id="13" dur="500"/>
                                        <p:tgtEl>
                                          <p:spTgt spid="29901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99020"/>
                                        </p:tgtEl>
                                        <p:attrNameLst>
                                          <p:attrName>style.visibility</p:attrName>
                                        </p:attrNameLst>
                                      </p:cBhvr>
                                      <p:to>
                                        <p:strVal val="visible"/>
                                      </p:to>
                                    </p:set>
                                    <p:anim calcmode="lin" valueType="num">
                                      <p:cBhvr additive="base">
                                        <p:cTn id="18" dur="500" fill="hold"/>
                                        <p:tgtEl>
                                          <p:spTgt spid="299020"/>
                                        </p:tgtEl>
                                        <p:attrNameLst>
                                          <p:attrName>ppt_x</p:attrName>
                                        </p:attrNameLst>
                                      </p:cBhvr>
                                      <p:tavLst>
                                        <p:tav tm="0">
                                          <p:val>
                                            <p:strVal val="0-#ppt_w/2"/>
                                          </p:val>
                                        </p:tav>
                                        <p:tav tm="100000">
                                          <p:val>
                                            <p:strVal val="#ppt_x"/>
                                          </p:val>
                                        </p:tav>
                                      </p:tavLst>
                                    </p:anim>
                                    <p:anim calcmode="lin" valueType="num">
                                      <p:cBhvr additive="base">
                                        <p:cTn id="19" dur="500" fill="hold"/>
                                        <p:tgtEl>
                                          <p:spTgt spid="29902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299016"/>
                                        </p:tgtEl>
                                        <p:attrNameLst>
                                          <p:attrName>style.visibility</p:attrName>
                                        </p:attrNameLst>
                                      </p:cBhvr>
                                      <p:to>
                                        <p:strVal val="visible"/>
                                      </p:to>
                                    </p:set>
                                    <p:animEffect transition="in" filter="checkerboard(across)">
                                      <p:cBhvr>
                                        <p:cTn id="24" dur="500"/>
                                        <p:tgtEl>
                                          <p:spTgt spid="29901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99018"/>
                                        </p:tgtEl>
                                        <p:attrNameLst>
                                          <p:attrName>style.visibility</p:attrName>
                                        </p:attrNameLst>
                                      </p:cBhvr>
                                      <p:to>
                                        <p:strVal val="visible"/>
                                      </p:to>
                                    </p:set>
                                    <p:anim calcmode="lin" valueType="num">
                                      <p:cBhvr additive="base">
                                        <p:cTn id="29" dur="500" fill="hold"/>
                                        <p:tgtEl>
                                          <p:spTgt spid="299018"/>
                                        </p:tgtEl>
                                        <p:attrNameLst>
                                          <p:attrName>ppt_x</p:attrName>
                                        </p:attrNameLst>
                                      </p:cBhvr>
                                      <p:tavLst>
                                        <p:tav tm="0">
                                          <p:val>
                                            <p:strVal val="0-#ppt_w/2"/>
                                          </p:val>
                                        </p:tav>
                                        <p:tav tm="100000">
                                          <p:val>
                                            <p:strVal val="#ppt_x"/>
                                          </p:val>
                                        </p:tav>
                                      </p:tavLst>
                                    </p:anim>
                                    <p:anim calcmode="lin" valueType="num">
                                      <p:cBhvr additive="base">
                                        <p:cTn id="30" dur="500" fill="hold"/>
                                        <p:tgtEl>
                                          <p:spTgt spid="29901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99026"/>
                                        </p:tgtEl>
                                        <p:attrNameLst>
                                          <p:attrName>style.visibility</p:attrName>
                                        </p:attrNameLst>
                                      </p:cBhvr>
                                      <p:to>
                                        <p:strVal val="visible"/>
                                      </p:to>
                                    </p:set>
                                    <p:anim calcmode="lin" valueType="num">
                                      <p:cBhvr additive="base">
                                        <p:cTn id="35" dur="500" fill="hold"/>
                                        <p:tgtEl>
                                          <p:spTgt spid="299026"/>
                                        </p:tgtEl>
                                        <p:attrNameLst>
                                          <p:attrName>ppt_x</p:attrName>
                                        </p:attrNameLst>
                                      </p:cBhvr>
                                      <p:tavLst>
                                        <p:tav tm="0">
                                          <p:val>
                                            <p:strVal val="#ppt_x"/>
                                          </p:val>
                                        </p:tav>
                                        <p:tav tm="100000">
                                          <p:val>
                                            <p:strVal val="#ppt_x"/>
                                          </p:val>
                                        </p:tav>
                                      </p:tavLst>
                                    </p:anim>
                                    <p:anim calcmode="lin" valueType="num">
                                      <p:cBhvr additive="base">
                                        <p:cTn id="36" dur="500" fill="hold"/>
                                        <p:tgtEl>
                                          <p:spTgt spid="29902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299025"/>
                                        </p:tgtEl>
                                        <p:attrNameLst>
                                          <p:attrName>style.visibility</p:attrName>
                                        </p:attrNameLst>
                                      </p:cBhvr>
                                      <p:to>
                                        <p:strVal val="visible"/>
                                      </p:to>
                                    </p:set>
                                    <p:animEffect transition="in" filter="checkerboard(across)">
                                      <p:cBhvr>
                                        <p:cTn id="41" dur="500"/>
                                        <p:tgtEl>
                                          <p:spTgt spid="299025"/>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299021"/>
                                        </p:tgtEl>
                                        <p:attrNameLst>
                                          <p:attrName>style.visibility</p:attrName>
                                        </p:attrNameLst>
                                      </p:cBhvr>
                                      <p:to>
                                        <p:strVal val="visible"/>
                                      </p:to>
                                    </p:set>
                                    <p:anim calcmode="lin" valueType="num">
                                      <p:cBhvr additive="base">
                                        <p:cTn id="46" dur="500" fill="hold"/>
                                        <p:tgtEl>
                                          <p:spTgt spid="299021"/>
                                        </p:tgtEl>
                                        <p:attrNameLst>
                                          <p:attrName>ppt_x</p:attrName>
                                        </p:attrNameLst>
                                      </p:cBhvr>
                                      <p:tavLst>
                                        <p:tav tm="0">
                                          <p:val>
                                            <p:strVal val="#ppt_x"/>
                                          </p:val>
                                        </p:tav>
                                        <p:tav tm="100000">
                                          <p:val>
                                            <p:strVal val="#ppt_x"/>
                                          </p:val>
                                        </p:tav>
                                      </p:tavLst>
                                    </p:anim>
                                    <p:anim calcmode="lin" valueType="num">
                                      <p:cBhvr additive="base">
                                        <p:cTn id="47" dur="500" fill="hold"/>
                                        <p:tgtEl>
                                          <p:spTgt spid="299021"/>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99022"/>
                                        </p:tgtEl>
                                        <p:attrNameLst>
                                          <p:attrName>style.visibility</p:attrName>
                                        </p:attrNameLst>
                                      </p:cBhvr>
                                      <p:to>
                                        <p:strVal val="visible"/>
                                      </p:to>
                                    </p:set>
                                    <p:animEffect transition="in" filter="wipe(down)">
                                      <p:cBhvr>
                                        <p:cTn id="52" dur="500"/>
                                        <p:tgtEl>
                                          <p:spTgt spid="299022"/>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99024"/>
                                        </p:tgtEl>
                                        <p:attrNameLst>
                                          <p:attrName>style.visibility</p:attrName>
                                        </p:attrNameLst>
                                      </p:cBhvr>
                                      <p:to>
                                        <p:strVal val="visible"/>
                                      </p:to>
                                    </p:set>
                                    <p:anim calcmode="lin" valueType="num">
                                      <p:cBhvr additive="base">
                                        <p:cTn id="57" dur="500" fill="hold"/>
                                        <p:tgtEl>
                                          <p:spTgt spid="299024"/>
                                        </p:tgtEl>
                                        <p:attrNameLst>
                                          <p:attrName>ppt_x</p:attrName>
                                        </p:attrNameLst>
                                      </p:cBhvr>
                                      <p:tavLst>
                                        <p:tav tm="0">
                                          <p:val>
                                            <p:strVal val="#ppt_x"/>
                                          </p:val>
                                        </p:tav>
                                        <p:tav tm="100000">
                                          <p:val>
                                            <p:strVal val="#ppt_x"/>
                                          </p:val>
                                        </p:tav>
                                      </p:tavLst>
                                    </p:anim>
                                    <p:anim calcmode="lin" valueType="num">
                                      <p:cBhvr additive="base">
                                        <p:cTn id="58" dur="500" fill="hold"/>
                                        <p:tgtEl>
                                          <p:spTgt spid="299024"/>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299023"/>
                                        </p:tgtEl>
                                        <p:attrNameLst>
                                          <p:attrName>style.visibility</p:attrName>
                                        </p:attrNameLst>
                                      </p:cBhvr>
                                      <p:to>
                                        <p:strVal val="visible"/>
                                      </p:to>
                                    </p:set>
                                    <p:animEffect transition="in" filter="wipe(down)">
                                      <p:cBhvr>
                                        <p:cTn id="63" dur="500"/>
                                        <p:tgtEl>
                                          <p:spTgt spid="299023"/>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299019"/>
                                        </p:tgtEl>
                                        <p:attrNameLst>
                                          <p:attrName>style.visibility</p:attrName>
                                        </p:attrNameLst>
                                      </p:cBhvr>
                                      <p:to>
                                        <p:strVal val="visible"/>
                                      </p:to>
                                    </p:set>
                                    <p:animEffect transition="in" filter="wipe(down)">
                                      <p:cBhvr>
                                        <p:cTn id="68" dur="500"/>
                                        <p:tgtEl>
                                          <p:spTgt spid="299019"/>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299011"/>
                                        </p:tgtEl>
                                        <p:attrNameLst>
                                          <p:attrName>style.visibility</p:attrName>
                                        </p:attrNameLst>
                                      </p:cBhvr>
                                      <p:to>
                                        <p:strVal val="visible"/>
                                      </p:to>
                                    </p:set>
                                    <p:anim calcmode="lin" valueType="num">
                                      <p:cBhvr additive="base">
                                        <p:cTn id="73" dur="500" fill="hold"/>
                                        <p:tgtEl>
                                          <p:spTgt spid="299011"/>
                                        </p:tgtEl>
                                        <p:attrNameLst>
                                          <p:attrName>ppt_x</p:attrName>
                                        </p:attrNameLst>
                                      </p:cBhvr>
                                      <p:tavLst>
                                        <p:tav tm="0">
                                          <p:val>
                                            <p:strVal val="0-#ppt_w/2"/>
                                          </p:val>
                                        </p:tav>
                                        <p:tav tm="100000">
                                          <p:val>
                                            <p:strVal val="#ppt_x"/>
                                          </p:val>
                                        </p:tav>
                                      </p:tavLst>
                                    </p:anim>
                                    <p:anim calcmode="lin" valueType="num">
                                      <p:cBhvr additive="base">
                                        <p:cTn id="74" dur="500" fill="hold"/>
                                        <p:tgtEl>
                                          <p:spTgt spid="2990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0" grpId="0" animBg="1" autoUpdateAnimBg="0"/>
      <p:bldP spid="299011" grpId="0" animBg="1" autoUpdateAnimBg="0"/>
      <p:bldP spid="299016" grpId="0" animBg="1"/>
      <p:bldP spid="299017" grpId="0" animBg="1"/>
      <p:bldP spid="299018" grpId="0" animBg="1" autoUpdateAnimBg="0"/>
      <p:bldP spid="299019" grpId="0" animBg="1"/>
      <p:bldP spid="299020" grpId="0" animBg="1" autoUpdateAnimBg="0"/>
      <p:bldP spid="299021" grpId="0" animBg="1"/>
      <p:bldP spid="299022" grpId="0" animBg="1"/>
      <p:bldP spid="299023" grpId="0" animBg="1"/>
      <p:bldP spid="299024" grpId="0" animBg="1"/>
      <p:bldP spid="299025" grpId="0" animBg="1"/>
      <p:bldP spid="299026"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a:xfrm>
            <a:off x="1676400" y="152400"/>
            <a:ext cx="5410200" cy="457200"/>
          </a:xfrm>
          <a:ln w="28575">
            <a:solidFill>
              <a:schemeClr val="accent2"/>
            </a:solidFill>
          </a:ln>
        </p:spPr>
        <p:txBody>
          <a:bodyPr/>
          <a:lstStyle/>
          <a:p>
            <a:pPr eaLnBrk="1" hangingPunct="1"/>
            <a:r>
              <a:rPr lang="en-US" sz="3200" smtClean="0">
                <a:latin typeface="Verdana" pitchFamily="34" charset="0"/>
              </a:rPr>
              <a:t>PENGHAPUSAN NPWP</a:t>
            </a:r>
          </a:p>
        </p:txBody>
      </p:sp>
      <p:sp>
        <p:nvSpPr>
          <p:cNvPr id="480259" name="Rectangle 3"/>
          <p:cNvSpPr>
            <a:spLocks noChangeArrowheads="1"/>
          </p:cNvSpPr>
          <p:nvPr/>
        </p:nvSpPr>
        <p:spPr bwMode="auto">
          <a:xfrm>
            <a:off x="407988" y="838200"/>
            <a:ext cx="8356600" cy="485775"/>
          </a:xfrm>
          <a:prstGeom prst="rect">
            <a:avLst/>
          </a:prstGeom>
          <a:noFill/>
          <a:ln w="28575">
            <a:solidFill>
              <a:srgbClr val="FF5050"/>
            </a:solidFill>
            <a:miter lim="800000"/>
            <a:headEnd/>
            <a:tailEnd/>
          </a:ln>
        </p:spPr>
        <p:txBody>
          <a:bodyPr wrap="none">
            <a:spAutoFit/>
          </a:bodyPr>
          <a:lstStyle/>
          <a:p>
            <a:pPr algn="l"/>
            <a:r>
              <a:rPr lang="en-US" u="none">
                <a:latin typeface="Tahoma" pitchFamily="34" charset="0"/>
              </a:rPr>
              <a:t>Penghapusan Nomor Pokok Wajib Pajak dilakukan dalam hal</a:t>
            </a:r>
          </a:p>
        </p:txBody>
      </p:sp>
      <p:sp>
        <p:nvSpPr>
          <p:cNvPr id="480260" name="AutoShape 4"/>
          <p:cNvSpPr>
            <a:spLocks noChangeArrowheads="1"/>
          </p:cNvSpPr>
          <p:nvPr/>
        </p:nvSpPr>
        <p:spPr bwMode="auto">
          <a:xfrm>
            <a:off x="3886200" y="1295400"/>
            <a:ext cx="762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480261" name="Rectangle 5"/>
          <p:cNvSpPr>
            <a:spLocks noChangeArrowheads="1"/>
          </p:cNvSpPr>
          <p:nvPr/>
        </p:nvSpPr>
        <p:spPr bwMode="auto">
          <a:xfrm>
            <a:off x="228600" y="1828800"/>
            <a:ext cx="8704263" cy="406400"/>
          </a:xfrm>
          <a:prstGeom prst="rect">
            <a:avLst/>
          </a:prstGeom>
          <a:solidFill>
            <a:srgbClr val="FFCCFF"/>
          </a:solidFill>
          <a:ln w="9525">
            <a:solidFill>
              <a:schemeClr val="accent2"/>
            </a:solidFill>
            <a:miter lim="800000"/>
            <a:headEnd/>
            <a:tailEnd/>
          </a:ln>
        </p:spPr>
        <p:txBody>
          <a:bodyPr wrap="none">
            <a:spAutoFit/>
          </a:bodyPr>
          <a:lstStyle/>
          <a:p>
            <a:pPr algn="l"/>
            <a:r>
              <a:rPr lang="en-US" sz="2000" u="none">
                <a:latin typeface="Tahoma" pitchFamily="34" charset="0"/>
              </a:rPr>
              <a:t>Wajib Pajak orang pribadi meninggal dunia dan tidak meninggalkan warisan</a:t>
            </a:r>
          </a:p>
        </p:txBody>
      </p:sp>
      <p:sp>
        <p:nvSpPr>
          <p:cNvPr id="480262" name="Rectangle 6"/>
          <p:cNvSpPr>
            <a:spLocks noChangeArrowheads="1"/>
          </p:cNvSpPr>
          <p:nvPr/>
        </p:nvSpPr>
        <p:spPr bwMode="auto">
          <a:xfrm>
            <a:off x="447675" y="2362200"/>
            <a:ext cx="8288338" cy="406400"/>
          </a:xfrm>
          <a:prstGeom prst="rect">
            <a:avLst/>
          </a:prstGeom>
          <a:solidFill>
            <a:srgbClr val="FFCCFF"/>
          </a:solidFill>
          <a:ln w="9525">
            <a:solidFill>
              <a:schemeClr val="accent2"/>
            </a:solidFill>
            <a:miter lim="800000"/>
            <a:headEnd/>
            <a:tailEnd/>
          </a:ln>
        </p:spPr>
        <p:txBody>
          <a:bodyPr wrap="none">
            <a:spAutoFit/>
          </a:bodyPr>
          <a:lstStyle/>
          <a:p>
            <a:pPr algn="l"/>
            <a:r>
              <a:rPr lang="en-US" sz="2000" u="none">
                <a:latin typeface="Tahoma" pitchFamily="34" charset="0"/>
              </a:rPr>
              <a:t>Wanita kawin tidak dengan perjanjian pemisahan harta dan penghasilan</a:t>
            </a:r>
          </a:p>
        </p:txBody>
      </p:sp>
      <p:sp>
        <p:nvSpPr>
          <p:cNvPr id="480263" name="Rectangle 7"/>
          <p:cNvSpPr>
            <a:spLocks noChangeArrowheads="1"/>
          </p:cNvSpPr>
          <p:nvPr/>
        </p:nvSpPr>
        <p:spPr bwMode="auto">
          <a:xfrm>
            <a:off x="381000" y="2870200"/>
            <a:ext cx="8382000" cy="711200"/>
          </a:xfrm>
          <a:prstGeom prst="rect">
            <a:avLst/>
          </a:prstGeom>
          <a:solidFill>
            <a:srgbClr val="FFCCFF"/>
          </a:solidFill>
          <a:ln w="9525">
            <a:solidFill>
              <a:schemeClr val="accent2"/>
            </a:solidFill>
            <a:miter lim="800000"/>
            <a:headEnd/>
            <a:tailEnd/>
          </a:ln>
        </p:spPr>
        <p:txBody>
          <a:bodyPr>
            <a:spAutoFit/>
          </a:bodyPr>
          <a:lstStyle/>
          <a:p>
            <a:r>
              <a:rPr lang="en-US" sz="2000" u="none">
                <a:latin typeface="Tahoma" pitchFamily="34" charset="0"/>
              </a:rPr>
              <a:t>Warisan yang belum terbagi dalam kedudukan sebagai Subjek Pajak sudah selesai dibagi</a:t>
            </a:r>
          </a:p>
        </p:txBody>
      </p:sp>
      <p:sp>
        <p:nvSpPr>
          <p:cNvPr id="480264" name="Rectangle 8"/>
          <p:cNvSpPr>
            <a:spLocks noChangeArrowheads="1"/>
          </p:cNvSpPr>
          <p:nvPr/>
        </p:nvSpPr>
        <p:spPr bwMode="auto">
          <a:xfrm>
            <a:off x="304800" y="3657600"/>
            <a:ext cx="8610600" cy="711200"/>
          </a:xfrm>
          <a:prstGeom prst="rect">
            <a:avLst/>
          </a:prstGeom>
          <a:solidFill>
            <a:srgbClr val="FFCCFF"/>
          </a:solidFill>
          <a:ln w="9525">
            <a:solidFill>
              <a:schemeClr val="accent2"/>
            </a:solidFill>
            <a:miter lim="800000"/>
            <a:headEnd/>
            <a:tailEnd/>
          </a:ln>
        </p:spPr>
        <p:txBody>
          <a:bodyPr>
            <a:spAutoFit/>
          </a:bodyPr>
          <a:lstStyle/>
          <a:p>
            <a:pPr>
              <a:spcBef>
                <a:spcPct val="50000"/>
              </a:spcBef>
            </a:pPr>
            <a:r>
              <a:rPr lang="en-US" sz="2000" u="none">
                <a:latin typeface="Tahoma" pitchFamily="34" charset="0"/>
              </a:rPr>
              <a:t>Wajib Pajak badan yang telah dibubarkan secara resmi berdasarkan ketentuan peraturan perundang-undangan yang berlaku</a:t>
            </a:r>
          </a:p>
        </p:txBody>
      </p:sp>
      <p:sp>
        <p:nvSpPr>
          <p:cNvPr id="480265" name="Rectangle 9"/>
          <p:cNvSpPr>
            <a:spLocks noChangeArrowheads="1"/>
          </p:cNvSpPr>
          <p:nvPr/>
        </p:nvSpPr>
        <p:spPr bwMode="auto">
          <a:xfrm>
            <a:off x="304800" y="4470400"/>
            <a:ext cx="8534400" cy="711200"/>
          </a:xfrm>
          <a:prstGeom prst="rect">
            <a:avLst/>
          </a:prstGeom>
          <a:solidFill>
            <a:srgbClr val="FFCCFF"/>
          </a:solidFill>
          <a:ln w="9525">
            <a:solidFill>
              <a:schemeClr val="accent2"/>
            </a:solidFill>
            <a:miter lim="800000"/>
            <a:headEnd/>
            <a:tailEnd/>
          </a:ln>
        </p:spPr>
        <p:txBody>
          <a:bodyPr>
            <a:spAutoFit/>
          </a:bodyPr>
          <a:lstStyle/>
          <a:p>
            <a:pPr>
              <a:spcBef>
                <a:spcPct val="50000"/>
              </a:spcBef>
            </a:pPr>
            <a:r>
              <a:rPr lang="en-US" sz="2000" u="none">
                <a:latin typeface="Tahoma" pitchFamily="34" charset="0"/>
              </a:rPr>
              <a:t>bentuk usaha tetap yang karena sesuatu hal kehilangan statusnya sebagai bentuk usaha tetap</a:t>
            </a:r>
          </a:p>
        </p:txBody>
      </p:sp>
      <p:sp>
        <p:nvSpPr>
          <p:cNvPr id="480266" name="Rectangle 10"/>
          <p:cNvSpPr>
            <a:spLocks noChangeArrowheads="1"/>
          </p:cNvSpPr>
          <p:nvPr/>
        </p:nvSpPr>
        <p:spPr bwMode="auto">
          <a:xfrm>
            <a:off x="304800" y="5257800"/>
            <a:ext cx="8534400" cy="711200"/>
          </a:xfrm>
          <a:prstGeom prst="rect">
            <a:avLst/>
          </a:prstGeom>
          <a:solidFill>
            <a:srgbClr val="FFCCFF"/>
          </a:solidFill>
          <a:ln w="9525">
            <a:solidFill>
              <a:schemeClr val="accent2"/>
            </a:solidFill>
            <a:miter lim="800000"/>
            <a:headEnd/>
            <a:tailEnd/>
          </a:ln>
        </p:spPr>
        <p:txBody>
          <a:bodyPr>
            <a:spAutoFit/>
          </a:bodyPr>
          <a:lstStyle/>
          <a:p>
            <a:pPr>
              <a:spcBef>
                <a:spcPct val="50000"/>
              </a:spcBef>
            </a:pPr>
            <a:r>
              <a:rPr lang="en-US" sz="2000" u="none">
                <a:latin typeface="Tahoma" pitchFamily="34" charset="0"/>
              </a:rPr>
              <a:t>Wajib Pajak orang pribadi lainnya yang tidak memenuhi syarat lagi sebagai Wajib Pajak</a:t>
            </a:r>
          </a:p>
        </p:txBody>
      </p:sp>
      <p:sp>
        <p:nvSpPr>
          <p:cNvPr id="480267" name="Rectangle 11"/>
          <p:cNvSpPr>
            <a:spLocks noChangeArrowheads="1"/>
          </p:cNvSpPr>
          <p:nvPr/>
        </p:nvSpPr>
        <p:spPr bwMode="auto">
          <a:xfrm>
            <a:off x="1547664" y="6248400"/>
            <a:ext cx="6834336" cy="457200"/>
          </a:xfrm>
          <a:prstGeom prst="rect">
            <a:avLst/>
          </a:prstGeom>
          <a:solidFill>
            <a:schemeClr val="hlink"/>
          </a:solidFill>
          <a:ln w="9525">
            <a:solidFill>
              <a:schemeClr val="tx1"/>
            </a:solidFill>
            <a:miter lim="800000"/>
            <a:headEnd/>
            <a:tailEnd/>
          </a:ln>
        </p:spPr>
        <p:txBody>
          <a:bodyPr wrap="none" anchor="ctr"/>
          <a:lstStyle/>
          <a:p>
            <a:r>
              <a:rPr lang="en-US" b="1" u="none" dirty="0" smtClean="0">
                <a:solidFill>
                  <a:srgbClr val="FF0000"/>
                </a:solidFill>
                <a:latin typeface="Tahoma" pitchFamily="34" charset="0"/>
              </a:rPr>
              <a:t>PER-20/PJ/2013 </a:t>
            </a:r>
            <a:r>
              <a:rPr lang="en-US" b="1" dirty="0" err="1" smtClean="0">
                <a:solidFill>
                  <a:srgbClr val="FF0000"/>
                </a:solidFill>
              </a:rPr>
              <a:t>stdd</a:t>
            </a:r>
            <a:r>
              <a:rPr lang="en-US" b="1" dirty="0" smtClean="0">
                <a:solidFill>
                  <a:srgbClr val="FF0000"/>
                </a:solidFill>
              </a:rPr>
              <a:t> PER - 38/PJ/2013</a:t>
            </a:r>
            <a:endParaRPr lang="en-US" b="1" u="none" dirty="0">
              <a:solidFill>
                <a:srgbClr val="FF0000"/>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0258"/>
                                        </p:tgtEl>
                                        <p:attrNameLst>
                                          <p:attrName>style.visibility</p:attrName>
                                        </p:attrNameLst>
                                      </p:cBhvr>
                                      <p:to>
                                        <p:strVal val="visible"/>
                                      </p:to>
                                    </p:set>
                                    <p:anim calcmode="lin" valueType="num">
                                      <p:cBhvr additive="base">
                                        <p:cTn id="7" dur="500" fill="hold"/>
                                        <p:tgtEl>
                                          <p:spTgt spid="480258"/>
                                        </p:tgtEl>
                                        <p:attrNameLst>
                                          <p:attrName>ppt_x</p:attrName>
                                        </p:attrNameLst>
                                      </p:cBhvr>
                                      <p:tavLst>
                                        <p:tav tm="0">
                                          <p:val>
                                            <p:strVal val="0-#ppt_w/2"/>
                                          </p:val>
                                        </p:tav>
                                        <p:tav tm="100000">
                                          <p:val>
                                            <p:strVal val="#ppt_x"/>
                                          </p:val>
                                        </p:tav>
                                      </p:tavLst>
                                    </p:anim>
                                    <p:anim calcmode="lin" valueType="num">
                                      <p:cBhvr additive="base">
                                        <p:cTn id="8" dur="500" fill="hold"/>
                                        <p:tgtEl>
                                          <p:spTgt spid="4802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80259"/>
                                        </p:tgtEl>
                                        <p:attrNameLst>
                                          <p:attrName>style.visibility</p:attrName>
                                        </p:attrNameLst>
                                      </p:cBhvr>
                                      <p:to>
                                        <p:strVal val="visible"/>
                                      </p:to>
                                    </p:set>
                                    <p:anim calcmode="lin" valueType="num">
                                      <p:cBhvr additive="base">
                                        <p:cTn id="13" dur="500" fill="hold"/>
                                        <p:tgtEl>
                                          <p:spTgt spid="480259"/>
                                        </p:tgtEl>
                                        <p:attrNameLst>
                                          <p:attrName>ppt_x</p:attrName>
                                        </p:attrNameLst>
                                      </p:cBhvr>
                                      <p:tavLst>
                                        <p:tav tm="0">
                                          <p:val>
                                            <p:strVal val="0-#ppt_w/2"/>
                                          </p:val>
                                        </p:tav>
                                        <p:tav tm="100000">
                                          <p:val>
                                            <p:strVal val="#ppt_x"/>
                                          </p:val>
                                        </p:tav>
                                      </p:tavLst>
                                    </p:anim>
                                    <p:anim calcmode="lin" valueType="num">
                                      <p:cBhvr additive="base">
                                        <p:cTn id="14" dur="500" fill="hold"/>
                                        <p:tgtEl>
                                          <p:spTgt spid="4802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80260"/>
                                        </p:tgtEl>
                                        <p:attrNameLst>
                                          <p:attrName>style.visibility</p:attrName>
                                        </p:attrNameLst>
                                      </p:cBhvr>
                                      <p:to>
                                        <p:strVal val="visible"/>
                                      </p:to>
                                    </p:set>
                                    <p:anim calcmode="lin" valueType="num">
                                      <p:cBhvr additive="base">
                                        <p:cTn id="19" dur="500" fill="hold"/>
                                        <p:tgtEl>
                                          <p:spTgt spid="480260"/>
                                        </p:tgtEl>
                                        <p:attrNameLst>
                                          <p:attrName>ppt_x</p:attrName>
                                        </p:attrNameLst>
                                      </p:cBhvr>
                                      <p:tavLst>
                                        <p:tav tm="0">
                                          <p:val>
                                            <p:strVal val="0-#ppt_w/2"/>
                                          </p:val>
                                        </p:tav>
                                        <p:tav tm="100000">
                                          <p:val>
                                            <p:strVal val="#ppt_x"/>
                                          </p:val>
                                        </p:tav>
                                      </p:tavLst>
                                    </p:anim>
                                    <p:anim calcmode="lin" valueType="num">
                                      <p:cBhvr additive="base">
                                        <p:cTn id="20" dur="500" fill="hold"/>
                                        <p:tgtEl>
                                          <p:spTgt spid="48026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80261"/>
                                        </p:tgtEl>
                                        <p:attrNameLst>
                                          <p:attrName>style.visibility</p:attrName>
                                        </p:attrNameLst>
                                      </p:cBhvr>
                                      <p:to>
                                        <p:strVal val="visible"/>
                                      </p:to>
                                    </p:set>
                                    <p:anim calcmode="lin" valueType="num">
                                      <p:cBhvr additive="base">
                                        <p:cTn id="25" dur="500" fill="hold"/>
                                        <p:tgtEl>
                                          <p:spTgt spid="480261"/>
                                        </p:tgtEl>
                                        <p:attrNameLst>
                                          <p:attrName>ppt_x</p:attrName>
                                        </p:attrNameLst>
                                      </p:cBhvr>
                                      <p:tavLst>
                                        <p:tav tm="0">
                                          <p:val>
                                            <p:strVal val="0-#ppt_w/2"/>
                                          </p:val>
                                        </p:tav>
                                        <p:tav tm="100000">
                                          <p:val>
                                            <p:strVal val="#ppt_x"/>
                                          </p:val>
                                        </p:tav>
                                      </p:tavLst>
                                    </p:anim>
                                    <p:anim calcmode="lin" valueType="num">
                                      <p:cBhvr additive="base">
                                        <p:cTn id="26" dur="500" fill="hold"/>
                                        <p:tgtEl>
                                          <p:spTgt spid="48026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80262"/>
                                        </p:tgtEl>
                                        <p:attrNameLst>
                                          <p:attrName>style.visibility</p:attrName>
                                        </p:attrNameLst>
                                      </p:cBhvr>
                                      <p:to>
                                        <p:strVal val="visible"/>
                                      </p:to>
                                    </p:set>
                                    <p:anim calcmode="lin" valueType="num">
                                      <p:cBhvr additive="base">
                                        <p:cTn id="31" dur="500" fill="hold"/>
                                        <p:tgtEl>
                                          <p:spTgt spid="480262"/>
                                        </p:tgtEl>
                                        <p:attrNameLst>
                                          <p:attrName>ppt_x</p:attrName>
                                        </p:attrNameLst>
                                      </p:cBhvr>
                                      <p:tavLst>
                                        <p:tav tm="0">
                                          <p:val>
                                            <p:strVal val="0-#ppt_w/2"/>
                                          </p:val>
                                        </p:tav>
                                        <p:tav tm="100000">
                                          <p:val>
                                            <p:strVal val="#ppt_x"/>
                                          </p:val>
                                        </p:tav>
                                      </p:tavLst>
                                    </p:anim>
                                    <p:anim calcmode="lin" valueType="num">
                                      <p:cBhvr additive="base">
                                        <p:cTn id="32" dur="500" fill="hold"/>
                                        <p:tgtEl>
                                          <p:spTgt spid="48026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80263"/>
                                        </p:tgtEl>
                                        <p:attrNameLst>
                                          <p:attrName>style.visibility</p:attrName>
                                        </p:attrNameLst>
                                      </p:cBhvr>
                                      <p:to>
                                        <p:strVal val="visible"/>
                                      </p:to>
                                    </p:set>
                                    <p:anim calcmode="lin" valueType="num">
                                      <p:cBhvr additive="base">
                                        <p:cTn id="37" dur="500" fill="hold"/>
                                        <p:tgtEl>
                                          <p:spTgt spid="480263"/>
                                        </p:tgtEl>
                                        <p:attrNameLst>
                                          <p:attrName>ppt_x</p:attrName>
                                        </p:attrNameLst>
                                      </p:cBhvr>
                                      <p:tavLst>
                                        <p:tav tm="0">
                                          <p:val>
                                            <p:strVal val="0-#ppt_w/2"/>
                                          </p:val>
                                        </p:tav>
                                        <p:tav tm="100000">
                                          <p:val>
                                            <p:strVal val="#ppt_x"/>
                                          </p:val>
                                        </p:tav>
                                      </p:tavLst>
                                    </p:anim>
                                    <p:anim calcmode="lin" valueType="num">
                                      <p:cBhvr additive="base">
                                        <p:cTn id="38" dur="500" fill="hold"/>
                                        <p:tgtEl>
                                          <p:spTgt spid="48026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80264"/>
                                        </p:tgtEl>
                                        <p:attrNameLst>
                                          <p:attrName>style.visibility</p:attrName>
                                        </p:attrNameLst>
                                      </p:cBhvr>
                                      <p:to>
                                        <p:strVal val="visible"/>
                                      </p:to>
                                    </p:set>
                                    <p:anim calcmode="lin" valueType="num">
                                      <p:cBhvr additive="base">
                                        <p:cTn id="43" dur="500" fill="hold"/>
                                        <p:tgtEl>
                                          <p:spTgt spid="480264"/>
                                        </p:tgtEl>
                                        <p:attrNameLst>
                                          <p:attrName>ppt_x</p:attrName>
                                        </p:attrNameLst>
                                      </p:cBhvr>
                                      <p:tavLst>
                                        <p:tav tm="0">
                                          <p:val>
                                            <p:strVal val="0-#ppt_w/2"/>
                                          </p:val>
                                        </p:tav>
                                        <p:tav tm="100000">
                                          <p:val>
                                            <p:strVal val="#ppt_x"/>
                                          </p:val>
                                        </p:tav>
                                      </p:tavLst>
                                    </p:anim>
                                    <p:anim calcmode="lin" valueType="num">
                                      <p:cBhvr additive="base">
                                        <p:cTn id="44" dur="500" fill="hold"/>
                                        <p:tgtEl>
                                          <p:spTgt spid="480264"/>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80265"/>
                                        </p:tgtEl>
                                        <p:attrNameLst>
                                          <p:attrName>style.visibility</p:attrName>
                                        </p:attrNameLst>
                                      </p:cBhvr>
                                      <p:to>
                                        <p:strVal val="visible"/>
                                      </p:to>
                                    </p:set>
                                    <p:anim calcmode="lin" valueType="num">
                                      <p:cBhvr additive="base">
                                        <p:cTn id="49" dur="500" fill="hold"/>
                                        <p:tgtEl>
                                          <p:spTgt spid="480265"/>
                                        </p:tgtEl>
                                        <p:attrNameLst>
                                          <p:attrName>ppt_x</p:attrName>
                                        </p:attrNameLst>
                                      </p:cBhvr>
                                      <p:tavLst>
                                        <p:tav tm="0">
                                          <p:val>
                                            <p:strVal val="0-#ppt_w/2"/>
                                          </p:val>
                                        </p:tav>
                                        <p:tav tm="100000">
                                          <p:val>
                                            <p:strVal val="#ppt_x"/>
                                          </p:val>
                                        </p:tav>
                                      </p:tavLst>
                                    </p:anim>
                                    <p:anim calcmode="lin" valueType="num">
                                      <p:cBhvr additive="base">
                                        <p:cTn id="50" dur="500" fill="hold"/>
                                        <p:tgtEl>
                                          <p:spTgt spid="48026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80266"/>
                                        </p:tgtEl>
                                        <p:attrNameLst>
                                          <p:attrName>style.visibility</p:attrName>
                                        </p:attrNameLst>
                                      </p:cBhvr>
                                      <p:to>
                                        <p:strVal val="visible"/>
                                      </p:to>
                                    </p:set>
                                    <p:anim calcmode="lin" valueType="num">
                                      <p:cBhvr additive="base">
                                        <p:cTn id="55" dur="500" fill="hold"/>
                                        <p:tgtEl>
                                          <p:spTgt spid="480266"/>
                                        </p:tgtEl>
                                        <p:attrNameLst>
                                          <p:attrName>ppt_x</p:attrName>
                                        </p:attrNameLst>
                                      </p:cBhvr>
                                      <p:tavLst>
                                        <p:tav tm="0">
                                          <p:val>
                                            <p:strVal val="0-#ppt_w/2"/>
                                          </p:val>
                                        </p:tav>
                                        <p:tav tm="100000">
                                          <p:val>
                                            <p:strVal val="#ppt_x"/>
                                          </p:val>
                                        </p:tav>
                                      </p:tavLst>
                                    </p:anim>
                                    <p:anim calcmode="lin" valueType="num">
                                      <p:cBhvr additive="base">
                                        <p:cTn id="56" dur="500" fill="hold"/>
                                        <p:tgtEl>
                                          <p:spTgt spid="48026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80267"/>
                                        </p:tgtEl>
                                        <p:attrNameLst>
                                          <p:attrName>style.visibility</p:attrName>
                                        </p:attrNameLst>
                                      </p:cBhvr>
                                      <p:to>
                                        <p:strVal val="visible"/>
                                      </p:to>
                                    </p:set>
                                    <p:anim calcmode="lin" valueType="num">
                                      <p:cBhvr additive="base">
                                        <p:cTn id="61" dur="500" fill="hold"/>
                                        <p:tgtEl>
                                          <p:spTgt spid="480267"/>
                                        </p:tgtEl>
                                        <p:attrNameLst>
                                          <p:attrName>ppt_x</p:attrName>
                                        </p:attrNameLst>
                                      </p:cBhvr>
                                      <p:tavLst>
                                        <p:tav tm="0">
                                          <p:val>
                                            <p:strVal val="0-#ppt_w/2"/>
                                          </p:val>
                                        </p:tav>
                                        <p:tav tm="100000">
                                          <p:val>
                                            <p:strVal val="#ppt_x"/>
                                          </p:val>
                                        </p:tav>
                                      </p:tavLst>
                                    </p:anim>
                                    <p:anim calcmode="lin" valueType="num">
                                      <p:cBhvr additive="base">
                                        <p:cTn id="62" dur="500" fill="hold"/>
                                        <p:tgtEl>
                                          <p:spTgt spid="4802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0258" grpId="0" animBg="1" autoUpdateAnimBg="0"/>
      <p:bldP spid="480259" grpId="0" animBg="1" autoUpdateAnimBg="0"/>
      <p:bldP spid="480260" grpId="0" animBg="1"/>
      <p:bldP spid="480261" grpId="0" animBg="1" autoUpdateAnimBg="0"/>
      <p:bldP spid="480262" grpId="0" animBg="1" autoUpdateAnimBg="0"/>
      <p:bldP spid="480263" grpId="0" animBg="1" autoUpdateAnimBg="0"/>
      <p:bldP spid="480264" grpId="0" animBg="1" autoUpdateAnimBg="0"/>
      <p:bldP spid="480265" grpId="0" animBg="1" autoUpdateAnimBg="0"/>
      <p:bldP spid="480266" grpId="0" animBg="1" autoUpdateAnimBg="0"/>
      <p:bldP spid="480267" grpId="0" animBg="1"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1676400" y="92075"/>
            <a:ext cx="5410200" cy="457200"/>
          </a:xfrm>
          <a:ln w="28575">
            <a:solidFill>
              <a:schemeClr val="accent2"/>
            </a:solidFill>
          </a:ln>
        </p:spPr>
        <p:txBody>
          <a:bodyPr/>
          <a:lstStyle/>
          <a:p>
            <a:pPr eaLnBrk="1" hangingPunct="1"/>
            <a:r>
              <a:rPr lang="en-US" sz="3200" smtClean="0">
                <a:latin typeface="Verdana" pitchFamily="34" charset="0"/>
              </a:rPr>
              <a:t>PENGHAPUSAN NPWP</a:t>
            </a:r>
          </a:p>
        </p:txBody>
      </p:sp>
      <p:sp>
        <p:nvSpPr>
          <p:cNvPr id="300035" name="Rectangle 3"/>
          <p:cNvSpPr>
            <a:spLocks noChangeArrowheads="1"/>
          </p:cNvSpPr>
          <p:nvPr/>
        </p:nvSpPr>
        <p:spPr bwMode="auto">
          <a:xfrm>
            <a:off x="407988" y="620713"/>
            <a:ext cx="8196262" cy="425450"/>
          </a:xfrm>
          <a:prstGeom prst="rect">
            <a:avLst/>
          </a:prstGeom>
          <a:noFill/>
          <a:ln w="28575">
            <a:solidFill>
              <a:srgbClr val="FF5050"/>
            </a:solidFill>
            <a:miter lim="800000"/>
            <a:headEnd/>
            <a:tailEnd/>
          </a:ln>
        </p:spPr>
        <p:txBody>
          <a:bodyPr lIns="91422" tIns="45712" rIns="91422" bIns="45712">
            <a:spAutoFit/>
          </a:bodyPr>
          <a:lstStyle/>
          <a:p>
            <a:pPr algn="l"/>
            <a:r>
              <a:rPr lang="en-US" sz="2000" u="none">
                <a:latin typeface="Tahoma" pitchFamily="34" charset="0"/>
              </a:rPr>
              <a:t>Penghapusan NPWP dilakukan oleh Direktur Jenderal Pajak apabila:</a:t>
            </a:r>
          </a:p>
        </p:txBody>
      </p:sp>
      <p:sp>
        <p:nvSpPr>
          <p:cNvPr id="300036" name="Rectangle 4"/>
          <p:cNvSpPr>
            <a:spLocks noChangeArrowheads="1"/>
          </p:cNvSpPr>
          <p:nvPr/>
        </p:nvSpPr>
        <p:spPr bwMode="auto">
          <a:xfrm>
            <a:off x="304800" y="1196975"/>
            <a:ext cx="8534400" cy="3144838"/>
          </a:xfrm>
          <a:prstGeom prst="rect">
            <a:avLst/>
          </a:prstGeom>
          <a:solidFill>
            <a:srgbClr val="FFCCFF"/>
          </a:solidFill>
          <a:ln w="28575">
            <a:solidFill>
              <a:schemeClr val="accent2"/>
            </a:solidFill>
            <a:miter lim="800000"/>
            <a:headEnd/>
            <a:tailEnd/>
          </a:ln>
        </p:spPr>
        <p:txBody>
          <a:bodyPr lIns="91422" tIns="45712" rIns="91422" bIns="45712">
            <a:spAutoFit/>
          </a:bodyPr>
          <a:lstStyle/>
          <a:p>
            <a:pPr marL="457200" indent="-457200" algn="l">
              <a:spcBef>
                <a:spcPct val="50000"/>
              </a:spcBef>
              <a:buFontTx/>
              <a:buAutoNum type="alphaLcPeriod"/>
            </a:pPr>
            <a:r>
              <a:rPr lang="en-US" sz="1800" u="none">
                <a:latin typeface="Tahoma" pitchFamily="34" charset="0"/>
              </a:rPr>
              <a:t>Diajukan permohonan penghapusan NPWP oleh WP dan/atau ahli warisnya apabila WP sudah tidak memenuhi persyaratan subjektif dan/atau objektif sesuai dengan ketentuan peraturan perundang-undangan perpajakan;</a:t>
            </a:r>
          </a:p>
          <a:p>
            <a:pPr marL="457200" indent="-457200" algn="l">
              <a:spcBef>
                <a:spcPct val="50000"/>
              </a:spcBef>
              <a:buFontTx/>
              <a:buAutoNum type="alphaLcPeriod"/>
            </a:pPr>
            <a:r>
              <a:rPr lang="en-US" sz="1800" u="none">
                <a:latin typeface="Tahoma" pitchFamily="34" charset="0"/>
              </a:rPr>
              <a:t>WP badan dilikuidasi karena penghentian atau penggabungan usaha;</a:t>
            </a:r>
          </a:p>
          <a:p>
            <a:pPr marL="457200" indent="-457200" algn="l">
              <a:spcBef>
                <a:spcPct val="50000"/>
              </a:spcBef>
              <a:buFontTx/>
              <a:buAutoNum type="alphaLcPeriod"/>
            </a:pPr>
            <a:r>
              <a:rPr lang="en-US" sz="1800" u="none">
                <a:latin typeface="Tahoma" pitchFamily="34" charset="0"/>
              </a:rPr>
              <a:t>WP bentuk usaha tetap menghentikan kegiatan usahanya di Indonesia; atau</a:t>
            </a:r>
          </a:p>
          <a:p>
            <a:pPr marL="457200" indent="-457200" algn="l">
              <a:spcBef>
                <a:spcPct val="50000"/>
              </a:spcBef>
              <a:buFontTx/>
              <a:buAutoNum type="alphaLcPeriod"/>
            </a:pPr>
            <a:r>
              <a:rPr lang="en-US" sz="1800" u="none">
                <a:latin typeface="Tahoma" pitchFamily="34" charset="0"/>
              </a:rPr>
              <a:t>Dianggap perlu oleh Direktur Jenderal Pajak untuk menghapuskan NPWP dari WP yang sudah tidak memenuhi persyaratan subjektif dan/atau objektif sesuai dengan ketentuan peraturan perundang-undangan perpajakan.</a:t>
            </a:r>
          </a:p>
          <a:p>
            <a:pPr marL="457200" indent="-457200" algn="l">
              <a:spcBef>
                <a:spcPct val="50000"/>
              </a:spcBef>
            </a:pPr>
            <a:r>
              <a:rPr lang="en-US" sz="1800" b="1" u="none"/>
              <a:t>(Pasal 2 angka 6 UU KUP)</a:t>
            </a:r>
          </a:p>
        </p:txBody>
      </p:sp>
      <p:sp>
        <p:nvSpPr>
          <p:cNvPr id="300037" name="AutoShape 5"/>
          <p:cNvSpPr>
            <a:spLocks noChangeArrowheads="1"/>
          </p:cNvSpPr>
          <p:nvPr/>
        </p:nvSpPr>
        <p:spPr bwMode="auto">
          <a:xfrm>
            <a:off x="4067175" y="981075"/>
            <a:ext cx="762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0038" name="Rectangle 6"/>
          <p:cNvSpPr>
            <a:spLocks noChangeArrowheads="1"/>
          </p:cNvSpPr>
          <p:nvPr/>
        </p:nvSpPr>
        <p:spPr bwMode="auto">
          <a:xfrm>
            <a:off x="179388" y="5300663"/>
            <a:ext cx="8713787" cy="1493837"/>
          </a:xfrm>
          <a:prstGeom prst="rect">
            <a:avLst/>
          </a:prstGeom>
          <a:solidFill>
            <a:srgbClr val="99FFCC"/>
          </a:solidFill>
          <a:ln w="28575">
            <a:solidFill>
              <a:srgbClr val="0033CC"/>
            </a:solidFill>
            <a:miter lim="800000"/>
            <a:headEnd/>
            <a:tailEnd/>
          </a:ln>
        </p:spPr>
        <p:txBody>
          <a:bodyPr lIns="91422" tIns="45712" rIns="91422" bIns="45712">
            <a:spAutoFit/>
          </a:bodyPr>
          <a:lstStyle/>
          <a:p>
            <a:r>
              <a:rPr lang="en-US" sz="1800" u="none">
                <a:latin typeface="Tahoma" pitchFamily="34" charset="0"/>
              </a:rPr>
              <a:t>Direktur Jenderal Pajak setelah melakukan pemeriksaan harus memberikan keputusan atas permohonan penghapusan NPWP dalam jangka waktu 6 (enam) bulan untuk WP orang pribadi atau 12 (dua belas) bulan untuk WP badan, sejak tanggal permohonan diterima secara lengkap. </a:t>
            </a:r>
          </a:p>
          <a:p>
            <a:r>
              <a:rPr lang="en-US" sz="1800" b="1" u="none"/>
              <a:t>(Pasal 2 angka 7 UU KUP)</a:t>
            </a:r>
          </a:p>
        </p:txBody>
      </p:sp>
      <p:sp>
        <p:nvSpPr>
          <p:cNvPr id="300040" name="AutoShape 8"/>
          <p:cNvSpPr>
            <a:spLocks noChangeArrowheads="1"/>
          </p:cNvSpPr>
          <p:nvPr/>
        </p:nvSpPr>
        <p:spPr bwMode="auto">
          <a:xfrm>
            <a:off x="8461375" y="4076700"/>
            <a:ext cx="358775" cy="720725"/>
          </a:xfrm>
          <a:prstGeom prst="curvedLeftArrow">
            <a:avLst>
              <a:gd name="adj1" fmla="val 40177"/>
              <a:gd name="adj2" fmla="val 80354"/>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300041" name="Rectangle 9"/>
          <p:cNvSpPr>
            <a:spLocks noChangeArrowheads="1"/>
          </p:cNvSpPr>
          <p:nvPr/>
        </p:nvSpPr>
        <p:spPr bwMode="auto">
          <a:xfrm>
            <a:off x="179388" y="4506913"/>
            <a:ext cx="8713787" cy="650875"/>
          </a:xfrm>
          <a:prstGeom prst="rect">
            <a:avLst/>
          </a:prstGeom>
          <a:noFill/>
          <a:ln w="9525">
            <a:solidFill>
              <a:srgbClr val="0033CC"/>
            </a:solidFill>
            <a:miter lim="800000"/>
            <a:headEnd/>
            <a:tailEnd/>
          </a:ln>
        </p:spPr>
        <p:txBody>
          <a:bodyPr lIns="91422" tIns="45712" rIns="91422" bIns="45712">
            <a:spAutoFit/>
          </a:bodyPr>
          <a:lstStyle/>
          <a:p>
            <a:r>
              <a:rPr lang="en-US" sz="1800" u="none">
                <a:latin typeface="Tahoma" pitchFamily="34" charset="0"/>
              </a:rPr>
              <a:t>Termasuk wanita yang sebelumnya telah memiliki NPWP dan menikah tanpa membuat perjanjian pemisahan harta dan penghasilan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0034"/>
                                        </p:tgtEl>
                                        <p:attrNameLst>
                                          <p:attrName>style.visibility</p:attrName>
                                        </p:attrNameLst>
                                      </p:cBhvr>
                                      <p:to>
                                        <p:strVal val="visible"/>
                                      </p:to>
                                    </p:set>
                                    <p:anim calcmode="lin" valueType="num">
                                      <p:cBhvr additive="base">
                                        <p:cTn id="7" dur="500" fill="hold"/>
                                        <p:tgtEl>
                                          <p:spTgt spid="300034"/>
                                        </p:tgtEl>
                                        <p:attrNameLst>
                                          <p:attrName>ppt_x</p:attrName>
                                        </p:attrNameLst>
                                      </p:cBhvr>
                                      <p:tavLst>
                                        <p:tav tm="0">
                                          <p:val>
                                            <p:strVal val="0-#ppt_w/2"/>
                                          </p:val>
                                        </p:tav>
                                        <p:tav tm="100000">
                                          <p:val>
                                            <p:strVal val="#ppt_x"/>
                                          </p:val>
                                        </p:tav>
                                      </p:tavLst>
                                    </p:anim>
                                    <p:anim calcmode="lin" valueType="num">
                                      <p:cBhvr additive="base">
                                        <p:cTn id="8" dur="500" fill="hold"/>
                                        <p:tgtEl>
                                          <p:spTgt spid="3000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0035"/>
                                        </p:tgtEl>
                                        <p:attrNameLst>
                                          <p:attrName>style.visibility</p:attrName>
                                        </p:attrNameLst>
                                      </p:cBhvr>
                                      <p:to>
                                        <p:strVal val="visible"/>
                                      </p:to>
                                    </p:set>
                                    <p:anim calcmode="lin" valueType="num">
                                      <p:cBhvr additive="base">
                                        <p:cTn id="13" dur="500" fill="hold"/>
                                        <p:tgtEl>
                                          <p:spTgt spid="300035"/>
                                        </p:tgtEl>
                                        <p:attrNameLst>
                                          <p:attrName>ppt_x</p:attrName>
                                        </p:attrNameLst>
                                      </p:cBhvr>
                                      <p:tavLst>
                                        <p:tav tm="0">
                                          <p:val>
                                            <p:strVal val="0-#ppt_w/2"/>
                                          </p:val>
                                        </p:tav>
                                        <p:tav tm="100000">
                                          <p:val>
                                            <p:strVal val="#ppt_x"/>
                                          </p:val>
                                        </p:tav>
                                      </p:tavLst>
                                    </p:anim>
                                    <p:anim calcmode="lin" valueType="num">
                                      <p:cBhvr additive="base">
                                        <p:cTn id="14" dur="500" fill="hold"/>
                                        <p:tgtEl>
                                          <p:spTgt spid="30003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0037"/>
                                        </p:tgtEl>
                                        <p:attrNameLst>
                                          <p:attrName>style.visibility</p:attrName>
                                        </p:attrNameLst>
                                      </p:cBhvr>
                                      <p:to>
                                        <p:strVal val="visible"/>
                                      </p:to>
                                    </p:set>
                                    <p:anim calcmode="lin" valueType="num">
                                      <p:cBhvr additive="base">
                                        <p:cTn id="19" dur="500" fill="hold"/>
                                        <p:tgtEl>
                                          <p:spTgt spid="300037"/>
                                        </p:tgtEl>
                                        <p:attrNameLst>
                                          <p:attrName>ppt_x</p:attrName>
                                        </p:attrNameLst>
                                      </p:cBhvr>
                                      <p:tavLst>
                                        <p:tav tm="0">
                                          <p:val>
                                            <p:strVal val="0-#ppt_w/2"/>
                                          </p:val>
                                        </p:tav>
                                        <p:tav tm="100000">
                                          <p:val>
                                            <p:strVal val="#ppt_x"/>
                                          </p:val>
                                        </p:tav>
                                      </p:tavLst>
                                    </p:anim>
                                    <p:anim calcmode="lin" valueType="num">
                                      <p:cBhvr additive="base">
                                        <p:cTn id="20" dur="500" fill="hold"/>
                                        <p:tgtEl>
                                          <p:spTgt spid="30003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0036"/>
                                        </p:tgtEl>
                                        <p:attrNameLst>
                                          <p:attrName>style.visibility</p:attrName>
                                        </p:attrNameLst>
                                      </p:cBhvr>
                                      <p:to>
                                        <p:strVal val="visible"/>
                                      </p:to>
                                    </p:set>
                                    <p:anim calcmode="lin" valueType="num">
                                      <p:cBhvr additive="base">
                                        <p:cTn id="25" dur="500" fill="hold"/>
                                        <p:tgtEl>
                                          <p:spTgt spid="300036"/>
                                        </p:tgtEl>
                                        <p:attrNameLst>
                                          <p:attrName>ppt_x</p:attrName>
                                        </p:attrNameLst>
                                      </p:cBhvr>
                                      <p:tavLst>
                                        <p:tav tm="0">
                                          <p:val>
                                            <p:strVal val="0-#ppt_w/2"/>
                                          </p:val>
                                        </p:tav>
                                        <p:tav tm="100000">
                                          <p:val>
                                            <p:strVal val="#ppt_x"/>
                                          </p:val>
                                        </p:tav>
                                      </p:tavLst>
                                    </p:anim>
                                    <p:anim calcmode="lin" valueType="num">
                                      <p:cBhvr additive="base">
                                        <p:cTn id="26" dur="500" fill="hold"/>
                                        <p:tgtEl>
                                          <p:spTgt spid="3000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00040"/>
                                        </p:tgtEl>
                                        <p:attrNameLst>
                                          <p:attrName>style.visibility</p:attrName>
                                        </p:attrNameLst>
                                      </p:cBhvr>
                                      <p:to>
                                        <p:strVal val="visible"/>
                                      </p:to>
                                    </p:set>
                                    <p:animEffect transition="in" filter="blinds(horizontal)">
                                      <p:cBhvr>
                                        <p:cTn id="31" dur="500"/>
                                        <p:tgtEl>
                                          <p:spTgt spid="30004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300041"/>
                                        </p:tgtEl>
                                        <p:attrNameLst>
                                          <p:attrName>style.visibility</p:attrName>
                                        </p:attrNameLst>
                                      </p:cBhvr>
                                      <p:to>
                                        <p:strVal val="visible"/>
                                      </p:to>
                                    </p:set>
                                    <p:animEffect transition="in" filter="wipe(down)">
                                      <p:cBhvr>
                                        <p:cTn id="36" dur="500"/>
                                        <p:tgtEl>
                                          <p:spTgt spid="30004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00038"/>
                                        </p:tgtEl>
                                        <p:attrNameLst>
                                          <p:attrName>style.visibility</p:attrName>
                                        </p:attrNameLst>
                                      </p:cBhvr>
                                      <p:to>
                                        <p:strVal val="visible"/>
                                      </p:to>
                                    </p:set>
                                    <p:animEffect transition="in" filter="wipe(down)">
                                      <p:cBhvr>
                                        <p:cTn id="41" dur="500"/>
                                        <p:tgtEl>
                                          <p:spTgt spid="300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4" grpId="0" animBg="1" autoUpdateAnimBg="0"/>
      <p:bldP spid="300035" grpId="0" animBg="1" autoUpdateAnimBg="0"/>
      <p:bldP spid="300036" grpId="0" animBg="1" autoUpdateAnimBg="0"/>
      <p:bldP spid="300037" grpId="0" animBg="1"/>
      <p:bldP spid="300038" grpId="0" animBg="1"/>
      <p:bldP spid="300040" grpId="0" animBg="1"/>
      <p:bldP spid="3000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6" name="Rectangle 4"/>
          <p:cNvSpPr>
            <a:spLocks noGrp="1" noRot="1" noChangeArrowheads="1"/>
          </p:cNvSpPr>
          <p:nvPr>
            <p:ph type="title"/>
          </p:nvPr>
        </p:nvSpPr>
        <p:spPr>
          <a:xfrm>
            <a:off x="2268538" y="333375"/>
            <a:ext cx="4319587" cy="1008063"/>
          </a:xfrm>
          <a:ln w="38100">
            <a:solidFill>
              <a:schemeClr val="tx2"/>
            </a:solidFill>
          </a:ln>
        </p:spPr>
        <p:txBody>
          <a:bodyPr/>
          <a:lstStyle/>
          <a:p>
            <a:pPr eaLnBrk="1" hangingPunct="1">
              <a:defRPr/>
            </a:pPr>
            <a:r>
              <a:rPr lang="en-US" sz="6000" b="0" smtClean="0"/>
              <a:t>UU KUP</a:t>
            </a:r>
          </a:p>
        </p:txBody>
      </p:sp>
      <p:sp>
        <p:nvSpPr>
          <p:cNvPr id="463878" name="Rectangle 6"/>
          <p:cNvSpPr>
            <a:spLocks noChangeArrowheads="1"/>
          </p:cNvSpPr>
          <p:nvPr/>
        </p:nvSpPr>
        <p:spPr bwMode="auto">
          <a:xfrm>
            <a:off x="282575" y="2549525"/>
            <a:ext cx="8610600" cy="1958975"/>
          </a:xfrm>
          <a:prstGeom prst="rect">
            <a:avLst/>
          </a:prstGeom>
          <a:noFill/>
          <a:ln w="38100">
            <a:solidFill>
              <a:srgbClr val="FF3300"/>
            </a:solidFill>
            <a:miter lim="800000"/>
            <a:headEnd/>
            <a:tailEnd/>
          </a:ln>
        </p:spPr>
        <p:txBody>
          <a:bodyPr lIns="91422" tIns="45712" rIns="91422" bIns="45712">
            <a:spAutoFit/>
          </a:bodyPr>
          <a:lstStyle/>
          <a:p>
            <a:r>
              <a:rPr lang="en-GB" sz="6000" b="1" u="none">
                <a:solidFill>
                  <a:schemeClr val="folHlink"/>
                </a:solidFill>
              </a:rPr>
              <a:t>Mengatur HAK dan KEWAJIBAN</a:t>
            </a:r>
          </a:p>
        </p:txBody>
      </p:sp>
      <p:sp>
        <p:nvSpPr>
          <p:cNvPr id="463879" name="AutoShape 7"/>
          <p:cNvSpPr>
            <a:spLocks noChangeArrowheads="1"/>
          </p:cNvSpPr>
          <p:nvPr/>
        </p:nvSpPr>
        <p:spPr bwMode="auto">
          <a:xfrm>
            <a:off x="3924300" y="1628775"/>
            <a:ext cx="792163" cy="1008063"/>
          </a:xfrm>
          <a:prstGeom prst="downArrow">
            <a:avLst>
              <a:gd name="adj1" fmla="val 9250"/>
              <a:gd name="adj2" fmla="val 68930"/>
            </a:avLst>
          </a:prstGeom>
          <a:solidFill>
            <a:srgbClr val="FF33CC"/>
          </a:solidFill>
          <a:ln w="9525">
            <a:solidFill>
              <a:srgbClr val="000000"/>
            </a:solidFill>
            <a:miter lim="800000"/>
            <a:headEnd/>
            <a:tailEnd/>
          </a:ln>
        </p:spPr>
        <p:txBody>
          <a:bodyPr wrap="none" anchor="ctr"/>
          <a:lstStyle/>
          <a:p>
            <a:endParaRPr lang="en-US"/>
          </a:p>
        </p:txBody>
      </p:sp>
      <p:sp>
        <p:nvSpPr>
          <p:cNvPr id="463880" name="Rectangle 8"/>
          <p:cNvSpPr>
            <a:spLocks noChangeArrowheads="1"/>
          </p:cNvSpPr>
          <p:nvPr/>
        </p:nvSpPr>
        <p:spPr bwMode="auto">
          <a:xfrm>
            <a:off x="611188" y="4845050"/>
            <a:ext cx="7991475" cy="528638"/>
          </a:xfrm>
          <a:prstGeom prst="rect">
            <a:avLst/>
          </a:prstGeom>
          <a:noFill/>
          <a:ln w="9525">
            <a:solidFill>
              <a:srgbClr val="000000"/>
            </a:solidFill>
            <a:miter lim="800000"/>
            <a:headEnd/>
            <a:tailEnd/>
          </a:ln>
        </p:spPr>
        <p:txBody>
          <a:bodyPr lIns="91422" tIns="45712" rIns="91422" bIns="45712" anchor="ctr">
            <a:spAutoFit/>
          </a:bodyPr>
          <a:lstStyle/>
          <a:p>
            <a:r>
              <a:rPr lang="en-US" sz="2800" b="1" u="none">
                <a:solidFill>
                  <a:schemeClr val="folHlink"/>
                </a:solidFill>
              </a:rPr>
              <a:t>terutama bagi WAJIB PAJAK dan FISKUS</a:t>
            </a:r>
          </a:p>
        </p:txBody>
      </p:sp>
      <p:sp>
        <p:nvSpPr>
          <p:cNvPr id="463881" name="AutoShape 9"/>
          <p:cNvSpPr>
            <a:spLocks noChangeArrowheads="1"/>
          </p:cNvSpPr>
          <p:nvPr/>
        </p:nvSpPr>
        <p:spPr bwMode="auto">
          <a:xfrm>
            <a:off x="250825" y="144463"/>
            <a:ext cx="865188" cy="908050"/>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63876"/>
                                        </p:tgtEl>
                                        <p:attrNameLst>
                                          <p:attrName>style.visibility</p:attrName>
                                        </p:attrNameLst>
                                      </p:cBhvr>
                                      <p:to>
                                        <p:strVal val="visible"/>
                                      </p:to>
                                    </p:set>
                                    <p:animEffect transition="in" filter="fade">
                                      <p:cBhvr>
                                        <p:cTn id="7" dur="800" decel="100000"/>
                                        <p:tgtEl>
                                          <p:spTgt spid="463876"/>
                                        </p:tgtEl>
                                      </p:cBhvr>
                                    </p:animEffect>
                                    <p:anim calcmode="lin" valueType="num">
                                      <p:cBhvr>
                                        <p:cTn id="8" dur="800" decel="100000" fill="hold"/>
                                        <p:tgtEl>
                                          <p:spTgt spid="463876"/>
                                        </p:tgtEl>
                                        <p:attrNameLst>
                                          <p:attrName>style.rotation</p:attrName>
                                        </p:attrNameLst>
                                      </p:cBhvr>
                                      <p:tavLst>
                                        <p:tav tm="0">
                                          <p:val>
                                            <p:fltVal val="-90"/>
                                          </p:val>
                                        </p:tav>
                                        <p:tav tm="100000">
                                          <p:val>
                                            <p:fltVal val="0"/>
                                          </p:val>
                                        </p:tav>
                                      </p:tavLst>
                                    </p:anim>
                                    <p:anim calcmode="lin" valueType="num">
                                      <p:cBhvr>
                                        <p:cTn id="9" dur="800" decel="100000" fill="hold"/>
                                        <p:tgtEl>
                                          <p:spTgt spid="463876"/>
                                        </p:tgtEl>
                                        <p:attrNameLst>
                                          <p:attrName>ppt_x</p:attrName>
                                        </p:attrNameLst>
                                      </p:cBhvr>
                                      <p:tavLst>
                                        <p:tav tm="0">
                                          <p:val>
                                            <p:strVal val="#ppt_x+0.4"/>
                                          </p:val>
                                        </p:tav>
                                        <p:tav tm="100000">
                                          <p:val>
                                            <p:strVal val="#ppt_x-0.05"/>
                                          </p:val>
                                        </p:tav>
                                      </p:tavLst>
                                    </p:anim>
                                    <p:anim calcmode="lin" valueType="num">
                                      <p:cBhvr>
                                        <p:cTn id="10" dur="800" decel="100000" fill="hold"/>
                                        <p:tgtEl>
                                          <p:spTgt spid="46387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6387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6387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63879"/>
                                        </p:tgtEl>
                                        <p:attrNameLst>
                                          <p:attrName>style.visibility</p:attrName>
                                        </p:attrNameLst>
                                      </p:cBhvr>
                                      <p:to>
                                        <p:strVal val="visible"/>
                                      </p:to>
                                    </p:set>
                                    <p:anim calcmode="lin" valueType="num">
                                      <p:cBhvr additive="base">
                                        <p:cTn id="17" dur="500" fill="hold"/>
                                        <p:tgtEl>
                                          <p:spTgt spid="463879"/>
                                        </p:tgtEl>
                                        <p:attrNameLst>
                                          <p:attrName>ppt_x</p:attrName>
                                        </p:attrNameLst>
                                      </p:cBhvr>
                                      <p:tavLst>
                                        <p:tav tm="0">
                                          <p:val>
                                            <p:strVal val="#ppt_x"/>
                                          </p:val>
                                        </p:tav>
                                        <p:tav tm="100000">
                                          <p:val>
                                            <p:strVal val="#ppt_x"/>
                                          </p:val>
                                        </p:tav>
                                      </p:tavLst>
                                    </p:anim>
                                    <p:anim calcmode="lin" valueType="num">
                                      <p:cBhvr additive="base">
                                        <p:cTn id="18" dur="500" fill="hold"/>
                                        <p:tgtEl>
                                          <p:spTgt spid="46387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463878"/>
                                        </p:tgtEl>
                                        <p:attrNameLst>
                                          <p:attrName>style.visibility</p:attrName>
                                        </p:attrNameLst>
                                      </p:cBhvr>
                                      <p:to>
                                        <p:strVal val="visible"/>
                                      </p:to>
                                    </p:set>
                                    <p:anim by="(-#ppt_w*2)" calcmode="lin" valueType="num">
                                      <p:cBhvr rctx="PPT">
                                        <p:cTn id="23" dur="500" autoRev="1" fill="hold">
                                          <p:stCondLst>
                                            <p:cond delay="0"/>
                                          </p:stCondLst>
                                        </p:cTn>
                                        <p:tgtEl>
                                          <p:spTgt spid="463878"/>
                                        </p:tgtEl>
                                        <p:attrNameLst>
                                          <p:attrName>ppt_w</p:attrName>
                                        </p:attrNameLst>
                                      </p:cBhvr>
                                    </p:anim>
                                    <p:anim by="(#ppt_w*0.50)" calcmode="lin" valueType="num">
                                      <p:cBhvr>
                                        <p:cTn id="24" dur="500" decel="50000" autoRev="1" fill="hold">
                                          <p:stCondLst>
                                            <p:cond delay="0"/>
                                          </p:stCondLst>
                                        </p:cTn>
                                        <p:tgtEl>
                                          <p:spTgt spid="463878"/>
                                        </p:tgtEl>
                                        <p:attrNameLst>
                                          <p:attrName>ppt_x</p:attrName>
                                        </p:attrNameLst>
                                      </p:cBhvr>
                                    </p:anim>
                                    <p:anim from="(-#ppt_h/2)" to="(#ppt_y)" calcmode="lin" valueType="num">
                                      <p:cBhvr>
                                        <p:cTn id="25" dur="1000" fill="hold">
                                          <p:stCondLst>
                                            <p:cond delay="0"/>
                                          </p:stCondLst>
                                        </p:cTn>
                                        <p:tgtEl>
                                          <p:spTgt spid="463878"/>
                                        </p:tgtEl>
                                        <p:attrNameLst>
                                          <p:attrName>ppt_y</p:attrName>
                                        </p:attrNameLst>
                                      </p:cBhvr>
                                    </p:anim>
                                    <p:animRot by="21600000">
                                      <p:cBhvr>
                                        <p:cTn id="26" dur="1000" fill="hold">
                                          <p:stCondLst>
                                            <p:cond delay="0"/>
                                          </p:stCondLst>
                                        </p:cTn>
                                        <p:tgtEl>
                                          <p:spTgt spid="463878"/>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63880"/>
                                        </p:tgtEl>
                                        <p:attrNameLst>
                                          <p:attrName>style.visibility</p:attrName>
                                        </p:attrNameLst>
                                      </p:cBhvr>
                                      <p:to>
                                        <p:strVal val="visible"/>
                                      </p:to>
                                    </p:set>
                                    <p:anim calcmode="lin" valueType="num">
                                      <p:cBhvr additive="base">
                                        <p:cTn id="31" dur="500" fill="hold"/>
                                        <p:tgtEl>
                                          <p:spTgt spid="463880"/>
                                        </p:tgtEl>
                                        <p:attrNameLst>
                                          <p:attrName>ppt_x</p:attrName>
                                        </p:attrNameLst>
                                      </p:cBhvr>
                                      <p:tavLst>
                                        <p:tav tm="0">
                                          <p:val>
                                            <p:strVal val="#ppt_x"/>
                                          </p:val>
                                        </p:tav>
                                        <p:tav tm="100000">
                                          <p:val>
                                            <p:strVal val="#ppt_x"/>
                                          </p:val>
                                        </p:tav>
                                      </p:tavLst>
                                    </p:anim>
                                    <p:anim calcmode="lin" valueType="num">
                                      <p:cBhvr additive="base">
                                        <p:cTn id="32" dur="500" fill="hold"/>
                                        <p:tgtEl>
                                          <p:spTgt spid="4638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3876" grpId="0" animBg="1"/>
      <p:bldP spid="463878" grpId="0" animBg="1"/>
      <p:bldP spid="463879" grpId="0" animBg="1"/>
      <p:bldP spid="463880" grpId="0" animBg="1"/>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a:xfrm>
            <a:off x="2268538" y="152400"/>
            <a:ext cx="4602162" cy="468313"/>
          </a:xfrm>
          <a:ln w="28575">
            <a:solidFill>
              <a:schemeClr val="accent2"/>
            </a:solidFill>
          </a:ln>
        </p:spPr>
        <p:txBody>
          <a:bodyPr/>
          <a:lstStyle/>
          <a:p>
            <a:pPr eaLnBrk="1" hangingPunct="1"/>
            <a:r>
              <a:rPr lang="en-US" sz="3200" smtClean="0">
                <a:latin typeface="Verdana" pitchFamily="34" charset="0"/>
              </a:rPr>
              <a:t>PENCABUTAN PKP</a:t>
            </a:r>
          </a:p>
        </p:txBody>
      </p:sp>
      <p:sp>
        <p:nvSpPr>
          <p:cNvPr id="301059" name="Rectangle 3"/>
          <p:cNvSpPr>
            <a:spLocks noChangeArrowheads="1"/>
          </p:cNvSpPr>
          <p:nvPr/>
        </p:nvSpPr>
        <p:spPr bwMode="auto">
          <a:xfrm>
            <a:off x="323850" y="981075"/>
            <a:ext cx="8485188" cy="1035050"/>
          </a:xfrm>
          <a:prstGeom prst="rect">
            <a:avLst/>
          </a:prstGeom>
          <a:noFill/>
          <a:ln w="28575">
            <a:solidFill>
              <a:srgbClr val="FF5050"/>
            </a:solidFill>
            <a:miter lim="800000"/>
            <a:headEnd/>
            <a:tailEnd/>
          </a:ln>
        </p:spPr>
        <p:txBody>
          <a:bodyPr lIns="91422" tIns="45712" rIns="91422" bIns="45712">
            <a:spAutoFit/>
          </a:bodyPr>
          <a:lstStyle/>
          <a:p>
            <a:r>
              <a:rPr lang="en-US" sz="2000" u="none">
                <a:latin typeface="Tahoma" pitchFamily="34" charset="0"/>
              </a:rPr>
              <a:t>Direktur Jenderal Pajak karena jabatan atau atas permohonan Wajib Pajak dapat melakukan pencabutan pengukuhan Pengusaha Kena Pajak.</a:t>
            </a:r>
          </a:p>
          <a:p>
            <a:r>
              <a:rPr lang="en-US" sz="2000" b="1" u="none">
                <a:latin typeface="Tahoma" pitchFamily="34" charset="0"/>
              </a:rPr>
              <a:t>(Pasal 2 angka 8 UU KUP)</a:t>
            </a:r>
          </a:p>
        </p:txBody>
      </p:sp>
      <p:sp>
        <p:nvSpPr>
          <p:cNvPr id="301060" name="AutoShape 4"/>
          <p:cNvSpPr>
            <a:spLocks noChangeArrowheads="1"/>
          </p:cNvSpPr>
          <p:nvPr/>
        </p:nvSpPr>
        <p:spPr bwMode="auto">
          <a:xfrm>
            <a:off x="3954463" y="744538"/>
            <a:ext cx="762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1061" name="Rectangle 5"/>
          <p:cNvSpPr>
            <a:spLocks noChangeArrowheads="1"/>
          </p:cNvSpPr>
          <p:nvPr/>
        </p:nvSpPr>
        <p:spPr bwMode="auto">
          <a:xfrm>
            <a:off x="468313" y="2144713"/>
            <a:ext cx="8280400" cy="1644650"/>
          </a:xfrm>
          <a:prstGeom prst="rect">
            <a:avLst/>
          </a:prstGeom>
          <a:noFill/>
          <a:ln w="28575">
            <a:solidFill>
              <a:srgbClr val="FF33CC"/>
            </a:solidFill>
            <a:miter lim="800000"/>
            <a:headEnd/>
            <a:tailEnd/>
          </a:ln>
        </p:spPr>
        <p:txBody>
          <a:bodyPr lIns="91422" tIns="45712" rIns="91422" bIns="45712">
            <a:spAutoFit/>
          </a:bodyPr>
          <a:lstStyle/>
          <a:p>
            <a:r>
              <a:rPr lang="en-US" sz="2000" u="none">
                <a:latin typeface="Tahoma" pitchFamily="34" charset="0"/>
              </a:rPr>
              <a:t>Direktur Jenderal Pajak setelah melakukan pemeriksaan harus memberikan keputusan atas permohonan pencabutan pengukuhan PKP dalam jangka waktu 6 (enam) bulan sejak tanggal permohonan diterima secara lengkap. </a:t>
            </a:r>
          </a:p>
          <a:p>
            <a:r>
              <a:rPr lang="en-US" sz="2000" b="1" u="none">
                <a:latin typeface="Tahoma" pitchFamily="34" charset="0"/>
              </a:rPr>
              <a:t>(Pasal 2 angka 9 UU KUP)</a:t>
            </a:r>
          </a:p>
        </p:txBody>
      </p:sp>
      <p:sp>
        <p:nvSpPr>
          <p:cNvPr id="301063" name="Rectangle 7"/>
          <p:cNvSpPr>
            <a:spLocks noChangeArrowheads="1"/>
          </p:cNvSpPr>
          <p:nvPr/>
        </p:nvSpPr>
        <p:spPr bwMode="auto">
          <a:xfrm>
            <a:off x="407988" y="4114800"/>
            <a:ext cx="8278812" cy="2616085"/>
          </a:xfrm>
          <a:prstGeom prst="rect">
            <a:avLst/>
          </a:prstGeom>
          <a:noFill/>
          <a:ln w="28575">
            <a:solidFill>
              <a:srgbClr val="FF5050"/>
            </a:solidFill>
            <a:miter lim="800000"/>
            <a:headEnd/>
            <a:tailEnd/>
          </a:ln>
        </p:spPr>
        <p:txBody>
          <a:bodyPr lIns="91422" tIns="45712" rIns="91422" bIns="45712">
            <a:spAutoFit/>
          </a:bodyPr>
          <a:lstStyle/>
          <a:p>
            <a:r>
              <a:rPr lang="en-US" sz="1800" b="1" u="none" dirty="0" smtClean="0">
                <a:latin typeface="Tahoma" pitchFamily="34" charset="0"/>
              </a:rPr>
              <a:t>PMK No.</a:t>
            </a:r>
            <a:r>
              <a:rPr lang="en-US" sz="1800" u="none" dirty="0" smtClean="0">
                <a:latin typeface="Tahoma" pitchFamily="34" charset="0"/>
              </a:rPr>
              <a:t> </a:t>
            </a:r>
            <a:r>
              <a:rPr lang="en-US" sz="1800" b="1" dirty="0" smtClean="0">
                <a:solidFill>
                  <a:srgbClr val="FF0000"/>
                </a:solidFill>
              </a:rPr>
              <a:t>182/PMK.03/2015 </a:t>
            </a:r>
            <a:r>
              <a:rPr lang="en-US" sz="1800" u="none" dirty="0" smtClean="0">
                <a:latin typeface="Tahoma" pitchFamily="34" charset="0"/>
              </a:rPr>
              <a:t>:</a:t>
            </a:r>
            <a:endParaRPr lang="en-US" sz="1800" u="none" dirty="0">
              <a:latin typeface="Tahoma" pitchFamily="34" charset="0"/>
            </a:endParaRPr>
          </a:p>
          <a:p>
            <a:r>
              <a:rPr lang="en-US" sz="2000" b="1" u="none" dirty="0"/>
              <a:t>&gt; PKP </a:t>
            </a:r>
            <a:r>
              <a:rPr lang="en-US" sz="2000" b="1" u="none" dirty="0" err="1"/>
              <a:t>pindah</a:t>
            </a:r>
            <a:r>
              <a:rPr lang="en-US" sz="2000" b="1" u="none" dirty="0"/>
              <a:t> </a:t>
            </a:r>
            <a:r>
              <a:rPr lang="en-US" sz="2000" b="1" u="none" dirty="0" err="1"/>
              <a:t>alamat</a:t>
            </a:r>
            <a:r>
              <a:rPr lang="en-US" sz="2000" b="1" u="none" dirty="0"/>
              <a:t> </a:t>
            </a:r>
            <a:r>
              <a:rPr lang="en-US" sz="2000" b="1" u="none" dirty="0" err="1"/>
              <a:t>ke</a:t>
            </a:r>
            <a:r>
              <a:rPr lang="en-US" sz="2000" b="1" u="none" dirty="0"/>
              <a:t> </a:t>
            </a:r>
            <a:r>
              <a:rPr lang="en-US" sz="2000" b="1" u="none" dirty="0" err="1"/>
              <a:t>wilayah</a:t>
            </a:r>
            <a:r>
              <a:rPr lang="en-US" sz="2000" b="1" u="none" dirty="0"/>
              <a:t> </a:t>
            </a:r>
            <a:r>
              <a:rPr lang="en-US" sz="2000" b="1" u="none" dirty="0" err="1"/>
              <a:t>kerja</a:t>
            </a:r>
            <a:r>
              <a:rPr lang="en-US" sz="2000" b="1" u="none" dirty="0"/>
              <a:t> Kantor </a:t>
            </a:r>
            <a:r>
              <a:rPr lang="en-US" sz="2000" b="1" u="none" dirty="0" err="1"/>
              <a:t>Pelayanan</a:t>
            </a:r>
            <a:r>
              <a:rPr lang="en-US" sz="2000" b="1" u="none" dirty="0"/>
              <a:t> </a:t>
            </a:r>
            <a:r>
              <a:rPr lang="en-US" sz="2000" b="1" u="none" dirty="0" err="1"/>
              <a:t>Pajak</a:t>
            </a:r>
            <a:r>
              <a:rPr lang="en-US" sz="2000" b="1" u="none" dirty="0"/>
              <a:t> lain;</a:t>
            </a:r>
          </a:p>
          <a:p>
            <a:r>
              <a:rPr lang="en-US" sz="2000" b="1" u="none" dirty="0"/>
              <a:t>&gt; </a:t>
            </a:r>
            <a:r>
              <a:rPr lang="en-US" sz="2000" b="1" u="none" dirty="0" err="1"/>
              <a:t>Sudah</a:t>
            </a:r>
            <a:r>
              <a:rPr lang="en-US" sz="2000" b="1" u="none" dirty="0"/>
              <a:t> </a:t>
            </a:r>
            <a:r>
              <a:rPr lang="en-US" sz="2000" b="1" u="none" dirty="0" err="1"/>
              <a:t>tidak</a:t>
            </a:r>
            <a:r>
              <a:rPr lang="en-US" sz="2000" b="1" u="none" dirty="0"/>
              <a:t> </a:t>
            </a:r>
            <a:r>
              <a:rPr lang="en-US" sz="2000" b="1" u="none" dirty="0" err="1"/>
              <a:t>memenuhi</a:t>
            </a:r>
            <a:r>
              <a:rPr lang="en-US" sz="2000" b="1" u="none" dirty="0"/>
              <a:t> </a:t>
            </a:r>
            <a:r>
              <a:rPr lang="en-US" sz="2000" b="1" u="none" dirty="0" err="1"/>
              <a:t>persyaratan</a:t>
            </a:r>
            <a:r>
              <a:rPr lang="en-US" sz="2000" b="1" u="none" dirty="0"/>
              <a:t> </a:t>
            </a:r>
            <a:r>
              <a:rPr lang="en-US" sz="2000" b="1" u="none" dirty="0" err="1"/>
              <a:t>sebagai</a:t>
            </a:r>
            <a:r>
              <a:rPr lang="en-US" sz="2000" b="1" u="none" dirty="0"/>
              <a:t> </a:t>
            </a:r>
            <a:r>
              <a:rPr lang="en-US" sz="2000" b="1" u="none" dirty="0" err="1"/>
              <a:t>Pengusaha</a:t>
            </a:r>
            <a:r>
              <a:rPr lang="en-US" sz="2000" b="1" u="none" dirty="0"/>
              <a:t> </a:t>
            </a:r>
            <a:r>
              <a:rPr lang="en-US" sz="2000" b="1" u="none" dirty="0" err="1"/>
              <a:t>Kena</a:t>
            </a:r>
            <a:r>
              <a:rPr lang="en-US" sz="2000" b="1" u="none" dirty="0"/>
              <a:t> </a:t>
            </a:r>
            <a:r>
              <a:rPr lang="en-US" sz="2000" b="1" u="none" dirty="0" err="1"/>
              <a:t>Pajak</a:t>
            </a:r>
            <a:r>
              <a:rPr lang="en-US" sz="2000" b="1" u="none" dirty="0"/>
              <a:t> yang </a:t>
            </a:r>
            <a:r>
              <a:rPr lang="en-US" sz="2000" b="1" u="none" dirty="0" err="1"/>
              <a:t>jumlah</a:t>
            </a:r>
            <a:r>
              <a:rPr lang="en-US" sz="2000" b="1" u="none" dirty="0"/>
              <a:t> </a:t>
            </a:r>
            <a:r>
              <a:rPr lang="en-US" sz="2000" b="1" u="none" dirty="0" err="1"/>
              <a:t>peredaran</a:t>
            </a:r>
            <a:r>
              <a:rPr lang="en-US" sz="2000" b="1" u="none" dirty="0"/>
              <a:t> </a:t>
            </a:r>
            <a:r>
              <a:rPr lang="en-US" sz="2000" b="1" u="none" dirty="0" err="1"/>
              <a:t>dan</a:t>
            </a:r>
            <a:r>
              <a:rPr lang="en-US" sz="2000" b="1" u="none" dirty="0"/>
              <a:t>/</a:t>
            </a:r>
            <a:r>
              <a:rPr lang="en-US" sz="2000" b="1" u="none" dirty="0" err="1"/>
              <a:t>atau</a:t>
            </a:r>
            <a:r>
              <a:rPr lang="en-US" sz="2000" b="1" u="none" dirty="0"/>
              <a:t> </a:t>
            </a:r>
            <a:r>
              <a:rPr lang="en-US" sz="2000" b="1" u="none" dirty="0" err="1"/>
              <a:t>penerimaan</a:t>
            </a:r>
            <a:r>
              <a:rPr lang="en-US" sz="2000" b="1" u="none" dirty="0"/>
              <a:t> </a:t>
            </a:r>
            <a:r>
              <a:rPr lang="en-US" sz="2000" b="1" u="none" dirty="0" err="1"/>
              <a:t>bruto</a:t>
            </a:r>
            <a:r>
              <a:rPr lang="en-US" sz="2000" b="1" u="none" dirty="0"/>
              <a:t> </a:t>
            </a:r>
            <a:r>
              <a:rPr lang="en-US" sz="2000" b="1" u="none" dirty="0" err="1"/>
              <a:t>untuk</a:t>
            </a:r>
            <a:r>
              <a:rPr lang="en-US" sz="2000" b="1" u="none" dirty="0"/>
              <a:t> </a:t>
            </a:r>
            <a:r>
              <a:rPr lang="en-US" sz="2000" b="1" u="none" dirty="0" err="1"/>
              <a:t>suatu</a:t>
            </a:r>
            <a:r>
              <a:rPr lang="en-US" sz="2000" b="1" u="none" dirty="0"/>
              <a:t> </a:t>
            </a:r>
            <a:r>
              <a:rPr lang="en-US" sz="2000" b="1" u="none" dirty="0" err="1"/>
              <a:t>tahun</a:t>
            </a:r>
            <a:r>
              <a:rPr lang="en-US" sz="2000" b="1" u="none" dirty="0"/>
              <a:t> </a:t>
            </a:r>
            <a:r>
              <a:rPr lang="en-US" sz="2000" b="1" u="none" dirty="0" err="1"/>
              <a:t>buku</a:t>
            </a:r>
            <a:r>
              <a:rPr lang="en-US" sz="2000" b="1" u="none" dirty="0"/>
              <a:t> </a:t>
            </a:r>
            <a:r>
              <a:rPr lang="en-US" sz="2000" b="1" u="none" dirty="0" err="1"/>
              <a:t>tidak</a:t>
            </a:r>
            <a:r>
              <a:rPr lang="en-US" sz="2000" b="1" u="none" dirty="0"/>
              <a:t> </a:t>
            </a:r>
            <a:r>
              <a:rPr lang="en-US" sz="2000" b="1" u="none" dirty="0" err="1"/>
              <a:t>melebihi</a:t>
            </a:r>
            <a:r>
              <a:rPr lang="en-US" sz="2000" b="1" u="none" dirty="0"/>
              <a:t> </a:t>
            </a:r>
            <a:r>
              <a:rPr lang="en-US" sz="2000" b="1" u="none" dirty="0" err="1"/>
              <a:t>batas</a:t>
            </a:r>
            <a:r>
              <a:rPr lang="en-US" sz="2000" b="1" u="none" dirty="0"/>
              <a:t> </a:t>
            </a:r>
            <a:r>
              <a:rPr lang="en-US" sz="2000" b="1" u="none" dirty="0" err="1"/>
              <a:t>jumlah</a:t>
            </a:r>
            <a:r>
              <a:rPr lang="en-US" sz="2000" b="1" u="none" dirty="0"/>
              <a:t> </a:t>
            </a:r>
            <a:r>
              <a:rPr lang="en-US" sz="2000" b="1" u="none" dirty="0" err="1"/>
              <a:t>peredaran</a:t>
            </a:r>
            <a:r>
              <a:rPr lang="en-US" sz="2000" b="1" u="none" dirty="0"/>
              <a:t> </a:t>
            </a:r>
            <a:r>
              <a:rPr lang="en-US" sz="2000" b="1" u="none" dirty="0" err="1"/>
              <a:t>dan</a:t>
            </a:r>
            <a:r>
              <a:rPr lang="en-US" sz="2000" b="1" u="none" dirty="0"/>
              <a:t>/</a:t>
            </a:r>
            <a:r>
              <a:rPr lang="en-US" sz="2000" b="1" u="none" dirty="0" err="1"/>
              <a:t>atau</a:t>
            </a:r>
            <a:r>
              <a:rPr lang="en-US" sz="2000" b="1" u="none" dirty="0"/>
              <a:t> </a:t>
            </a:r>
            <a:r>
              <a:rPr lang="en-US" sz="2000" b="1" u="none" dirty="0" err="1"/>
              <a:t>penerimaan</a:t>
            </a:r>
            <a:r>
              <a:rPr lang="en-US" sz="2000" b="1" u="none" dirty="0"/>
              <a:t> </a:t>
            </a:r>
            <a:r>
              <a:rPr lang="en-US" sz="2000" b="1" u="none" dirty="0" err="1"/>
              <a:t>brruto</a:t>
            </a:r>
            <a:r>
              <a:rPr lang="en-US" sz="2000" b="1" u="none" dirty="0"/>
              <a:t> </a:t>
            </a:r>
            <a:r>
              <a:rPr lang="en-US" sz="2000" b="1" u="none" dirty="0" err="1"/>
              <a:t>untuk</a:t>
            </a:r>
            <a:r>
              <a:rPr lang="en-US" sz="2000" b="1" u="none" dirty="0"/>
              <a:t> </a:t>
            </a:r>
            <a:r>
              <a:rPr lang="en-US" sz="2000" b="1" u="none" dirty="0" err="1"/>
              <a:t>Pengusaha</a:t>
            </a:r>
            <a:r>
              <a:rPr lang="en-US" sz="2000" b="1" u="none" dirty="0"/>
              <a:t> Kecil</a:t>
            </a:r>
          </a:p>
        </p:txBody>
      </p:sp>
      <p:sp>
        <p:nvSpPr>
          <p:cNvPr id="301064" name="AutoShape 8"/>
          <p:cNvSpPr>
            <a:spLocks noChangeArrowheads="1"/>
          </p:cNvSpPr>
          <p:nvPr/>
        </p:nvSpPr>
        <p:spPr bwMode="auto">
          <a:xfrm>
            <a:off x="250825" y="4005263"/>
            <a:ext cx="360363"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46088" name="AutoShape 9"/>
          <p:cNvSpPr>
            <a:spLocks noChangeArrowheads="1"/>
          </p:cNvSpPr>
          <p:nvPr/>
        </p:nvSpPr>
        <p:spPr bwMode="auto">
          <a:xfrm>
            <a:off x="7667625" y="3573463"/>
            <a:ext cx="360363" cy="719137"/>
          </a:xfrm>
          <a:prstGeom prst="downArrow">
            <a:avLst>
              <a:gd name="adj1" fmla="val 50000"/>
              <a:gd name="adj2" fmla="val 4989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1058"/>
                                        </p:tgtEl>
                                        <p:attrNameLst>
                                          <p:attrName>style.visibility</p:attrName>
                                        </p:attrNameLst>
                                      </p:cBhvr>
                                      <p:to>
                                        <p:strVal val="visible"/>
                                      </p:to>
                                    </p:set>
                                    <p:anim calcmode="lin" valueType="num">
                                      <p:cBhvr additive="base">
                                        <p:cTn id="7" dur="500" fill="hold"/>
                                        <p:tgtEl>
                                          <p:spTgt spid="301058"/>
                                        </p:tgtEl>
                                        <p:attrNameLst>
                                          <p:attrName>ppt_x</p:attrName>
                                        </p:attrNameLst>
                                      </p:cBhvr>
                                      <p:tavLst>
                                        <p:tav tm="0">
                                          <p:val>
                                            <p:strVal val="0-#ppt_w/2"/>
                                          </p:val>
                                        </p:tav>
                                        <p:tav tm="100000">
                                          <p:val>
                                            <p:strVal val="#ppt_x"/>
                                          </p:val>
                                        </p:tav>
                                      </p:tavLst>
                                    </p:anim>
                                    <p:anim calcmode="lin" valueType="num">
                                      <p:cBhvr additive="base">
                                        <p:cTn id="8" dur="500" fill="hold"/>
                                        <p:tgtEl>
                                          <p:spTgt spid="3010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1060"/>
                                        </p:tgtEl>
                                        <p:attrNameLst>
                                          <p:attrName>style.visibility</p:attrName>
                                        </p:attrNameLst>
                                      </p:cBhvr>
                                      <p:to>
                                        <p:strVal val="visible"/>
                                      </p:to>
                                    </p:set>
                                    <p:anim calcmode="lin" valueType="num">
                                      <p:cBhvr additive="base">
                                        <p:cTn id="13" dur="500" fill="hold"/>
                                        <p:tgtEl>
                                          <p:spTgt spid="301060"/>
                                        </p:tgtEl>
                                        <p:attrNameLst>
                                          <p:attrName>ppt_x</p:attrName>
                                        </p:attrNameLst>
                                      </p:cBhvr>
                                      <p:tavLst>
                                        <p:tav tm="0">
                                          <p:val>
                                            <p:strVal val="0-#ppt_w/2"/>
                                          </p:val>
                                        </p:tav>
                                        <p:tav tm="100000">
                                          <p:val>
                                            <p:strVal val="#ppt_x"/>
                                          </p:val>
                                        </p:tav>
                                      </p:tavLst>
                                    </p:anim>
                                    <p:anim calcmode="lin" valueType="num">
                                      <p:cBhvr additive="base">
                                        <p:cTn id="14" dur="500" fill="hold"/>
                                        <p:tgtEl>
                                          <p:spTgt spid="30106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1059"/>
                                        </p:tgtEl>
                                        <p:attrNameLst>
                                          <p:attrName>style.visibility</p:attrName>
                                        </p:attrNameLst>
                                      </p:cBhvr>
                                      <p:to>
                                        <p:strVal val="visible"/>
                                      </p:to>
                                    </p:set>
                                    <p:anim calcmode="lin" valueType="num">
                                      <p:cBhvr additive="base">
                                        <p:cTn id="19" dur="500" fill="hold"/>
                                        <p:tgtEl>
                                          <p:spTgt spid="301059"/>
                                        </p:tgtEl>
                                        <p:attrNameLst>
                                          <p:attrName>ppt_x</p:attrName>
                                        </p:attrNameLst>
                                      </p:cBhvr>
                                      <p:tavLst>
                                        <p:tav tm="0">
                                          <p:val>
                                            <p:strVal val="0-#ppt_w/2"/>
                                          </p:val>
                                        </p:tav>
                                        <p:tav tm="100000">
                                          <p:val>
                                            <p:strVal val="#ppt_x"/>
                                          </p:val>
                                        </p:tav>
                                      </p:tavLst>
                                    </p:anim>
                                    <p:anim calcmode="lin" valueType="num">
                                      <p:cBhvr additive="base">
                                        <p:cTn id="20" dur="500" fill="hold"/>
                                        <p:tgtEl>
                                          <p:spTgt spid="30105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01061"/>
                                        </p:tgtEl>
                                        <p:attrNameLst>
                                          <p:attrName>style.visibility</p:attrName>
                                        </p:attrNameLst>
                                      </p:cBhvr>
                                      <p:to>
                                        <p:strVal val="visible"/>
                                      </p:to>
                                    </p:set>
                                    <p:animEffect transition="in" filter="wipe(down)">
                                      <p:cBhvr>
                                        <p:cTn id="25" dur="500"/>
                                        <p:tgtEl>
                                          <p:spTgt spid="301061"/>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301063"/>
                                        </p:tgtEl>
                                        <p:attrNameLst>
                                          <p:attrName>style.visibility</p:attrName>
                                        </p:attrNameLst>
                                      </p:cBhvr>
                                      <p:to>
                                        <p:strVal val="visible"/>
                                      </p:to>
                                    </p:set>
                                    <p:anim calcmode="lin" valueType="num">
                                      <p:cBhvr additive="base">
                                        <p:cTn id="30" dur="500" fill="hold"/>
                                        <p:tgtEl>
                                          <p:spTgt spid="301063"/>
                                        </p:tgtEl>
                                        <p:attrNameLst>
                                          <p:attrName>ppt_x</p:attrName>
                                        </p:attrNameLst>
                                      </p:cBhvr>
                                      <p:tavLst>
                                        <p:tav tm="0">
                                          <p:val>
                                            <p:strVal val="0-#ppt_w/2"/>
                                          </p:val>
                                        </p:tav>
                                        <p:tav tm="100000">
                                          <p:val>
                                            <p:strVal val="#ppt_x"/>
                                          </p:val>
                                        </p:tav>
                                      </p:tavLst>
                                    </p:anim>
                                    <p:anim calcmode="lin" valueType="num">
                                      <p:cBhvr additive="base">
                                        <p:cTn id="31" dur="500" fill="hold"/>
                                        <p:tgtEl>
                                          <p:spTgt spid="301063"/>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01064"/>
                                        </p:tgtEl>
                                        <p:attrNameLst>
                                          <p:attrName>style.visibility</p:attrName>
                                        </p:attrNameLst>
                                      </p:cBhvr>
                                      <p:to>
                                        <p:strVal val="visible"/>
                                      </p:to>
                                    </p:set>
                                    <p:animEffect transition="in" filter="blinds(horizontal)">
                                      <p:cBhvr>
                                        <p:cTn id="36" dur="500"/>
                                        <p:tgtEl>
                                          <p:spTgt spid="3010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058" grpId="0" animBg="1" autoUpdateAnimBg="0"/>
      <p:bldP spid="301059" grpId="0" animBg="1" autoUpdateAnimBg="0"/>
      <p:bldP spid="301060" grpId="0" animBg="1"/>
      <p:bldP spid="301061" grpId="0" animBg="1"/>
      <p:bldP spid="301063" grpId="0" animBg="1" autoUpdateAnimBg="0"/>
      <p:bldP spid="30106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609600"/>
            <a:ext cx="7772400" cy="3657600"/>
          </a:xfrm>
          <a:ln w="57150">
            <a:solidFill>
              <a:schemeClr val="accent2"/>
            </a:solidFill>
          </a:ln>
        </p:spPr>
        <p:txBody>
          <a:bodyPr/>
          <a:lstStyle/>
          <a:p>
            <a:pPr eaLnBrk="1" hangingPunct="1"/>
            <a:r>
              <a:rPr lang="en-US" b="1" smtClean="0">
                <a:latin typeface="Lucida Console" pitchFamily="49" charset="0"/>
              </a:rPr>
              <a:t>II</a:t>
            </a:r>
            <a:br>
              <a:rPr lang="en-US" b="1" smtClean="0">
                <a:latin typeface="Lucida Console" pitchFamily="49" charset="0"/>
              </a:rPr>
            </a:br>
            <a:r>
              <a:rPr lang="en-US" b="1" smtClean="0">
                <a:latin typeface="Lucida Console" pitchFamily="49" charset="0"/>
              </a:rPr>
              <a:t/>
            </a:r>
            <a:br>
              <a:rPr lang="en-US" b="1" smtClean="0">
                <a:latin typeface="Lucida Console" pitchFamily="49" charset="0"/>
              </a:rPr>
            </a:br>
            <a:r>
              <a:rPr lang="en-US" b="1" smtClean="0">
                <a:latin typeface="Lucida Console" pitchFamily="49" charset="0"/>
              </a:rPr>
              <a:t>MENYELENGGARAKAN PEMBUKUAN ATAU PENCATATAN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57188" y="609600"/>
            <a:ext cx="8572500" cy="5676900"/>
          </a:xfrm>
          <a:ln w="57150">
            <a:solidFill>
              <a:schemeClr val="accent2"/>
            </a:solidFill>
          </a:ln>
        </p:spPr>
        <p:txBody>
          <a:bodyPr/>
          <a:lstStyle/>
          <a:p>
            <a:pPr eaLnBrk="1" hangingPunct="1"/>
            <a:r>
              <a:rPr lang="id-ID" b="1" smtClean="0">
                <a:latin typeface="Lucida Console" pitchFamily="49" charset="0"/>
              </a:rPr>
              <a:t>WAJIB</a:t>
            </a:r>
            <a:br>
              <a:rPr lang="id-ID" b="1" smtClean="0">
                <a:latin typeface="Lucida Console" pitchFamily="49" charset="0"/>
              </a:rPr>
            </a:br>
            <a:r>
              <a:rPr lang="id-ID" b="1" smtClean="0">
                <a:latin typeface="Lucida Console" pitchFamily="49" charset="0"/>
              </a:rPr>
              <a:t/>
            </a:r>
            <a:br>
              <a:rPr lang="id-ID" b="1" smtClean="0">
                <a:latin typeface="Lucida Console" pitchFamily="49" charset="0"/>
              </a:rPr>
            </a:br>
            <a:r>
              <a:rPr lang="id-ID" b="1" smtClean="0">
                <a:latin typeface="Lucida Console" pitchFamily="49" charset="0"/>
              </a:rPr>
              <a:t>a. </a:t>
            </a:r>
            <a:r>
              <a:rPr lang="en-US" sz="3600" b="1" smtClean="0">
                <a:latin typeface="Lucida Console" pitchFamily="49" charset="0"/>
              </a:rPr>
              <a:t>MENYELENGGARAKAN PEMBUKUAN </a:t>
            </a:r>
            <a:r>
              <a:rPr lang="id-ID" b="1" smtClean="0">
                <a:latin typeface="Lucida Console" pitchFamily="49" charset="0"/>
              </a:rPr>
              <a:t/>
            </a:r>
            <a:br>
              <a:rPr lang="id-ID" b="1" smtClean="0">
                <a:latin typeface="Lucida Console" pitchFamily="49" charset="0"/>
              </a:rPr>
            </a:br>
            <a:r>
              <a:rPr lang="id-ID" b="1" smtClean="0">
                <a:latin typeface="Lucida Console" pitchFamily="49" charset="0"/>
              </a:rPr>
              <a:t>b. MELAKUKAN </a:t>
            </a:r>
            <a:r>
              <a:rPr lang="en-US" b="1" smtClean="0">
                <a:latin typeface="Lucida Console" pitchFamily="49" charset="0"/>
              </a:rPr>
              <a:t>PENCATATAN</a:t>
            </a:r>
            <a:r>
              <a:rPr lang="id-ID" b="1" smtClean="0">
                <a:latin typeface="Lucida Console" pitchFamily="49" charset="0"/>
              </a:rPr>
              <a:t/>
            </a:r>
            <a:br>
              <a:rPr lang="id-ID" b="1" smtClean="0">
                <a:latin typeface="Lucida Console" pitchFamily="49" charset="0"/>
              </a:rPr>
            </a:br>
            <a:r>
              <a:rPr lang="id-ID" b="1" smtClean="0">
                <a:latin typeface="Lucida Console" pitchFamily="49" charset="0"/>
              </a:rPr>
              <a:t>c. DISIMPAN 10 TAHUN</a:t>
            </a:r>
            <a:endParaRPr lang="en-US" b="1" smtClean="0">
              <a:latin typeface="Lucida Console" pitchFamily="49"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 y="0"/>
            <a:ext cx="4716016" cy="6858000"/>
          </a:xfrm>
          <a:prstGeom prst="rect">
            <a:avLst/>
          </a:prstGeom>
          <a:noFill/>
          <a:ln w="9525">
            <a:noFill/>
            <a:miter lim="800000"/>
            <a:headEnd/>
            <a:tailEnd/>
          </a:ln>
        </p:spPr>
      </p:pic>
      <p:sp>
        <p:nvSpPr>
          <p:cNvPr id="3" name="Oval 2"/>
          <p:cNvSpPr/>
          <p:nvPr/>
        </p:nvSpPr>
        <p:spPr bwMode="auto">
          <a:xfrm>
            <a:off x="4642867" y="0"/>
            <a:ext cx="4501133" cy="657225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l">
              <a:defRPr/>
            </a:pPr>
            <a:r>
              <a:rPr lang="id-ID" sz="2800" b="1" u="none" dirty="0">
                <a:solidFill>
                  <a:sysClr val="windowText" lastClr="000000"/>
                </a:solidFill>
                <a:latin typeface="Courier New" pitchFamily="49" charset="0"/>
              </a:rPr>
              <a:t>wajib </a:t>
            </a:r>
          </a:p>
          <a:p>
            <a:pPr algn="l">
              <a:defRPr/>
            </a:pPr>
            <a:r>
              <a:rPr lang="id-ID" b="1" u="none" dirty="0">
                <a:solidFill>
                  <a:srgbClr val="00B0F0"/>
                </a:solidFill>
                <a:latin typeface="Courier New" pitchFamily="49" charset="0"/>
              </a:rPr>
              <a:t>MENYELENGGARAKAN </a:t>
            </a:r>
            <a:endParaRPr lang="id-ID" sz="2800" b="1" u="none" dirty="0">
              <a:solidFill>
                <a:srgbClr val="00B0F0"/>
              </a:solidFill>
              <a:latin typeface="Courier New" pitchFamily="49" charset="0"/>
            </a:endParaRPr>
          </a:p>
          <a:p>
            <a:pPr algn="l">
              <a:defRPr/>
            </a:pPr>
            <a:r>
              <a:rPr lang="id-ID" sz="2800" b="1" u="none" dirty="0">
                <a:solidFill>
                  <a:srgbClr val="00B0F0"/>
                </a:solidFill>
                <a:latin typeface="Courier New" pitchFamily="49" charset="0"/>
              </a:rPr>
              <a:t>PEMBUKUAN</a:t>
            </a:r>
          </a:p>
          <a:p>
            <a:pPr algn="l">
              <a:defRPr/>
            </a:pPr>
            <a:r>
              <a:rPr lang="id-ID" sz="2800" b="1" dirty="0">
                <a:solidFill>
                  <a:sysClr val="windowText" lastClr="000000"/>
                </a:solidFill>
                <a:latin typeface="Courier New" pitchFamily="49" charset="0"/>
              </a:rPr>
              <a:t>1). </a:t>
            </a:r>
            <a:r>
              <a:rPr lang="id-ID" sz="2800" b="1" dirty="0" smtClean="0">
                <a:solidFill>
                  <a:sysClr val="windowText" lastClr="000000"/>
                </a:solidFill>
                <a:latin typeface="Courier New" pitchFamily="49" charset="0"/>
              </a:rPr>
              <a:t>W</a:t>
            </a:r>
            <a:r>
              <a:rPr lang="en-US" sz="2800" b="1" dirty="0" smtClean="0">
                <a:solidFill>
                  <a:sysClr val="windowText" lastClr="000000"/>
                </a:solidFill>
                <a:latin typeface="Courier New" pitchFamily="49" charset="0"/>
              </a:rPr>
              <a:t>P OP</a:t>
            </a:r>
            <a:r>
              <a:rPr lang="id-ID" sz="2800" b="1" dirty="0" smtClean="0">
                <a:solidFill>
                  <a:sysClr val="windowText" lastClr="000000"/>
                </a:solidFill>
                <a:latin typeface="Courier New" pitchFamily="49" charset="0"/>
              </a:rPr>
              <a:t> </a:t>
            </a:r>
            <a:endParaRPr lang="id-ID" sz="2800" b="1" dirty="0">
              <a:solidFill>
                <a:sysClr val="windowText" lastClr="000000"/>
              </a:solidFill>
              <a:latin typeface="Courier New" pitchFamily="49" charset="0"/>
            </a:endParaRPr>
          </a:p>
          <a:p>
            <a:pPr algn="l">
              <a:defRPr/>
            </a:pPr>
            <a:r>
              <a:rPr lang="id-ID" sz="2800" b="1" dirty="0" smtClean="0">
                <a:solidFill>
                  <a:sysClr val="windowText" lastClr="000000"/>
                </a:solidFill>
                <a:latin typeface="Courier New" pitchFamily="49" charset="0"/>
              </a:rPr>
              <a:t>Keg.Usaha/</a:t>
            </a:r>
            <a:r>
              <a:rPr lang="en-US" sz="2800" b="1" dirty="0" smtClean="0">
                <a:solidFill>
                  <a:sysClr val="windowText" lastClr="000000"/>
                </a:solidFill>
                <a:latin typeface="Courier New" pitchFamily="49" charset="0"/>
              </a:rPr>
              <a:t>P</a:t>
            </a:r>
            <a:r>
              <a:rPr lang="id-ID" sz="2800" b="1" dirty="0" smtClean="0">
                <a:solidFill>
                  <a:sysClr val="windowText" lastClr="000000"/>
                </a:solidFill>
                <a:latin typeface="Courier New" pitchFamily="49" charset="0"/>
              </a:rPr>
              <a:t>ek.Bebas</a:t>
            </a:r>
            <a:endParaRPr lang="id-ID" sz="2800" b="1" dirty="0">
              <a:solidFill>
                <a:sysClr val="windowText" lastClr="000000"/>
              </a:solidFill>
              <a:latin typeface="Courier New" pitchFamily="49" charset="0"/>
            </a:endParaRPr>
          </a:p>
          <a:p>
            <a:pPr algn="l">
              <a:defRPr/>
            </a:pPr>
            <a:endParaRPr lang="id-ID" sz="2800" b="1" u="none" dirty="0">
              <a:solidFill>
                <a:sysClr val="windowText" lastClr="000000"/>
              </a:solidFill>
              <a:latin typeface="Courier New" pitchFamily="49" charset="0"/>
            </a:endParaRPr>
          </a:p>
          <a:p>
            <a:pPr algn="l">
              <a:defRPr/>
            </a:pPr>
            <a:r>
              <a:rPr lang="id-ID" sz="2800" b="1" u="none" dirty="0">
                <a:solidFill>
                  <a:srgbClr val="990000"/>
                </a:solidFill>
                <a:latin typeface="Courier New" pitchFamily="49" charset="0"/>
              </a:rPr>
              <a:t>2). WP BADAN </a:t>
            </a:r>
          </a:p>
          <a:p>
            <a:pPr algn="l">
              <a:defRPr/>
            </a:pPr>
            <a:r>
              <a:rPr lang="id-ID" sz="2800" b="1" u="none" dirty="0">
                <a:solidFill>
                  <a:srgbClr val="990000"/>
                </a:solidFill>
                <a:latin typeface="Courier New" pitchFamily="49" charset="0"/>
              </a:rPr>
              <a:t>DI INDONESIA</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4427984" y="0"/>
            <a:ext cx="4716016" cy="6858000"/>
          </a:xfrm>
          <a:prstGeom prst="rect">
            <a:avLst/>
          </a:prstGeom>
          <a:noFill/>
          <a:ln w="9525">
            <a:noFill/>
            <a:miter lim="800000"/>
            <a:headEnd/>
            <a:tailEnd/>
          </a:ln>
        </p:spPr>
      </p:pic>
      <p:sp>
        <p:nvSpPr>
          <p:cNvPr id="3" name="Oval 2"/>
          <p:cNvSpPr/>
          <p:nvPr/>
        </p:nvSpPr>
        <p:spPr bwMode="auto">
          <a:xfrm>
            <a:off x="0" y="2132856"/>
            <a:ext cx="4283968" cy="4725144"/>
          </a:xfrm>
          <a:prstGeom prst="ellipse">
            <a:avLst/>
          </a:prstGeom>
          <a:solidFill>
            <a:srgbClr val="FF99FF"/>
          </a:solidFill>
          <a:ln>
            <a:solidFill>
              <a:srgbClr val="FF33CC"/>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a:lstStyle/>
          <a:p>
            <a:pPr>
              <a:defRPr/>
            </a:pPr>
            <a:r>
              <a:rPr lang="id-ID" b="1" dirty="0" smtClean="0">
                <a:solidFill>
                  <a:sysClr val="windowText" lastClr="000000"/>
                </a:solidFill>
                <a:latin typeface="Courier New" pitchFamily="49" charset="0"/>
              </a:rPr>
              <a:t>1</a:t>
            </a:r>
            <a:r>
              <a:rPr lang="id-ID" b="1" dirty="0">
                <a:solidFill>
                  <a:sysClr val="windowText" lastClr="000000"/>
                </a:solidFill>
                <a:latin typeface="Courier New" pitchFamily="49" charset="0"/>
              </a:rPr>
              <a:t>). </a:t>
            </a:r>
            <a:r>
              <a:rPr lang="en-US" b="1" dirty="0" smtClean="0">
                <a:solidFill>
                  <a:sysClr val="windowText" lastClr="000000"/>
                </a:solidFill>
                <a:latin typeface="Courier New" pitchFamily="49" charset="0"/>
              </a:rPr>
              <a:t>WP OP</a:t>
            </a:r>
            <a:r>
              <a:rPr lang="id-ID" b="1" dirty="0" smtClean="0">
                <a:solidFill>
                  <a:sysClr val="windowText" lastClr="000000"/>
                </a:solidFill>
                <a:latin typeface="Courier New" pitchFamily="49" charset="0"/>
              </a:rPr>
              <a:t> keg.Usaha/</a:t>
            </a:r>
            <a:r>
              <a:rPr lang="en-US" b="1" dirty="0" smtClean="0">
                <a:solidFill>
                  <a:sysClr val="windowText" lastClr="000000"/>
                </a:solidFill>
                <a:latin typeface="Courier New" pitchFamily="49" charset="0"/>
              </a:rPr>
              <a:t>P</a:t>
            </a:r>
            <a:r>
              <a:rPr lang="id-ID" b="1" dirty="0" smtClean="0">
                <a:solidFill>
                  <a:sysClr val="windowText" lastClr="000000"/>
                </a:solidFill>
                <a:latin typeface="Courier New" pitchFamily="49" charset="0"/>
              </a:rPr>
              <a:t>ek.Bebas</a:t>
            </a:r>
            <a:r>
              <a:rPr lang="id-ID" b="1" u="none" dirty="0" smtClean="0">
                <a:solidFill>
                  <a:sysClr val="windowText" lastClr="000000"/>
                </a:solidFill>
                <a:latin typeface="Courier New" pitchFamily="49" charset="0"/>
              </a:rPr>
              <a:t> </a:t>
            </a:r>
            <a:endParaRPr lang="en-US" b="1" u="none" dirty="0" smtClean="0">
              <a:solidFill>
                <a:sysClr val="windowText" lastClr="000000"/>
              </a:solidFill>
              <a:latin typeface="Courier New" pitchFamily="49" charset="0"/>
            </a:endParaRPr>
          </a:p>
          <a:p>
            <a:pPr>
              <a:defRPr/>
            </a:pPr>
            <a:r>
              <a:rPr lang="id-ID" sz="3200" b="1" u="none" dirty="0" smtClean="0">
                <a:solidFill>
                  <a:sysClr val="windowText" lastClr="000000"/>
                </a:solidFill>
                <a:latin typeface="Courier New" pitchFamily="49" charset="0"/>
              </a:rPr>
              <a:t>boleh</a:t>
            </a:r>
            <a:r>
              <a:rPr lang="id-ID" sz="3600" b="1" u="none" dirty="0" smtClean="0">
                <a:solidFill>
                  <a:sysClr val="windowText" lastClr="000000"/>
                </a:solidFill>
                <a:latin typeface="Courier New" pitchFamily="49" charset="0"/>
              </a:rPr>
              <a:t> </a:t>
            </a:r>
            <a:r>
              <a:rPr lang="id-ID" sz="3600" b="1" u="none" dirty="0">
                <a:solidFill>
                  <a:sysClr val="windowText" lastClr="000000"/>
                </a:solidFill>
                <a:latin typeface="Courier New" pitchFamily="49" charset="0"/>
              </a:rPr>
              <a:t>NPPN</a:t>
            </a:r>
            <a:endParaRPr lang="id-ID" b="1" u="none" dirty="0">
              <a:solidFill>
                <a:sysClr val="windowText" lastClr="000000"/>
              </a:solidFill>
              <a:latin typeface="Courier New" pitchFamily="49" charset="0"/>
            </a:endParaRPr>
          </a:p>
          <a:p>
            <a:pPr>
              <a:defRPr/>
            </a:pPr>
            <a:endParaRPr lang="en-US" b="1" u="none" dirty="0" smtClean="0">
              <a:solidFill>
                <a:srgbClr val="990000"/>
              </a:solidFill>
              <a:latin typeface="Courier New" pitchFamily="49" charset="0"/>
            </a:endParaRPr>
          </a:p>
          <a:p>
            <a:pPr>
              <a:defRPr/>
            </a:pPr>
            <a:r>
              <a:rPr lang="id-ID" b="1" u="none" dirty="0" smtClean="0">
                <a:solidFill>
                  <a:srgbClr val="990000"/>
                </a:solidFill>
                <a:latin typeface="Courier New" pitchFamily="49" charset="0"/>
              </a:rPr>
              <a:t>2</a:t>
            </a:r>
            <a:r>
              <a:rPr lang="id-ID" b="1" u="none" dirty="0">
                <a:solidFill>
                  <a:srgbClr val="990000"/>
                </a:solidFill>
                <a:latin typeface="Courier New" pitchFamily="49" charset="0"/>
              </a:rPr>
              <a:t>. </a:t>
            </a:r>
            <a:r>
              <a:rPr lang="en-US" b="1" u="none" dirty="0" smtClean="0">
                <a:solidFill>
                  <a:srgbClr val="990000"/>
                </a:solidFill>
                <a:latin typeface="Courier New" pitchFamily="49" charset="0"/>
              </a:rPr>
              <a:t>WP OP</a:t>
            </a:r>
            <a:r>
              <a:rPr lang="id-ID" b="1" u="none" dirty="0" smtClean="0">
                <a:solidFill>
                  <a:srgbClr val="990000"/>
                </a:solidFill>
                <a:latin typeface="Courier New" pitchFamily="49" charset="0"/>
              </a:rPr>
              <a:t> </a:t>
            </a:r>
            <a:r>
              <a:rPr lang="id-ID" b="1" u="none" dirty="0">
                <a:solidFill>
                  <a:srgbClr val="990000"/>
                </a:solidFill>
                <a:latin typeface="Courier New" pitchFamily="49" charset="0"/>
              </a:rPr>
              <a:t>tdk. keg.Usaha</a:t>
            </a:r>
            <a:r>
              <a:rPr lang="id-ID" b="1" u="none" dirty="0" smtClean="0">
                <a:solidFill>
                  <a:srgbClr val="990000"/>
                </a:solidFill>
                <a:latin typeface="Courier New" pitchFamily="49" charset="0"/>
              </a:rPr>
              <a:t>/</a:t>
            </a:r>
            <a:endParaRPr lang="en-US" b="1" u="none" dirty="0" smtClean="0">
              <a:solidFill>
                <a:srgbClr val="990000"/>
              </a:solidFill>
              <a:latin typeface="Courier New" pitchFamily="49" charset="0"/>
            </a:endParaRPr>
          </a:p>
          <a:p>
            <a:pPr>
              <a:defRPr/>
            </a:pPr>
            <a:r>
              <a:rPr lang="id-ID" b="1" u="none" dirty="0" smtClean="0">
                <a:solidFill>
                  <a:srgbClr val="990000"/>
                </a:solidFill>
                <a:latin typeface="Courier New" pitchFamily="49" charset="0"/>
              </a:rPr>
              <a:t>pek.Beba</a:t>
            </a:r>
            <a:r>
              <a:rPr lang="en-US" b="1" u="none" dirty="0" smtClean="0">
                <a:solidFill>
                  <a:srgbClr val="990000"/>
                </a:solidFill>
                <a:latin typeface="Courier New" pitchFamily="49" charset="0"/>
              </a:rPr>
              <a:t>s</a:t>
            </a:r>
            <a:endParaRPr lang="id-ID" b="1" u="none" strike="dblStrike" dirty="0">
              <a:solidFill>
                <a:srgbClr val="990000"/>
              </a:solidFill>
              <a:latin typeface="Courier New" pitchFamily="49" charset="0"/>
            </a:endParaRPr>
          </a:p>
        </p:txBody>
      </p:sp>
      <p:sp>
        <p:nvSpPr>
          <p:cNvPr id="4" name="Rectangle 2"/>
          <p:cNvSpPr txBox="1">
            <a:spLocks noChangeArrowheads="1"/>
          </p:cNvSpPr>
          <p:nvPr/>
        </p:nvSpPr>
        <p:spPr>
          <a:xfrm>
            <a:off x="0" y="152400"/>
            <a:ext cx="4283968" cy="1836440"/>
          </a:xfrm>
          <a:prstGeom prst="rect">
            <a:avLst/>
          </a:prstGeom>
          <a:ln w="38100">
            <a:solidFill>
              <a:schemeClr val="accent2"/>
            </a:solidFill>
          </a:ln>
        </p:spPr>
        <p:txBody>
          <a:bodyPr/>
          <a:lstStyle/>
          <a:p>
            <a:pPr>
              <a:defRPr/>
            </a:pPr>
            <a:r>
              <a:rPr lang="id-ID" sz="2800" b="1" u="none" dirty="0" smtClean="0">
                <a:solidFill>
                  <a:sysClr val="windowText" lastClr="000000"/>
                </a:solidFill>
              </a:rPr>
              <a:t>Dikec. </a:t>
            </a:r>
            <a:r>
              <a:rPr lang="en-US" sz="2800" b="1" u="none" dirty="0" err="1" smtClean="0">
                <a:solidFill>
                  <a:sysClr val="windowText" lastClr="000000"/>
                </a:solidFill>
              </a:rPr>
              <a:t>Pembukuan</a:t>
            </a:r>
            <a:endParaRPr lang="en-US" sz="2800" b="1" u="none" dirty="0" smtClean="0">
              <a:solidFill>
                <a:sysClr val="windowText" lastClr="000000"/>
              </a:solidFill>
            </a:endParaRPr>
          </a:p>
          <a:p>
            <a:pPr>
              <a:defRPr/>
            </a:pPr>
            <a:r>
              <a:rPr lang="id-ID" sz="2800" b="1" u="none" dirty="0" smtClean="0">
                <a:solidFill>
                  <a:sysClr val="windowText" lastClr="000000"/>
                </a:solidFill>
              </a:rPr>
              <a:t>Ttp wajib </a:t>
            </a:r>
          </a:p>
          <a:p>
            <a:pPr>
              <a:defRPr/>
            </a:pPr>
            <a:r>
              <a:rPr lang="id-ID" sz="3200" b="1" u="none" dirty="0" smtClean="0">
                <a:solidFill>
                  <a:srgbClr val="FF0000"/>
                </a:solidFill>
              </a:rPr>
              <a:t>MELAKUKAN PENCATATAN</a:t>
            </a:r>
            <a:endParaRPr lang="id-ID" sz="3200" b="1" u="none"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228600" y="152400"/>
            <a:ext cx="8610600" cy="838200"/>
          </a:xfrm>
          <a:ln w="38100">
            <a:solidFill>
              <a:schemeClr val="accent2"/>
            </a:solidFill>
          </a:ln>
        </p:spPr>
        <p:txBody>
          <a:bodyPr/>
          <a:lstStyle/>
          <a:p>
            <a:pPr eaLnBrk="1" hangingPunct="1"/>
            <a:r>
              <a:rPr lang="en-US" sz="2800" smtClean="0">
                <a:latin typeface="Verdana" pitchFamily="34" charset="0"/>
              </a:rPr>
              <a:t>YANG TIDAK WAJIB PEMBUKUAN TETAPI WAJIB MENYELENGGARAKAN </a:t>
            </a:r>
            <a:r>
              <a:rPr lang="en-US" sz="2800" b="1" smtClean="0">
                <a:solidFill>
                  <a:schemeClr val="accent2"/>
                </a:solidFill>
                <a:latin typeface="Verdana" pitchFamily="34" charset="0"/>
              </a:rPr>
              <a:t>PENCATATAN</a:t>
            </a:r>
          </a:p>
        </p:txBody>
      </p:sp>
      <p:sp>
        <p:nvSpPr>
          <p:cNvPr id="94211" name="AutoShape 3"/>
          <p:cNvSpPr>
            <a:spLocks noChangeArrowheads="1"/>
          </p:cNvSpPr>
          <p:nvPr/>
        </p:nvSpPr>
        <p:spPr bwMode="auto">
          <a:xfrm>
            <a:off x="3962400" y="1219200"/>
            <a:ext cx="7620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4214" name="Rectangle 6"/>
          <p:cNvSpPr>
            <a:spLocks noChangeArrowheads="1"/>
          </p:cNvSpPr>
          <p:nvPr/>
        </p:nvSpPr>
        <p:spPr bwMode="auto">
          <a:xfrm>
            <a:off x="304800" y="1752600"/>
            <a:ext cx="8305800" cy="1320800"/>
          </a:xfrm>
          <a:prstGeom prst="rect">
            <a:avLst/>
          </a:prstGeom>
          <a:noFill/>
          <a:ln w="9525">
            <a:solidFill>
              <a:srgbClr val="FF0000"/>
            </a:solidFill>
            <a:miter lim="800000"/>
            <a:headEnd/>
            <a:tailEnd/>
          </a:ln>
        </p:spPr>
        <p:txBody>
          <a:bodyPr lIns="91422" tIns="45712" rIns="91422" bIns="45712">
            <a:spAutoFit/>
          </a:bodyPr>
          <a:lstStyle/>
          <a:p>
            <a:r>
              <a:rPr lang="en-US" sz="2000" u="none" dirty="0" smtClean="0">
                <a:latin typeface="Tahoma" pitchFamily="34" charset="0"/>
                <a:cs typeface="Times New Roman" pitchFamily="18" charset="0"/>
              </a:rPr>
              <a:t>WP OP yang </a:t>
            </a:r>
            <a:r>
              <a:rPr lang="en-US" sz="2000" u="none" dirty="0" err="1">
                <a:latin typeface="Tahoma" pitchFamily="34" charset="0"/>
                <a:cs typeface="Times New Roman" pitchFamily="18" charset="0"/>
              </a:rPr>
              <a:t>melakukan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kegiatan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usaha</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atau</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pekerjaan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bebas</a:t>
            </a:r>
            <a:r>
              <a:rPr lang="en-US" sz="2000" u="none" dirty="0">
                <a:latin typeface="Tahoma" pitchFamily="34" charset="0"/>
                <a:cs typeface="Times New Roman" pitchFamily="18" charset="0"/>
              </a:rPr>
              <a:t> yang </a:t>
            </a:r>
            <a:r>
              <a:rPr lang="en-US" sz="2000" u="none" dirty="0" err="1">
                <a:latin typeface="Tahoma" pitchFamily="34" charset="0"/>
                <a:cs typeface="Times New Roman" pitchFamily="18" charset="0"/>
              </a:rPr>
              <a:t>sesuai</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dengan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ketentuan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perundang-undangan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perpajakan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diperbolehkan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menghitung</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penghasilan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neto</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dengan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menggunakan</a:t>
            </a:r>
            <a:r>
              <a:rPr lang="en-US" sz="2000" u="none" dirty="0">
                <a:latin typeface="Tahoma" pitchFamily="34" charset="0"/>
                <a:cs typeface="Times New Roman" pitchFamily="18" charset="0"/>
              </a:rPr>
              <a:t> Norma </a:t>
            </a:r>
            <a:r>
              <a:rPr lang="en-US" sz="2000" u="none" dirty="0" err="1">
                <a:latin typeface="Tahoma" pitchFamily="34" charset="0"/>
                <a:cs typeface="Times New Roman" pitchFamily="18" charset="0"/>
              </a:rPr>
              <a:t>Penghitungan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Penghasilan</a:t>
            </a:r>
            <a:r>
              <a:rPr lang="en-US" sz="2000" u="none" dirty="0">
                <a:latin typeface="Tahoma" pitchFamily="34" charset="0"/>
                <a:cs typeface="Times New Roman" pitchFamily="18" charset="0"/>
              </a:rPr>
              <a:t> </a:t>
            </a:r>
            <a:r>
              <a:rPr lang="en-US" sz="2000" u="none" dirty="0" err="1">
                <a:latin typeface="Tahoma" pitchFamily="34" charset="0"/>
                <a:cs typeface="Times New Roman" pitchFamily="18" charset="0"/>
              </a:rPr>
              <a:t>Neto</a:t>
            </a:r>
            <a:r>
              <a:rPr lang="en-US" sz="2000" u="none" dirty="0">
                <a:latin typeface="Tahoma" pitchFamily="34" charset="0"/>
                <a:cs typeface="Times New Roman" pitchFamily="18" charset="0"/>
              </a:rPr>
              <a:t>.</a:t>
            </a:r>
            <a:r>
              <a:rPr lang="en-GB" sz="2000" u="none" dirty="0">
                <a:latin typeface="Tahoma" pitchFamily="34" charset="0"/>
              </a:rPr>
              <a:t> </a:t>
            </a:r>
          </a:p>
        </p:txBody>
      </p:sp>
      <p:sp>
        <p:nvSpPr>
          <p:cNvPr id="94216" name="Rectangle 8"/>
          <p:cNvSpPr>
            <a:spLocks noChangeArrowheads="1"/>
          </p:cNvSpPr>
          <p:nvPr/>
        </p:nvSpPr>
        <p:spPr bwMode="auto">
          <a:xfrm>
            <a:off x="539750" y="3141663"/>
            <a:ext cx="7975600" cy="20828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dirty="0">
                <a:solidFill>
                  <a:schemeClr val="accent2"/>
                </a:solidFill>
              </a:rPr>
              <a:t>(</a:t>
            </a:r>
            <a:r>
              <a:rPr lang="en-US" sz="2000" b="1" u="none" dirty="0" err="1">
                <a:solidFill>
                  <a:schemeClr val="accent2"/>
                </a:solidFill>
              </a:rPr>
              <a:t>Pasal</a:t>
            </a:r>
            <a:r>
              <a:rPr lang="en-US" sz="2000" b="1" u="none" dirty="0">
                <a:solidFill>
                  <a:schemeClr val="accent2"/>
                </a:solidFill>
              </a:rPr>
              <a:t> 14 </a:t>
            </a:r>
            <a:r>
              <a:rPr lang="en-US" sz="2000" b="1" u="none" dirty="0" err="1">
                <a:solidFill>
                  <a:schemeClr val="accent2"/>
                </a:solidFill>
              </a:rPr>
              <a:t>ayat</a:t>
            </a:r>
            <a:r>
              <a:rPr lang="en-US" sz="2000" b="1" u="none" dirty="0">
                <a:solidFill>
                  <a:schemeClr val="accent2"/>
                </a:solidFill>
              </a:rPr>
              <a:t> 2 UU </a:t>
            </a:r>
            <a:r>
              <a:rPr lang="en-US" sz="2000" b="1" u="none" dirty="0" err="1">
                <a:solidFill>
                  <a:schemeClr val="accent2"/>
                </a:solidFill>
              </a:rPr>
              <a:t>PPh</a:t>
            </a:r>
            <a:r>
              <a:rPr lang="en-US" sz="2000" b="1" u="none" dirty="0">
                <a:solidFill>
                  <a:schemeClr val="accent2"/>
                </a:solidFill>
              </a:rPr>
              <a:t>)</a:t>
            </a:r>
            <a:r>
              <a:rPr lang="en-US" sz="2000" b="1" u="none" dirty="0"/>
              <a:t> </a:t>
            </a:r>
          </a:p>
          <a:p>
            <a:pPr>
              <a:spcBef>
                <a:spcPct val="50000"/>
              </a:spcBef>
            </a:pPr>
            <a:r>
              <a:rPr lang="en-US" sz="2000" u="none" dirty="0" err="1">
                <a:latin typeface="Times New Roman" pitchFamily="18" charset="0"/>
              </a:rPr>
              <a:t>Wajib</a:t>
            </a:r>
            <a:r>
              <a:rPr lang="en-US" sz="2000" u="none" dirty="0">
                <a:latin typeface="Times New Roman" pitchFamily="18" charset="0"/>
              </a:rPr>
              <a:t> </a:t>
            </a:r>
            <a:r>
              <a:rPr lang="en-US" sz="2000" u="none" dirty="0" err="1">
                <a:latin typeface="Times New Roman" pitchFamily="18" charset="0"/>
              </a:rPr>
              <a:t>Pajak</a:t>
            </a:r>
            <a:r>
              <a:rPr lang="en-US" sz="2000" u="none" dirty="0">
                <a:latin typeface="Times New Roman" pitchFamily="18" charset="0"/>
              </a:rPr>
              <a:t> </a:t>
            </a:r>
            <a:r>
              <a:rPr lang="en-US" sz="2000" u="none" dirty="0" err="1">
                <a:latin typeface="Times New Roman" pitchFamily="18" charset="0"/>
              </a:rPr>
              <a:t>orang</a:t>
            </a:r>
            <a:r>
              <a:rPr lang="en-US" sz="2000" u="none" dirty="0">
                <a:latin typeface="Times New Roman" pitchFamily="18" charset="0"/>
              </a:rPr>
              <a:t> </a:t>
            </a:r>
            <a:r>
              <a:rPr lang="en-US" sz="2000" u="none" dirty="0" err="1">
                <a:latin typeface="Times New Roman" pitchFamily="18" charset="0"/>
              </a:rPr>
              <a:t>pribadi</a:t>
            </a:r>
            <a:r>
              <a:rPr lang="en-US" sz="2000" u="none" dirty="0">
                <a:latin typeface="Times New Roman" pitchFamily="18" charset="0"/>
              </a:rPr>
              <a:t> yang </a:t>
            </a:r>
            <a:r>
              <a:rPr lang="en-US" sz="2000" b="1" u="none" dirty="0" err="1">
                <a:solidFill>
                  <a:schemeClr val="accent2"/>
                </a:solidFill>
                <a:latin typeface="Times New Roman" pitchFamily="18" charset="0"/>
              </a:rPr>
              <a:t>peredaran</a:t>
            </a:r>
            <a:r>
              <a:rPr lang="en-US" sz="2000" b="1" u="none" dirty="0">
                <a:solidFill>
                  <a:schemeClr val="accent2"/>
                </a:solidFill>
                <a:latin typeface="Times New Roman" pitchFamily="18" charset="0"/>
              </a:rPr>
              <a:t> </a:t>
            </a:r>
            <a:r>
              <a:rPr lang="en-US" sz="2000" b="1" u="none" dirty="0" err="1">
                <a:solidFill>
                  <a:schemeClr val="accent2"/>
                </a:solidFill>
                <a:latin typeface="Times New Roman" pitchFamily="18" charset="0"/>
              </a:rPr>
              <a:t>brutonya</a:t>
            </a:r>
            <a:r>
              <a:rPr lang="en-US" sz="2000" u="none" dirty="0">
                <a:latin typeface="Times New Roman" pitchFamily="18" charset="0"/>
              </a:rPr>
              <a:t> </a:t>
            </a:r>
            <a:r>
              <a:rPr lang="en-US" sz="2000" u="none" dirty="0" err="1">
                <a:latin typeface="Times New Roman" pitchFamily="18" charset="0"/>
              </a:rPr>
              <a:t>dalam</a:t>
            </a:r>
            <a:r>
              <a:rPr lang="en-US" sz="2000" u="none" dirty="0">
                <a:latin typeface="Times New Roman" pitchFamily="18" charset="0"/>
              </a:rPr>
              <a:t> </a:t>
            </a:r>
            <a:r>
              <a:rPr lang="en-US" sz="2000" u="none" dirty="0" err="1">
                <a:latin typeface="Times New Roman" pitchFamily="18" charset="0"/>
              </a:rPr>
              <a:t>satu</a:t>
            </a:r>
            <a:r>
              <a:rPr lang="en-US" sz="2000" u="none" dirty="0">
                <a:latin typeface="Times New Roman" pitchFamily="18" charset="0"/>
              </a:rPr>
              <a:t> </a:t>
            </a:r>
            <a:r>
              <a:rPr lang="en-US" sz="2000" u="none" dirty="0" err="1">
                <a:latin typeface="Times New Roman" pitchFamily="18" charset="0"/>
              </a:rPr>
              <a:t>tahun</a:t>
            </a:r>
            <a:r>
              <a:rPr lang="en-US" sz="2000" u="none" dirty="0">
                <a:latin typeface="Times New Roman" pitchFamily="18" charset="0"/>
              </a:rPr>
              <a:t> </a:t>
            </a:r>
            <a:r>
              <a:rPr lang="en-US" sz="2000" u="none" dirty="0" err="1">
                <a:latin typeface="Times New Roman" pitchFamily="18" charset="0"/>
              </a:rPr>
              <a:t>kurang</a:t>
            </a:r>
            <a:r>
              <a:rPr lang="en-US" sz="2000" u="none" dirty="0">
                <a:latin typeface="Times New Roman" pitchFamily="18" charset="0"/>
              </a:rPr>
              <a:t> </a:t>
            </a:r>
            <a:r>
              <a:rPr lang="en-US" sz="2000" u="none" dirty="0" err="1">
                <a:latin typeface="Times New Roman" pitchFamily="18" charset="0"/>
              </a:rPr>
              <a:t>dari</a:t>
            </a:r>
            <a:r>
              <a:rPr lang="en-US" sz="2000" u="none" dirty="0">
                <a:latin typeface="Times New Roman" pitchFamily="18" charset="0"/>
              </a:rPr>
              <a:t> </a:t>
            </a:r>
            <a:r>
              <a:rPr lang="en-US" sz="2000" b="1" u="none" dirty="0" err="1">
                <a:solidFill>
                  <a:srgbClr val="FF0000"/>
                </a:solidFill>
                <a:latin typeface="Times New Roman" pitchFamily="18" charset="0"/>
              </a:rPr>
              <a:t>Rp</a:t>
            </a:r>
            <a:r>
              <a:rPr lang="en-US" sz="2000" b="1" u="none" dirty="0">
                <a:solidFill>
                  <a:srgbClr val="FF0000"/>
                </a:solidFill>
                <a:latin typeface="Times New Roman" pitchFamily="18" charset="0"/>
              </a:rPr>
              <a:t> 4,8 </a:t>
            </a:r>
            <a:r>
              <a:rPr lang="en-US" sz="2000" b="1" u="none" dirty="0" err="1">
                <a:solidFill>
                  <a:srgbClr val="FF0000"/>
                </a:solidFill>
                <a:latin typeface="Times New Roman" pitchFamily="18" charset="0"/>
              </a:rPr>
              <a:t>Miliar</a:t>
            </a:r>
            <a:r>
              <a:rPr lang="en-US" sz="2000" u="none" dirty="0">
                <a:latin typeface="Times New Roman" pitchFamily="18" charset="0"/>
              </a:rPr>
              <a:t>, </a:t>
            </a:r>
            <a:r>
              <a:rPr lang="en-US" sz="2000" u="none" dirty="0" err="1">
                <a:latin typeface="Times New Roman" pitchFamily="18" charset="0"/>
              </a:rPr>
              <a:t>boleh</a:t>
            </a:r>
            <a:r>
              <a:rPr lang="en-US" sz="2000" u="none" dirty="0">
                <a:latin typeface="Times New Roman" pitchFamily="18" charset="0"/>
              </a:rPr>
              <a:t> </a:t>
            </a:r>
            <a:r>
              <a:rPr lang="en-US" sz="2000" u="none" dirty="0" err="1">
                <a:latin typeface="Times New Roman" pitchFamily="18" charset="0"/>
              </a:rPr>
              <a:t>menghitung</a:t>
            </a:r>
            <a:r>
              <a:rPr lang="en-US" sz="2000" u="none" dirty="0">
                <a:latin typeface="Times New Roman" pitchFamily="18" charset="0"/>
              </a:rPr>
              <a:t> </a:t>
            </a:r>
            <a:r>
              <a:rPr lang="en-US" sz="2000" u="none" dirty="0" err="1">
                <a:latin typeface="Times New Roman" pitchFamily="18" charset="0"/>
              </a:rPr>
              <a:t>penghasilan</a:t>
            </a:r>
            <a:r>
              <a:rPr lang="en-US" sz="2000" u="none" dirty="0">
                <a:latin typeface="Times New Roman" pitchFamily="18" charset="0"/>
              </a:rPr>
              <a:t> </a:t>
            </a:r>
            <a:r>
              <a:rPr lang="en-US" sz="2000" u="none" dirty="0" err="1">
                <a:latin typeface="Times New Roman" pitchFamily="18" charset="0"/>
              </a:rPr>
              <a:t>neto</a:t>
            </a:r>
            <a:r>
              <a:rPr lang="en-US" sz="2000" u="none" dirty="0">
                <a:latin typeface="Times New Roman" pitchFamily="18" charset="0"/>
              </a:rPr>
              <a:t> </a:t>
            </a:r>
            <a:r>
              <a:rPr lang="en-US" sz="2000" u="none" dirty="0" err="1">
                <a:latin typeface="Times New Roman" pitchFamily="18" charset="0"/>
              </a:rPr>
              <a:t>dengan</a:t>
            </a:r>
            <a:r>
              <a:rPr lang="en-US" sz="2000" u="none" dirty="0">
                <a:latin typeface="Times New Roman" pitchFamily="18" charset="0"/>
              </a:rPr>
              <a:t> </a:t>
            </a:r>
            <a:r>
              <a:rPr lang="en-US" sz="2000" u="none" dirty="0" err="1">
                <a:latin typeface="Times New Roman" pitchFamily="18" charset="0"/>
              </a:rPr>
              <a:t>menggunakan</a:t>
            </a:r>
            <a:r>
              <a:rPr lang="en-US" sz="2000" u="none" dirty="0">
                <a:latin typeface="Times New Roman" pitchFamily="18" charset="0"/>
              </a:rPr>
              <a:t> Norma </a:t>
            </a:r>
            <a:r>
              <a:rPr lang="en-US" sz="2000" u="none" dirty="0" err="1">
                <a:latin typeface="Times New Roman" pitchFamily="18" charset="0"/>
              </a:rPr>
              <a:t>Penghitungan</a:t>
            </a:r>
            <a:r>
              <a:rPr lang="en-US" sz="2000" u="none" dirty="0">
                <a:latin typeface="Times New Roman" pitchFamily="18" charset="0"/>
              </a:rPr>
              <a:t> </a:t>
            </a:r>
            <a:r>
              <a:rPr lang="en-US" sz="2000" u="none" dirty="0" err="1">
                <a:latin typeface="Times New Roman" pitchFamily="18" charset="0"/>
              </a:rPr>
              <a:t>Penghasilan</a:t>
            </a:r>
            <a:r>
              <a:rPr lang="en-US" sz="2000" u="none" dirty="0">
                <a:latin typeface="Times New Roman" pitchFamily="18" charset="0"/>
              </a:rPr>
              <a:t> </a:t>
            </a:r>
            <a:r>
              <a:rPr lang="en-US" sz="2000" u="none" dirty="0" err="1">
                <a:latin typeface="Times New Roman" pitchFamily="18" charset="0"/>
              </a:rPr>
              <a:t>Neto</a:t>
            </a:r>
            <a:r>
              <a:rPr lang="en-US" sz="2000" u="none" dirty="0">
                <a:latin typeface="Times New Roman" pitchFamily="18" charset="0"/>
              </a:rPr>
              <a:t>, </a:t>
            </a:r>
            <a:r>
              <a:rPr lang="en-US" sz="2000" u="none" dirty="0" err="1">
                <a:latin typeface="Times New Roman" pitchFamily="18" charset="0"/>
              </a:rPr>
              <a:t>dengan</a:t>
            </a:r>
            <a:r>
              <a:rPr lang="en-US" sz="2000" u="none" dirty="0">
                <a:latin typeface="Times New Roman" pitchFamily="18" charset="0"/>
              </a:rPr>
              <a:t> </a:t>
            </a:r>
            <a:r>
              <a:rPr lang="en-US" sz="2000" u="none" dirty="0" err="1">
                <a:latin typeface="Times New Roman" pitchFamily="18" charset="0"/>
              </a:rPr>
              <a:t>syarat</a:t>
            </a:r>
            <a:r>
              <a:rPr lang="en-US" sz="2000" u="none" dirty="0">
                <a:latin typeface="Times New Roman" pitchFamily="18" charset="0"/>
              </a:rPr>
              <a:t> </a:t>
            </a:r>
            <a:r>
              <a:rPr lang="en-US" sz="2000" u="none" dirty="0" err="1">
                <a:latin typeface="Times New Roman" pitchFamily="18" charset="0"/>
              </a:rPr>
              <a:t>memberitahukan</a:t>
            </a:r>
            <a:r>
              <a:rPr lang="en-US" sz="2000" u="none" dirty="0">
                <a:latin typeface="Times New Roman" pitchFamily="18" charset="0"/>
              </a:rPr>
              <a:t> </a:t>
            </a:r>
            <a:r>
              <a:rPr lang="en-US" sz="2000" u="none" dirty="0" err="1">
                <a:latin typeface="Times New Roman" pitchFamily="18" charset="0"/>
              </a:rPr>
              <a:t>kepada</a:t>
            </a:r>
            <a:r>
              <a:rPr lang="en-US" sz="2000" u="none" dirty="0">
                <a:latin typeface="Times New Roman" pitchFamily="18" charset="0"/>
              </a:rPr>
              <a:t> </a:t>
            </a:r>
            <a:r>
              <a:rPr lang="en-US" sz="2000" u="none" dirty="0" err="1">
                <a:latin typeface="Times New Roman" pitchFamily="18" charset="0"/>
              </a:rPr>
              <a:t>Direktur</a:t>
            </a:r>
            <a:r>
              <a:rPr lang="en-US" sz="2000" u="none" dirty="0">
                <a:latin typeface="Times New Roman" pitchFamily="18" charset="0"/>
              </a:rPr>
              <a:t> </a:t>
            </a:r>
            <a:r>
              <a:rPr lang="en-US" sz="2000" u="none" dirty="0" err="1">
                <a:latin typeface="Times New Roman" pitchFamily="18" charset="0"/>
              </a:rPr>
              <a:t>Jenderal</a:t>
            </a:r>
            <a:r>
              <a:rPr lang="en-US" sz="2000" u="none" dirty="0">
                <a:latin typeface="Times New Roman" pitchFamily="18" charset="0"/>
              </a:rPr>
              <a:t> </a:t>
            </a:r>
            <a:r>
              <a:rPr lang="en-US" sz="2000" u="none" dirty="0" err="1">
                <a:latin typeface="Times New Roman" pitchFamily="18" charset="0"/>
              </a:rPr>
              <a:t>Pajak</a:t>
            </a:r>
            <a:r>
              <a:rPr lang="en-US" sz="2000" u="none" dirty="0">
                <a:latin typeface="Times New Roman" pitchFamily="18" charset="0"/>
              </a:rPr>
              <a:t> </a:t>
            </a:r>
            <a:r>
              <a:rPr lang="en-US" sz="2000" u="none" dirty="0" err="1">
                <a:latin typeface="Times New Roman" pitchFamily="18" charset="0"/>
              </a:rPr>
              <a:t>dalam</a:t>
            </a:r>
            <a:r>
              <a:rPr lang="en-US" sz="2000" u="none" dirty="0">
                <a:latin typeface="Times New Roman" pitchFamily="18" charset="0"/>
              </a:rPr>
              <a:t> </a:t>
            </a:r>
            <a:r>
              <a:rPr lang="en-US" sz="2000" u="none" dirty="0" err="1">
                <a:latin typeface="Times New Roman" pitchFamily="18" charset="0"/>
              </a:rPr>
              <a:t>jangka</a:t>
            </a:r>
            <a:r>
              <a:rPr lang="en-US" sz="2000" u="none" dirty="0">
                <a:latin typeface="Times New Roman" pitchFamily="18" charset="0"/>
              </a:rPr>
              <a:t> </a:t>
            </a:r>
            <a:r>
              <a:rPr lang="en-US" sz="2000" u="none" dirty="0" err="1">
                <a:latin typeface="Times New Roman" pitchFamily="18" charset="0"/>
              </a:rPr>
              <a:t>waktu</a:t>
            </a:r>
            <a:r>
              <a:rPr lang="en-US" sz="2000" u="none" dirty="0">
                <a:latin typeface="Times New Roman" pitchFamily="18" charset="0"/>
              </a:rPr>
              <a:t> 3 (</a:t>
            </a:r>
            <a:r>
              <a:rPr lang="en-US" sz="2000" u="none" dirty="0" err="1">
                <a:latin typeface="Times New Roman" pitchFamily="18" charset="0"/>
              </a:rPr>
              <a:t>tiga</a:t>
            </a:r>
            <a:r>
              <a:rPr lang="en-US" sz="2000" u="none" dirty="0">
                <a:latin typeface="Times New Roman" pitchFamily="18" charset="0"/>
              </a:rPr>
              <a:t>) </a:t>
            </a:r>
            <a:r>
              <a:rPr lang="en-US" sz="2000" u="none" dirty="0" err="1">
                <a:latin typeface="Times New Roman" pitchFamily="18" charset="0"/>
              </a:rPr>
              <a:t>bulan</a:t>
            </a:r>
            <a:r>
              <a:rPr lang="en-US" sz="2000" u="none" dirty="0">
                <a:latin typeface="Times New Roman" pitchFamily="18" charset="0"/>
              </a:rPr>
              <a:t> </a:t>
            </a:r>
            <a:r>
              <a:rPr lang="en-US" sz="2000" u="none" dirty="0" err="1">
                <a:latin typeface="Times New Roman" pitchFamily="18" charset="0"/>
              </a:rPr>
              <a:t>pertama</a:t>
            </a:r>
            <a:r>
              <a:rPr lang="en-US" sz="2000" u="none" dirty="0">
                <a:latin typeface="Times New Roman" pitchFamily="18" charset="0"/>
              </a:rPr>
              <a:t> </a:t>
            </a:r>
            <a:r>
              <a:rPr lang="en-US" sz="2000" u="none" dirty="0" err="1">
                <a:latin typeface="Times New Roman" pitchFamily="18" charset="0"/>
              </a:rPr>
              <a:t>dari</a:t>
            </a:r>
            <a:r>
              <a:rPr lang="en-US" sz="2000" u="none" dirty="0">
                <a:latin typeface="Times New Roman" pitchFamily="18" charset="0"/>
              </a:rPr>
              <a:t> </a:t>
            </a:r>
            <a:r>
              <a:rPr lang="en-US" sz="2000" u="none" dirty="0" err="1">
                <a:latin typeface="Times New Roman" pitchFamily="18" charset="0"/>
              </a:rPr>
              <a:t>tahun</a:t>
            </a:r>
            <a:r>
              <a:rPr lang="en-US" sz="2000" u="none" dirty="0">
                <a:latin typeface="Times New Roman" pitchFamily="18" charset="0"/>
              </a:rPr>
              <a:t> </a:t>
            </a:r>
            <a:r>
              <a:rPr lang="en-US" sz="2000" u="none" dirty="0" err="1">
                <a:latin typeface="Times New Roman" pitchFamily="18" charset="0"/>
              </a:rPr>
              <a:t>pajak</a:t>
            </a:r>
            <a:r>
              <a:rPr lang="en-US" sz="2000" u="none" dirty="0">
                <a:latin typeface="Times New Roman" pitchFamily="18" charset="0"/>
              </a:rPr>
              <a:t> yang </a:t>
            </a:r>
            <a:r>
              <a:rPr lang="en-US" sz="2000" u="none" dirty="0" err="1">
                <a:latin typeface="Times New Roman" pitchFamily="18" charset="0"/>
              </a:rPr>
              <a:t>bersangkutan</a:t>
            </a:r>
            <a:r>
              <a:rPr lang="en-US" sz="2000" u="none" dirty="0">
                <a:latin typeface="Times New Roman" pitchFamily="18" charset="0"/>
              </a:rPr>
              <a:t>. </a:t>
            </a:r>
          </a:p>
        </p:txBody>
      </p:sp>
      <p:sp>
        <p:nvSpPr>
          <p:cNvPr id="94217" name="AutoShape 9"/>
          <p:cNvSpPr>
            <a:spLocks noChangeArrowheads="1"/>
          </p:cNvSpPr>
          <p:nvPr/>
        </p:nvSpPr>
        <p:spPr bwMode="auto">
          <a:xfrm>
            <a:off x="8458200" y="2819400"/>
            <a:ext cx="533400" cy="762000"/>
          </a:xfrm>
          <a:prstGeom prst="curvedLeftArrow">
            <a:avLst>
              <a:gd name="adj1" fmla="val 28571"/>
              <a:gd name="adj2" fmla="val 57143"/>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94218" name="Rectangle 10"/>
          <p:cNvSpPr>
            <a:spLocks noChangeArrowheads="1"/>
          </p:cNvSpPr>
          <p:nvPr/>
        </p:nvSpPr>
        <p:spPr bwMode="auto">
          <a:xfrm>
            <a:off x="381000" y="6102350"/>
            <a:ext cx="8077200" cy="711200"/>
          </a:xfrm>
          <a:prstGeom prst="rect">
            <a:avLst/>
          </a:prstGeom>
          <a:noFill/>
          <a:ln w="9525">
            <a:solidFill>
              <a:srgbClr val="FF00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Wajib Pajak orang pribadi yang tidak melakukan kegiatan usaha atau pekerjaan bebas.</a:t>
            </a:r>
            <a:r>
              <a:rPr lang="en-GB" sz="2000" u="none">
                <a:latin typeface="Tahoma" pitchFamily="34" charset="0"/>
              </a:rPr>
              <a:t> </a:t>
            </a:r>
          </a:p>
        </p:txBody>
      </p:sp>
      <p:sp>
        <p:nvSpPr>
          <p:cNvPr id="94220" name="Rectangle 12"/>
          <p:cNvSpPr>
            <a:spLocks noChangeArrowheads="1"/>
          </p:cNvSpPr>
          <p:nvPr/>
        </p:nvSpPr>
        <p:spPr bwMode="auto">
          <a:xfrm>
            <a:off x="5076825" y="1125538"/>
            <a:ext cx="3779838" cy="431800"/>
          </a:xfrm>
          <a:prstGeom prst="rect">
            <a:avLst/>
          </a:prstGeom>
          <a:solidFill>
            <a:srgbClr val="FFFFCC"/>
          </a:solidFill>
          <a:ln w="9525">
            <a:solidFill>
              <a:schemeClr val="tx1"/>
            </a:solidFill>
            <a:miter lim="800000"/>
            <a:headEnd/>
            <a:tailEnd/>
          </a:ln>
        </p:spPr>
        <p:txBody>
          <a:bodyPr wrap="none" lIns="91422" tIns="45712" rIns="91422" bIns="45712" anchor="ctr"/>
          <a:lstStyle/>
          <a:p>
            <a:r>
              <a:rPr lang="en-US" u="none">
                <a:latin typeface="Tahoma" pitchFamily="34" charset="0"/>
              </a:rPr>
              <a:t>Pasal 28 angka 2 UU KUP)</a:t>
            </a:r>
          </a:p>
        </p:txBody>
      </p:sp>
      <p:sp>
        <p:nvSpPr>
          <p:cNvPr id="60425" name="AutoShape 13"/>
          <p:cNvSpPr>
            <a:spLocks noChangeArrowheads="1"/>
          </p:cNvSpPr>
          <p:nvPr/>
        </p:nvSpPr>
        <p:spPr bwMode="auto">
          <a:xfrm>
            <a:off x="827088" y="5084763"/>
            <a:ext cx="504825" cy="360362"/>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60426" name="AutoShape 15"/>
          <p:cNvSpPr>
            <a:spLocks noChangeArrowheads="1"/>
          </p:cNvSpPr>
          <p:nvPr/>
        </p:nvSpPr>
        <p:spPr bwMode="auto">
          <a:xfrm>
            <a:off x="179388" y="1628775"/>
            <a:ext cx="360362"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1</a:t>
            </a:r>
          </a:p>
        </p:txBody>
      </p:sp>
      <p:sp>
        <p:nvSpPr>
          <p:cNvPr id="60427" name="AutoShape 16"/>
          <p:cNvSpPr>
            <a:spLocks noChangeArrowheads="1"/>
          </p:cNvSpPr>
          <p:nvPr/>
        </p:nvSpPr>
        <p:spPr bwMode="auto">
          <a:xfrm>
            <a:off x="250825" y="6021388"/>
            <a:ext cx="288925"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2</a:t>
            </a:r>
          </a:p>
        </p:txBody>
      </p:sp>
    </p:spTree>
    <p:extLst>
      <p:ext uri="{BB962C8B-B14F-4D97-AF65-F5344CB8AC3E}">
        <p14:creationId xmlns="" xmlns:p14="http://schemas.microsoft.com/office/powerpoint/2010/main" val="2129904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4210"/>
                                        </p:tgtEl>
                                        <p:attrNameLst>
                                          <p:attrName>style.visibility</p:attrName>
                                        </p:attrNameLst>
                                      </p:cBhvr>
                                      <p:to>
                                        <p:strVal val="visible"/>
                                      </p:to>
                                    </p:set>
                                    <p:anim calcmode="lin" valueType="num">
                                      <p:cBhvr additive="base">
                                        <p:cTn id="7" dur="500" fill="hold"/>
                                        <p:tgtEl>
                                          <p:spTgt spid="94210"/>
                                        </p:tgtEl>
                                        <p:attrNameLst>
                                          <p:attrName>ppt_x</p:attrName>
                                        </p:attrNameLst>
                                      </p:cBhvr>
                                      <p:tavLst>
                                        <p:tav tm="0">
                                          <p:val>
                                            <p:strVal val="0-#ppt_w/2"/>
                                          </p:val>
                                        </p:tav>
                                        <p:tav tm="100000">
                                          <p:val>
                                            <p:strVal val="#ppt_x"/>
                                          </p:val>
                                        </p:tav>
                                      </p:tavLst>
                                    </p:anim>
                                    <p:anim calcmode="lin" valueType="num">
                                      <p:cBhvr additive="base">
                                        <p:cTn id="8" dur="500" fill="hold"/>
                                        <p:tgtEl>
                                          <p:spTgt spid="942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4211"/>
                                        </p:tgtEl>
                                        <p:attrNameLst>
                                          <p:attrName>style.visibility</p:attrName>
                                        </p:attrNameLst>
                                      </p:cBhvr>
                                      <p:to>
                                        <p:strVal val="visible"/>
                                      </p:to>
                                    </p:set>
                                    <p:anim calcmode="lin" valueType="num">
                                      <p:cBhvr additive="base">
                                        <p:cTn id="13" dur="500" fill="hold"/>
                                        <p:tgtEl>
                                          <p:spTgt spid="94211"/>
                                        </p:tgtEl>
                                        <p:attrNameLst>
                                          <p:attrName>ppt_x</p:attrName>
                                        </p:attrNameLst>
                                      </p:cBhvr>
                                      <p:tavLst>
                                        <p:tav tm="0">
                                          <p:val>
                                            <p:strVal val="0-#ppt_w/2"/>
                                          </p:val>
                                        </p:tav>
                                        <p:tav tm="100000">
                                          <p:val>
                                            <p:strVal val="#ppt_x"/>
                                          </p:val>
                                        </p:tav>
                                      </p:tavLst>
                                    </p:anim>
                                    <p:anim calcmode="lin" valueType="num">
                                      <p:cBhvr additive="base">
                                        <p:cTn id="14" dur="500" fill="hold"/>
                                        <p:tgtEl>
                                          <p:spTgt spid="942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4214"/>
                                        </p:tgtEl>
                                        <p:attrNameLst>
                                          <p:attrName>style.visibility</p:attrName>
                                        </p:attrNameLst>
                                      </p:cBhvr>
                                      <p:to>
                                        <p:strVal val="visible"/>
                                      </p:to>
                                    </p:set>
                                    <p:anim calcmode="lin" valueType="num">
                                      <p:cBhvr additive="base">
                                        <p:cTn id="19" dur="500" fill="hold"/>
                                        <p:tgtEl>
                                          <p:spTgt spid="94214"/>
                                        </p:tgtEl>
                                        <p:attrNameLst>
                                          <p:attrName>ppt_x</p:attrName>
                                        </p:attrNameLst>
                                      </p:cBhvr>
                                      <p:tavLst>
                                        <p:tav tm="0">
                                          <p:val>
                                            <p:strVal val="0-#ppt_w/2"/>
                                          </p:val>
                                        </p:tav>
                                        <p:tav tm="100000">
                                          <p:val>
                                            <p:strVal val="#ppt_x"/>
                                          </p:val>
                                        </p:tav>
                                      </p:tavLst>
                                    </p:anim>
                                    <p:anim calcmode="lin" valueType="num">
                                      <p:cBhvr additive="base">
                                        <p:cTn id="20" dur="500" fill="hold"/>
                                        <p:tgtEl>
                                          <p:spTgt spid="942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4217"/>
                                        </p:tgtEl>
                                        <p:attrNameLst>
                                          <p:attrName>style.visibility</p:attrName>
                                        </p:attrNameLst>
                                      </p:cBhvr>
                                      <p:to>
                                        <p:strVal val="visible"/>
                                      </p:to>
                                    </p:set>
                                    <p:anim calcmode="lin" valueType="num">
                                      <p:cBhvr additive="base">
                                        <p:cTn id="25" dur="500" fill="hold"/>
                                        <p:tgtEl>
                                          <p:spTgt spid="94217"/>
                                        </p:tgtEl>
                                        <p:attrNameLst>
                                          <p:attrName>ppt_x</p:attrName>
                                        </p:attrNameLst>
                                      </p:cBhvr>
                                      <p:tavLst>
                                        <p:tav tm="0">
                                          <p:val>
                                            <p:strVal val="0-#ppt_w/2"/>
                                          </p:val>
                                        </p:tav>
                                        <p:tav tm="100000">
                                          <p:val>
                                            <p:strVal val="#ppt_x"/>
                                          </p:val>
                                        </p:tav>
                                      </p:tavLst>
                                    </p:anim>
                                    <p:anim calcmode="lin" valueType="num">
                                      <p:cBhvr additive="base">
                                        <p:cTn id="26" dur="500" fill="hold"/>
                                        <p:tgtEl>
                                          <p:spTgt spid="9421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4216"/>
                                        </p:tgtEl>
                                        <p:attrNameLst>
                                          <p:attrName>style.visibility</p:attrName>
                                        </p:attrNameLst>
                                      </p:cBhvr>
                                      <p:to>
                                        <p:strVal val="visible"/>
                                      </p:to>
                                    </p:set>
                                    <p:anim calcmode="lin" valueType="num">
                                      <p:cBhvr additive="base">
                                        <p:cTn id="31" dur="500" fill="hold"/>
                                        <p:tgtEl>
                                          <p:spTgt spid="94216"/>
                                        </p:tgtEl>
                                        <p:attrNameLst>
                                          <p:attrName>ppt_x</p:attrName>
                                        </p:attrNameLst>
                                      </p:cBhvr>
                                      <p:tavLst>
                                        <p:tav tm="0">
                                          <p:val>
                                            <p:strVal val="0-#ppt_w/2"/>
                                          </p:val>
                                        </p:tav>
                                        <p:tav tm="100000">
                                          <p:val>
                                            <p:strVal val="#ppt_x"/>
                                          </p:val>
                                        </p:tav>
                                      </p:tavLst>
                                    </p:anim>
                                    <p:anim calcmode="lin" valueType="num">
                                      <p:cBhvr additive="base">
                                        <p:cTn id="32" dur="500" fill="hold"/>
                                        <p:tgtEl>
                                          <p:spTgt spid="9421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4218"/>
                                        </p:tgtEl>
                                        <p:attrNameLst>
                                          <p:attrName>style.visibility</p:attrName>
                                        </p:attrNameLst>
                                      </p:cBhvr>
                                      <p:to>
                                        <p:strVal val="visible"/>
                                      </p:to>
                                    </p:set>
                                    <p:anim calcmode="lin" valueType="num">
                                      <p:cBhvr additive="base">
                                        <p:cTn id="37" dur="500" fill="hold"/>
                                        <p:tgtEl>
                                          <p:spTgt spid="94218"/>
                                        </p:tgtEl>
                                        <p:attrNameLst>
                                          <p:attrName>ppt_x</p:attrName>
                                        </p:attrNameLst>
                                      </p:cBhvr>
                                      <p:tavLst>
                                        <p:tav tm="0">
                                          <p:val>
                                            <p:strVal val="0-#ppt_w/2"/>
                                          </p:val>
                                        </p:tav>
                                        <p:tav tm="100000">
                                          <p:val>
                                            <p:strVal val="#ppt_x"/>
                                          </p:val>
                                        </p:tav>
                                      </p:tavLst>
                                    </p:anim>
                                    <p:anim calcmode="lin" valueType="num">
                                      <p:cBhvr additive="base">
                                        <p:cTn id="38" dur="500" fill="hold"/>
                                        <p:tgtEl>
                                          <p:spTgt spid="9421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4220"/>
                                        </p:tgtEl>
                                        <p:attrNameLst>
                                          <p:attrName>style.visibility</p:attrName>
                                        </p:attrNameLst>
                                      </p:cBhvr>
                                      <p:to>
                                        <p:strVal val="visible"/>
                                      </p:to>
                                    </p:set>
                                    <p:anim calcmode="lin" valueType="num">
                                      <p:cBhvr additive="base">
                                        <p:cTn id="43" dur="500" fill="hold"/>
                                        <p:tgtEl>
                                          <p:spTgt spid="94220"/>
                                        </p:tgtEl>
                                        <p:attrNameLst>
                                          <p:attrName>ppt_x</p:attrName>
                                        </p:attrNameLst>
                                      </p:cBhvr>
                                      <p:tavLst>
                                        <p:tav tm="0">
                                          <p:val>
                                            <p:strVal val="0-#ppt_w/2"/>
                                          </p:val>
                                        </p:tav>
                                        <p:tav tm="100000">
                                          <p:val>
                                            <p:strVal val="#ppt_x"/>
                                          </p:val>
                                        </p:tav>
                                      </p:tavLst>
                                    </p:anim>
                                    <p:anim calcmode="lin" valueType="num">
                                      <p:cBhvr additive="base">
                                        <p:cTn id="44" dur="500" fill="hold"/>
                                        <p:tgtEl>
                                          <p:spTgt spid="94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animBg="1" autoUpdateAnimBg="0"/>
      <p:bldP spid="94211" grpId="0" animBg="1"/>
      <p:bldP spid="94214" grpId="0" animBg="1" autoUpdateAnimBg="0"/>
      <p:bldP spid="94216" grpId="0" animBg="1" autoUpdateAnimBg="0"/>
      <p:bldP spid="94217" grpId="0" animBg="1"/>
      <p:bldP spid="94218" grpId="0" animBg="1" autoUpdateAnimBg="0"/>
      <p:bldP spid="94220" grpId="0" animBg="1"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468313" y="152400"/>
            <a:ext cx="8370887" cy="755650"/>
          </a:xfrm>
          <a:ln w="28575">
            <a:solidFill>
              <a:srgbClr val="FF0000"/>
            </a:solidFill>
          </a:ln>
        </p:spPr>
        <p:txBody>
          <a:bodyPr/>
          <a:lstStyle/>
          <a:p>
            <a:pPr eaLnBrk="1" hangingPunct="1"/>
            <a:r>
              <a:rPr lang="en-US" sz="2400" b="1" smtClean="0">
                <a:latin typeface="Tahoma" pitchFamily="34" charset="0"/>
              </a:rPr>
              <a:t>WP Orang Pribadi yang tidak memilih menyelenggarakan pembukuan</a:t>
            </a:r>
          </a:p>
        </p:txBody>
      </p:sp>
      <p:sp>
        <p:nvSpPr>
          <p:cNvPr id="96259" name="Rectangle 3"/>
          <p:cNvSpPr>
            <a:spLocks noChangeArrowheads="1"/>
          </p:cNvSpPr>
          <p:nvPr/>
        </p:nvSpPr>
        <p:spPr bwMode="auto">
          <a:xfrm>
            <a:off x="457200" y="990600"/>
            <a:ext cx="8382000" cy="1016000"/>
          </a:xfrm>
          <a:prstGeom prst="rect">
            <a:avLst/>
          </a:prstGeom>
          <a:noFill/>
          <a:ln w="9525">
            <a:solidFill>
              <a:schemeClr val="accent2"/>
            </a:solidFill>
            <a:miter lim="800000"/>
            <a:headEnd/>
            <a:tailEnd/>
          </a:ln>
        </p:spPr>
        <p:txBody>
          <a:bodyPr lIns="91422" tIns="45712" rIns="91422" bIns="45712">
            <a:spAutoFit/>
          </a:bodyPr>
          <a:lstStyle/>
          <a:p>
            <a:r>
              <a:rPr lang="en-US" sz="2000" u="none" dirty="0" err="1">
                <a:solidFill>
                  <a:schemeClr val="tx2"/>
                </a:solidFill>
                <a:latin typeface="Tahoma" pitchFamily="34" charset="0"/>
              </a:rPr>
              <a:t>Wajib</a:t>
            </a:r>
            <a:r>
              <a:rPr lang="en-US" sz="2000" u="none" dirty="0">
                <a:solidFill>
                  <a:schemeClr val="tx2"/>
                </a:solidFill>
                <a:latin typeface="Tahoma" pitchFamily="34" charset="0"/>
              </a:rPr>
              <a:t> </a:t>
            </a:r>
            <a:r>
              <a:rPr lang="en-US" sz="2000" u="none" dirty="0" err="1">
                <a:solidFill>
                  <a:schemeClr val="tx2"/>
                </a:solidFill>
                <a:latin typeface="Tahoma" pitchFamily="34" charset="0"/>
              </a:rPr>
              <a:t>Pajak</a:t>
            </a:r>
            <a:r>
              <a:rPr lang="en-US" sz="2000" u="none" dirty="0">
                <a:solidFill>
                  <a:schemeClr val="tx2"/>
                </a:solidFill>
                <a:latin typeface="Tahoma" pitchFamily="34" charset="0"/>
              </a:rPr>
              <a:t> </a:t>
            </a:r>
            <a:r>
              <a:rPr lang="en-US" sz="2000" u="none" dirty="0" err="1">
                <a:solidFill>
                  <a:schemeClr val="tx2"/>
                </a:solidFill>
                <a:latin typeface="Tahoma" pitchFamily="34" charset="0"/>
              </a:rPr>
              <a:t>Orang</a:t>
            </a:r>
            <a:r>
              <a:rPr lang="en-US" sz="2000" u="none" dirty="0">
                <a:solidFill>
                  <a:schemeClr val="tx2"/>
                </a:solidFill>
                <a:latin typeface="Tahoma" pitchFamily="34" charset="0"/>
              </a:rPr>
              <a:t> </a:t>
            </a:r>
            <a:r>
              <a:rPr lang="en-US" sz="2000" u="none" dirty="0" err="1">
                <a:solidFill>
                  <a:schemeClr val="tx2"/>
                </a:solidFill>
                <a:latin typeface="Tahoma" pitchFamily="34" charset="0"/>
              </a:rPr>
              <a:t>Pribadi</a:t>
            </a:r>
            <a:r>
              <a:rPr lang="en-US" sz="2000" u="none" dirty="0">
                <a:solidFill>
                  <a:schemeClr val="tx2"/>
                </a:solidFill>
                <a:latin typeface="Tahoma" pitchFamily="34" charset="0"/>
              </a:rPr>
              <a:t> yang </a:t>
            </a:r>
            <a:r>
              <a:rPr lang="en-US" sz="2000" u="none" dirty="0" err="1">
                <a:solidFill>
                  <a:schemeClr val="tx2"/>
                </a:solidFill>
                <a:latin typeface="Tahoma" pitchFamily="34" charset="0"/>
              </a:rPr>
              <a:t>menjalankan</a:t>
            </a:r>
            <a:r>
              <a:rPr lang="en-US" sz="2000" u="none" dirty="0">
                <a:solidFill>
                  <a:schemeClr val="tx2"/>
                </a:solidFill>
                <a:latin typeface="Tahoma" pitchFamily="34" charset="0"/>
              </a:rPr>
              <a:t> </a:t>
            </a:r>
            <a:r>
              <a:rPr lang="en-US" sz="2000" u="none" dirty="0" err="1">
                <a:solidFill>
                  <a:schemeClr val="tx2"/>
                </a:solidFill>
                <a:latin typeface="Tahoma" pitchFamily="34" charset="0"/>
              </a:rPr>
              <a:t>usaha</a:t>
            </a:r>
            <a:r>
              <a:rPr lang="en-US" sz="2000" u="none" dirty="0">
                <a:solidFill>
                  <a:schemeClr val="tx2"/>
                </a:solidFill>
                <a:latin typeface="Tahoma" pitchFamily="34" charset="0"/>
              </a:rPr>
              <a:t> </a:t>
            </a:r>
            <a:r>
              <a:rPr lang="en-US" sz="2000" u="none" dirty="0" err="1">
                <a:solidFill>
                  <a:schemeClr val="tx2"/>
                </a:solidFill>
                <a:latin typeface="Tahoma" pitchFamily="34" charset="0"/>
              </a:rPr>
              <a:t>atau</a:t>
            </a:r>
            <a:r>
              <a:rPr lang="en-US" sz="2000" u="none" dirty="0">
                <a:solidFill>
                  <a:schemeClr val="tx2"/>
                </a:solidFill>
                <a:latin typeface="Tahoma" pitchFamily="34" charset="0"/>
              </a:rPr>
              <a:t> </a:t>
            </a:r>
            <a:r>
              <a:rPr lang="en-US" sz="2000" u="none" dirty="0" err="1">
                <a:solidFill>
                  <a:schemeClr val="tx2"/>
                </a:solidFill>
                <a:latin typeface="Tahoma" pitchFamily="34" charset="0"/>
              </a:rPr>
              <a:t>pekerjaan</a:t>
            </a:r>
            <a:r>
              <a:rPr lang="en-US" sz="2000" u="none" dirty="0">
                <a:solidFill>
                  <a:schemeClr val="tx2"/>
                </a:solidFill>
                <a:latin typeface="Tahoma" pitchFamily="34" charset="0"/>
              </a:rPr>
              <a:t> </a:t>
            </a:r>
            <a:r>
              <a:rPr lang="en-US" sz="2000" u="none" dirty="0" err="1">
                <a:solidFill>
                  <a:schemeClr val="tx2"/>
                </a:solidFill>
                <a:latin typeface="Tahoma" pitchFamily="34" charset="0"/>
              </a:rPr>
              <a:t>bebas</a:t>
            </a:r>
            <a:r>
              <a:rPr lang="en-US" sz="2000" u="none" dirty="0">
                <a:solidFill>
                  <a:schemeClr val="tx2"/>
                </a:solidFill>
                <a:latin typeface="Tahoma" pitchFamily="34" charset="0"/>
              </a:rPr>
              <a:t> yang </a:t>
            </a:r>
            <a:r>
              <a:rPr lang="en-US" sz="2000" u="none" dirty="0" err="1">
                <a:latin typeface="Tahoma" pitchFamily="34" charset="0"/>
              </a:rPr>
              <a:t>menghitung</a:t>
            </a:r>
            <a:r>
              <a:rPr lang="en-US" sz="2000" u="none" dirty="0">
                <a:latin typeface="Tahoma" pitchFamily="34" charset="0"/>
              </a:rPr>
              <a:t> </a:t>
            </a:r>
            <a:r>
              <a:rPr lang="en-US" sz="2000" u="none" dirty="0" err="1">
                <a:latin typeface="Tahoma" pitchFamily="34" charset="0"/>
              </a:rPr>
              <a:t>penghasilan</a:t>
            </a:r>
            <a:r>
              <a:rPr lang="en-US" sz="2000" u="none" dirty="0">
                <a:latin typeface="Tahoma" pitchFamily="34" charset="0"/>
              </a:rPr>
              <a:t> </a:t>
            </a:r>
            <a:r>
              <a:rPr lang="en-US" sz="2000" u="none" dirty="0" err="1">
                <a:latin typeface="Tahoma" pitchFamily="34" charset="0"/>
              </a:rPr>
              <a:t>neto</a:t>
            </a:r>
            <a:r>
              <a:rPr lang="en-US" sz="2000" u="none" dirty="0">
                <a:latin typeface="Tahoma" pitchFamily="34" charset="0"/>
              </a:rPr>
              <a:t> </a:t>
            </a:r>
            <a:r>
              <a:rPr lang="en-US" sz="2000" u="none" dirty="0" err="1">
                <a:latin typeface="Tahoma" pitchFamily="34" charset="0"/>
              </a:rPr>
              <a:t>usaha</a:t>
            </a:r>
            <a:r>
              <a:rPr lang="en-US" sz="2000" u="none" dirty="0">
                <a:latin typeface="Tahoma" pitchFamily="34" charset="0"/>
              </a:rPr>
              <a:t> </a:t>
            </a:r>
            <a:r>
              <a:rPr lang="en-US" sz="2000" u="none" dirty="0" err="1">
                <a:latin typeface="Tahoma" pitchFamily="34" charset="0"/>
              </a:rPr>
              <a:t>atau</a:t>
            </a:r>
            <a:r>
              <a:rPr lang="en-US" sz="2000" u="none" dirty="0">
                <a:latin typeface="Tahoma" pitchFamily="34" charset="0"/>
              </a:rPr>
              <a:t> </a:t>
            </a:r>
            <a:r>
              <a:rPr lang="en-US" sz="2000" u="none" dirty="0" err="1">
                <a:latin typeface="Tahoma" pitchFamily="34" charset="0"/>
              </a:rPr>
              <a:t>pekerjaan</a:t>
            </a:r>
            <a:r>
              <a:rPr lang="en-US" sz="2000" u="none" dirty="0">
                <a:latin typeface="Tahoma" pitchFamily="34" charset="0"/>
              </a:rPr>
              <a:t> </a:t>
            </a:r>
            <a:r>
              <a:rPr lang="en-US" sz="2000" u="none" dirty="0" err="1">
                <a:latin typeface="Tahoma" pitchFamily="34" charset="0"/>
              </a:rPr>
              <a:t>bebasnya</a:t>
            </a:r>
            <a:r>
              <a:rPr lang="en-US" sz="2000" u="none" dirty="0">
                <a:latin typeface="Tahoma" pitchFamily="34" charset="0"/>
              </a:rPr>
              <a:t> </a:t>
            </a:r>
            <a:r>
              <a:rPr lang="en-US" sz="2000" u="none" dirty="0" err="1">
                <a:latin typeface="Tahoma" pitchFamily="34" charset="0"/>
              </a:rPr>
              <a:t>dengan</a:t>
            </a:r>
            <a:r>
              <a:rPr lang="en-US" sz="2000" u="none" dirty="0">
                <a:latin typeface="Tahoma" pitchFamily="34" charset="0"/>
              </a:rPr>
              <a:t> </a:t>
            </a:r>
            <a:r>
              <a:rPr lang="en-US" sz="2000" u="none" dirty="0" err="1">
                <a:latin typeface="Tahoma" pitchFamily="34" charset="0"/>
              </a:rPr>
              <a:t>menggunakan</a:t>
            </a:r>
            <a:r>
              <a:rPr lang="en-US" sz="2000" u="none" dirty="0">
                <a:latin typeface="Tahoma" pitchFamily="34" charset="0"/>
              </a:rPr>
              <a:t> Norma </a:t>
            </a:r>
            <a:r>
              <a:rPr lang="en-US" sz="2000" u="none" dirty="0" err="1">
                <a:latin typeface="Tahoma" pitchFamily="34" charset="0"/>
              </a:rPr>
              <a:t>Penghitungan</a:t>
            </a:r>
            <a:r>
              <a:rPr lang="en-US" sz="2000" u="none" dirty="0">
                <a:latin typeface="Tahoma" pitchFamily="34" charset="0"/>
              </a:rPr>
              <a:t> </a:t>
            </a:r>
            <a:r>
              <a:rPr lang="en-US" sz="2000" u="none" dirty="0" err="1">
                <a:latin typeface="Tahoma" pitchFamily="34" charset="0"/>
              </a:rPr>
              <a:t>Penghasilan</a:t>
            </a:r>
            <a:r>
              <a:rPr lang="en-US" sz="2000" u="none" dirty="0">
                <a:latin typeface="Tahoma" pitchFamily="34" charset="0"/>
              </a:rPr>
              <a:t> </a:t>
            </a:r>
            <a:r>
              <a:rPr lang="en-US" sz="2000" u="none" dirty="0" err="1">
                <a:latin typeface="Tahoma" pitchFamily="34" charset="0"/>
              </a:rPr>
              <a:t>Neto</a:t>
            </a:r>
            <a:endParaRPr lang="en-US" sz="2000" u="none" dirty="0">
              <a:latin typeface="Tahoma" pitchFamily="34" charset="0"/>
            </a:endParaRPr>
          </a:p>
        </p:txBody>
      </p:sp>
      <p:sp>
        <p:nvSpPr>
          <p:cNvPr id="96260" name="AutoShape 4"/>
          <p:cNvSpPr>
            <a:spLocks noChangeArrowheads="1"/>
          </p:cNvSpPr>
          <p:nvPr/>
        </p:nvSpPr>
        <p:spPr bwMode="auto">
          <a:xfrm>
            <a:off x="4114800" y="2057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6263" name="Rectangle 7"/>
          <p:cNvSpPr>
            <a:spLocks noChangeArrowheads="1"/>
          </p:cNvSpPr>
          <p:nvPr/>
        </p:nvSpPr>
        <p:spPr bwMode="auto">
          <a:xfrm>
            <a:off x="533400" y="2438400"/>
            <a:ext cx="8153400" cy="1200312"/>
          </a:xfrm>
          <a:prstGeom prst="rect">
            <a:avLst/>
          </a:prstGeom>
          <a:noFill/>
          <a:ln w="57150">
            <a:solidFill>
              <a:srgbClr val="51EB1B"/>
            </a:solidFill>
            <a:miter lim="800000"/>
            <a:headEnd/>
            <a:tailEnd/>
          </a:ln>
        </p:spPr>
        <p:txBody>
          <a:bodyPr lIns="91422" tIns="45712" rIns="91422" bIns="45712">
            <a:spAutoFit/>
          </a:bodyPr>
          <a:lstStyle/>
          <a:p>
            <a:pPr>
              <a:spcBef>
                <a:spcPct val="50000"/>
              </a:spcBef>
            </a:pPr>
            <a:r>
              <a:rPr lang="en-US" u="none" dirty="0" err="1" smtClean="0">
                <a:latin typeface="Tahoma" pitchFamily="34" charset="0"/>
              </a:rPr>
              <a:t>Syarat</a:t>
            </a:r>
            <a:r>
              <a:rPr lang="en-US" u="none" dirty="0">
                <a:latin typeface="Tahoma" pitchFamily="34" charset="0"/>
              </a:rPr>
              <a:t>:</a:t>
            </a:r>
            <a:r>
              <a:rPr lang="en-US" u="none" dirty="0" smtClean="0">
                <a:latin typeface="Tahoma" pitchFamily="34" charset="0"/>
              </a:rPr>
              <a:t> </a:t>
            </a:r>
            <a:r>
              <a:rPr lang="en-US" b="1" u="none" dirty="0" err="1">
                <a:solidFill>
                  <a:schemeClr val="accent2"/>
                </a:solidFill>
                <a:latin typeface="Tahoma" pitchFamily="34" charset="0"/>
              </a:rPr>
              <a:t>memberitahukan</a:t>
            </a:r>
            <a:r>
              <a:rPr lang="en-US" u="none" dirty="0">
                <a:latin typeface="Tahoma" pitchFamily="34" charset="0"/>
              </a:rPr>
              <a:t> </a:t>
            </a:r>
            <a:r>
              <a:rPr lang="en-US" u="none" dirty="0" err="1">
                <a:latin typeface="Tahoma" pitchFamily="34" charset="0"/>
              </a:rPr>
              <a:t>mengenai</a:t>
            </a:r>
            <a:r>
              <a:rPr lang="en-US" u="none" dirty="0">
                <a:latin typeface="Tahoma" pitchFamily="34" charset="0"/>
              </a:rPr>
              <a:t> </a:t>
            </a:r>
            <a:r>
              <a:rPr lang="en-US" u="none" dirty="0" err="1">
                <a:latin typeface="Tahoma" pitchFamily="34" charset="0"/>
              </a:rPr>
              <a:t>penggunaan</a:t>
            </a:r>
            <a:r>
              <a:rPr lang="en-US" u="none" dirty="0">
                <a:latin typeface="Tahoma" pitchFamily="34" charset="0"/>
              </a:rPr>
              <a:t> Norma </a:t>
            </a:r>
            <a:r>
              <a:rPr lang="en-US" u="none" dirty="0" err="1">
                <a:latin typeface="Tahoma" pitchFamily="34" charset="0"/>
              </a:rPr>
              <a:t>Penghitungan</a:t>
            </a:r>
            <a:r>
              <a:rPr lang="en-US" u="none" dirty="0">
                <a:latin typeface="Tahoma" pitchFamily="34" charset="0"/>
              </a:rPr>
              <a:t> </a:t>
            </a:r>
            <a:r>
              <a:rPr lang="en-US" u="none" dirty="0" err="1">
                <a:latin typeface="Tahoma" pitchFamily="34" charset="0"/>
              </a:rPr>
              <a:t>kepada</a:t>
            </a:r>
            <a:r>
              <a:rPr lang="en-US" u="none" dirty="0">
                <a:latin typeface="Tahoma" pitchFamily="34" charset="0"/>
              </a:rPr>
              <a:t> </a:t>
            </a:r>
            <a:r>
              <a:rPr lang="en-US" u="none" dirty="0" err="1">
                <a:latin typeface="Tahoma" pitchFamily="34" charset="0"/>
              </a:rPr>
              <a:t>Direktur</a:t>
            </a:r>
            <a:r>
              <a:rPr lang="en-US" u="none" dirty="0">
                <a:latin typeface="Tahoma" pitchFamily="34" charset="0"/>
              </a:rPr>
              <a:t> </a:t>
            </a:r>
            <a:r>
              <a:rPr lang="en-US" u="none" dirty="0" err="1">
                <a:latin typeface="Tahoma" pitchFamily="34" charset="0"/>
              </a:rPr>
              <a:t>Jenderal</a:t>
            </a:r>
            <a:r>
              <a:rPr lang="en-US" u="none" dirty="0">
                <a:latin typeface="Tahoma" pitchFamily="34" charset="0"/>
              </a:rPr>
              <a:t> </a:t>
            </a:r>
            <a:r>
              <a:rPr lang="en-US" u="none" dirty="0" err="1">
                <a:latin typeface="Tahoma" pitchFamily="34" charset="0"/>
              </a:rPr>
              <a:t>Pajak</a:t>
            </a:r>
            <a:r>
              <a:rPr lang="en-US" u="none" dirty="0">
                <a:latin typeface="Tahoma" pitchFamily="34" charset="0"/>
              </a:rPr>
              <a:t> paling lama 3 (</a:t>
            </a:r>
            <a:r>
              <a:rPr lang="en-US" u="none" dirty="0" err="1">
                <a:latin typeface="Tahoma" pitchFamily="34" charset="0"/>
              </a:rPr>
              <a:t>tiga</a:t>
            </a:r>
            <a:r>
              <a:rPr lang="en-US" u="none" dirty="0">
                <a:latin typeface="Tahoma" pitchFamily="34" charset="0"/>
              </a:rPr>
              <a:t>) </a:t>
            </a:r>
            <a:r>
              <a:rPr lang="en-US" u="none" dirty="0" err="1">
                <a:latin typeface="Tahoma" pitchFamily="34" charset="0"/>
              </a:rPr>
              <a:t>bulan</a:t>
            </a:r>
            <a:r>
              <a:rPr lang="en-US" u="none" dirty="0">
                <a:latin typeface="Tahoma" pitchFamily="34" charset="0"/>
              </a:rPr>
              <a:t> </a:t>
            </a:r>
            <a:r>
              <a:rPr lang="en-US" u="none" dirty="0" err="1">
                <a:latin typeface="Tahoma" pitchFamily="34" charset="0"/>
              </a:rPr>
              <a:t>sejak</a:t>
            </a:r>
            <a:r>
              <a:rPr lang="en-US" u="none" dirty="0">
                <a:latin typeface="Tahoma" pitchFamily="34" charset="0"/>
              </a:rPr>
              <a:t> </a:t>
            </a:r>
            <a:r>
              <a:rPr lang="en-US" u="none" dirty="0" err="1">
                <a:latin typeface="Tahoma" pitchFamily="34" charset="0"/>
              </a:rPr>
              <a:t>awal</a:t>
            </a:r>
            <a:r>
              <a:rPr lang="en-US" u="none" dirty="0">
                <a:latin typeface="Tahoma" pitchFamily="34" charset="0"/>
              </a:rPr>
              <a:t> </a:t>
            </a:r>
            <a:r>
              <a:rPr lang="en-US" u="none" dirty="0" err="1">
                <a:latin typeface="Tahoma" pitchFamily="34" charset="0"/>
              </a:rPr>
              <a:t>tahun</a:t>
            </a:r>
            <a:r>
              <a:rPr lang="en-US" u="none" dirty="0">
                <a:latin typeface="Tahoma" pitchFamily="34" charset="0"/>
              </a:rPr>
              <a:t> </a:t>
            </a:r>
            <a:r>
              <a:rPr lang="en-US" u="none" dirty="0" err="1">
                <a:latin typeface="Tahoma" pitchFamily="34" charset="0"/>
              </a:rPr>
              <a:t>pajak</a:t>
            </a:r>
            <a:r>
              <a:rPr lang="en-US" u="none" dirty="0">
                <a:latin typeface="Tahoma" pitchFamily="34" charset="0"/>
              </a:rPr>
              <a:t> yang </a:t>
            </a:r>
            <a:r>
              <a:rPr lang="en-US" u="none" dirty="0" err="1">
                <a:latin typeface="Tahoma" pitchFamily="34" charset="0"/>
              </a:rPr>
              <a:t>bersangkutan</a:t>
            </a:r>
            <a:endParaRPr lang="en-US" u="none" dirty="0">
              <a:latin typeface="Tahoma" pitchFamily="34" charset="0"/>
            </a:endParaRPr>
          </a:p>
        </p:txBody>
      </p:sp>
      <p:sp>
        <p:nvSpPr>
          <p:cNvPr id="96264" name="Rectangle 8"/>
          <p:cNvSpPr>
            <a:spLocks noChangeArrowheads="1"/>
          </p:cNvSpPr>
          <p:nvPr/>
        </p:nvSpPr>
        <p:spPr bwMode="auto">
          <a:xfrm>
            <a:off x="533400" y="3733800"/>
            <a:ext cx="8153400" cy="1323423"/>
          </a:xfrm>
          <a:prstGeom prst="rect">
            <a:avLst/>
          </a:prstGeom>
          <a:noFill/>
          <a:ln w="9525">
            <a:solidFill>
              <a:srgbClr val="FF0000"/>
            </a:solidFill>
            <a:miter lim="800000"/>
            <a:headEnd/>
            <a:tailEnd/>
          </a:ln>
        </p:spPr>
        <p:txBody>
          <a:bodyPr lIns="91422" tIns="45712" rIns="91422" bIns="45712">
            <a:spAutoFit/>
          </a:bodyPr>
          <a:lstStyle/>
          <a:p>
            <a:pPr>
              <a:spcBef>
                <a:spcPct val="50000"/>
              </a:spcBef>
            </a:pPr>
            <a:r>
              <a:rPr lang="en-US" sz="2000" u="none" dirty="0" err="1">
                <a:latin typeface="Tahoma" pitchFamily="34" charset="0"/>
              </a:rPr>
              <a:t>Pemberitahuan</a:t>
            </a:r>
            <a:r>
              <a:rPr lang="en-US" sz="2000" u="none" dirty="0">
                <a:latin typeface="Tahoma" pitchFamily="34" charset="0"/>
              </a:rPr>
              <a:t> </a:t>
            </a:r>
            <a:r>
              <a:rPr lang="en-US" sz="2000" u="none" dirty="0" err="1">
                <a:latin typeface="Tahoma" pitchFamily="34" charset="0"/>
              </a:rPr>
              <a:t>penggunaan</a:t>
            </a:r>
            <a:r>
              <a:rPr lang="en-US" sz="2000" u="none" dirty="0">
                <a:latin typeface="Tahoma" pitchFamily="34" charset="0"/>
              </a:rPr>
              <a:t> </a:t>
            </a:r>
            <a:r>
              <a:rPr lang="en-US" sz="2000" u="none" dirty="0" smtClean="0">
                <a:latin typeface="Tahoma" pitchFamily="34" charset="0"/>
              </a:rPr>
              <a:t>NPPN yang </a:t>
            </a:r>
            <a:r>
              <a:rPr lang="en-US" sz="2000" u="none" dirty="0" err="1">
                <a:latin typeface="Tahoma" pitchFamily="34" charset="0"/>
              </a:rPr>
              <a:t>disampaikan</a:t>
            </a:r>
            <a:r>
              <a:rPr lang="en-US" sz="2000" u="none" dirty="0">
                <a:latin typeface="Tahoma" pitchFamily="34" charset="0"/>
              </a:rPr>
              <a:t> </a:t>
            </a:r>
            <a:r>
              <a:rPr lang="en-US" sz="2000" u="none" dirty="0" err="1">
                <a:latin typeface="Tahoma" pitchFamily="34" charset="0"/>
              </a:rPr>
              <a:t>dalam</a:t>
            </a:r>
            <a:r>
              <a:rPr lang="en-US" sz="2000" u="none" dirty="0">
                <a:latin typeface="Tahoma" pitchFamily="34" charset="0"/>
              </a:rPr>
              <a:t> </a:t>
            </a:r>
            <a:r>
              <a:rPr lang="en-US" sz="2000" u="none" dirty="0" err="1">
                <a:latin typeface="Tahoma" pitchFamily="34" charset="0"/>
              </a:rPr>
              <a:t>jangka</a:t>
            </a:r>
            <a:r>
              <a:rPr lang="en-US" sz="2000" u="none" dirty="0">
                <a:latin typeface="Tahoma" pitchFamily="34" charset="0"/>
              </a:rPr>
              <a:t> </a:t>
            </a:r>
            <a:r>
              <a:rPr lang="en-US" sz="2000" u="none" dirty="0" err="1">
                <a:latin typeface="Tahoma" pitchFamily="34" charset="0"/>
              </a:rPr>
              <a:t>waktu</a:t>
            </a:r>
            <a:r>
              <a:rPr lang="en-US" sz="2000" u="none" dirty="0">
                <a:latin typeface="Tahoma" pitchFamily="34" charset="0"/>
              </a:rPr>
              <a:t> </a:t>
            </a:r>
            <a:r>
              <a:rPr lang="en-US" sz="2000" u="none" dirty="0" err="1">
                <a:latin typeface="Tahoma" pitchFamily="34" charset="0"/>
              </a:rPr>
              <a:t>tersebut</a:t>
            </a:r>
            <a:r>
              <a:rPr lang="en-US" sz="2000" u="none" dirty="0">
                <a:latin typeface="Tahoma" pitchFamily="34" charset="0"/>
              </a:rPr>
              <a:t> </a:t>
            </a:r>
            <a:r>
              <a:rPr lang="en-US" sz="2000" u="none" dirty="0" err="1">
                <a:latin typeface="Tahoma" pitchFamily="34" charset="0"/>
              </a:rPr>
              <a:t>dianggap</a:t>
            </a:r>
            <a:r>
              <a:rPr lang="en-US" sz="2000" u="none" dirty="0">
                <a:latin typeface="Tahoma" pitchFamily="34" charset="0"/>
              </a:rPr>
              <a:t> </a:t>
            </a:r>
            <a:r>
              <a:rPr lang="en-US" sz="2000" u="none" dirty="0" err="1">
                <a:latin typeface="Tahoma" pitchFamily="34" charset="0"/>
              </a:rPr>
              <a:t>disetujui</a:t>
            </a:r>
            <a:r>
              <a:rPr lang="en-US" sz="2000" u="none" dirty="0">
                <a:latin typeface="Tahoma" pitchFamily="34" charset="0"/>
              </a:rPr>
              <a:t> </a:t>
            </a:r>
            <a:r>
              <a:rPr lang="en-US" sz="2000" u="none" dirty="0" err="1">
                <a:latin typeface="Tahoma" pitchFamily="34" charset="0"/>
              </a:rPr>
              <a:t>kecuali</a:t>
            </a:r>
            <a:r>
              <a:rPr lang="en-US" sz="2000" u="none" dirty="0">
                <a:latin typeface="Tahoma" pitchFamily="34" charset="0"/>
              </a:rPr>
              <a:t> </a:t>
            </a:r>
            <a:r>
              <a:rPr lang="en-US" sz="2000" u="none" dirty="0" err="1">
                <a:latin typeface="Tahoma" pitchFamily="34" charset="0"/>
              </a:rPr>
              <a:t>berdasarkan</a:t>
            </a:r>
            <a:r>
              <a:rPr lang="en-US" sz="2000" u="none" dirty="0">
                <a:latin typeface="Tahoma" pitchFamily="34" charset="0"/>
              </a:rPr>
              <a:t> </a:t>
            </a:r>
            <a:r>
              <a:rPr lang="en-US" sz="2000" u="none" dirty="0" err="1">
                <a:latin typeface="Tahoma" pitchFamily="34" charset="0"/>
              </a:rPr>
              <a:t>hasil</a:t>
            </a:r>
            <a:r>
              <a:rPr lang="en-US" sz="2000" u="none" dirty="0">
                <a:latin typeface="Tahoma" pitchFamily="34" charset="0"/>
              </a:rPr>
              <a:t> </a:t>
            </a:r>
            <a:r>
              <a:rPr lang="en-US" sz="2000" u="none" dirty="0" err="1">
                <a:latin typeface="Tahoma" pitchFamily="34" charset="0"/>
              </a:rPr>
              <a:t>pemeriksaan</a:t>
            </a:r>
            <a:r>
              <a:rPr lang="en-US" sz="2000" u="none" dirty="0">
                <a:latin typeface="Tahoma" pitchFamily="34" charset="0"/>
              </a:rPr>
              <a:t> </a:t>
            </a:r>
            <a:r>
              <a:rPr lang="en-US" sz="2000" u="none" dirty="0" err="1">
                <a:latin typeface="Tahoma" pitchFamily="34" charset="0"/>
              </a:rPr>
              <a:t>ternyata</a:t>
            </a:r>
            <a:r>
              <a:rPr lang="en-US" sz="2000" u="none" dirty="0">
                <a:latin typeface="Tahoma" pitchFamily="34" charset="0"/>
              </a:rPr>
              <a:t> </a:t>
            </a:r>
            <a:r>
              <a:rPr lang="en-US" sz="2000" u="none" dirty="0" err="1">
                <a:latin typeface="Tahoma" pitchFamily="34" charset="0"/>
              </a:rPr>
              <a:t>Wajib</a:t>
            </a:r>
            <a:r>
              <a:rPr lang="en-US" sz="2000" u="none" dirty="0">
                <a:latin typeface="Tahoma" pitchFamily="34" charset="0"/>
              </a:rPr>
              <a:t> </a:t>
            </a:r>
            <a:r>
              <a:rPr lang="en-US" sz="2000" u="none" dirty="0" err="1">
                <a:latin typeface="Tahoma" pitchFamily="34" charset="0"/>
              </a:rPr>
              <a:t>Pajak</a:t>
            </a:r>
            <a:r>
              <a:rPr lang="en-US" sz="2000" u="none" dirty="0">
                <a:latin typeface="Tahoma" pitchFamily="34" charset="0"/>
              </a:rPr>
              <a:t> </a:t>
            </a:r>
            <a:r>
              <a:rPr lang="en-US" sz="2000" u="none" dirty="0" err="1">
                <a:latin typeface="Tahoma" pitchFamily="34" charset="0"/>
              </a:rPr>
              <a:t>Orang</a:t>
            </a:r>
            <a:r>
              <a:rPr lang="en-US" sz="2000" u="none" dirty="0">
                <a:latin typeface="Tahoma" pitchFamily="34" charset="0"/>
              </a:rPr>
              <a:t> </a:t>
            </a:r>
            <a:r>
              <a:rPr lang="en-US" sz="2000" u="none" dirty="0" err="1">
                <a:latin typeface="Tahoma" pitchFamily="34" charset="0"/>
              </a:rPr>
              <a:t>Pribadi</a:t>
            </a:r>
            <a:r>
              <a:rPr lang="en-US" sz="2000" u="none" dirty="0">
                <a:latin typeface="Tahoma" pitchFamily="34" charset="0"/>
              </a:rPr>
              <a:t> </a:t>
            </a:r>
            <a:r>
              <a:rPr lang="en-US" sz="2000" u="none" dirty="0" err="1">
                <a:latin typeface="Tahoma" pitchFamily="34" charset="0"/>
              </a:rPr>
              <a:t>tidak</a:t>
            </a:r>
            <a:r>
              <a:rPr lang="en-US" sz="2000" u="none" dirty="0">
                <a:latin typeface="Tahoma" pitchFamily="34" charset="0"/>
              </a:rPr>
              <a:t> </a:t>
            </a:r>
            <a:r>
              <a:rPr lang="en-US" sz="2000" u="none" dirty="0" err="1">
                <a:latin typeface="Tahoma" pitchFamily="34" charset="0"/>
              </a:rPr>
              <a:t>memenuhi</a:t>
            </a:r>
            <a:r>
              <a:rPr lang="en-US" sz="2000" u="none" dirty="0">
                <a:latin typeface="Tahoma" pitchFamily="34" charset="0"/>
              </a:rPr>
              <a:t> </a:t>
            </a:r>
            <a:r>
              <a:rPr lang="en-US" sz="2000" u="none" dirty="0" err="1">
                <a:latin typeface="Tahoma" pitchFamily="34" charset="0"/>
              </a:rPr>
              <a:t>persyaratan</a:t>
            </a:r>
            <a:r>
              <a:rPr lang="en-US" sz="2000" u="none" dirty="0">
                <a:latin typeface="Tahoma" pitchFamily="34" charset="0"/>
              </a:rPr>
              <a:t> </a:t>
            </a:r>
            <a:r>
              <a:rPr lang="en-US" sz="2000" u="none" dirty="0" err="1">
                <a:latin typeface="Tahoma" pitchFamily="34" charset="0"/>
              </a:rPr>
              <a:t>untuk</a:t>
            </a:r>
            <a:r>
              <a:rPr lang="en-US" sz="2000" u="none" dirty="0">
                <a:latin typeface="Tahoma" pitchFamily="34" charset="0"/>
              </a:rPr>
              <a:t> </a:t>
            </a:r>
            <a:r>
              <a:rPr lang="en-US" sz="2000" u="none" dirty="0" err="1">
                <a:latin typeface="Tahoma" pitchFamily="34" charset="0"/>
              </a:rPr>
              <a:t>menggunakan</a:t>
            </a:r>
            <a:r>
              <a:rPr lang="en-US" sz="2000" u="none" dirty="0">
                <a:latin typeface="Tahoma" pitchFamily="34" charset="0"/>
              </a:rPr>
              <a:t> </a:t>
            </a:r>
            <a:r>
              <a:rPr lang="en-US" sz="2000" u="none" dirty="0" smtClean="0">
                <a:latin typeface="Tahoma" pitchFamily="34" charset="0"/>
              </a:rPr>
              <a:t>NPPN </a:t>
            </a:r>
            <a:endParaRPr lang="en-US" sz="2000" u="none" dirty="0">
              <a:latin typeface="Tahoma" pitchFamily="34" charset="0"/>
            </a:endParaRPr>
          </a:p>
        </p:txBody>
      </p:sp>
      <p:sp>
        <p:nvSpPr>
          <p:cNvPr id="96265" name="Rectangle 9"/>
          <p:cNvSpPr>
            <a:spLocks noChangeArrowheads="1"/>
          </p:cNvSpPr>
          <p:nvPr/>
        </p:nvSpPr>
        <p:spPr bwMode="auto">
          <a:xfrm>
            <a:off x="533400" y="5410200"/>
            <a:ext cx="8229600" cy="1016000"/>
          </a:xfrm>
          <a:prstGeom prst="rect">
            <a:avLst/>
          </a:prstGeom>
          <a:noFill/>
          <a:ln w="9525">
            <a:solidFill>
              <a:srgbClr val="FF0000"/>
            </a:solidFill>
            <a:miter lim="800000"/>
            <a:headEnd/>
            <a:tailEnd/>
          </a:ln>
        </p:spPr>
        <p:txBody>
          <a:bodyPr lIns="91422" tIns="45712" rIns="91422" bIns="45712">
            <a:spAutoFit/>
          </a:bodyPr>
          <a:lstStyle/>
          <a:p>
            <a:pPr>
              <a:spcBef>
                <a:spcPct val="50000"/>
              </a:spcBef>
            </a:pPr>
            <a:r>
              <a:rPr lang="en-US" sz="2000" u="none" dirty="0" err="1">
                <a:latin typeface="Tahoma" pitchFamily="34" charset="0"/>
              </a:rPr>
              <a:t>Wajib</a:t>
            </a:r>
            <a:r>
              <a:rPr lang="en-US" sz="2000" u="none" dirty="0">
                <a:latin typeface="Tahoma" pitchFamily="34" charset="0"/>
              </a:rPr>
              <a:t> </a:t>
            </a:r>
            <a:r>
              <a:rPr lang="en-US" sz="2000" u="none" dirty="0" err="1">
                <a:latin typeface="Tahoma" pitchFamily="34" charset="0"/>
              </a:rPr>
              <a:t>Pajak</a:t>
            </a:r>
            <a:r>
              <a:rPr lang="en-US" sz="2000" u="none" dirty="0">
                <a:latin typeface="Tahoma" pitchFamily="34" charset="0"/>
              </a:rPr>
              <a:t> </a:t>
            </a:r>
            <a:r>
              <a:rPr lang="en-US" sz="2000" u="none" dirty="0" err="1">
                <a:latin typeface="Tahoma" pitchFamily="34" charset="0"/>
              </a:rPr>
              <a:t>Orang</a:t>
            </a:r>
            <a:r>
              <a:rPr lang="en-US" sz="2000" u="none" dirty="0">
                <a:latin typeface="Tahoma" pitchFamily="34" charset="0"/>
              </a:rPr>
              <a:t> </a:t>
            </a:r>
            <a:r>
              <a:rPr lang="en-US" sz="2000" u="none" dirty="0" err="1">
                <a:latin typeface="Tahoma" pitchFamily="34" charset="0"/>
              </a:rPr>
              <a:t>Pribadi</a:t>
            </a:r>
            <a:r>
              <a:rPr lang="en-US" sz="2000" u="none" dirty="0">
                <a:latin typeface="Tahoma" pitchFamily="34" charset="0"/>
              </a:rPr>
              <a:t> yang </a:t>
            </a:r>
            <a:r>
              <a:rPr lang="en-US" sz="2000" u="none" dirty="0" err="1">
                <a:latin typeface="Tahoma" pitchFamily="34" charset="0"/>
              </a:rPr>
              <a:t>tidak</a:t>
            </a:r>
            <a:r>
              <a:rPr lang="en-US" sz="2000" u="none" dirty="0">
                <a:latin typeface="Tahoma" pitchFamily="34" charset="0"/>
              </a:rPr>
              <a:t> </a:t>
            </a:r>
            <a:r>
              <a:rPr lang="en-US" sz="2000" u="none" dirty="0" err="1">
                <a:latin typeface="Tahoma" pitchFamily="34" charset="0"/>
              </a:rPr>
              <a:t>memberitahukan</a:t>
            </a:r>
            <a:r>
              <a:rPr lang="en-US" sz="2000" u="none" dirty="0">
                <a:latin typeface="Tahoma" pitchFamily="34" charset="0"/>
              </a:rPr>
              <a:t> </a:t>
            </a:r>
            <a:r>
              <a:rPr lang="en-US" sz="2000" u="none" dirty="0" err="1">
                <a:latin typeface="Tahoma" pitchFamily="34" charset="0"/>
              </a:rPr>
              <a:t>kepada</a:t>
            </a:r>
            <a:r>
              <a:rPr lang="en-US" sz="2000" u="none" dirty="0">
                <a:latin typeface="Tahoma" pitchFamily="34" charset="0"/>
              </a:rPr>
              <a:t> </a:t>
            </a:r>
            <a:r>
              <a:rPr lang="en-US" sz="2000" u="none" dirty="0" err="1">
                <a:latin typeface="Tahoma" pitchFamily="34" charset="0"/>
              </a:rPr>
              <a:t>Direktur</a:t>
            </a:r>
            <a:r>
              <a:rPr lang="en-US" sz="2000" u="none" dirty="0">
                <a:latin typeface="Tahoma" pitchFamily="34" charset="0"/>
              </a:rPr>
              <a:t> </a:t>
            </a:r>
            <a:r>
              <a:rPr lang="en-US" sz="2000" u="none" dirty="0" err="1">
                <a:latin typeface="Tahoma" pitchFamily="34" charset="0"/>
              </a:rPr>
              <a:t>Jenderal</a:t>
            </a:r>
            <a:r>
              <a:rPr lang="en-US" sz="2000" u="none" dirty="0">
                <a:latin typeface="Tahoma" pitchFamily="34" charset="0"/>
              </a:rPr>
              <a:t> </a:t>
            </a:r>
            <a:r>
              <a:rPr lang="en-US" sz="2000" u="none" dirty="0" err="1">
                <a:latin typeface="Tahoma" pitchFamily="34" charset="0"/>
              </a:rPr>
              <a:t>Pajak</a:t>
            </a:r>
            <a:r>
              <a:rPr lang="en-US" sz="2000" u="none" dirty="0">
                <a:latin typeface="Tahoma" pitchFamily="34" charset="0"/>
              </a:rPr>
              <a:t> </a:t>
            </a:r>
            <a:r>
              <a:rPr lang="en-US" sz="2000" u="none" dirty="0" err="1">
                <a:latin typeface="Tahoma" pitchFamily="34" charset="0"/>
              </a:rPr>
              <a:t>sesuai</a:t>
            </a:r>
            <a:r>
              <a:rPr lang="en-US" sz="2000" u="none" dirty="0">
                <a:latin typeface="Tahoma" pitchFamily="34" charset="0"/>
              </a:rPr>
              <a:t> </a:t>
            </a:r>
            <a:r>
              <a:rPr lang="en-US" sz="2000" u="none" dirty="0" err="1">
                <a:latin typeface="Tahoma" pitchFamily="34" charset="0"/>
              </a:rPr>
              <a:t>dengan</a:t>
            </a:r>
            <a:r>
              <a:rPr lang="en-US" sz="2000" u="none" dirty="0">
                <a:latin typeface="Tahoma" pitchFamily="34" charset="0"/>
              </a:rPr>
              <a:t> </a:t>
            </a:r>
            <a:r>
              <a:rPr lang="en-US" sz="2000" u="none" dirty="0" err="1">
                <a:latin typeface="Tahoma" pitchFamily="34" charset="0"/>
              </a:rPr>
              <a:t>jangka</a:t>
            </a:r>
            <a:r>
              <a:rPr lang="en-US" sz="2000" u="none" dirty="0">
                <a:latin typeface="Tahoma" pitchFamily="34" charset="0"/>
              </a:rPr>
              <a:t> </a:t>
            </a:r>
            <a:r>
              <a:rPr lang="en-US" sz="2000" u="none" dirty="0" err="1">
                <a:latin typeface="Tahoma" pitchFamily="34" charset="0"/>
              </a:rPr>
              <a:t>waktu</a:t>
            </a:r>
            <a:r>
              <a:rPr lang="en-US" sz="2000" u="none" dirty="0">
                <a:latin typeface="Tahoma" pitchFamily="34" charset="0"/>
              </a:rPr>
              <a:t> </a:t>
            </a:r>
            <a:r>
              <a:rPr lang="en-US" sz="2000" u="none" dirty="0" err="1">
                <a:latin typeface="Tahoma" pitchFamily="34" charset="0"/>
              </a:rPr>
              <a:t>tersebut</a:t>
            </a:r>
            <a:r>
              <a:rPr lang="en-US" sz="2000" u="none" dirty="0">
                <a:latin typeface="Tahoma" pitchFamily="34" charset="0"/>
              </a:rPr>
              <a:t> </a:t>
            </a:r>
            <a:r>
              <a:rPr lang="en-US" sz="2000" b="1" u="none" dirty="0" err="1">
                <a:solidFill>
                  <a:schemeClr val="accent2"/>
                </a:solidFill>
                <a:latin typeface="Tahoma" pitchFamily="34" charset="0"/>
              </a:rPr>
              <a:t>dianggap</a:t>
            </a:r>
            <a:r>
              <a:rPr lang="en-US" sz="2000" b="1" u="none" dirty="0">
                <a:solidFill>
                  <a:schemeClr val="accent2"/>
                </a:solidFill>
                <a:latin typeface="Tahoma" pitchFamily="34" charset="0"/>
              </a:rPr>
              <a:t> </a:t>
            </a:r>
            <a:r>
              <a:rPr lang="en-US" sz="2000" b="1" u="none" dirty="0" err="1">
                <a:solidFill>
                  <a:schemeClr val="accent2"/>
                </a:solidFill>
                <a:latin typeface="Tahoma" pitchFamily="34" charset="0"/>
              </a:rPr>
              <a:t>memilih</a:t>
            </a:r>
            <a:r>
              <a:rPr lang="en-US" sz="2000" b="1" u="none" dirty="0">
                <a:solidFill>
                  <a:schemeClr val="accent2"/>
                </a:solidFill>
                <a:latin typeface="Tahoma" pitchFamily="34" charset="0"/>
              </a:rPr>
              <a:t> </a:t>
            </a:r>
            <a:r>
              <a:rPr lang="en-US" sz="2000" b="1" u="none" dirty="0" err="1">
                <a:solidFill>
                  <a:schemeClr val="accent2"/>
                </a:solidFill>
                <a:latin typeface="Tahoma" pitchFamily="34" charset="0"/>
              </a:rPr>
              <a:t>menyelenggarakan</a:t>
            </a:r>
            <a:r>
              <a:rPr lang="en-US" sz="2000" b="1" u="none" dirty="0">
                <a:solidFill>
                  <a:schemeClr val="accent2"/>
                </a:solidFill>
                <a:latin typeface="Tahoma" pitchFamily="34" charset="0"/>
              </a:rPr>
              <a:t> </a:t>
            </a:r>
            <a:r>
              <a:rPr lang="en-US" sz="2000" b="1" u="none" dirty="0" err="1">
                <a:solidFill>
                  <a:schemeClr val="accent2"/>
                </a:solidFill>
                <a:latin typeface="Tahoma" pitchFamily="34" charset="0"/>
              </a:rPr>
              <a:t>pembukuan</a:t>
            </a:r>
            <a:endParaRPr lang="en-US" sz="2000" b="1" u="none" dirty="0">
              <a:solidFill>
                <a:schemeClr val="accent2"/>
              </a:solidFill>
              <a:latin typeface="Tahoma" pitchFamily="34" charset="0"/>
            </a:endParaRPr>
          </a:p>
        </p:txBody>
      </p:sp>
      <p:sp>
        <p:nvSpPr>
          <p:cNvPr id="96266" name="Rectangle 10"/>
          <p:cNvSpPr>
            <a:spLocks noChangeArrowheads="1"/>
          </p:cNvSpPr>
          <p:nvPr/>
        </p:nvSpPr>
        <p:spPr bwMode="auto">
          <a:xfrm>
            <a:off x="6444208" y="6324600"/>
            <a:ext cx="2318792" cy="381000"/>
          </a:xfrm>
          <a:prstGeom prst="rect">
            <a:avLst/>
          </a:prstGeom>
          <a:solidFill>
            <a:schemeClr val="bg1"/>
          </a:solidFill>
          <a:ln w="9525">
            <a:solidFill>
              <a:schemeClr val="tx1"/>
            </a:solidFill>
            <a:miter lim="800000"/>
            <a:headEnd/>
            <a:tailEnd/>
          </a:ln>
        </p:spPr>
        <p:txBody>
          <a:bodyPr wrap="none" lIns="91422" tIns="45712" rIns="91422" bIns="45712" anchor="ctr"/>
          <a:lstStyle/>
          <a:p>
            <a:r>
              <a:rPr lang="en-US" sz="2000" u="none" dirty="0" smtClean="0">
                <a:solidFill>
                  <a:srgbClr val="FF0000"/>
                </a:solidFill>
                <a:latin typeface="Tahoma" pitchFamily="34" charset="0"/>
              </a:rPr>
              <a:t>SE-02/PJ.43/2001</a:t>
            </a:r>
            <a:endParaRPr lang="en-US" sz="2000" u="none" dirty="0">
              <a:solidFill>
                <a:srgbClr val="FF0000"/>
              </a:solidFill>
              <a:latin typeface="Tahoma" pitchFamily="34" charset="0"/>
            </a:endParaRPr>
          </a:p>
        </p:txBody>
      </p:sp>
    </p:spTree>
    <p:extLst>
      <p:ext uri="{BB962C8B-B14F-4D97-AF65-F5344CB8AC3E}">
        <p14:creationId xmlns="" xmlns:p14="http://schemas.microsoft.com/office/powerpoint/2010/main" val="28224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0-#ppt_w/2"/>
                                          </p:val>
                                        </p:tav>
                                        <p:tav tm="100000">
                                          <p:val>
                                            <p:strVal val="#ppt_x"/>
                                          </p:val>
                                        </p:tav>
                                      </p:tavLst>
                                    </p:anim>
                                    <p:anim calcmode="lin" valueType="num">
                                      <p:cBhvr additive="base">
                                        <p:cTn id="8" dur="500" fill="hold"/>
                                        <p:tgtEl>
                                          <p:spTgt spid="962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6259"/>
                                        </p:tgtEl>
                                        <p:attrNameLst>
                                          <p:attrName>style.visibility</p:attrName>
                                        </p:attrNameLst>
                                      </p:cBhvr>
                                      <p:to>
                                        <p:strVal val="visible"/>
                                      </p:to>
                                    </p:set>
                                    <p:anim calcmode="lin" valueType="num">
                                      <p:cBhvr additive="base">
                                        <p:cTn id="13" dur="500" fill="hold"/>
                                        <p:tgtEl>
                                          <p:spTgt spid="96259"/>
                                        </p:tgtEl>
                                        <p:attrNameLst>
                                          <p:attrName>ppt_x</p:attrName>
                                        </p:attrNameLst>
                                      </p:cBhvr>
                                      <p:tavLst>
                                        <p:tav tm="0">
                                          <p:val>
                                            <p:strVal val="0-#ppt_w/2"/>
                                          </p:val>
                                        </p:tav>
                                        <p:tav tm="100000">
                                          <p:val>
                                            <p:strVal val="#ppt_x"/>
                                          </p:val>
                                        </p:tav>
                                      </p:tavLst>
                                    </p:anim>
                                    <p:anim calcmode="lin" valueType="num">
                                      <p:cBhvr additive="base">
                                        <p:cTn id="14" dur="500" fill="hold"/>
                                        <p:tgtEl>
                                          <p:spTgt spid="962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6260"/>
                                        </p:tgtEl>
                                        <p:attrNameLst>
                                          <p:attrName>style.visibility</p:attrName>
                                        </p:attrNameLst>
                                      </p:cBhvr>
                                      <p:to>
                                        <p:strVal val="visible"/>
                                      </p:to>
                                    </p:set>
                                    <p:anim calcmode="lin" valueType="num">
                                      <p:cBhvr additive="base">
                                        <p:cTn id="19" dur="500" fill="hold"/>
                                        <p:tgtEl>
                                          <p:spTgt spid="96260"/>
                                        </p:tgtEl>
                                        <p:attrNameLst>
                                          <p:attrName>ppt_x</p:attrName>
                                        </p:attrNameLst>
                                      </p:cBhvr>
                                      <p:tavLst>
                                        <p:tav tm="0">
                                          <p:val>
                                            <p:strVal val="0-#ppt_w/2"/>
                                          </p:val>
                                        </p:tav>
                                        <p:tav tm="100000">
                                          <p:val>
                                            <p:strVal val="#ppt_x"/>
                                          </p:val>
                                        </p:tav>
                                      </p:tavLst>
                                    </p:anim>
                                    <p:anim calcmode="lin" valueType="num">
                                      <p:cBhvr additive="base">
                                        <p:cTn id="20" dur="500" fill="hold"/>
                                        <p:tgtEl>
                                          <p:spTgt spid="9626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6263"/>
                                        </p:tgtEl>
                                        <p:attrNameLst>
                                          <p:attrName>style.visibility</p:attrName>
                                        </p:attrNameLst>
                                      </p:cBhvr>
                                      <p:to>
                                        <p:strVal val="visible"/>
                                      </p:to>
                                    </p:set>
                                    <p:anim calcmode="lin" valueType="num">
                                      <p:cBhvr additive="base">
                                        <p:cTn id="25" dur="500" fill="hold"/>
                                        <p:tgtEl>
                                          <p:spTgt spid="96263"/>
                                        </p:tgtEl>
                                        <p:attrNameLst>
                                          <p:attrName>ppt_x</p:attrName>
                                        </p:attrNameLst>
                                      </p:cBhvr>
                                      <p:tavLst>
                                        <p:tav tm="0">
                                          <p:val>
                                            <p:strVal val="0-#ppt_w/2"/>
                                          </p:val>
                                        </p:tav>
                                        <p:tav tm="100000">
                                          <p:val>
                                            <p:strVal val="#ppt_x"/>
                                          </p:val>
                                        </p:tav>
                                      </p:tavLst>
                                    </p:anim>
                                    <p:anim calcmode="lin" valueType="num">
                                      <p:cBhvr additive="base">
                                        <p:cTn id="26" dur="500" fill="hold"/>
                                        <p:tgtEl>
                                          <p:spTgt spid="9626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6264"/>
                                        </p:tgtEl>
                                        <p:attrNameLst>
                                          <p:attrName>style.visibility</p:attrName>
                                        </p:attrNameLst>
                                      </p:cBhvr>
                                      <p:to>
                                        <p:strVal val="visible"/>
                                      </p:to>
                                    </p:set>
                                    <p:anim calcmode="lin" valueType="num">
                                      <p:cBhvr additive="base">
                                        <p:cTn id="31" dur="500" fill="hold"/>
                                        <p:tgtEl>
                                          <p:spTgt spid="96264"/>
                                        </p:tgtEl>
                                        <p:attrNameLst>
                                          <p:attrName>ppt_x</p:attrName>
                                        </p:attrNameLst>
                                      </p:cBhvr>
                                      <p:tavLst>
                                        <p:tav tm="0">
                                          <p:val>
                                            <p:strVal val="0-#ppt_w/2"/>
                                          </p:val>
                                        </p:tav>
                                        <p:tav tm="100000">
                                          <p:val>
                                            <p:strVal val="#ppt_x"/>
                                          </p:val>
                                        </p:tav>
                                      </p:tavLst>
                                    </p:anim>
                                    <p:anim calcmode="lin" valueType="num">
                                      <p:cBhvr additive="base">
                                        <p:cTn id="32" dur="500" fill="hold"/>
                                        <p:tgtEl>
                                          <p:spTgt spid="9626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6265"/>
                                        </p:tgtEl>
                                        <p:attrNameLst>
                                          <p:attrName>style.visibility</p:attrName>
                                        </p:attrNameLst>
                                      </p:cBhvr>
                                      <p:to>
                                        <p:strVal val="visible"/>
                                      </p:to>
                                    </p:set>
                                    <p:anim calcmode="lin" valueType="num">
                                      <p:cBhvr additive="base">
                                        <p:cTn id="37" dur="500" fill="hold"/>
                                        <p:tgtEl>
                                          <p:spTgt spid="96265"/>
                                        </p:tgtEl>
                                        <p:attrNameLst>
                                          <p:attrName>ppt_x</p:attrName>
                                        </p:attrNameLst>
                                      </p:cBhvr>
                                      <p:tavLst>
                                        <p:tav tm="0">
                                          <p:val>
                                            <p:strVal val="0-#ppt_w/2"/>
                                          </p:val>
                                        </p:tav>
                                        <p:tav tm="100000">
                                          <p:val>
                                            <p:strVal val="#ppt_x"/>
                                          </p:val>
                                        </p:tav>
                                      </p:tavLst>
                                    </p:anim>
                                    <p:anim calcmode="lin" valueType="num">
                                      <p:cBhvr additive="base">
                                        <p:cTn id="38" dur="500" fill="hold"/>
                                        <p:tgtEl>
                                          <p:spTgt spid="9626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6266"/>
                                        </p:tgtEl>
                                        <p:attrNameLst>
                                          <p:attrName>style.visibility</p:attrName>
                                        </p:attrNameLst>
                                      </p:cBhvr>
                                      <p:to>
                                        <p:strVal val="visible"/>
                                      </p:to>
                                    </p:set>
                                    <p:anim calcmode="lin" valueType="num">
                                      <p:cBhvr additive="base">
                                        <p:cTn id="43" dur="500" fill="hold"/>
                                        <p:tgtEl>
                                          <p:spTgt spid="96266"/>
                                        </p:tgtEl>
                                        <p:attrNameLst>
                                          <p:attrName>ppt_x</p:attrName>
                                        </p:attrNameLst>
                                      </p:cBhvr>
                                      <p:tavLst>
                                        <p:tav tm="0">
                                          <p:val>
                                            <p:strVal val="0-#ppt_w/2"/>
                                          </p:val>
                                        </p:tav>
                                        <p:tav tm="100000">
                                          <p:val>
                                            <p:strVal val="#ppt_x"/>
                                          </p:val>
                                        </p:tav>
                                      </p:tavLst>
                                    </p:anim>
                                    <p:anim calcmode="lin" valueType="num">
                                      <p:cBhvr additive="base">
                                        <p:cTn id="44" dur="500" fill="hold"/>
                                        <p:tgtEl>
                                          <p:spTgt spid="962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animBg="1" autoUpdateAnimBg="0"/>
      <p:bldP spid="96259" grpId="0" animBg="1" autoUpdateAnimBg="0"/>
      <p:bldP spid="96260" grpId="0" animBg="1"/>
      <p:bldP spid="96263" grpId="0" animBg="1" autoUpdateAnimBg="0"/>
      <p:bldP spid="96264" grpId="0" animBg="1" autoUpdateAnimBg="0"/>
      <p:bldP spid="96265" grpId="0" animBg="1" autoUpdateAnimBg="0"/>
      <p:bldP spid="96266" grpId="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685800" y="152400"/>
            <a:ext cx="8001000" cy="533400"/>
          </a:xfrm>
          <a:ln w="38100">
            <a:solidFill>
              <a:schemeClr val="accent2"/>
            </a:solidFill>
          </a:ln>
        </p:spPr>
        <p:txBody>
          <a:bodyPr/>
          <a:lstStyle/>
          <a:p>
            <a:pPr eaLnBrk="1" hangingPunct="1"/>
            <a:r>
              <a:rPr lang="en-US" sz="3600" dirty="0" smtClean="0">
                <a:latin typeface="Verdana" pitchFamily="34" charset="0"/>
              </a:rPr>
              <a:t>PEMBUKUAN DAN PENCATATAN</a:t>
            </a:r>
          </a:p>
        </p:txBody>
      </p:sp>
      <p:sp>
        <p:nvSpPr>
          <p:cNvPr id="91139" name="AutoShape 3"/>
          <p:cNvSpPr>
            <a:spLocks noChangeArrowheads="1"/>
          </p:cNvSpPr>
          <p:nvPr/>
        </p:nvSpPr>
        <p:spPr bwMode="auto">
          <a:xfrm>
            <a:off x="4038600" y="620713"/>
            <a:ext cx="6858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1140" name="Rectangle 4"/>
          <p:cNvSpPr>
            <a:spLocks noChangeArrowheads="1"/>
          </p:cNvSpPr>
          <p:nvPr/>
        </p:nvSpPr>
        <p:spPr bwMode="auto">
          <a:xfrm>
            <a:off x="457200" y="981075"/>
            <a:ext cx="8382000" cy="3041650"/>
          </a:xfrm>
          <a:prstGeom prst="rect">
            <a:avLst/>
          </a:prstGeom>
          <a:noFill/>
          <a:ln w="28575">
            <a:solidFill>
              <a:srgbClr val="FF0000"/>
            </a:solidFill>
            <a:miter lim="800000"/>
            <a:headEnd/>
            <a:tailEnd/>
          </a:ln>
        </p:spPr>
        <p:txBody>
          <a:bodyPr lIns="91422" tIns="45712" rIns="91422" bIns="45712">
            <a:spAutoFit/>
          </a:bodyPr>
          <a:lstStyle/>
          <a:p>
            <a:r>
              <a:rPr lang="en-US" u="none">
                <a:latin typeface="Tahoma" pitchFamily="34" charset="0"/>
                <a:cs typeface="Times New Roman" pitchFamily="18" charset="0"/>
              </a:rPr>
              <a:t>Pembukuan adalah suatu proses pencatatan yang dilakukan secara teratur untuk mengumpulkan data dan informasi keuangan yang meliputi </a:t>
            </a:r>
            <a:r>
              <a:rPr lang="en-US" b="1" u="none">
                <a:solidFill>
                  <a:schemeClr val="accent2"/>
                </a:solidFill>
                <a:latin typeface="Tahoma" pitchFamily="34" charset="0"/>
                <a:cs typeface="Times New Roman" pitchFamily="18" charset="0"/>
              </a:rPr>
              <a:t>harta, kewajiban, modal, penghasilan dan biaya, serta jumlah harga perolehan dan penyerahan barang atau jasa</a:t>
            </a:r>
            <a:r>
              <a:rPr lang="en-US" u="none">
                <a:latin typeface="Tahoma" pitchFamily="34" charset="0"/>
                <a:cs typeface="Times New Roman" pitchFamily="18" charset="0"/>
              </a:rPr>
              <a:t>, yang ditutup dengan menyusun </a:t>
            </a:r>
            <a:r>
              <a:rPr lang="en-US" b="1" u="none">
                <a:solidFill>
                  <a:srgbClr val="FF0000"/>
                </a:solidFill>
                <a:latin typeface="Tahoma" pitchFamily="34" charset="0"/>
                <a:cs typeface="Times New Roman" pitchFamily="18" charset="0"/>
              </a:rPr>
              <a:t>laporan keuangan</a:t>
            </a:r>
            <a:r>
              <a:rPr lang="en-US" u="none">
                <a:latin typeface="Tahoma" pitchFamily="34" charset="0"/>
                <a:cs typeface="Times New Roman" pitchFamily="18" charset="0"/>
              </a:rPr>
              <a:t> berupa neraca dan laporan laba rugi untuk periode Tahun Pajak tersebut .</a:t>
            </a:r>
          </a:p>
          <a:p>
            <a:r>
              <a:rPr lang="en-GB" b="1" u="none">
                <a:solidFill>
                  <a:srgbClr val="990000"/>
                </a:solidFill>
                <a:latin typeface="Times New Roman" pitchFamily="18" charset="0"/>
              </a:rPr>
              <a:t>(Pasal 1 angka 29 UU KUP)</a:t>
            </a:r>
          </a:p>
        </p:txBody>
      </p:sp>
      <p:sp>
        <p:nvSpPr>
          <p:cNvPr id="91141" name="Rectangle 5"/>
          <p:cNvSpPr>
            <a:spLocks noChangeArrowheads="1"/>
          </p:cNvSpPr>
          <p:nvPr/>
        </p:nvSpPr>
        <p:spPr bwMode="auto">
          <a:xfrm>
            <a:off x="468313" y="4137025"/>
            <a:ext cx="8294687" cy="2676525"/>
          </a:xfrm>
          <a:prstGeom prst="rect">
            <a:avLst/>
          </a:prstGeom>
          <a:noFill/>
          <a:ln w="28575">
            <a:solidFill>
              <a:srgbClr val="FF0000"/>
            </a:solidFill>
            <a:miter lim="800000"/>
            <a:headEnd/>
            <a:tailEnd/>
          </a:ln>
        </p:spPr>
        <p:txBody>
          <a:bodyPr lIns="91422" tIns="45712" rIns="91422" bIns="45712">
            <a:spAutoFit/>
          </a:bodyPr>
          <a:lstStyle/>
          <a:p>
            <a:r>
              <a:rPr lang="en-US" u="none">
                <a:latin typeface="Tahoma" pitchFamily="34" charset="0"/>
                <a:cs typeface="Times New Roman" pitchFamily="18" charset="0"/>
              </a:rPr>
              <a:t>Pencatatan terdiri atas data yang dikumpulkan secara teratur tentang </a:t>
            </a:r>
            <a:r>
              <a:rPr lang="en-US" b="1" u="none">
                <a:solidFill>
                  <a:schemeClr val="accent2"/>
                </a:solidFill>
                <a:latin typeface="Tahoma" pitchFamily="34" charset="0"/>
                <a:cs typeface="Times New Roman" pitchFamily="18" charset="0"/>
              </a:rPr>
              <a:t>peredaran </a:t>
            </a:r>
            <a:r>
              <a:rPr lang="en-US" u="none">
                <a:latin typeface="Tahoma" pitchFamily="34" charset="0"/>
                <a:cs typeface="Times New Roman" pitchFamily="18" charset="0"/>
              </a:rPr>
              <a:t>atau</a:t>
            </a:r>
            <a:r>
              <a:rPr lang="en-US" b="1" u="none">
                <a:solidFill>
                  <a:schemeClr val="accent2"/>
                </a:solidFill>
                <a:latin typeface="Tahoma" pitchFamily="34" charset="0"/>
                <a:cs typeface="Times New Roman" pitchFamily="18" charset="0"/>
              </a:rPr>
              <a:t> penerimaan bruto</a:t>
            </a:r>
            <a:r>
              <a:rPr lang="en-US" u="none">
                <a:latin typeface="Tahoma" pitchFamily="34" charset="0"/>
                <a:cs typeface="Times New Roman" pitchFamily="18" charset="0"/>
              </a:rPr>
              <a:t> dan/atau </a:t>
            </a:r>
            <a:r>
              <a:rPr lang="en-US" b="1" u="none">
                <a:solidFill>
                  <a:schemeClr val="accent2"/>
                </a:solidFill>
                <a:latin typeface="Tahoma" pitchFamily="34" charset="0"/>
                <a:cs typeface="Times New Roman" pitchFamily="18" charset="0"/>
              </a:rPr>
              <a:t>penghasilan bruto</a:t>
            </a:r>
            <a:r>
              <a:rPr lang="en-US" u="none">
                <a:latin typeface="Tahoma" pitchFamily="34" charset="0"/>
                <a:cs typeface="Times New Roman" pitchFamily="18" charset="0"/>
              </a:rPr>
              <a:t> sebagai </a:t>
            </a:r>
            <a:r>
              <a:rPr lang="en-US" b="1" u="none">
                <a:solidFill>
                  <a:srgbClr val="00CC00"/>
                </a:solidFill>
                <a:latin typeface="Tahoma" pitchFamily="34" charset="0"/>
                <a:cs typeface="Times New Roman" pitchFamily="18" charset="0"/>
              </a:rPr>
              <a:t>dasar untuk menghitung jumlah pajak yang terutang</a:t>
            </a:r>
            <a:r>
              <a:rPr lang="en-US" u="none">
                <a:latin typeface="Tahoma" pitchFamily="34" charset="0"/>
                <a:cs typeface="Times New Roman" pitchFamily="18" charset="0"/>
              </a:rPr>
              <a:t> </a:t>
            </a:r>
            <a:r>
              <a:rPr lang="en-US" i="1" u="none">
                <a:latin typeface="Tahoma" pitchFamily="34" charset="0"/>
                <a:cs typeface="Times New Roman" pitchFamily="18" charset="0"/>
              </a:rPr>
              <a:t>termasuk</a:t>
            </a:r>
            <a:r>
              <a:rPr lang="en-US" u="none">
                <a:latin typeface="Tahoma" pitchFamily="34" charset="0"/>
                <a:cs typeface="Times New Roman" pitchFamily="18" charset="0"/>
              </a:rPr>
              <a:t> penghasilan yang bukan objek pajak dan/atau yang dikenai pajak yang bersifat final.</a:t>
            </a:r>
            <a:r>
              <a:rPr lang="en-GB" u="none">
                <a:latin typeface="Tahoma" pitchFamily="34" charset="0"/>
              </a:rPr>
              <a:t> </a:t>
            </a:r>
          </a:p>
          <a:p>
            <a:r>
              <a:rPr lang="en-GB" b="1" u="none">
                <a:solidFill>
                  <a:srgbClr val="990000"/>
                </a:solidFill>
                <a:latin typeface="Times New Roman" pitchFamily="18" charset="0"/>
              </a:rPr>
              <a:t>(Pasal 28 angka 9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138"/>
                                        </p:tgtEl>
                                        <p:attrNameLst>
                                          <p:attrName>style.visibility</p:attrName>
                                        </p:attrNameLst>
                                      </p:cBhvr>
                                      <p:to>
                                        <p:strVal val="visible"/>
                                      </p:to>
                                    </p:set>
                                    <p:anim calcmode="lin" valueType="num">
                                      <p:cBhvr additive="base">
                                        <p:cTn id="7" dur="500" fill="hold"/>
                                        <p:tgtEl>
                                          <p:spTgt spid="91138"/>
                                        </p:tgtEl>
                                        <p:attrNameLst>
                                          <p:attrName>ppt_x</p:attrName>
                                        </p:attrNameLst>
                                      </p:cBhvr>
                                      <p:tavLst>
                                        <p:tav tm="0">
                                          <p:val>
                                            <p:strVal val="0-#ppt_w/2"/>
                                          </p:val>
                                        </p:tav>
                                        <p:tav tm="100000">
                                          <p:val>
                                            <p:strVal val="#ppt_x"/>
                                          </p:val>
                                        </p:tav>
                                      </p:tavLst>
                                    </p:anim>
                                    <p:anim calcmode="lin" valueType="num">
                                      <p:cBhvr additive="base">
                                        <p:cTn id="8" dur="500" fill="hold"/>
                                        <p:tgtEl>
                                          <p:spTgt spid="911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1139"/>
                                        </p:tgtEl>
                                        <p:attrNameLst>
                                          <p:attrName>style.visibility</p:attrName>
                                        </p:attrNameLst>
                                      </p:cBhvr>
                                      <p:to>
                                        <p:strVal val="visible"/>
                                      </p:to>
                                    </p:set>
                                    <p:anim calcmode="lin" valueType="num">
                                      <p:cBhvr additive="base">
                                        <p:cTn id="13" dur="500" fill="hold"/>
                                        <p:tgtEl>
                                          <p:spTgt spid="91139"/>
                                        </p:tgtEl>
                                        <p:attrNameLst>
                                          <p:attrName>ppt_x</p:attrName>
                                        </p:attrNameLst>
                                      </p:cBhvr>
                                      <p:tavLst>
                                        <p:tav tm="0">
                                          <p:val>
                                            <p:strVal val="0-#ppt_w/2"/>
                                          </p:val>
                                        </p:tav>
                                        <p:tav tm="100000">
                                          <p:val>
                                            <p:strVal val="#ppt_x"/>
                                          </p:val>
                                        </p:tav>
                                      </p:tavLst>
                                    </p:anim>
                                    <p:anim calcmode="lin" valueType="num">
                                      <p:cBhvr additive="base">
                                        <p:cTn id="14" dur="500" fill="hold"/>
                                        <p:tgtEl>
                                          <p:spTgt spid="9113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1140"/>
                                        </p:tgtEl>
                                        <p:attrNameLst>
                                          <p:attrName>style.visibility</p:attrName>
                                        </p:attrNameLst>
                                      </p:cBhvr>
                                      <p:to>
                                        <p:strVal val="visible"/>
                                      </p:to>
                                    </p:set>
                                    <p:anim calcmode="lin" valueType="num">
                                      <p:cBhvr additive="base">
                                        <p:cTn id="19" dur="500" fill="hold"/>
                                        <p:tgtEl>
                                          <p:spTgt spid="91140"/>
                                        </p:tgtEl>
                                        <p:attrNameLst>
                                          <p:attrName>ppt_x</p:attrName>
                                        </p:attrNameLst>
                                      </p:cBhvr>
                                      <p:tavLst>
                                        <p:tav tm="0">
                                          <p:val>
                                            <p:strVal val="0-#ppt_w/2"/>
                                          </p:val>
                                        </p:tav>
                                        <p:tav tm="100000">
                                          <p:val>
                                            <p:strVal val="#ppt_x"/>
                                          </p:val>
                                        </p:tav>
                                      </p:tavLst>
                                    </p:anim>
                                    <p:anim calcmode="lin" valueType="num">
                                      <p:cBhvr additive="base">
                                        <p:cTn id="20" dur="500" fill="hold"/>
                                        <p:tgtEl>
                                          <p:spTgt spid="9114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1141"/>
                                        </p:tgtEl>
                                        <p:attrNameLst>
                                          <p:attrName>style.visibility</p:attrName>
                                        </p:attrNameLst>
                                      </p:cBhvr>
                                      <p:to>
                                        <p:strVal val="visible"/>
                                      </p:to>
                                    </p:set>
                                    <p:anim calcmode="lin" valueType="num">
                                      <p:cBhvr additive="base">
                                        <p:cTn id="25" dur="500" fill="hold"/>
                                        <p:tgtEl>
                                          <p:spTgt spid="91141"/>
                                        </p:tgtEl>
                                        <p:attrNameLst>
                                          <p:attrName>ppt_x</p:attrName>
                                        </p:attrNameLst>
                                      </p:cBhvr>
                                      <p:tavLst>
                                        <p:tav tm="0">
                                          <p:val>
                                            <p:strVal val="0-#ppt_w/2"/>
                                          </p:val>
                                        </p:tav>
                                        <p:tav tm="100000">
                                          <p:val>
                                            <p:strVal val="#ppt_x"/>
                                          </p:val>
                                        </p:tav>
                                      </p:tavLst>
                                    </p:anim>
                                    <p:anim calcmode="lin" valueType="num">
                                      <p:cBhvr additive="base">
                                        <p:cTn id="26" dur="500" fill="hold"/>
                                        <p:tgtEl>
                                          <p:spTgt spid="911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animBg="1" autoUpdateAnimBg="0"/>
      <p:bldP spid="91139" grpId="0" animBg="1"/>
      <p:bldP spid="91140" grpId="0" animBg="1" autoUpdateAnimBg="0"/>
      <p:bldP spid="91141" grpId="0" animBg="1"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endParaRPr lang="en-US" smtClean="0"/>
          </a:p>
        </p:txBody>
      </p:sp>
      <p:sp>
        <p:nvSpPr>
          <p:cNvPr id="51203" name="Content Placeholder 2"/>
          <p:cNvSpPr>
            <a:spLocks noGrp="1"/>
          </p:cNvSpPr>
          <p:nvPr>
            <p:ph idx="1"/>
          </p:nvPr>
        </p:nvSpPr>
        <p:spPr/>
        <p:txBody>
          <a:bodyPr/>
          <a:lstStyle/>
          <a:p>
            <a:endParaRPr lang="en-US" smtClean="0"/>
          </a:p>
        </p:txBody>
      </p:sp>
      <p:pic>
        <p:nvPicPr>
          <p:cNvPr id="51204" name="Picture 2"/>
          <p:cNvPicPr>
            <a:picLocks noChangeAspect="1" noChangeArrowheads="1"/>
          </p:cNvPicPr>
          <p:nvPr/>
        </p:nvPicPr>
        <p:blipFill>
          <a:blip r:embed="rId2" cstate="print"/>
          <a:srcRect/>
          <a:stretch>
            <a:fillRect/>
          </a:stretch>
        </p:blipFill>
        <p:spPr bwMode="auto">
          <a:xfrm>
            <a:off x="1136650" y="0"/>
            <a:ext cx="6681788" cy="6669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endParaRPr lang="en-US" smtClean="0"/>
          </a:p>
        </p:txBody>
      </p:sp>
      <p:sp>
        <p:nvSpPr>
          <p:cNvPr id="52227" name="Content Placeholder 2"/>
          <p:cNvSpPr>
            <a:spLocks noGrp="1"/>
          </p:cNvSpPr>
          <p:nvPr>
            <p:ph idx="1"/>
          </p:nvPr>
        </p:nvSpPr>
        <p:spPr/>
        <p:txBody>
          <a:bodyPr/>
          <a:lstStyle/>
          <a:p>
            <a:endParaRPr lang="en-US" smtClean="0"/>
          </a:p>
        </p:txBody>
      </p:sp>
      <p:pic>
        <p:nvPicPr>
          <p:cNvPr id="52228" name="Picture 2"/>
          <p:cNvPicPr>
            <a:picLocks noChangeAspect="1" noChangeArrowheads="1"/>
          </p:cNvPicPr>
          <p:nvPr/>
        </p:nvPicPr>
        <p:blipFill>
          <a:blip r:embed="rId2" cstate="print"/>
          <a:srcRect/>
          <a:stretch>
            <a:fillRect/>
          </a:stretch>
        </p:blipFill>
        <p:spPr bwMode="auto">
          <a:xfrm>
            <a:off x="468313" y="0"/>
            <a:ext cx="8153400" cy="6904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p:cNvSpPr>
            <a:spLocks noGrp="1" noRot="1" noChangeArrowheads="1"/>
          </p:cNvSpPr>
          <p:nvPr>
            <p:ph type="title"/>
          </p:nvPr>
        </p:nvSpPr>
        <p:spPr>
          <a:xfrm>
            <a:off x="2268538" y="333375"/>
            <a:ext cx="4319587" cy="1008063"/>
          </a:xfrm>
          <a:ln w="38100">
            <a:solidFill>
              <a:schemeClr val="tx2"/>
            </a:solidFill>
          </a:ln>
        </p:spPr>
        <p:txBody>
          <a:bodyPr/>
          <a:lstStyle/>
          <a:p>
            <a:pPr eaLnBrk="1" hangingPunct="1">
              <a:defRPr/>
            </a:pPr>
            <a:r>
              <a:rPr lang="en-US" sz="6000" b="0" smtClean="0"/>
              <a:t>UU KUP</a:t>
            </a:r>
          </a:p>
        </p:txBody>
      </p:sp>
      <p:sp>
        <p:nvSpPr>
          <p:cNvPr id="465923" name="Rectangle 3"/>
          <p:cNvSpPr>
            <a:spLocks noChangeArrowheads="1"/>
          </p:cNvSpPr>
          <p:nvPr/>
        </p:nvSpPr>
        <p:spPr bwMode="auto">
          <a:xfrm>
            <a:off x="1187450" y="1700213"/>
            <a:ext cx="6665913" cy="1044575"/>
          </a:xfrm>
          <a:prstGeom prst="rect">
            <a:avLst/>
          </a:prstGeom>
          <a:noFill/>
          <a:ln w="38100">
            <a:solidFill>
              <a:srgbClr val="FF3300"/>
            </a:solidFill>
            <a:miter lim="800000"/>
            <a:headEnd/>
            <a:tailEnd/>
          </a:ln>
        </p:spPr>
        <p:txBody>
          <a:bodyPr lIns="91422" tIns="45712" rIns="91422" bIns="45712">
            <a:spAutoFit/>
          </a:bodyPr>
          <a:lstStyle/>
          <a:p>
            <a:r>
              <a:rPr lang="en-GB" sz="6000" b="1" u="none">
                <a:solidFill>
                  <a:schemeClr val="folHlink"/>
                </a:solidFill>
              </a:rPr>
              <a:t>KEWAJIBAN</a:t>
            </a:r>
          </a:p>
        </p:txBody>
      </p:sp>
      <p:sp>
        <p:nvSpPr>
          <p:cNvPr id="465926" name="AutoShape 6"/>
          <p:cNvSpPr>
            <a:spLocks noChangeArrowheads="1"/>
          </p:cNvSpPr>
          <p:nvPr/>
        </p:nvSpPr>
        <p:spPr bwMode="auto">
          <a:xfrm>
            <a:off x="250825" y="144463"/>
            <a:ext cx="865188" cy="908050"/>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
        <p:nvSpPr>
          <p:cNvPr id="12293" name="AutoShape 7"/>
          <p:cNvSpPr>
            <a:spLocks noChangeArrowheads="1"/>
          </p:cNvSpPr>
          <p:nvPr/>
        </p:nvSpPr>
        <p:spPr bwMode="auto">
          <a:xfrm>
            <a:off x="3995738" y="1268413"/>
            <a:ext cx="720725" cy="574675"/>
          </a:xfrm>
          <a:prstGeom prst="downArrow">
            <a:avLst>
              <a:gd name="adj1" fmla="val 5731"/>
              <a:gd name="adj2" fmla="val 45028"/>
            </a:avLst>
          </a:prstGeom>
          <a:solidFill>
            <a:srgbClr val="FF33CC"/>
          </a:solidFill>
          <a:ln w="9525">
            <a:solidFill>
              <a:srgbClr val="000000"/>
            </a:solidFill>
            <a:miter lim="800000"/>
            <a:headEnd/>
            <a:tailEnd/>
          </a:ln>
        </p:spPr>
        <p:txBody>
          <a:bodyPr wrap="none" anchor="ctr"/>
          <a:lstStyle/>
          <a:p>
            <a:endParaRPr lang="en-US"/>
          </a:p>
        </p:txBody>
      </p:sp>
      <p:sp>
        <p:nvSpPr>
          <p:cNvPr id="465928" name="Rectangle 8"/>
          <p:cNvSpPr>
            <a:spLocks noChangeArrowheads="1"/>
          </p:cNvSpPr>
          <p:nvPr/>
        </p:nvSpPr>
        <p:spPr bwMode="auto">
          <a:xfrm>
            <a:off x="611188" y="3332163"/>
            <a:ext cx="7991475" cy="528637"/>
          </a:xfrm>
          <a:prstGeom prst="rect">
            <a:avLst/>
          </a:prstGeom>
          <a:noFill/>
          <a:ln w="9525">
            <a:solidFill>
              <a:srgbClr val="000000"/>
            </a:solidFill>
            <a:miter lim="800000"/>
            <a:headEnd/>
            <a:tailEnd/>
          </a:ln>
        </p:spPr>
        <p:txBody>
          <a:bodyPr lIns="91422" tIns="45712" rIns="91422" bIns="45712" anchor="ctr">
            <a:spAutoFit/>
          </a:bodyPr>
          <a:lstStyle/>
          <a:p>
            <a:r>
              <a:rPr lang="en-US" sz="2800" b="1" u="none">
                <a:solidFill>
                  <a:schemeClr val="folHlink"/>
                </a:solidFill>
              </a:rPr>
              <a:t>KAPAN KEWAJIBAN ITU TIMBUL?</a:t>
            </a:r>
          </a:p>
        </p:txBody>
      </p:sp>
      <p:sp>
        <p:nvSpPr>
          <p:cNvPr id="465929" name="Rectangle 9"/>
          <p:cNvSpPr>
            <a:spLocks noChangeArrowheads="1"/>
          </p:cNvSpPr>
          <p:nvPr/>
        </p:nvSpPr>
        <p:spPr bwMode="auto">
          <a:xfrm>
            <a:off x="612775" y="4052888"/>
            <a:ext cx="7991475" cy="528637"/>
          </a:xfrm>
          <a:prstGeom prst="rect">
            <a:avLst/>
          </a:prstGeom>
          <a:noFill/>
          <a:ln w="9525">
            <a:solidFill>
              <a:srgbClr val="000000"/>
            </a:solidFill>
            <a:miter lim="800000"/>
            <a:headEnd/>
            <a:tailEnd/>
          </a:ln>
        </p:spPr>
        <p:txBody>
          <a:bodyPr lIns="91422" tIns="45712" rIns="91422" bIns="45712" anchor="ctr">
            <a:spAutoFit/>
          </a:bodyPr>
          <a:lstStyle/>
          <a:p>
            <a:r>
              <a:rPr lang="en-US" sz="2800" b="1" u="none">
                <a:solidFill>
                  <a:schemeClr val="folHlink"/>
                </a:solidFill>
              </a:rPr>
              <a:t>BAGI SIAPA?</a:t>
            </a:r>
          </a:p>
        </p:txBody>
      </p:sp>
      <p:sp>
        <p:nvSpPr>
          <p:cNvPr id="465930" name="Rectangle 10"/>
          <p:cNvSpPr>
            <a:spLocks noChangeArrowheads="1"/>
          </p:cNvSpPr>
          <p:nvPr/>
        </p:nvSpPr>
        <p:spPr bwMode="auto">
          <a:xfrm>
            <a:off x="612775" y="4772025"/>
            <a:ext cx="7991475" cy="528638"/>
          </a:xfrm>
          <a:prstGeom prst="rect">
            <a:avLst/>
          </a:prstGeom>
          <a:noFill/>
          <a:ln w="9525">
            <a:solidFill>
              <a:srgbClr val="000000"/>
            </a:solidFill>
            <a:miter lim="800000"/>
            <a:headEnd/>
            <a:tailEnd/>
          </a:ln>
        </p:spPr>
        <p:txBody>
          <a:bodyPr lIns="91422" tIns="45712" rIns="91422" bIns="45712" anchor="ctr">
            <a:spAutoFit/>
          </a:bodyPr>
          <a:lstStyle/>
          <a:p>
            <a:r>
              <a:rPr lang="en-US" sz="2800" b="1" u="none">
                <a:solidFill>
                  <a:schemeClr val="folHlink"/>
                </a:solidFill>
              </a:rPr>
              <a:t>BAGAIMANA MENUNAIKANNYA?</a:t>
            </a:r>
          </a:p>
        </p:txBody>
      </p:sp>
      <p:sp>
        <p:nvSpPr>
          <p:cNvPr id="465931" name="Rectangle 11"/>
          <p:cNvSpPr>
            <a:spLocks noChangeArrowheads="1"/>
          </p:cNvSpPr>
          <p:nvPr/>
        </p:nvSpPr>
        <p:spPr bwMode="auto">
          <a:xfrm>
            <a:off x="611188" y="5421313"/>
            <a:ext cx="7991475" cy="528637"/>
          </a:xfrm>
          <a:prstGeom prst="rect">
            <a:avLst/>
          </a:prstGeom>
          <a:noFill/>
          <a:ln w="9525">
            <a:solidFill>
              <a:srgbClr val="000000"/>
            </a:solidFill>
            <a:miter lim="800000"/>
            <a:headEnd/>
            <a:tailEnd/>
          </a:ln>
        </p:spPr>
        <p:txBody>
          <a:bodyPr lIns="91422" tIns="45712" rIns="91422" bIns="45712" anchor="ctr">
            <a:spAutoFit/>
          </a:bodyPr>
          <a:lstStyle/>
          <a:p>
            <a:r>
              <a:rPr lang="en-US" sz="2800" b="1" u="none">
                <a:solidFill>
                  <a:schemeClr val="folHlink"/>
                </a:solidFill>
              </a:rPr>
              <a:t>APA SANKSINYA?</a:t>
            </a:r>
          </a:p>
        </p:txBody>
      </p:sp>
      <p:sp>
        <p:nvSpPr>
          <p:cNvPr id="465933" name="AutoShape 13"/>
          <p:cNvSpPr>
            <a:spLocks noChangeArrowheads="1"/>
          </p:cNvSpPr>
          <p:nvPr/>
        </p:nvSpPr>
        <p:spPr bwMode="auto">
          <a:xfrm>
            <a:off x="3995738" y="2638425"/>
            <a:ext cx="720725" cy="574675"/>
          </a:xfrm>
          <a:prstGeom prst="downArrow">
            <a:avLst>
              <a:gd name="adj1" fmla="val 5731"/>
              <a:gd name="adj2" fmla="val 45028"/>
            </a:avLst>
          </a:prstGeom>
          <a:solidFill>
            <a:srgbClr val="FF33CC"/>
          </a:solidFill>
          <a:ln w="9525">
            <a:solidFill>
              <a:srgbClr val="000000"/>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5923"/>
                                        </p:tgtEl>
                                        <p:attrNameLst>
                                          <p:attrName>style.visibility</p:attrName>
                                        </p:attrNameLst>
                                      </p:cBhvr>
                                      <p:to>
                                        <p:strVal val="visible"/>
                                      </p:to>
                                    </p:set>
                                    <p:anim calcmode="lin" valueType="num">
                                      <p:cBhvr>
                                        <p:cTn id="7" dur="500" fill="hold"/>
                                        <p:tgtEl>
                                          <p:spTgt spid="465923"/>
                                        </p:tgtEl>
                                        <p:attrNameLst>
                                          <p:attrName>ppt_w</p:attrName>
                                        </p:attrNameLst>
                                      </p:cBhvr>
                                      <p:tavLst>
                                        <p:tav tm="0">
                                          <p:val>
                                            <p:fltVal val="0"/>
                                          </p:val>
                                        </p:tav>
                                        <p:tav tm="100000">
                                          <p:val>
                                            <p:strVal val="#ppt_w"/>
                                          </p:val>
                                        </p:tav>
                                      </p:tavLst>
                                    </p:anim>
                                    <p:anim calcmode="lin" valueType="num">
                                      <p:cBhvr>
                                        <p:cTn id="8" dur="500" fill="hold"/>
                                        <p:tgtEl>
                                          <p:spTgt spid="46592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65933"/>
                                        </p:tgtEl>
                                        <p:attrNameLst>
                                          <p:attrName>style.visibility</p:attrName>
                                        </p:attrNameLst>
                                      </p:cBhvr>
                                      <p:to>
                                        <p:strVal val="visible"/>
                                      </p:to>
                                    </p:set>
                                    <p:anim calcmode="lin" valueType="num">
                                      <p:cBhvr additive="base">
                                        <p:cTn id="13" dur="500" fill="hold"/>
                                        <p:tgtEl>
                                          <p:spTgt spid="465933"/>
                                        </p:tgtEl>
                                        <p:attrNameLst>
                                          <p:attrName>ppt_x</p:attrName>
                                        </p:attrNameLst>
                                      </p:cBhvr>
                                      <p:tavLst>
                                        <p:tav tm="0">
                                          <p:val>
                                            <p:strVal val="#ppt_x"/>
                                          </p:val>
                                        </p:tav>
                                        <p:tav tm="100000">
                                          <p:val>
                                            <p:strVal val="#ppt_x"/>
                                          </p:val>
                                        </p:tav>
                                      </p:tavLst>
                                    </p:anim>
                                    <p:anim calcmode="lin" valueType="num">
                                      <p:cBhvr additive="base">
                                        <p:cTn id="14" dur="500" fill="hold"/>
                                        <p:tgtEl>
                                          <p:spTgt spid="4659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grpId="0" nodeType="clickEffect">
                                  <p:stCondLst>
                                    <p:cond delay="0"/>
                                  </p:stCondLst>
                                  <p:childTnLst>
                                    <p:set>
                                      <p:cBhvr>
                                        <p:cTn id="18" dur="1" fill="hold">
                                          <p:stCondLst>
                                            <p:cond delay="0"/>
                                          </p:stCondLst>
                                        </p:cTn>
                                        <p:tgtEl>
                                          <p:spTgt spid="465928"/>
                                        </p:tgtEl>
                                        <p:attrNameLst>
                                          <p:attrName>style.visibility</p:attrName>
                                        </p:attrNameLst>
                                      </p:cBhvr>
                                      <p:to>
                                        <p:strVal val="visible"/>
                                      </p:to>
                                    </p:set>
                                    <p:animEffect transition="in" filter="fade">
                                      <p:cBhvr>
                                        <p:cTn id="19" dur="800" decel="100000"/>
                                        <p:tgtEl>
                                          <p:spTgt spid="465928"/>
                                        </p:tgtEl>
                                      </p:cBhvr>
                                    </p:animEffect>
                                    <p:anim calcmode="lin" valueType="num">
                                      <p:cBhvr>
                                        <p:cTn id="20" dur="800" decel="100000" fill="hold"/>
                                        <p:tgtEl>
                                          <p:spTgt spid="465928"/>
                                        </p:tgtEl>
                                        <p:attrNameLst>
                                          <p:attrName>style.rotation</p:attrName>
                                        </p:attrNameLst>
                                      </p:cBhvr>
                                      <p:tavLst>
                                        <p:tav tm="0">
                                          <p:val>
                                            <p:fltVal val="-90"/>
                                          </p:val>
                                        </p:tav>
                                        <p:tav tm="100000">
                                          <p:val>
                                            <p:fltVal val="0"/>
                                          </p:val>
                                        </p:tav>
                                      </p:tavLst>
                                    </p:anim>
                                    <p:anim calcmode="lin" valueType="num">
                                      <p:cBhvr>
                                        <p:cTn id="21" dur="800" decel="100000" fill="hold"/>
                                        <p:tgtEl>
                                          <p:spTgt spid="465928"/>
                                        </p:tgtEl>
                                        <p:attrNameLst>
                                          <p:attrName>ppt_x</p:attrName>
                                        </p:attrNameLst>
                                      </p:cBhvr>
                                      <p:tavLst>
                                        <p:tav tm="0">
                                          <p:val>
                                            <p:strVal val="#ppt_x+0.4"/>
                                          </p:val>
                                        </p:tav>
                                        <p:tav tm="100000">
                                          <p:val>
                                            <p:strVal val="#ppt_x-0.05"/>
                                          </p:val>
                                        </p:tav>
                                      </p:tavLst>
                                    </p:anim>
                                    <p:anim calcmode="lin" valueType="num">
                                      <p:cBhvr>
                                        <p:cTn id="22" dur="800" decel="100000" fill="hold"/>
                                        <p:tgtEl>
                                          <p:spTgt spid="465928"/>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465928"/>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465928"/>
                                        </p:tgtEl>
                                        <p:attrNameLst>
                                          <p:attrName>ppt_y</p:attrName>
                                        </p:attrNameLst>
                                      </p:cBhvr>
                                      <p:tavLst>
                                        <p:tav tm="0">
                                          <p:val>
                                            <p:strVal val="#ppt_y+0.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grpId="0" nodeType="clickEffect">
                                  <p:stCondLst>
                                    <p:cond delay="0"/>
                                  </p:stCondLst>
                                  <p:childTnLst>
                                    <p:set>
                                      <p:cBhvr>
                                        <p:cTn id="28" dur="1" fill="hold">
                                          <p:stCondLst>
                                            <p:cond delay="0"/>
                                          </p:stCondLst>
                                        </p:cTn>
                                        <p:tgtEl>
                                          <p:spTgt spid="465929"/>
                                        </p:tgtEl>
                                        <p:attrNameLst>
                                          <p:attrName>style.visibility</p:attrName>
                                        </p:attrNameLst>
                                      </p:cBhvr>
                                      <p:to>
                                        <p:strVal val="visible"/>
                                      </p:to>
                                    </p:set>
                                    <p:anim calcmode="lin" valueType="num">
                                      <p:cBhvr>
                                        <p:cTn id="29" dur="500" fill="hold"/>
                                        <p:tgtEl>
                                          <p:spTgt spid="465929"/>
                                        </p:tgtEl>
                                        <p:attrNameLst>
                                          <p:attrName>ppt_w</p:attrName>
                                        </p:attrNameLst>
                                      </p:cBhvr>
                                      <p:tavLst>
                                        <p:tav tm="0">
                                          <p:val>
                                            <p:fltVal val="0"/>
                                          </p:val>
                                        </p:tav>
                                        <p:tav tm="100000">
                                          <p:val>
                                            <p:strVal val="#ppt_w"/>
                                          </p:val>
                                        </p:tav>
                                      </p:tavLst>
                                    </p:anim>
                                    <p:anim calcmode="lin" valueType="num">
                                      <p:cBhvr>
                                        <p:cTn id="30" dur="500" fill="hold"/>
                                        <p:tgtEl>
                                          <p:spTgt spid="465929"/>
                                        </p:tgtEl>
                                        <p:attrNameLst>
                                          <p:attrName>ppt_h</p:attrName>
                                        </p:attrNameLst>
                                      </p:cBhvr>
                                      <p:tavLst>
                                        <p:tav tm="0">
                                          <p:val>
                                            <p:fltVal val="0"/>
                                          </p:val>
                                        </p:tav>
                                        <p:tav tm="100000">
                                          <p:val>
                                            <p:strVal val="#ppt_h"/>
                                          </p:val>
                                        </p:tav>
                                      </p:tavLst>
                                    </p:anim>
                                    <p:animEffect transition="in" filter="fade">
                                      <p:cBhvr>
                                        <p:cTn id="31" dur="500"/>
                                        <p:tgtEl>
                                          <p:spTgt spid="465929"/>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465930"/>
                                        </p:tgtEl>
                                        <p:attrNameLst>
                                          <p:attrName>style.visibility</p:attrName>
                                        </p:attrNameLst>
                                      </p:cBhvr>
                                      <p:to>
                                        <p:strVal val="visible"/>
                                      </p:to>
                                    </p:set>
                                    <p:animEffect transition="in" filter="blinds(horizontal)">
                                      <p:cBhvr>
                                        <p:cTn id="36" dur="500"/>
                                        <p:tgtEl>
                                          <p:spTgt spid="465930"/>
                                        </p:tgtEl>
                                      </p:cBhvr>
                                    </p:animEffect>
                                  </p:childTnLst>
                                </p:cTn>
                              </p:par>
                            </p:childTnLst>
                          </p:cTn>
                        </p:par>
                      </p:childTnLst>
                    </p:cTn>
                  </p:par>
                  <p:par>
                    <p:cTn id="37" fill="hold">
                      <p:stCondLst>
                        <p:cond delay="indefinite"/>
                      </p:stCondLst>
                      <p:childTnLst>
                        <p:par>
                          <p:cTn id="38" fill="hold">
                            <p:stCondLst>
                              <p:cond delay="0"/>
                            </p:stCondLst>
                            <p:childTnLst>
                              <p:par>
                                <p:cTn id="39" presetID="8" presetClass="entr" presetSubtype="16" fill="hold" grpId="0" nodeType="clickEffect">
                                  <p:stCondLst>
                                    <p:cond delay="0"/>
                                  </p:stCondLst>
                                  <p:childTnLst>
                                    <p:set>
                                      <p:cBhvr>
                                        <p:cTn id="40" dur="1" fill="hold">
                                          <p:stCondLst>
                                            <p:cond delay="0"/>
                                          </p:stCondLst>
                                        </p:cTn>
                                        <p:tgtEl>
                                          <p:spTgt spid="465931"/>
                                        </p:tgtEl>
                                        <p:attrNameLst>
                                          <p:attrName>style.visibility</p:attrName>
                                        </p:attrNameLst>
                                      </p:cBhvr>
                                      <p:to>
                                        <p:strVal val="visible"/>
                                      </p:to>
                                    </p:set>
                                    <p:animEffect transition="in" filter="diamond(in)">
                                      <p:cBhvr>
                                        <p:cTn id="41" dur="2000"/>
                                        <p:tgtEl>
                                          <p:spTgt spid="4659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923" grpId="0" animBg="1"/>
      <p:bldP spid="465928" grpId="0" animBg="1"/>
      <p:bldP spid="465929" grpId="0" animBg="1"/>
      <p:bldP spid="465930" grpId="0" animBg="1"/>
      <p:bldP spid="465931" grpId="0" animBg="1"/>
      <p:bldP spid="46593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547664" y="0"/>
            <a:ext cx="6444208" cy="68347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3" name="Rectangle 3"/>
          <p:cNvSpPr>
            <a:spLocks noGrp="1" noChangeArrowheads="1"/>
          </p:cNvSpPr>
          <p:nvPr>
            <p:ph type="title"/>
          </p:nvPr>
        </p:nvSpPr>
        <p:spPr>
          <a:xfrm>
            <a:off x="838200" y="44450"/>
            <a:ext cx="7315200" cy="533400"/>
          </a:xfrm>
          <a:ln w="38100">
            <a:solidFill>
              <a:schemeClr val="accent2"/>
            </a:solidFill>
          </a:ln>
        </p:spPr>
        <p:txBody>
          <a:bodyPr/>
          <a:lstStyle/>
          <a:p>
            <a:pPr eaLnBrk="1" hangingPunct="1"/>
            <a:r>
              <a:rPr lang="id-ID" sz="2800" smtClean="0">
                <a:latin typeface="Tahoma" pitchFamily="34" charset="0"/>
              </a:rPr>
              <a:t>Syarat </a:t>
            </a:r>
            <a:r>
              <a:rPr lang="en-US" sz="2800" smtClean="0">
                <a:latin typeface="Tahoma" pitchFamily="34" charset="0"/>
              </a:rPr>
              <a:t>PEMBUKUAN</a:t>
            </a:r>
          </a:p>
        </p:txBody>
      </p:sp>
      <p:sp>
        <p:nvSpPr>
          <p:cNvPr id="97284" name="AutoShape 4"/>
          <p:cNvSpPr>
            <a:spLocks noChangeArrowheads="1"/>
          </p:cNvSpPr>
          <p:nvPr/>
        </p:nvSpPr>
        <p:spPr bwMode="auto">
          <a:xfrm>
            <a:off x="3886200" y="47625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7285" name="Rectangle 5"/>
          <p:cNvSpPr>
            <a:spLocks noChangeArrowheads="1"/>
          </p:cNvSpPr>
          <p:nvPr/>
        </p:nvSpPr>
        <p:spPr bwMode="auto">
          <a:xfrm>
            <a:off x="533400" y="981075"/>
            <a:ext cx="807085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Harus </a:t>
            </a:r>
            <a:r>
              <a:rPr lang="en-US" sz="2000" b="1" u="none">
                <a:solidFill>
                  <a:srgbClr val="FF0000"/>
                </a:solidFill>
                <a:latin typeface="Tahoma" pitchFamily="34" charset="0"/>
              </a:rPr>
              <a:t>itikad baik dan mencerminkan keadaan atau kegiatan usaha yang sebenarnya</a:t>
            </a:r>
            <a:r>
              <a:rPr lang="en-US" sz="2000" u="none">
                <a:solidFill>
                  <a:schemeClr val="accent2"/>
                </a:solidFill>
                <a:latin typeface="Tahoma" pitchFamily="34" charset="0"/>
              </a:rPr>
              <a:t>; </a:t>
            </a:r>
            <a:r>
              <a:rPr lang="en-US" sz="2000" i="1" u="none">
                <a:solidFill>
                  <a:schemeClr val="tx2"/>
                </a:solidFill>
                <a:latin typeface="Tahoma" pitchFamily="34" charset="0"/>
              </a:rPr>
              <a:t>ayat 3</a:t>
            </a:r>
          </a:p>
        </p:txBody>
      </p:sp>
      <p:sp>
        <p:nvSpPr>
          <p:cNvPr id="97286" name="Rectangle 6"/>
          <p:cNvSpPr>
            <a:spLocks noChangeArrowheads="1"/>
          </p:cNvSpPr>
          <p:nvPr/>
        </p:nvSpPr>
        <p:spPr bwMode="auto">
          <a:xfrm>
            <a:off x="228600" y="1747838"/>
            <a:ext cx="8915400" cy="708025"/>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harus </a:t>
            </a:r>
            <a:r>
              <a:rPr lang="en-US" sz="2000" b="1" u="none">
                <a:solidFill>
                  <a:srgbClr val="002060"/>
                </a:solidFill>
                <a:latin typeface="Tahoma" pitchFamily="34" charset="0"/>
              </a:rPr>
              <a:t>diselenggarakan di Indonesia</a:t>
            </a:r>
            <a:r>
              <a:rPr lang="id-ID" sz="2000" b="1" u="none">
                <a:solidFill>
                  <a:srgbClr val="002060"/>
                </a:solidFill>
                <a:latin typeface="Tahoma" pitchFamily="34" charset="0"/>
              </a:rPr>
              <a:t>, </a:t>
            </a:r>
            <a:r>
              <a:rPr lang="en-US" sz="2000" b="1" u="none">
                <a:solidFill>
                  <a:srgbClr val="002060"/>
                </a:solidFill>
                <a:latin typeface="Tahoma" pitchFamily="34" charset="0"/>
              </a:rPr>
              <a:t>huruf Latin, angka Arab, mata uang Rupiah, bahasa Indonesia</a:t>
            </a:r>
            <a:r>
              <a:rPr lang="id-ID" sz="2000" b="1" u="none">
                <a:solidFill>
                  <a:srgbClr val="002060"/>
                </a:solidFill>
                <a:latin typeface="Tahoma" pitchFamily="34" charset="0"/>
              </a:rPr>
              <a:t>/</a:t>
            </a:r>
            <a:r>
              <a:rPr lang="en-US" sz="2000" b="1" u="none">
                <a:solidFill>
                  <a:srgbClr val="002060"/>
                </a:solidFill>
                <a:latin typeface="Tahoma" pitchFamily="34" charset="0"/>
              </a:rPr>
              <a:t>asing yang diizinkan Menteri</a:t>
            </a:r>
            <a:r>
              <a:rPr lang="id-ID" sz="2000" u="none">
                <a:latin typeface="Tahoma" pitchFamily="34" charset="0"/>
              </a:rPr>
              <a:t>i, </a:t>
            </a:r>
            <a:r>
              <a:rPr lang="en-US" sz="2000" i="1" u="none">
                <a:latin typeface="Tahoma" pitchFamily="34" charset="0"/>
              </a:rPr>
              <a:t>ayat 4</a:t>
            </a:r>
          </a:p>
        </p:txBody>
      </p:sp>
      <p:sp>
        <p:nvSpPr>
          <p:cNvPr id="97287" name="Rectangle 7"/>
          <p:cNvSpPr>
            <a:spLocks noChangeArrowheads="1"/>
          </p:cNvSpPr>
          <p:nvPr/>
        </p:nvSpPr>
        <p:spPr bwMode="auto">
          <a:xfrm>
            <a:off x="304800" y="3124200"/>
            <a:ext cx="8610600" cy="40005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a:solidFill>
                  <a:srgbClr val="FF0000"/>
                </a:solidFill>
                <a:latin typeface="Tahoma" pitchFamily="34" charset="0"/>
              </a:rPr>
              <a:t>prinsip taat asas</a:t>
            </a:r>
            <a:r>
              <a:rPr lang="id-ID" sz="2000" b="1" u="none">
                <a:solidFill>
                  <a:srgbClr val="FF0000"/>
                </a:solidFill>
                <a:latin typeface="Tahoma" pitchFamily="34" charset="0"/>
              </a:rPr>
              <a:t>, </a:t>
            </a:r>
            <a:r>
              <a:rPr lang="en-US" sz="2000" b="1" u="none">
                <a:solidFill>
                  <a:srgbClr val="FF0000"/>
                </a:solidFill>
                <a:latin typeface="Tahoma" pitchFamily="34" charset="0"/>
              </a:rPr>
              <a:t>stelsel akrual </a:t>
            </a:r>
            <a:r>
              <a:rPr lang="id-ID" sz="2000" b="1" u="none">
                <a:solidFill>
                  <a:srgbClr val="FF0000"/>
                </a:solidFill>
                <a:latin typeface="Tahoma" pitchFamily="34" charset="0"/>
              </a:rPr>
              <a:t>dan </a:t>
            </a:r>
            <a:r>
              <a:rPr lang="en-US" sz="2000" b="1" u="none">
                <a:solidFill>
                  <a:srgbClr val="FF0000"/>
                </a:solidFill>
                <a:latin typeface="Tahoma" pitchFamily="34" charset="0"/>
              </a:rPr>
              <a:t>stelsel kas</a:t>
            </a:r>
            <a:r>
              <a:rPr lang="en-US" sz="2000" u="none">
                <a:latin typeface="Tahoma" pitchFamily="34" charset="0"/>
              </a:rPr>
              <a:t>; </a:t>
            </a:r>
            <a:r>
              <a:rPr lang="en-US" sz="2000" i="1" u="none">
                <a:latin typeface="Tahoma" pitchFamily="34" charset="0"/>
              </a:rPr>
              <a:t>ayat 5</a:t>
            </a:r>
          </a:p>
        </p:txBody>
      </p:sp>
      <p:sp>
        <p:nvSpPr>
          <p:cNvPr id="97288" name="Rectangle 8"/>
          <p:cNvSpPr>
            <a:spLocks noChangeArrowheads="1"/>
          </p:cNvSpPr>
          <p:nvPr/>
        </p:nvSpPr>
        <p:spPr bwMode="auto">
          <a:xfrm>
            <a:off x="457200" y="3886200"/>
            <a:ext cx="82296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Perubahan metode pembukuan dan atau tahun buku, </a:t>
            </a:r>
            <a:r>
              <a:rPr lang="en-US" sz="2000" b="1" u="none">
                <a:solidFill>
                  <a:srgbClr val="FF0000"/>
                </a:solidFill>
                <a:latin typeface="Tahoma" pitchFamily="34" charset="0"/>
              </a:rPr>
              <a:t>harus</a:t>
            </a:r>
            <a:r>
              <a:rPr lang="en-US" sz="2000" u="none">
                <a:latin typeface="Tahoma" pitchFamily="34" charset="0"/>
              </a:rPr>
              <a:t> mendapat persetujuan dari Dir</a:t>
            </a:r>
            <a:r>
              <a:rPr lang="id-ID" sz="2000" u="none">
                <a:latin typeface="Tahoma" pitchFamily="34" charset="0"/>
              </a:rPr>
              <a:t>jen</a:t>
            </a:r>
            <a:r>
              <a:rPr lang="en-US" sz="2000" u="none">
                <a:latin typeface="Tahoma" pitchFamily="34" charset="0"/>
              </a:rPr>
              <a:t>;</a:t>
            </a:r>
            <a:r>
              <a:rPr lang="en-US" sz="2000" i="1" u="none">
                <a:latin typeface="Tahoma" pitchFamily="34" charset="0"/>
              </a:rPr>
              <a:t>ayat 6</a:t>
            </a:r>
            <a:endParaRPr lang="en-US" sz="2000" u="none">
              <a:latin typeface="Tahoma" pitchFamily="34" charset="0"/>
            </a:endParaRPr>
          </a:p>
        </p:txBody>
      </p:sp>
      <p:sp>
        <p:nvSpPr>
          <p:cNvPr id="97289" name="Rectangle 9"/>
          <p:cNvSpPr>
            <a:spLocks noChangeArrowheads="1"/>
          </p:cNvSpPr>
          <p:nvPr/>
        </p:nvSpPr>
        <p:spPr bwMode="auto">
          <a:xfrm>
            <a:off x="312738" y="4581525"/>
            <a:ext cx="8507412" cy="10160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Pembukuan sekurang-kurangnya terdiri dari catatan mengenai harta, kewajiban, modal, penghasilan dan biaya, serta penjualan dan pembelian, sehingga </a:t>
            </a:r>
            <a:r>
              <a:rPr lang="en-US" sz="2000" b="1" u="none">
                <a:solidFill>
                  <a:srgbClr val="FF0000"/>
                </a:solidFill>
                <a:latin typeface="Tahoma" pitchFamily="34" charset="0"/>
              </a:rPr>
              <a:t>dapat</a:t>
            </a:r>
            <a:r>
              <a:rPr lang="en-US" sz="2000" u="none">
                <a:solidFill>
                  <a:schemeClr val="accent2"/>
                </a:solidFill>
                <a:latin typeface="Tahoma" pitchFamily="34" charset="0"/>
              </a:rPr>
              <a:t> dihitung besarnya pajak yang terutang;</a:t>
            </a:r>
            <a:r>
              <a:rPr lang="en-US" sz="2000" i="1" u="none">
                <a:solidFill>
                  <a:schemeClr val="tx2"/>
                </a:solidFill>
                <a:latin typeface="Tahoma" pitchFamily="34" charset="0"/>
              </a:rPr>
              <a:t>ayat 7</a:t>
            </a:r>
            <a:endParaRPr lang="en-US" sz="2000" u="none">
              <a:solidFill>
                <a:schemeClr val="accent2"/>
              </a:solidFill>
              <a:latin typeface="Tahoma" pitchFamily="34" charset="0"/>
            </a:endParaRPr>
          </a:p>
        </p:txBody>
      </p:sp>
      <p:sp>
        <p:nvSpPr>
          <p:cNvPr id="97290" name="Rectangle 10"/>
          <p:cNvSpPr>
            <a:spLocks noChangeArrowheads="1"/>
          </p:cNvSpPr>
          <p:nvPr/>
        </p:nvSpPr>
        <p:spPr bwMode="auto">
          <a:xfrm>
            <a:off x="381000" y="5715000"/>
            <a:ext cx="8382000" cy="708025"/>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Pembukuan bahasa asing dan selain Rupiah </a:t>
            </a:r>
            <a:r>
              <a:rPr lang="en-US" sz="2000" b="1" u="none">
                <a:solidFill>
                  <a:srgbClr val="FF0000"/>
                </a:solidFill>
                <a:latin typeface="Tahoma" pitchFamily="34" charset="0"/>
              </a:rPr>
              <a:t>dapat</a:t>
            </a:r>
            <a:r>
              <a:rPr lang="en-US" sz="2000" u="none">
                <a:latin typeface="Tahoma" pitchFamily="34" charset="0"/>
              </a:rPr>
              <a:t> diselenggarakan setelah mendapat izin Menteri; </a:t>
            </a:r>
            <a:r>
              <a:rPr lang="en-US" sz="2000" i="1" u="none">
                <a:latin typeface="Tahoma" pitchFamily="34" charset="0"/>
              </a:rPr>
              <a:t>ayat 8</a:t>
            </a:r>
            <a:endParaRPr lang="en-US" sz="2000" u="none">
              <a:latin typeface="Tahoma" pitchFamily="34" charset="0"/>
            </a:endParaRPr>
          </a:p>
        </p:txBody>
      </p:sp>
      <p:sp>
        <p:nvSpPr>
          <p:cNvPr id="97291" name="Rectangle 11"/>
          <p:cNvSpPr>
            <a:spLocks noChangeArrowheads="1"/>
          </p:cNvSpPr>
          <p:nvPr/>
        </p:nvSpPr>
        <p:spPr bwMode="auto">
          <a:xfrm>
            <a:off x="4953000" y="527050"/>
            <a:ext cx="26670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u="none">
                <a:latin typeface="Tahoma" pitchFamily="34" charset="0"/>
              </a:rPr>
              <a:t>Pasal 28 UU KUP</a:t>
            </a:r>
          </a:p>
        </p:txBody>
      </p:sp>
      <p:sp>
        <p:nvSpPr>
          <p:cNvPr id="53259" name="AutoShape 12"/>
          <p:cNvSpPr>
            <a:spLocks noChangeArrowheads="1"/>
          </p:cNvSpPr>
          <p:nvPr/>
        </p:nvSpPr>
        <p:spPr bwMode="auto">
          <a:xfrm>
            <a:off x="395288" y="908050"/>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1</a:t>
            </a:r>
          </a:p>
        </p:txBody>
      </p:sp>
      <p:sp>
        <p:nvSpPr>
          <p:cNvPr id="53260" name="AutoShape 13"/>
          <p:cNvSpPr>
            <a:spLocks noChangeArrowheads="1"/>
          </p:cNvSpPr>
          <p:nvPr/>
        </p:nvSpPr>
        <p:spPr bwMode="auto">
          <a:xfrm>
            <a:off x="107950" y="1773238"/>
            <a:ext cx="288925"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2</a:t>
            </a:r>
          </a:p>
        </p:txBody>
      </p:sp>
      <p:sp>
        <p:nvSpPr>
          <p:cNvPr id="53261" name="AutoShape 14"/>
          <p:cNvSpPr>
            <a:spLocks noChangeArrowheads="1"/>
          </p:cNvSpPr>
          <p:nvPr/>
        </p:nvSpPr>
        <p:spPr bwMode="auto">
          <a:xfrm>
            <a:off x="179388" y="3141663"/>
            <a:ext cx="288925"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3</a:t>
            </a:r>
          </a:p>
        </p:txBody>
      </p:sp>
      <p:sp>
        <p:nvSpPr>
          <p:cNvPr id="53262" name="AutoShape 15"/>
          <p:cNvSpPr>
            <a:spLocks noChangeArrowheads="1"/>
          </p:cNvSpPr>
          <p:nvPr/>
        </p:nvSpPr>
        <p:spPr bwMode="auto">
          <a:xfrm>
            <a:off x="250825" y="3933825"/>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4</a:t>
            </a:r>
          </a:p>
        </p:txBody>
      </p:sp>
      <p:sp>
        <p:nvSpPr>
          <p:cNvPr id="53263" name="AutoShape 16"/>
          <p:cNvSpPr>
            <a:spLocks noChangeArrowheads="1"/>
          </p:cNvSpPr>
          <p:nvPr/>
        </p:nvSpPr>
        <p:spPr bwMode="auto">
          <a:xfrm>
            <a:off x="179388" y="4652963"/>
            <a:ext cx="288925"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5</a:t>
            </a:r>
          </a:p>
        </p:txBody>
      </p:sp>
      <p:sp>
        <p:nvSpPr>
          <p:cNvPr id="53264" name="AutoShape 17"/>
          <p:cNvSpPr>
            <a:spLocks noChangeArrowheads="1"/>
          </p:cNvSpPr>
          <p:nvPr/>
        </p:nvSpPr>
        <p:spPr bwMode="auto">
          <a:xfrm>
            <a:off x="250825" y="5734050"/>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3"/>
                                        </p:tgtEl>
                                        <p:attrNameLst>
                                          <p:attrName>style.visibility</p:attrName>
                                        </p:attrNameLst>
                                      </p:cBhvr>
                                      <p:to>
                                        <p:strVal val="visible"/>
                                      </p:to>
                                    </p:set>
                                    <p:anim calcmode="lin" valueType="num">
                                      <p:cBhvr additive="base">
                                        <p:cTn id="7" dur="500" fill="hold"/>
                                        <p:tgtEl>
                                          <p:spTgt spid="97283"/>
                                        </p:tgtEl>
                                        <p:attrNameLst>
                                          <p:attrName>ppt_x</p:attrName>
                                        </p:attrNameLst>
                                      </p:cBhvr>
                                      <p:tavLst>
                                        <p:tav tm="0">
                                          <p:val>
                                            <p:strVal val="0-#ppt_w/2"/>
                                          </p:val>
                                        </p:tav>
                                        <p:tav tm="100000">
                                          <p:val>
                                            <p:strVal val="#ppt_x"/>
                                          </p:val>
                                        </p:tav>
                                      </p:tavLst>
                                    </p:anim>
                                    <p:anim calcmode="lin" valueType="num">
                                      <p:cBhvr additive="base">
                                        <p:cTn id="8" dur="500" fill="hold"/>
                                        <p:tgtEl>
                                          <p:spTgt spid="9728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7284"/>
                                        </p:tgtEl>
                                        <p:attrNameLst>
                                          <p:attrName>style.visibility</p:attrName>
                                        </p:attrNameLst>
                                      </p:cBhvr>
                                      <p:to>
                                        <p:strVal val="visible"/>
                                      </p:to>
                                    </p:set>
                                    <p:anim calcmode="lin" valueType="num">
                                      <p:cBhvr additive="base">
                                        <p:cTn id="13" dur="500" fill="hold"/>
                                        <p:tgtEl>
                                          <p:spTgt spid="97284"/>
                                        </p:tgtEl>
                                        <p:attrNameLst>
                                          <p:attrName>ppt_x</p:attrName>
                                        </p:attrNameLst>
                                      </p:cBhvr>
                                      <p:tavLst>
                                        <p:tav tm="0">
                                          <p:val>
                                            <p:strVal val="0-#ppt_w/2"/>
                                          </p:val>
                                        </p:tav>
                                        <p:tav tm="100000">
                                          <p:val>
                                            <p:strVal val="#ppt_x"/>
                                          </p:val>
                                        </p:tav>
                                      </p:tavLst>
                                    </p:anim>
                                    <p:anim calcmode="lin" valueType="num">
                                      <p:cBhvr additive="base">
                                        <p:cTn id="14" dur="500" fill="hold"/>
                                        <p:tgtEl>
                                          <p:spTgt spid="9728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7285"/>
                                        </p:tgtEl>
                                        <p:attrNameLst>
                                          <p:attrName>style.visibility</p:attrName>
                                        </p:attrNameLst>
                                      </p:cBhvr>
                                      <p:to>
                                        <p:strVal val="visible"/>
                                      </p:to>
                                    </p:set>
                                    <p:anim calcmode="lin" valueType="num">
                                      <p:cBhvr additive="base">
                                        <p:cTn id="19" dur="500" fill="hold"/>
                                        <p:tgtEl>
                                          <p:spTgt spid="97285"/>
                                        </p:tgtEl>
                                        <p:attrNameLst>
                                          <p:attrName>ppt_x</p:attrName>
                                        </p:attrNameLst>
                                      </p:cBhvr>
                                      <p:tavLst>
                                        <p:tav tm="0">
                                          <p:val>
                                            <p:strVal val="0-#ppt_w/2"/>
                                          </p:val>
                                        </p:tav>
                                        <p:tav tm="100000">
                                          <p:val>
                                            <p:strVal val="#ppt_x"/>
                                          </p:val>
                                        </p:tav>
                                      </p:tavLst>
                                    </p:anim>
                                    <p:anim calcmode="lin" valueType="num">
                                      <p:cBhvr additive="base">
                                        <p:cTn id="20" dur="500" fill="hold"/>
                                        <p:tgtEl>
                                          <p:spTgt spid="9728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7286"/>
                                        </p:tgtEl>
                                        <p:attrNameLst>
                                          <p:attrName>style.visibility</p:attrName>
                                        </p:attrNameLst>
                                      </p:cBhvr>
                                      <p:to>
                                        <p:strVal val="visible"/>
                                      </p:to>
                                    </p:set>
                                    <p:anim calcmode="lin" valueType="num">
                                      <p:cBhvr additive="base">
                                        <p:cTn id="25" dur="500" fill="hold"/>
                                        <p:tgtEl>
                                          <p:spTgt spid="97286"/>
                                        </p:tgtEl>
                                        <p:attrNameLst>
                                          <p:attrName>ppt_x</p:attrName>
                                        </p:attrNameLst>
                                      </p:cBhvr>
                                      <p:tavLst>
                                        <p:tav tm="0">
                                          <p:val>
                                            <p:strVal val="0-#ppt_w/2"/>
                                          </p:val>
                                        </p:tav>
                                        <p:tav tm="100000">
                                          <p:val>
                                            <p:strVal val="#ppt_x"/>
                                          </p:val>
                                        </p:tav>
                                      </p:tavLst>
                                    </p:anim>
                                    <p:anim calcmode="lin" valueType="num">
                                      <p:cBhvr additive="base">
                                        <p:cTn id="26" dur="500" fill="hold"/>
                                        <p:tgtEl>
                                          <p:spTgt spid="9728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7287"/>
                                        </p:tgtEl>
                                        <p:attrNameLst>
                                          <p:attrName>style.visibility</p:attrName>
                                        </p:attrNameLst>
                                      </p:cBhvr>
                                      <p:to>
                                        <p:strVal val="visible"/>
                                      </p:to>
                                    </p:set>
                                    <p:anim calcmode="lin" valueType="num">
                                      <p:cBhvr additive="base">
                                        <p:cTn id="31" dur="500" fill="hold"/>
                                        <p:tgtEl>
                                          <p:spTgt spid="97287"/>
                                        </p:tgtEl>
                                        <p:attrNameLst>
                                          <p:attrName>ppt_x</p:attrName>
                                        </p:attrNameLst>
                                      </p:cBhvr>
                                      <p:tavLst>
                                        <p:tav tm="0">
                                          <p:val>
                                            <p:strVal val="0-#ppt_w/2"/>
                                          </p:val>
                                        </p:tav>
                                        <p:tav tm="100000">
                                          <p:val>
                                            <p:strVal val="#ppt_x"/>
                                          </p:val>
                                        </p:tav>
                                      </p:tavLst>
                                    </p:anim>
                                    <p:anim calcmode="lin" valueType="num">
                                      <p:cBhvr additive="base">
                                        <p:cTn id="32" dur="500" fill="hold"/>
                                        <p:tgtEl>
                                          <p:spTgt spid="9728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7288"/>
                                        </p:tgtEl>
                                        <p:attrNameLst>
                                          <p:attrName>style.visibility</p:attrName>
                                        </p:attrNameLst>
                                      </p:cBhvr>
                                      <p:to>
                                        <p:strVal val="visible"/>
                                      </p:to>
                                    </p:set>
                                    <p:anim calcmode="lin" valueType="num">
                                      <p:cBhvr additive="base">
                                        <p:cTn id="37" dur="500" fill="hold"/>
                                        <p:tgtEl>
                                          <p:spTgt spid="97288"/>
                                        </p:tgtEl>
                                        <p:attrNameLst>
                                          <p:attrName>ppt_x</p:attrName>
                                        </p:attrNameLst>
                                      </p:cBhvr>
                                      <p:tavLst>
                                        <p:tav tm="0">
                                          <p:val>
                                            <p:strVal val="0-#ppt_w/2"/>
                                          </p:val>
                                        </p:tav>
                                        <p:tav tm="100000">
                                          <p:val>
                                            <p:strVal val="#ppt_x"/>
                                          </p:val>
                                        </p:tav>
                                      </p:tavLst>
                                    </p:anim>
                                    <p:anim calcmode="lin" valueType="num">
                                      <p:cBhvr additive="base">
                                        <p:cTn id="38" dur="500" fill="hold"/>
                                        <p:tgtEl>
                                          <p:spTgt spid="9728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7289"/>
                                        </p:tgtEl>
                                        <p:attrNameLst>
                                          <p:attrName>style.visibility</p:attrName>
                                        </p:attrNameLst>
                                      </p:cBhvr>
                                      <p:to>
                                        <p:strVal val="visible"/>
                                      </p:to>
                                    </p:set>
                                    <p:anim calcmode="lin" valueType="num">
                                      <p:cBhvr additive="base">
                                        <p:cTn id="43" dur="500" fill="hold"/>
                                        <p:tgtEl>
                                          <p:spTgt spid="97289"/>
                                        </p:tgtEl>
                                        <p:attrNameLst>
                                          <p:attrName>ppt_x</p:attrName>
                                        </p:attrNameLst>
                                      </p:cBhvr>
                                      <p:tavLst>
                                        <p:tav tm="0">
                                          <p:val>
                                            <p:strVal val="0-#ppt_w/2"/>
                                          </p:val>
                                        </p:tav>
                                        <p:tav tm="100000">
                                          <p:val>
                                            <p:strVal val="#ppt_x"/>
                                          </p:val>
                                        </p:tav>
                                      </p:tavLst>
                                    </p:anim>
                                    <p:anim calcmode="lin" valueType="num">
                                      <p:cBhvr additive="base">
                                        <p:cTn id="44" dur="500" fill="hold"/>
                                        <p:tgtEl>
                                          <p:spTgt spid="9728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97290"/>
                                        </p:tgtEl>
                                        <p:attrNameLst>
                                          <p:attrName>style.visibility</p:attrName>
                                        </p:attrNameLst>
                                      </p:cBhvr>
                                      <p:to>
                                        <p:strVal val="visible"/>
                                      </p:to>
                                    </p:set>
                                    <p:anim calcmode="lin" valueType="num">
                                      <p:cBhvr additive="base">
                                        <p:cTn id="49" dur="500" fill="hold"/>
                                        <p:tgtEl>
                                          <p:spTgt spid="97290"/>
                                        </p:tgtEl>
                                        <p:attrNameLst>
                                          <p:attrName>ppt_x</p:attrName>
                                        </p:attrNameLst>
                                      </p:cBhvr>
                                      <p:tavLst>
                                        <p:tav tm="0">
                                          <p:val>
                                            <p:strVal val="0-#ppt_w/2"/>
                                          </p:val>
                                        </p:tav>
                                        <p:tav tm="100000">
                                          <p:val>
                                            <p:strVal val="#ppt_x"/>
                                          </p:val>
                                        </p:tav>
                                      </p:tavLst>
                                    </p:anim>
                                    <p:anim calcmode="lin" valueType="num">
                                      <p:cBhvr additive="base">
                                        <p:cTn id="50" dur="500" fill="hold"/>
                                        <p:tgtEl>
                                          <p:spTgt spid="9729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97291"/>
                                        </p:tgtEl>
                                        <p:attrNameLst>
                                          <p:attrName>style.visibility</p:attrName>
                                        </p:attrNameLst>
                                      </p:cBhvr>
                                      <p:to>
                                        <p:strVal val="visible"/>
                                      </p:to>
                                    </p:set>
                                    <p:anim calcmode="lin" valueType="num">
                                      <p:cBhvr additive="base">
                                        <p:cTn id="55" dur="500" fill="hold"/>
                                        <p:tgtEl>
                                          <p:spTgt spid="97291"/>
                                        </p:tgtEl>
                                        <p:attrNameLst>
                                          <p:attrName>ppt_x</p:attrName>
                                        </p:attrNameLst>
                                      </p:cBhvr>
                                      <p:tavLst>
                                        <p:tav tm="0">
                                          <p:val>
                                            <p:strVal val="0-#ppt_w/2"/>
                                          </p:val>
                                        </p:tav>
                                        <p:tav tm="100000">
                                          <p:val>
                                            <p:strVal val="#ppt_x"/>
                                          </p:val>
                                        </p:tav>
                                      </p:tavLst>
                                    </p:anim>
                                    <p:anim calcmode="lin" valueType="num">
                                      <p:cBhvr additive="base">
                                        <p:cTn id="56" dur="500" fill="hold"/>
                                        <p:tgtEl>
                                          <p:spTgt spid="972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autoUpdateAnimBg="0"/>
      <p:bldP spid="97284" grpId="0" animBg="1"/>
      <p:bldP spid="97285" grpId="0" animBg="1" autoUpdateAnimBg="0"/>
      <p:bldP spid="97286" grpId="0" animBg="1" autoUpdateAnimBg="0"/>
      <p:bldP spid="97287" grpId="0" animBg="1" autoUpdateAnimBg="0"/>
      <p:bldP spid="97288" grpId="0" animBg="1" autoUpdateAnimBg="0"/>
      <p:bldP spid="97289" grpId="0" animBg="1" autoUpdateAnimBg="0"/>
      <p:bldP spid="97290" grpId="0" animBg="1" autoUpdateAnimBg="0"/>
      <p:bldP spid="97291" grpId="0" animBg="1"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838200" y="152400"/>
            <a:ext cx="7315200" cy="533400"/>
          </a:xfrm>
          <a:ln w="38100">
            <a:solidFill>
              <a:schemeClr val="accent2"/>
            </a:solidFill>
          </a:ln>
        </p:spPr>
        <p:txBody>
          <a:bodyPr/>
          <a:lstStyle/>
          <a:p>
            <a:pPr eaLnBrk="1" hangingPunct="1"/>
            <a:r>
              <a:rPr lang="en-US" sz="2800" b="1" smtClean="0">
                <a:latin typeface="Tahoma" pitchFamily="34" charset="0"/>
              </a:rPr>
              <a:t>PENCATATAN</a:t>
            </a:r>
          </a:p>
        </p:txBody>
      </p:sp>
      <p:sp>
        <p:nvSpPr>
          <p:cNvPr id="103427" name="AutoShape 3"/>
          <p:cNvSpPr>
            <a:spLocks noChangeArrowheads="1"/>
          </p:cNvSpPr>
          <p:nvPr/>
        </p:nvSpPr>
        <p:spPr bwMode="auto">
          <a:xfrm>
            <a:off x="3886200" y="91440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03428" name="Rectangle 4"/>
          <p:cNvSpPr>
            <a:spLocks noChangeArrowheads="1"/>
          </p:cNvSpPr>
          <p:nvPr/>
        </p:nvSpPr>
        <p:spPr bwMode="auto">
          <a:xfrm>
            <a:off x="533400" y="1524000"/>
            <a:ext cx="79248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a:latin typeface="Tahoma" pitchFamily="34" charset="0"/>
              </a:rPr>
              <a:t>Harus </a:t>
            </a:r>
            <a:r>
              <a:rPr lang="en-US" sz="2000" b="1" u="none">
                <a:solidFill>
                  <a:srgbClr val="FF0000"/>
                </a:solidFill>
                <a:latin typeface="Tahoma" pitchFamily="34" charset="0"/>
              </a:rPr>
              <a:t>itikad baik </a:t>
            </a:r>
            <a:r>
              <a:rPr lang="en-US" sz="2000" b="1" u="none">
                <a:latin typeface="Tahoma" pitchFamily="34" charset="0"/>
              </a:rPr>
              <a:t>dan </a:t>
            </a:r>
            <a:r>
              <a:rPr lang="en-US" sz="2000" b="1" u="none">
                <a:solidFill>
                  <a:schemeClr val="accent2"/>
                </a:solidFill>
                <a:latin typeface="Tahoma" pitchFamily="34" charset="0"/>
              </a:rPr>
              <a:t>mencerminkan keadaan atau kegiatan usaha yang sebenarnya</a:t>
            </a:r>
            <a:r>
              <a:rPr lang="id-ID" sz="2000" b="1" u="none">
                <a:solidFill>
                  <a:schemeClr val="accent2"/>
                </a:solidFill>
                <a:latin typeface="Tahoma" pitchFamily="34" charset="0"/>
              </a:rPr>
              <a:t> (28/3)</a:t>
            </a:r>
            <a:endParaRPr lang="en-US" sz="2000" b="1" u="none">
              <a:solidFill>
                <a:schemeClr val="accent2"/>
              </a:solidFill>
              <a:latin typeface="Tahoma" pitchFamily="34" charset="0"/>
            </a:endParaRPr>
          </a:p>
        </p:txBody>
      </p:sp>
      <p:sp>
        <p:nvSpPr>
          <p:cNvPr id="103429" name="Rectangle 5"/>
          <p:cNvSpPr>
            <a:spLocks noChangeArrowheads="1"/>
          </p:cNvSpPr>
          <p:nvPr/>
        </p:nvSpPr>
        <p:spPr bwMode="auto">
          <a:xfrm>
            <a:off x="228600" y="2413000"/>
            <a:ext cx="8686800" cy="10160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a:latin typeface="Tahoma" pitchFamily="34" charset="0"/>
              </a:rPr>
              <a:t>harus diselenggarakan </a:t>
            </a:r>
            <a:r>
              <a:rPr lang="en-US" sz="2000" b="1" u="none">
                <a:solidFill>
                  <a:srgbClr val="FF0000"/>
                </a:solidFill>
                <a:latin typeface="Tahoma" pitchFamily="34" charset="0"/>
              </a:rPr>
              <a:t>di Indonesia</a:t>
            </a:r>
            <a:r>
              <a:rPr lang="id-ID" sz="2000" b="1" u="none">
                <a:solidFill>
                  <a:srgbClr val="FF0000"/>
                </a:solidFill>
                <a:latin typeface="Tahoma" pitchFamily="34" charset="0"/>
              </a:rPr>
              <a:t>, </a:t>
            </a:r>
            <a:r>
              <a:rPr lang="en-US" sz="2000" b="1" u="none">
                <a:solidFill>
                  <a:srgbClr val="FF0000"/>
                </a:solidFill>
                <a:latin typeface="Tahoma" pitchFamily="34" charset="0"/>
              </a:rPr>
              <a:t>huruf Latin, angka Arab, Rupiah, bahasa Indonesia</a:t>
            </a:r>
            <a:r>
              <a:rPr lang="id-ID" sz="2000" b="1" u="none">
                <a:solidFill>
                  <a:srgbClr val="FF0000"/>
                </a:solidFill>
                <a:latin typeface="Tahoma" pitchFamily="34" charset="0"/>
              </a:rPr>
              <a:t>/</a:t>
            </a:r>
            <a:r>
              <a:rPr lang="en-US" sz="2000" b="1" u="none">
                <a:solidFill>
                  <a:srgbClr val="FF0000"/>
                </a:solidFill>
                <a:latin typeface="Tahoma" pitchFamily="34" charset="0"/>
              </a:rPr>
              <a:t> asing yang diizinkan oleh Menteri</a:t>
            </a:r>
            <a:r>
              <a:rPr lang="id-ID" sz="2000" b="1" u="none">
                <a:latin typeface="Tahoma" pitchFamily="34" charset="0"/>
              </a:rPr>
              <a:t>(28/4)</a:t>
            </a:r>
            <a:endParaRPr lang="en-US" sz="2000" b="1" u="none">
              <a:latin typeface="Tahoma" pitchFamily="34" charset="0"/>
            </a:endParaRPr>
          </a:p>
        </p:txBody>
      </p:sp>
      <p:sp>
        <p:nvSpPr>
          <p:cNvPr id="103434" name="Rectangle 10"/>
          <p:cNvSpPr>
            <a:spLocks noChangeArrowheads="1"/>
          </p:cNvSpPr>
          <p:nvPr/>
        </p:nvSpPr>
        <p:spPr bwMode="auto">
          <a:xfrm>
            <a:off x="4953000" y="762000"/>
            <a:ext cx="26670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u="none">
                <a:latin typeface="Tahoma" pitchFamily="34" charset="0"/>
              </a:rPr>
              <a:t>Pasal 28</a:t>
            </a:r>
            <a:r>
              <a:rPr lang="id-ID" u="none">
                <a:latin typeface="Tahoma" pitchFamily="34" charset="0"/>
              </a:rPr>
              <a:t>/9</a:t>
            </a:r>
            <a:endParaRPr lang="en-US" u="none">
              <a:latin typeface="Tahoma" pitchFamily="34" charset="0"/>
            </a:endParaRPr>
          </a:p>
        </p:txBody>
      </p:sp>
      <p:sp>
        <p:nvSpPr>
          <p:cNvPr id="103435" name="Rectangle 11"/>
          <p:cNvSpPr>
            <a:spLocks noChangeArrowheads="1"/>
          </p:cNvSpPr>
          <p:nvPr/>
        </p:nvSpPr>
        <p:spPr bwMode="auto">
          <a:xfrm>
            <a:off x="228600" y="3556000"/>
            <a:ext cx="8610600" cy="2092325"/>
          </a:xfrm>
          <a:prstGeom prst="rect">
            <a:avLst/>
          </a:prstGeom>
          <a:noFill/>
          <a:ln w="9525">
            <a:solidFill>
              <a:schemeClr val="accent2"/>
            </a:solidFill>
            <a:miter lim="800000"/>
            <a:headEnd/>
            <a:tailEnd/>
          </a:ln>
        </p:spPr>
        <p:txBody>
          <a:bodyPr lIns="91422" tIns="45712" rIns="91422" bIns="45712">
            <a:spAutoFit/>
          </a:bodyPr>
          <a:lstStyle/>
          <a:p>
            <a:pPr algn="r">
              <a:spcBef>
                <a:spcPct val="50000"/>
              </a:spcBef>
            </a:pPr>
            <a:r>
              <a:rPr lang="en-US" sz="2000" b="1" u="none">
                <a:latin typeface="Tahoma" pitchFamily="34" charset="0"/>
              </a:rPr>
              <a:t>terdiri dari data yang dikumpulkan secara teratur tentang peredaran atau penerimaan bruto dan atau penghasilan bruto termasuk penghasilan yang bukan objek pajak dan atau yang dikenakan pajak yang bersifat final</a:t>
            </a:r>
            <a:r>
              <a:rPr lang="id-ID" sz="2000" b="1" u="none">
                <a:latin typeface="Tahoma" pitchFamily="34" charset="0"/>
              </a:rPr>
              <a:t> </a:t>
            </a:r>
          </a:p>
          <a:p>
            <a:pPr algn="l">
              <a:spcBef>
                <a:spcPct val="50000"/>
              </a:spcBef>
            </a:pPr>
            <a:r>
              <a:rPr lang="id-ID" sz="2000" b="1" u="none">
                <a:latin typeface="Tahoma" pitchFamily="34" charset="0"/>
              </a:rPr>
              <a:t>Tujuan: </a:t>
            </a:r>
            <a:r>
              <a:rPr lang="en-US" sz="2000" b="1" u="none">
                <a:latin typeface="Tahoma" pitchFamily="34" charset="0"/>
              </a:rPr>
              <a:t>sebagai dasar untuk menghitung jumlah pajak yang terutang</a:t>
            </a:r>
            <a:r>
              <a:rPr lang="id-ID" sz="2000" b="1" u="none">
                <a:latin typeface="Tahoma" pitchFamily="34" charset="0"/>
              </a:rPr>
              <a:t> (28/9)</a:t>
            </a:r>
          </a:p>
        </p:txBody>
      </p:sp>
      <p:sp>
        <p:nvSpPr>
          <p:cNvPr id="54280" name="AutoShape 12"/>
          <p:cNvSpPr>
            <a:spLocks noChangeArrowheads="1"/>
          </p:cNvSpPr>
          <p:nvPr/>
        </p:nvSpPr>
        <p:spPr bwMode="auto">
          <a:xfrm>
            <a:off x="395288" y="1412875"/>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1</a:t>
            </a:r>
          </a:p>
        </p:txBody>
      </p:sp>
      <p:sp>
        <p:nvSpPr>
          <p:cNvPr id="54281" name="AutoShape 13"/>
          <p:cNvSpPr>
            <a:spLocks noChangeArrowheads="1"/>
          </p:cNvSpPr>
          <p:nvPr/>
        </p:nvSpPr>
        <p:spPr bwMode="auto">
          <a:xfrm>
            <a:off x="107950" y="2276475"/>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2</a:t>
            </a:r>
          </a:p>
        </p:txBody>
      </p:sp>
      <p:sp>
        <p:nvSpPr>
          <p:cNvPr id="54282" name="AutoShape 14"/>
          <p:cNvSpPr>
            <a:spLocks noChangeArrowheads="1"/>
          </p:cNvSpPr>
          <p:nvPr/>
        </p:nvSpPr>
        <p:spPr bwMode="auto">
          <a:xfrm>
            <a:off x="107950" y="3502025"/>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426"/>
                                        </p:tgtEl>
                                        <p:attrNameLst>
                                          <p:attrName>style.visibility</p:attrName>
                                        </p:attrNameLst>
                                      </p:cBhvr>
                                      <p:to>
                                        <p:strVal val="visible"/>
                                      </p:to>
                                    </p:set>
                                    <p:anim calcmode="lin" valueType="num">
                                      <p:cBhvr additive="base">
                                        <p:cTn id="7" dur="500" fill="hold"/>
                                        <p:tgtEl>
                                          <p:spTgt spid="103426"/>
                                        </p:tgtEl>
                                        <p:attrNameLst>
                                          <p:attrName>ppt_x</p:attrName>
                                        </p:attrNameLst>
                                      </p:cBhvr>
                                      <p:tavLst>
                                        <p:tav tm="0">
                                          <p:val>
                                            <p:strVal val="0-#ppt_w/2"/>
                                          </p:val>
                                        </p:tav>
                                        <p:tav tm="100000">
                                          <p:val>
                                            <p:strVal val="#ppt_x"/>
                                          </p:val>
                                        </p:tav>
                                      </p:tavLst>
                                    </p:anim>
                                    <p:anim calcmode="lin" valueType="num">
                                      <p:cBhvr additive="base">
                                        <p:cTn id="8" dur="500" fill="hold"/>
                                        <p:tgtEl>
                                          <p:spTgt spid="1034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3427"/>
                                        </p:tgtEl>
                                        <p:attrNameLst>
                                          <p:attrName>style.visibility</p:attrName>
                                        </p:attrNameLst>
                                      </p:cBhvr>
                                      <p:to>
                                        <p:strVal val="visible"/>
                                      </p:to>
                                    </p:set>
                                    <p:anim calcmode="lin" valueType="num">
                                      <p:cBhvr additive="base">
                                        <p:cTn id="13" dur="500" fill="hold"/>
                                        <p:tgtEl>
                                          <p:spTgt spid="103427"/>
                                        </p:tgtEl>
                                        <p:attrNameLst>
                                          <p:attrName>ppt_x</p:attrName>
                                        </p:attrNameLst>
                                      </p:cBhvr>
                                      <p:tavLst>
                                        <p:tav tm="0">
                                          <p:val>
                                            <p:strVal val="0-#ppt_w/2"/>
                                          </p:val>
                                        </p:tav>
                                        <p:tav tm="100000">
                                          <p:val>
                                            <p:strVal val="#ppt_x"/>
                                          </p:val>
                                        </p:tav>
                                      </p:tavLst>
                                    </p:anim>
                                    <p:anim calcmode="lin" valueType="num">
                                      <p:cBhvr additive="base">
                                        <p:cTn id="14" dur="500" fill="hold"/>
                                        <p:tgtEl>
                                          <p:spTgt spid="10342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3428"/>
                                        </p:tgtEl>
                                        <p:attrNameLst>
                                          <p:attrName>style.visibility</p:attrName>
                                        </p:attrNameLst>
                                      </p:cBhvr>
                                      <p:to>
                                        <p:strVal val="visible"/>
                                      </p:to>
                                    </p:set>
                                    <p:anim calcmode="lin" valueType="num">
                                      <p:cBhvr additive="base">
                                        <p:cTn id="19" dur="500" fill="hold"/>
                                        <p:tgtEl>
                                          <p:spTgt spid="103428"/>
                                        </p:tgtEl>
                                        <p:attrNameLst>
                                          <p:attrName>ppt_x</p:attrName>
                                        </p:attrNameLst>
                                      </p:cBhvr>
                                      <p:tavLst>
                                        <p:tav tm="0">
                                          <p:val>
                                            <p:strVal val="0-#ppt_w/2"/>
                                          </p:val>
                                        </p:tav>
                                        <p:tav tm="100000">
                                          <p:val>
                                            <p:strVal val="#ppt_x"/>
                                          </p:val>
                                        </p:tav>
                                      </p:tavLst>
                                    </p:anim>
                                    <p:anim calcmode="lin" valueType="num">
                                      <p:cBhvr additive="base">
                                        <p:cTn id="20" dur="500" fill="hold"/>
                                        <p:tgtEl>
                                          <p:spTgt spid="10342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3429"/>
                                        </p:tgtEl>
                                        <p:attrNameLst>
                                          <p:attrName>style.visibility</p:attrName>
                                        </p:attrNameLst>
                                      </p:cBhvr>
                                      <p:to>
                                        <p:strVal val="visible"/>
                                      </p:to>
                                    </p:set>
                                    <p:anim calcmode="lin" valueType="num">
                                      <p:cBhvr additive="base">
                                        <p:cTn id="25" dur="500" fill="hold"/>
                                        <p:tgtEl>
                                          <p:spTgt spid="103429"/>
                                        </p:tgtEl>
                                        <p:attrNameLst>
                                          <p:attrName>ppt_x</p:attrName>
                                        </p:attrNameLst>
                                      </p:cBhvr>
                                      <p:tavLst>
                                        <p:tav tm="0">
                                          <p:val>
                                            <p:strVal val="0-#ppt_w/2"/>
                                          </p:val>
                                        </p:tav>
                                        <p:tav tm="100000">
                                          <p:val>
                                            <p:strVal val="#ppt_x"/>
                                          </p:val>
                                        </p:tav>
                                      </p:tavLst>
                                    </p:anim>
                                    <p:anim calcmode="lin" valueType="num">
                                      <p:cBhvr additive="base">
                                        <p:cTn id="26" dur="500" fill="hold"/>
                                        <p:tgtEl>
                                          <p:spTgt spid="1034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3434"/>
                                        </p:tgtEl>
                                        <p:attrNameLst>
                                          <p:attrName>style.visibility</p:attrName>
                                        </p:attrNameLst>
                                      </p:cBhvr>
                                      <p:to>
                                        <p:strVal val="visible"/>
                                      </p:to>
                                    </p:set>
                                    <p:anim calcmode="lin" valueType="num">
                                      <p:cBhvr additive="base">
                                        <p:cTn id="31" dur="500" fill="hold"/>
                                        <p:tgtEl>
                                          <p:spTgt spid="103434"/>
                                        </p:tgtEl>
                                        <p:attrNameLst>
                                          <p:attrName>ppt_x</p:attrName>
                                        </p:attrNameLst>
                                      </p:cBhvr>
                                      <p:tavLst>
                                        <p:tav tm="0">
                                          <p:val>
                                            <p:strVal val="0-#ppt_w/2"/>
                                          </p:val>
                                        </p:tav>
                                        <p:tav tm="100000">
                                          <p:val>
                                            <p:strVal val="#ppt_x"/>
                                          </p:val>
                                        </p:tav>
                                      </p:tavLst>
                                    </p:anim>
                                    <p:anim calcmode="lin" valueType="num">
                                      <p:cBhvr additive="base">
                                        <p:cTn id="32" dur="500" fill="hold"/>
                                        <p:tgtEl>
                                          <p:spTgt spid="10343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3435"/>
                                        </p:tgtEl>
                                        <p:attrNameLst>
                                          <p:attrName>style.visibility</p:attrName>
                                        </p:attrNameLst>
                                      </p:cBhvr>
                                      <p:to>
                                        <p:strVal val="visible"/>
                                      </p:to>
                                    </p:set>
                                    <p:anim calcmode="lin" valueType="num">
                                      <p:cBhvr additive="base">
                                        <p:cTn id="37" dur="500" fill="hold"/>
                                        <p:tgtEl>
                                          <p:spTgt spid="103435"/>
                                        </p:tgtEl>
                                        <p:attrNameLst>
                                          <p:attrName>ppt_x</p:attrName>
                                        </p:attrNameLst>
                                      </p:cBhvr>
                                      <p:tavLst>
                                        <p:tav tm="0">
                                          <p:val>
                                            <p:strVal val="0-#ppt_w/2"/>
                                          </p:val>
                                        </p:tav>
                                        <p:tav tm="100000">
                                          <p:val>
                                            <p:strVal val="#ppt_x"/>
                                          </p:val>
                                        </p:tav>
                                      </p:tavLst>
                                    </p:anim>
                                    <p:anim calcmode="lin" valueType="num">
                                      <p:cBhvr additive="base">
                                        <p:cTn id="38" dur="500" fill="hold"/>
                                        <p:tgtEl>
                                          <p:spTgt spid="1034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animBg="1" autoUpdateAnimBg="0"/>
      <p:bldP spid="103427" grpId="0" animBg="1"/>
      <p:bldP spid="103428" grpId="0" animBg="1" autoUpdateAnimBg="0"/>
      <p:bldP spid="103429" grpId="0" animBg="1" autoUpdateAnimBg="0"/>
      <p:bldP spid="103434" grpId="0" animBg="1" autoUpdateAnimBg="0"/>
      <p:bldP spid="103435" grpId="0" animBg="1"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1763713" y="115888"/>
            <a:ext cx="5184775" cy="536575"/>
          </a:xfrm>
          <a:ln w="28575">
            <a:solidFill>
              <a:schemeClr val="accent2"/>
            </a:solidFill>
          </a:ln>
        </p:spPr>
        <p:txBody>
          <a:bodyPr/>
          <a:lstStyle/>
          <a:p>
            <a:pPr eaLnBrk="1" hangingPunct="1"/>
            <a:r>
              <a:rPr lang="en-US" sz="3200" b="1" smtClean="0">
                <a:latin typeface="Lucida Console" pitchFamily="49" charset="0"/>
              </a:rPr>
              <a:t>PENYIMPANAN DOKUMEN</a:t>
            </a:r>
          </a:p>
        </p:txBody>
      </p:sp>
      <p:sp>
        <p:nvSpPr>
          <p:cNvPr id="105475" name="AutoShape 3"/>
          <p:cNvSpPr>
            <a:spLocks noChangeArrowheads="1"/>
          </p:cNvSpPr>
          <p:nvPr/>
        </p:nvSpPr>
        <p:spPr bwMode="auto">
          <a:xfrm>
            <a:off x="3886200" y="620713"/>
            <a:ext cx="685800" cy="4778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05476" name="Rectangle 4"/>
          <p:cNvSpPr>
            <a:spLocks noChangeArrowheads="1"/>
          </p:cNvSpPr>
          <p:nvPr/>
        </p:nvSpPr>
        <p:spPr bwMode="auto">
          <a:xfrm>
            <a:off x="323850" y="1196975"/>
            <a:ext cx="8351838" cy="2568575"/>
          </a:xfrm>
          <a:prstGeom prst="rect">
            <a:avLst/>
          </a:prstGeom>
          <a:noFill/>
          <a:ln w="38100">
            <a:solidFill>
              <a:srgbClr val="FF0000"/>
            </a:solidFill>
            <a:miter lim="800000"/>
            <a:headEnd/>
            <a:tailEnd/>
          </a:ln>
        </p:spPr>
        <p:txBody>
          <a:bodyPr lIns="91422" tIns="45712" rIns="91422" bIns="45712">
            <a:spAutoFit/>
          </a:bodyPr>
          <a:lstStyle/>
          <a:p>
            <a:pPr>
              <a:spcBef>
                <a:spcPct val="50000"/>
              </a:spcBef>
            </a:pPr>
            <a:r>
              <a:rPr lang="en-US" sz="2000" b="1" u="none"/>
              <a:t>Buku, catatan, dan dokumen yang menjadi dasar pembukuan atau pencatatan dan dokumen lain termasuk hasil pengolahan data dari pembukuan yang dikelola secara elektronik atau secara program aplikasi on-line </a:t>
            </a:r>
            <a:r>
              <a:rPr lang="en-US" sz="2000" b="1" u="none">
                <a:solidFill>
                  <a:srgbClr val="FF0000"/>
                </a:solidFill>
              </a:rPr>
              <a:t>wajib</a:t>
            </a:r>
            <a:r>
              <a:rPr lang="en-US" sz="2000" b="1" u="none"/>
              <a:t> disimpan selama 10 (sepuluh) tahun di Indonesia, yaitu di tempat kegiatan atau tempat tinggal Wajib Pajak orang pribadi, atau di tempat kedudukan Wajib Pajak badan.</a:t>
            </a:r>
          </a:p>
        </p:txBody>
      </p:sp>
      <p:sp>
        <p:nvSpPr>
          <p:cNvPr id="55301" name="Rectangle 5"/>
          <p:cNvSpPr>
            <a:spLocks noChangeArrowheads="1"/>
          </p:cNvSpPr>
          <p:nvPr/>
        </p:nvSpPr>
        <p:spPr bwMode="auto">
          <a:xfrm>
            <a:off x="5407025" y="692150"/>
            <a:ext cx="3341688" cy="360363"/>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28</a:t>
            </a:r>
            <a:r>
              <a:rPr lang="id-ID" sz="2000" u="none">
                <a:latin typeface="Tahoma" pitchFamily="34" charset="0"/>
              </a:rPr>
              <a:t>/</a:t>
            </a:r>
            <a:r>
              <a:rPr lang="en-US" sz="2000" u="none">
                <a:latin typeface="Tahoma" pitchFamily="34" charset="0"/>
              </a:rPr>
              <a:t>11</a:t>
            </a:r>
          </a:p>
        </p:txBody>
      </p:sp>
      <p:sp>
        <p:nvSpPr>
          <p:cNvPr id="55302" name="Rectangle 6"/>
          <p:cNvSpPr>
            <a:spLocks noChangeArrowheads="1"/>
          </p:cNvSpPr>
          <p:nvPr/>
        </p:nvSpPr>
        <p:spPr bwMode="auto">
          <a:xfrm>
            <a:off x="611188" y="3898900"/>
            <a:ext cx="7777162" cy="2847975"/>
          </a:xfrm>
          <a:prstGeom prst="rect">
            <a:avLst/>
          </a:prstGeom>
          <a:noFill/>
          <a:ln w="9525">
            <a:solidFill>
              <a:srgbClr val="0033CC"/>
            </a:solidFill>
            <a:miter lim="800000"/>
            <a:headEnd/>
            <a:tailEnd/>
          </a:ln>
        </p:spPr>
        <p:txBody>
          <a:bodyPr lIns="91422" tIns="45712" rIns="91422" bIns="45712" anchor="ctr">
            <a:spAutoFit/>
          </a:bodyPr>
          <a:lstStyle/>
          <a:p>
            <a:pPr algn="l"/>
            <a:r>
              <a:rPr lang="sv-SE" sz="1800" b="1" u="none"/>
              <a:t>Kurun waktu 10 (sepuluh) tahun penyimpanan buku, catatan, dan dokumen yang menjadi dasar pembukuan atau pencatatan adalah sesuai dengan ketentuan yang mengatur mengenai batas daluwarsa penyidikan tindak pidana di bidang perpajakan. Penyimpanan buku, catatan, dan dokumen yang menjadi dasar pembukuan atau pencatatan dan dokumen lain termasuk yang diselenggarakan secara program aplikasi </a:t>
            </a:r>
            <a:r>
              <a:rPr lang="sv-SE" sz="1800" b="1" i="1" u="none"/>
              <a:t>on-line</a:t>
            </a:r>
            <a:r>
              <a:rPr lang="sv-SE" sz="1800" b="1" u="none"/>
              <a:t> harus dilakukan dengan memperhatikan faktor keamanan, kelayakan, dan kewajaran penyimpanan</a:t>
            </a:r>
            <a:r>
              <a:rPr lang="id-ID" sz="1800" b="1" u="none"/>
              <a:t>... </a:t>
            </a:r>
            <a:r>
              <a:rPr lang="id-ID" sz="1800" b="1" i="1" u="none">
                <a:solidFill>
                  <a:srgbClr val="FF0000"/>
                </a:solidFill>
              </a:rPr>
              <a:t>Penjelasan</a:t>
            </a:r>
            <a:endParaRPr lang="en-US" sz="1800" b="1" i="1" u="none">
              <a:solidFill>
                <a:srgbClr val="FF0000"/>
              </a:solidFill>
            </a:endParaRPr>
          </a:p>
        </p:txBody>
      </p:sp>
      <p:sp>
        <p:nvSpPr>
          <p:cNvPr id="55303" name="AutoShape 7"/>
          <p:cNvSpPr>
            <a:spLocks noChangeArrowheads="1"/>
          </p:cNvSpPr>
          <p:nvPr/>
        </p:nvSpPr>
        <p:spPr bwMode="auto">
          <a:xfrm>
            <a:off x="466725" y="3789363"/>
            <a:ext cx="360363" cy="287337"/>
          </a:xfrm>
          <a:custGeom>
            <a:avLst/>
            <a:gdLst>
              <a:gd name="T0" fmla="*/ 2147483647 w 21600"/>
              <a:gd name="T1" fmla="*/ 0 h 21600"/>
              <a:gd name="T2" fmla="*/ 2147483647 w 21600"/>
              <a:gd name="T3" fmla="*/ 131760653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131760653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additive="base">
                                        <p:cTn id="7" dur="500" fill="hold"/>
                                        <p:tgtEl>
                                          <p:spTgt spid="105474"/>
                                        </p:tgtEl>
                                        <p:attrNameLst>
                                          <p:attrName>ppt_x</p:attrName>
                                        </p:attrNameLst>
                                      </p:cBhvr>
                                      <p:tavLst>
                                        <p:tav tm="0">
                                          <p:val>
                                            <p:strVal val="0-#ppt_w/2"/>
                                          </p:val>
                                        </p:tav>
                                        <p:tav tm="100000">
                                          <p:val>
                                            <p:strVal val="#ppt_x"/>
                                          </p:val>
                                        </p:tav>
                                      </p:tavLst>
                                    </p:anim>
                                    <p:anim calcmode="lin" valueType="num">
                                      <p:cBhvr additive="base">
                                        <p:cTn id="8" dur="500" fill="hold"/>
                                        <p:tgtEl>
                                          <p:spTgt spid="1054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5475"/>
                                        </p:tgtEl>
                                        <p:attrNameLst>
                                          <p:attrName>style.visibility</p:attrName>
                                        </p:attrNameLst>
                                      </p:cBhvr>
                                      <p:to>
                                        <p:strVal val="visible"/>
                                      </p:to>
                                    </p:set>
                                    <p:anim calcmode="lin" valueType="num">
                                      <p:cBhvr additive="base">
                                        <p:cTn id="13" dur="500" fill="hold"/>
                                        <p:tgtEl>
                                          <p:spTgt spid="105475"/>
                                        </p:tgtEl>
                                        <p:attrNameLst>
                                          <p:attrName>ppt_x</p:attrName>
                                        </p:attrNameLst>
                                      </p:cBhvr>
                                      <p:tavLst>
                                        <p:tav tm="0">
                                          <p:val>
                                            <p:strVal val="0-#ppt_w/2"/>
                                          </p:val>
                                        </p:tav>
                                        <p:tav tm="100000">
                                          <p:val>
                                            <p:strVal val="#ppt_x"/>
                                          </p:val>
                                        </p:tav>
                                      </p:tavLst>
                                    </p:anim>
                                    <p:anim calcmode="lin" valueType="num">
                                      <p:cBhvr additive="base">
                                        <p:cTn id="14" dur="500" fill="hold"/>
                                        <p:tgtEl>
                                          <p:spTgt spid="1054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5476"/>
                                        </p:tgtEl>
                                        <p:attrNameLst>
                                          <p:attrName>style.visibility</p:attrName>
                                        </p:attrNameLst>
                                      </p:cBhvr>
                                      <p:to>
                                        <p:strVal val="visible"/>
                                      </p:to>
                                    </p:set>
                                    <p:anim calcmode="lin" valueType="num">
                                      <p:cBhvr additive="base">
                                        <p:cTn id="19" dur="500" fill="hold"/>
                                        <p:tgtEl>
                                          <p:spTgt spid="105476"/>
                                        </p:tgtEl>
                                        <p:attrNameLst>
                                          <p:attrName>ppt_x</p:attrName>
                                        </p:attrNameLst>
                                      </p:cBhvr>
                                      <p:tavLst>
                                        <p:tav tm="0">
                                          <p:val>
                                            <p:strVal val="0-#ppt_w/2"/>
                                          </p:val>
                                        </p:tav>
                                        <p:tav tm="100000">
                                          <p:val>
                                            <p:strVal val="#ppt_x"/>
                                          </p:val>
                                        </p:tav>
                                      </p:tavLst>
                                    </p:anim>
                                    <p:anim calcmode="lin" valueType="num">
                                      <p:cBhvr additive="base">
                                        <p:cTn id="20" dur="500" fill="hold"/>
                                        <p:tgtEl>
                                          <p:spTgt spid="1054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animBg="1" autoUpdateAnimBg="0"/>
      <p:bldP spid="105475" grpId="0" animBg="1"/>
      <p:bldP spid="105476" grpId="0" animBg="1"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714375" y="214313"/>
            <a:ext cx="7772400" cy="714375"/>
          </a:xfrm>
        </p:spPr>
        <p:txBody>
          <a:bodyPr/>
          <a:lstStyle/>
          <a:p>
            <a:r>
              <a:rPr lang="id-ID" smtClean="0"/>
              <a:t>Sanksi</a:t>
            </a:r>
          </a:p>
        </p:txBody>
      </p:sp>
      <p:sp>
        <p:nvSpPr>
          <p:cNvPr id="3" name="Title 1"/>
          <p:cNvSpPr txBox="1">
            <a:spLocks/>
          </p:cNvSpPr>
          <p:nvPr/>
        </p:nvSpPr>
        <p:spPr bwMode="auto">
          <a:xfrm>
            <a:off x="785813" y="928688"/>
            <a:ext cx="7772400" cy="5715000"/>
          </a:xfrm>
          <a:prstGeom prst="rect">
            <a:avLst/>
          </a:prstGeom>
          <a:noFill/>
          <a:ln w="9525">
            <a:noFill/>
            <a:miter lim="800000"/>
            <a:headEnd/>
            <a:tailEnd/>
          </a:ln>
        </p:spPr>
        <p:txBody>
          <a:bodyPr lIns="91422" tIns="45712" rIns="91422" bIns="45712" anchor="ctr"/>
          <a:lstStyle/>
          <a:p>
            <a:pPr algn="l" eaLnBrk="0" hangingPunct="0">
              <a:defRPr/>
            </a:pPr>
            <a:r>
              <a:rPr lang="id-ID" u="none" kern="0" dirty="0">
                <a:solidFill>
                  <a:schemeClr val="tx2"/>
                </a:solidFill>
                <a:latin typeface="+mj-lt"/>
                <a:ea typeface="+mj-ea"/>
                <a:cs typeface="+mj-cs"/>
              </a:rPr>
              <a:t>Pasal 13/1/d: </a:t>
            </a:r>
          </a:p>
          <a:p>
            <a:pPr algn="l" eaLnBrk="0" hangingPunct="0">
              <a:defRPr/>
            </a:pPr>
            <a:r>
              <a:rPr lang="id-ID" u="none" kern="0" dirty="0">
                <a:solidFill>
                  <a:schemeClr val="tx2"/>
                </a:solidFill>
                <a:latin typeface="+mj-lt"/>
                <a:ea typeface="+mj-ea"/>
                <a:cs typeface="+mj-cs"/>
              </a:rPr>
              <a:t>dalam 5 tahun setelah saat terhutang, berakhir masa pajak, bagian tahun pajak atau tahun pajak, SKPKB jabatan tdh pelanggaran pasal 28</a:t>
            </a:r>
          </a:p>
          <a:p>
            <a:pPr eaLnBrk="0" hangingPunct="0">
              <a:defRPr/>
            </a:pPr>
            <a:endParaRPr lang="id-ID" u="none" kern="0" dirty="0">
              <a:solidFill>
                <a:schemeClr val="tx2"/>
              </a:solidFill>
              <a:latin typeface="+mj-lt"/>
              <a:ea typeface="+mj-ea"/>
              <a:cs typeface="+mj-cs"/>
            </a:endParaRPr>
          </a:p>
          <a:p>
            <a:pPr algn="l" eaLnBrk="0" hangingPunct="0">
              <a:defRPr/>
            </a:pPr>
            <a:r>
              <a:rPr lang="id-ID" u="none" kern="0" dirty="0">
                <a:solidFill>
                  <a:schemeClr val="tx2"/>
                </a:solidFill>
                <a:latin typeface="+mj-lt"/>
                <a:ea typeface="+mj-ea"/>
                <a:cs typeface="+mj-cs"/>
              </a:rPr>
              <a:t>Pasal 13/3: SKPKB plus sanksi 50% PPh, 100% PPh tdk/krg pot/put, tdk/krg stor, dipotput tp tdk/krg distor, 100% PPN dan PPN BM</a:t>
            </a:r>
          </a:p>
          <a:p>
            <a:pPr algn="l" eaLnBrk="0" hangingPunct="0">
              <a:defRPr/>
            </a:pPr>
            <a:endParaRPr lang="id-ID" u="none" kern="0" dirty="0">
              <a:solidFill>
                <a:schemeClr val="tx2"/>
              </a:solidFill>
              <a:latin typeface="+mj-lt"/>
              <a:ea typeface="+mj-ea"/>
              <a:cs typeface="+mj-cs"/>
            </a:endParaRPr>
          </a:p>
          <a:p>
            <a:pPr algn="l" eaLnBrk="0" hangingPunct="0">
              <a:defRPr/>
            </a:pPr>
            <a:r>
              <a:rPr lang="id-ID" u="none" kern="0" dirty="0">
                <a:solidFill>
                  <a:schemeClr val="tx2"/>
                </a:solidFill>
                <a:latin typeface="+mj-lt"/>
                <a:ea typeface="+mj-ea"/>
                <a:cs typeface="+mj-cs"/>
              </a:rPr>
              <a:t>Pasal 39/1/, dengan sengaja</a:t>
            </a:r>
          </a:p>
          <a:p>
            <a:pPr algn="l" eaLnBrk="0" hangingPunct="0">
              <a:defRPr/>
            </a:pPr>
            <a:r>
              <a:rPr lang="id-ID" u="none" kern="0" dirty="0">
                <a:solidFill>
                  <a:schemeClr val="tx2"/>
                </a:solidFill>
                <a:latin typeface="+mj-lt"/>
                <a:ea typeface="+mj-ea"/>
                <a:cs typeface="+mj-cs"/>
              </a:rPr>
              <a:t>f: memperlihatkan pembukuan, pencatatan palsu</a:t>
            </a:r>
          </a:p>
          <a:p>
            <a:pPr algn="l" eaLnBrk="0" hangingPunct="0">
              <a:defRPr/>
            </a:pPr>
            <a:r>
              <a:rPr lang="id-ID" u="none" kern="0" dirty="0">
                <a:solidFill>
                  <a:schemeClr val="tx2"/>
                </a:solidFill>
                <a:latin typeface="+mj-lt"/>
                <a:ea typeface="+mj-ea"/>
                <a:cs typeface="+mj-cs"/>
              </a:rPr>
              <a:t>g: tdk menyelenggarakan pembukuan/pencatatan</a:t>
            </a:r>
          </a:p>
          <a:p>
            <a:pPr algn="l" eaLnBrk="0" hangingPunct="0">
              <a:defRPr/>
            </a:pPr>
            <a:r>
              <a:rPr lang="id-ID" u="none" kern="0" dirty="0">
                <a:solidFill>
                  <a:schemeClr val="tx2"/>
                </a:solidFill>
                <a:latin typeface="+mj-lt"/>
                <a:ea typeface="+mj-ea"/>
                <a:cs typeface="+mj-cs"/>
              </a:rPr>
              <a:t>h: tdk menyimpan 10 tahun </a:t>
            </a:r>
          </a:p>
          <a:p>
            <a:pPr algn="l" eaLnBrk="0" hangingPunct="0">
              <a:defRPr/>
            </a:pPr>
            <a:r>
              <a:rPr lang="id-ID" u="none" kern="0" dirty="0">
                <a:solidFill>
                  <a:schemeClr val="tx2"/>
                </a:solidFill>
              </a:rPr>
              <a:t>dipidana penjara 6 bulan – 6 tahun dan denda 2X-4X</a:t>
            </a:r>
            <a:endParaRPr lang="id-ID" u="none" kern="0" dirty="0">
              <a:solidFill>
                <a:schemeClr val="tx2"/>
              </a:solidFill>
              <a:latin typeface="+mj-lt"/>
              <a:ea typeface="+mj-ea"/>
              <a:cs typeface="+mj-cs"/>
            </a:endParaRPr>
          </a:p>
          <a:p>
            <a:pPr algn="l" eaLnBrk="0" hangingPunct="0">
              <a:defRPr/>
            </a:pPr>
            <a:endParaRPr lang="id-ID" u="none" kern="0"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id-ID" smtClean="0"/>
              <a:t>PP 74 TAHUN 2011</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685800" y="609600"/>
            <a:ext cx="7772400" cy="5676900"/>
          </a:xfrm>
        </p:spPr>
        <p:txBody>
          <a:bodyPr/>
          <a:lstStyle/>
          <a:p>
            <a:pPr algn="l"/>
            <a:r>
              <a:rPr lang="id-ID" sz="2400" dirty="0" smtClean="0"/>
              <a:t>(1) Buku, catatan, dan dokumen yang menjadi dasar pembukuan atau pencatatan dan dokumen lain termasuk hasil pengolahan data dari pembukuan yang dikelola secara elektronik atau secara program aplikasi on-line wajib disimpan selama 10 tahun di Indonesia, yaitu di tempat kegiatan atau tempat tinggal </a:t>
            </a:r>
            <a:r>
              <a:rPr lang="en-US" sz="2400" dirty="0" smtClean="0"/>
              <a:t>WP OP</a:t>
            </a:r>
            <a:r>
              <a:rPr lang="id-ID" sz="2400" dirty="0" smtClean="0"/>
              <a:t>, atau di tempat kedudukan wp badan. </a:t>
            </a:r>
            <a:br>
              <a:rPr lang="id-ID" sz="2400" dirty="0" smtClean="0"/>
            </a:br>
            <a:r>
              <a:rPr lang="id-ID" sz="2400" dirty="0" smtClean="0"/>
              <a:t/>
            </a:r>
            <a:br>
              <a:rPr lang="id-ID" sz="2400" dirty="0" smtClean="0"/>
            </a:br>
            <a:r>
              <a:rPr lang="id-ID" sz="2400" dirty="0" smtClean="0"/>
              <a:t>(2) Dalam hal wp melakukan transaksi dengan para pihak yang mempunyai hubungan istimewa dengan </a:t>
            </a:r>
            <a:r>
              <a:rPr lang="en-US" sz="2400" dirty="0" smtClean="0"/>
              <a:t>WP</a:t>
            </a:r>
            <a:r>
              <a:rPr lang="id-ID" sz="2400" dirty="0" smtClean="0"/>
              <a:t>, kewajiban menyimpan dokumen lain sdp pada ayat (1) meliputi dokumen dan/atau informasi tambahan untuk mendukung bahwa transaksi yang dilakukan dengan pihak yang mempunyai hubungan istimewa telah sesuai dengan prinsip kewajaran dan kelaziman usaha.</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idx="4294967295"/>
          </p:nvPr>
        </p:nvSpPr>
        <p:spPr>
          <a:xfrm>
            <a:off x="0" y="76200"/>
            <a:ext cx="4114800" cy="461963"/>
          </a:xfrm>
        </p:spPr>
        <p:txBody>
          <a:bodyPr wrap="none">
            <a:spAutoFit/>
          </a:bodyPr>
          <a:lstStyle/>
          <a:p>
            <a:pPr algn="l" eaLnBrk="1" hangingPunct="1"/>
            <a:r>
              <a:rPr lang="en-US" sz="2400" b="1" smtClean="0">
                <a:solidFill>
                  <a:schemeClr val="tx1"/>
                </a:solidFill>
                <a:latin typeface="Arial" charset="0"/>
                <a:cs typeface="Arial" charset="0"/>
              </a:rPr>
              <a:t>PENYIMPANAN </a:t>
            </a:r>
            <a:r>
              <a:rPr lang="id-ID" sz="2400" b="1" smtClean="0">
                <a:solidFill>
                  <a:schemeClr val="tx1"/>
                </a:solidFill>
                <a:latin typeface="Arial" charset="0"/>
                <a:cs typeface="Arial" charset="0"/>
              </a:rPr>
              <a:t>DOKUMEN</a:t>
            </a:r>
            <a:endParaRPr lang="en-US" sz="2400" b="1" smtClean="0">
              <a:solidFill>
                <a:schemeClr val="tx1"/>
              </a:solidFill>
              <a:latin typeface="Arial" charset="0"/>
              <a:cs typeface="Arial" charset="0"/>
            </a:endParaRPr>
          </a:p>
        </p:txBody>
      </p:sp>
      <p:sp>
        <p:nvSpPr>
          <p:cNvPr id="118791" name="Rectangle 18"/>
          <p:cNvSpPr>
            <a:spLocks noChangeArrowheads="1"/>
          </p:cNvSpPr>
          <p:nvPr/>
        </p:nvSpPr>
        <p:spPr bwMode="auto">
          <a:xfrm>
            <a:off x="4648200" y="2895600"/>
            <a:ext cx="1524000" cy="1203325"/>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en-US" sz="1800" u="none" dirty="0" err="1"/>
              <a:t>dasar</a:t>
            </a:r>
            <a:r>
              <a:rPr lang="en-US" sz="1800" u="none" dirty="0"/>
              <a:t> </a:t>
            </a:r>
            <a:r>
              <a:rPr lang="en-US" sz="1800" u="none" dirty="0" err="1"/>
              <a:t>pembukuan</a:t>
            </a:r>
            <a:r>
              <a:rPr lang="en-US" sz="1800" u="none" dirty="0"/>
              <a:t>/ </a:t>
            </a:r>
            <a:r>
              <a:rPr lang="en-US" sz="1800" u="none" dirty="0" err="1"/>
              <a:t>pencatatan</a:t>
            </a:r>
            <a:endParaRPr lang="en-US" sz="1800" u="none" dirty="0"/>
          </a:p>
        </p:txBody>
      </p:sp>
      <p:sp>
        <p:nvSpPr>
          <p:cNvPr id="118792" name="AutoShape 19"/>
          <p:cNvSpPr>
            <a:spLocks noChangeArrowheads="1"/>
          </p:cNvSpPr>
          <p:nvPr/>
        </p:nvSpPr>
        <p:spPr bwMode="auto">
          <a:xfrm>
            <a:off x="7010400" y="2743200"/>
            <a:ext cx="1905000" cy="703263"/>
          </a:xfrm>
          <a:prstGeom prst="roundRect">
            <a:avLst>
              <a:gd name="adj" fmla="val 16667"/>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fontAlgn="auto">
              <a:spcBef>
                <a:spcPts val="0"/>
              </a:spcBef>
              <a:spcAft>
                <a:spcPts val="0"/>
              </a:spcAft>
              <a:defRPr/>
            </a:pPr>
            <a:r>
              <a:rPr lang="en-US" u="none" dirty="0"/>
              <a:t>10 </a:t>
            </a:r>
            <a:r>
              <a:rPr lang="en-US" u="none" dirty="0" err="1"/>
              <a:t>tahun</a:t>
            </a:r>
            <a:endParaRPr lang="en-US" u="none" dirty="0"/>
          </a:p>
        </p:txBody>
      </p:sp>
      <p:sp>
        <p:nvSpPr>
          <p:cNvPr id="118793" name="AutoShape 20"/>
          <p:cNvSpPr>
            <a:spLocks noChangeArrowheads="1"/>
          </p:cNvSpPr>
          <p:nvPr/>
        </p:nvSpPr>
        <p:spPr bwMode="auto">
          <a:xfrm>
            <a:off x="7010400" y="3581400"/>
            <a:ext cx="1905000" cy="701675"/>
          </a:xfrm>
          <a:prstGeom prst="roundRect">
            <a:avLst>
              <a:gd name="adj" fmla="val 16667"/>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fontAlgn="auto">
              <a:spcBef>
                <a:spcPts val="0"/>
              </a:spcBef>
              <a:spcAft>
                <a:spcPts val="0"/>
              </a:spcAft>
              <a:defRPr/>
            </a:pPr>
            <a:r>
              <a:rPr lang="en-US" u="none" dirty="0" err="1"/>
              <a:t>di</a:t>
            </a:r>
            <a:r>
              <a:rPr lang="en-US" u="none" dirty="0"/>
              <a:t> Indonesia</a:t>
            </a:r>
          </a:p>
        </p:txBody>
      </p:sp>
      <p:sp>
        <p:nvSpPr>
          <p:cNvPr id="15" name="Rectangle 14"/>
          <p:cNvSpPr/>
          <p:nvPr/>
        </p:nvSpPr>
        <p:spPr>
          <a:xfrm>
            <a:off x="381000" y="571500"/>
            <a:ext cx="2819400" cy="64611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fontAlgn="auto">
              <a:spcBef>
                <a:spcPts val="0"/>
              </a:spcBef>
              <a:spcAft>
                <a:spcPts val="0"/>
              </a:spcAft>
              <a:defRPr/>
            </a:pPr>
            <a:r>
              <a:rPr lang="id-ID" sz="1800" b="1" u="none" dirty="0"/>
              <a:t>Buku, catatan, &amp; dokumen </a:t>
            </a:r>
            <a:endParaRPr lang="en-US" sz="1800" b="1" u="none" dirty="0"/>
          </a:p>
        </p:txBody>
      </p:sp>
      <p:sp>
        <p:nvSpPr>
          <p:cNvPr id="16" name="Rectangle 15"/>
          <p:cNvSpPr/>
          <p:nvPr/>
        </p:nvSpPr>
        <p:spPr>
          <a:xfrm>
            <a:off x="381000" y="1643063"/>
            <a:ext cx="2833688" cy="175418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just" fontAlgn="auto">
              <a:spcBef>
                <a:spcPts val="0"/>
              </a:spcBef>
              <a:spcAft>
                <a:spcPts val="0"/>
              </a:spcAft>
              <a:defRPr/>
            </a:pPr>
            <a:r>
              <a:rPr lang="id-ID" sz="1800" b="1" u="none" dirty="0"/>
              <a:t>dokumen lain termasuk hasil pengolahan data dari pembukuan yg dikelola secara elektronik atau secara program aplikasi </a:t>
            </a:r>
            <a:r>
              <a:rPr lang="id-ID" sz="1800" b="1" i="1" u="none" dirty="0"/>
              <a:t>on-line</a:t>
            </a:r>
            <a:r>
              <a:rPr lang="en-US" sz="1800" b="1" i="1" u="none" dirty="0"/>
              <a:t> </a:t>
            </a:r>
          </a:p>
        </p:txBody>
      </p:sp>
      <p:sp>
        <p:nvSpPr>
          <p:cNvPr id="17" name="Rectangle 16"/>
          <p:cNvSpPr/>
          <p:nvPr/>
        </p:nvSpPr>
        <p:spPr>
          <a:xfrm>
            <a:off x="381000" y="3643313"/>
            <a:ext cx="2833688" cy="2586037"/>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just" fontAlgn="auto">
              <a:spcBef>
                <a:spcPts val="0"/>
              </a:spcBef>
              <a:spcAft>
                <a:spcPts val="0"/>
              </a:spcAft>
              <a:defRPr/>
            </a:pPr>
            <a:r>
              <a:rPr lang="id-ID" sz="1800" b="1" u="none" dirty="0"/>
              <a:t>Dokumen</a:t>
            </a:r>
            <a:r>
              <a:rPr lang="en-US" sz="1800" b="1" u="none" dirty="0"/>
              <a:t> </a:t>
            </a:r>
            <a:r>
              <a:rPr lang="id-ID" sz="1800" b="1" u="none" dirty="0"/>
              <a:t>dan/atau informasi tambahan untuk mendukung bahwa transaksi yg dilakukan dgn pihak yg mempunyai hubungan istimewa telah sesuai dgn prinsip kewajaran dan kelaziman usaha</a:t>
            </a:r>
            <a:endParaRPr lang="en-US" sz="1800" b="1" i="1" u="none" dirty="0"/>
          </a:p>
        </p:txBody>
      </p:sp>
      <p:sp>
        <p:nvSpPr>
          <p:cNvPr id="18" name="AutoShape 18"/>
          <p:cNvSpPr>
            <a:spLocks noChangeArrowheads="1"/>
          </p:cNvSpPr>
          <p:nvPr/>
        </p:nvSpPr>
        <p:spPr bwMode="auto">
          <a:xfrm>
            <a:off x="3657601" y="533400"/>
            <a:ext cx="838199" cy="5818793"/>
          </a:xfrm>
          <a:prstGeom prst="rightArrow">
            <a:avLst>
              <a:gd name="adj1" fmla="val 50111"/>
              <a:gd name="adj2" fmla="val 63157"/>
            </a:avLst>
          </a:prstGeom>
          <a:solidFill>
            <a:schemeClr val="accent2">
              <a:lumMod val="75000"/>
            </a:schemeClr>
          </a:solidFill>
          <a:ln w="19050">
            <a:solidFill>
              <a:srgbClr val="FFFFFF"/>
            </a:solidFill>
            <a:miter lim="800000"/>
            <a:headEnd/>
            <a:tailEnd/>
          </a:ln>
          <a:effectLst>
            <a:outerShdw dist="81320" dir="2319588" algn="ctr" rotWithShape="0">
              <a:srgbClr val="4D4D4D">
                <a:alpha val="50000"/>
              </a:srgbClr>
            </a:outerShdw>
          </a:effectLst>
          <a:scene3d>
            <a:camera prst="perspectiveRelaxed"/>
            <a:lightRig rig="threePt" dir="t"/>
          </a:scene3d>
        </p:spPr>
        <p:txBody>
          <a:bodyPr wrap="none" anchor="ctr"/>
          <a:lstStyle/>
          <a:p>
            <a:pPr eaLnBrk="0" fontAlgn="auto" hangingPunct="0">
              <a:spcBef>
                <a:spcPts val="0"/>
              </a:spcBef>
              <a:spcAft>
                <a:spcPts val="0"/>
              </a:spcAft>
              <a:defRPr/>
            </a:pPr>
            <a:endParaRPr lang="en-US" noProof="1">
              <a:latin typeface="+mn-lt"/>
            </a:endParaRPr>
          </a:p>
        </p:txBody>
      </p:sp>
      <p:sp>
        <p:nvSpPr>
          <p:cNvPr id="21" name="AutoShape 18"/>
          <p:cNvSpPr>
            <a:spLocks noChangeArrowheads="1"/>
          </p:cNvSpPr>
          <p:nvPr/>
        </p:nvSpPr>
        <p:spPr bwMode="auto">
          <a:xfrm>
            <a:off x="6248400" y="1295400"/>
            <a:ext cx="609600" cy="4370993"/>
          </a:xfrm>
          <a:prstGeom prst="rightArrow">
            <a:avLst>
              <a:gd name="adj1" fmla="val 50111"/>
              <a:gd name="adj2" fmla="val 63157"/>
            </a:avLst>
          </a:prstGeom>
          <a:solidFill>
            <a:schemeClr val="accent2">
              <a:lumMod val="75000"/>
            </a:schemeClr>
          </a:solidFill>
          <a:ln w="19050">
            <a:solidFill>
              <a:srgbClr val="FFFFFF"/>
            </a:solidFill>
            <a:miter lim="800000"/>
            <a:headEnd/>
            <a:tailEnd/>
          </a:ln>
          <a:effectLst>
            <a:outerShdw dist="81320" dir="2319588" algn="ctr" rotWithShape="0">
              <a:srgbClr val="4D4D4D">
                <a:alpha val="50000"/>
              </a:srgbClr>
            </a:outerShdw>
          </a:effectLst>
          <a:scene3d>
            <a:camera prst="perspectiveRelaxed"/>
            <a:lightRig rig="threePt" dir="t"/>
          </a:scene3d>
        </p:spPr>
        <p:txBody>
          <a:bodyPr wrap="none" anchor="ctr"/>
          <a:lstStyle/>
          <a:p>
            <a:pPr eaLnBrk="0" fontAlgn="auto" hangingPunct="0">
              <a:spcBef>
                <a:spcPts val="0"/>
              </a:spcBef>
              <a:spcAft>
                <a:spcPts val="0"/>
              </a:spcAft>
              <a:defRPr/>
            </a:pPr>
            <a:endParaRPr lang="en-US" noProof="1">
              <a:latin typeface="+mn-lt"/>
            </a:endParaRPr>
          </a:p>
        </p:txBody>
      </p:sp>
      <p:pic>
        <p:nvPicPr>
          <p:cNvPr id="40971" name="Picture 21" descr="box_of_files_pc_sm_wm.jpg"/>
          <p:cNvPicPr>
            <a:picLocks noChangeAspect="1"/>
          </p:cNvPicPr>
          <p:nvPr/>
        </p:nvPicPr>
        <p:blipFill>
          <a:blip r:embed="rId3" cstate="print">
            <a:clrChange>
              <a:clrFrom>
                <a:srgbClr val="FCF9F4"/>
              </a:clrFrom>
              <a:clrTo>
                <a:srgbClr val="FCF9F4">
                  <a:alpha val="0"/>
                </a:srgbClr>
              </a:clrTo>
            </a:clrChange>
          </a:blip>
          <a:srcRect b="18982"/>
          <a:stretch>
            <a:fillRect/>
          </a:stretch>
        </p:blipFill>
        <p:spPr bwMode="auto">
          <a:xfrm>
            <a:off x="6553200" y="228600"/>
            <a:ext cx="1895475" cy="1949450"/>
          </a:xfrm>
          <a:prstGeom prst="rect">
            <a:avLst/>
          </a:prstGeom>
          <a:noFill/>
          <a:ln w="9525">
            <a:noFill/>
            <a:miter lim="800000"/>
            <a:headEnd/>
            <a:tailEnd/>
          </a:ln>
        </p:spPr>
      </p:pic>
      <p:sp>
        <p:nvSpPr>
          <p:cNvPr id="59404" name="Rectangle 5"/>
          <p:cNvSpPr>
            <a:spLocks noChangeArrowheads="1"/>
          </p:cNvSpPr>
          <p:nvPr/>
        </p:nvSpPr>
        <p:spPr bwMode="auto">
          <a:xfrm>
            <a:off x="214313" y="6457950"/>
            <a:ext cx="1447800" cy="400050"/>
          </a:xfrm>
          <a:prstGeom prst="rect">
            <a:avLst/>
          </a:prstGeom>
          <a:noFill/>
          <a:ln w="9525">
            <a:noFill/>
            <a:miter lim="800000"/>
            <a:headEnd/>
            <a:tailEnd/>
          </a:ln>
        </p:spPr>
        <p:txBody>
          <a:bodyPr anchor="ctr">
            <a:spAutoFit/>
          </a:bodyPr>
          <a:lstStyle/>
          <a:p>
            <a:r>
              <a:rPr lang="id-ID" sz="2000">
                <a:solidFill>
                  <a:srgbClr val="FF0000"/>
                </a:solidFill>
                <a:cs typeface="Times New Roman" pitchFamily="18" charset="0"/>
              </a:rPr>
              <a:t>Pasal </a:t>
            </a:r>
            <a:r>
              <a:rPr lang="en-US" sz="2000">
                <a:solidFill>
                  <a:srgbClr val="FF0000"/>
                </a:solidFill>
                <a:cs typeface="Times New Roman" pitchFamily="18" charset="0"/>
              </a:rPr>
              <a:t>10</a:t>
            </a:r>
            <a:endParaRPr lang="id-ID" sz="2000">
              <a:solidFill>
                <a:srgbClr val="FF0000"/>
              </a:solidFill>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8786"/>
                                        </p:tgtEl>
                                        <p:attrNameLst>
                                          <p:attrName>style.visibility</p:attrName>
                                        </p:attrNameLst>
                                      </p:cBhvr>
                                      <p:to>
                                        <p:strVal val="visible"/>
                                      </p:to>
                                    </p:set>
                                    <p:animEffect transition="in" filter="blinds(horizontal)">
                                      <p:cBhvr>
                                        <p:cTn id="7" dur="500"/>
                                        <p:tgtEl>
                                          <p:spTgt spid="118786"/>
                                        </p:tgtEl>
                                      </p:cBhvr>
                                    </p:animEffect>
                                  </p:childTnLst>
                                </p:cTn>
                              </p:par>
                              <p:par>
                                <p:cTn id="8" presetID="3" presetClass="entr" presetSubtype="10" fill="hold" nodeType="withEffect">
                                  <p:stCondLst>
                                    <p:cond delay="0"/>
                                  </p:stCondLst>
                                  <p:childTnLst>
                                    <p:set>
                                      <p:cBhvr>
                                        <p:cTn id="9" dur="1" fill="hold">
                                          <p:stCondLst>
                                            <p:cond delay="0"/>
                                          </p:stCondLst>
                                        </p:cTn>
                                        <p:tgtEl>
                                          <p:spTgt spid="40971"/>
                                        </p:tgtEl>
                                        <p:attrNameLst>
                                          <p:attrName>style.visibility</p:attrName>
                                        </p:attrNameLst>
                                      </p:cBhvr>
                                      <p:to>
                                        <p:strVal val="visible"/>
                                      </p:to>
                                    </p:set>
                                    <p:animEffect transition="in" filter="blinds(horizontal)">
                                      <p:cBhvr>
                                        <p:cTn id="10" dur="500"/>
                                        <p:tgtEl>
                                          <p:spTgt spid="4097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linds(horizontal)">
                                      <p:cBhvr>
                                        <p:cTn id="15" dur="500"/>
                                        <p:tgtEl>
                                          <p:spTgt spid="15"/>
                                        </p:tgtEl>
                                      </p:cBhvr>
                                    </p:animEffect>
                                  </p:childTnLst>
                                </p:cTn>
                              </p:par>
                            </p:childTnLst>
                          </p:cTn>
                        </p:par>
                        <p:par>
                          <p:cTn id="16" fill="hold">
                            <p:stCondLst>
                              <p:cond delay="500"/>
                            </p:stCondLst>
                            <p:childTnLst>
                              <p:par>
                                <p:cTn id="17" presetID="3" presetClass="entr" presetSubtype="1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linds(horizontal)">
                                      <p:cBhvr>
                                        <p:cTn id="19" dur="500"/>
                                        <p:tgtEl>
                                          <p:spTgt spid="16"/>
                                        </p:tgtEl>
                                      </p:cBhvr>
                                    </p:animEffect>
                                  </p:childTnLst>
                                </p:cTn>
                              </p:par>
                            </p:childTnLst>
                          </p:cTn>
                        </p:par>
                        <p:par>
                          <p:cTn id="20" fill="hold">
                            <p:stCondLst>
                              <p:cond delay="1000"/>
                            </p:stCondLst>
                            <p:childTnLst>
                              <p:par>
                                <p:cTn id="21" presetID="3" presetClass="entr" presetSubtype="1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linds(horizontal)">
                                      <p:cBhvr>
                                        <p:cTn id="23" dur="500"/>
                                        <p:tgtEl>
                                          <p:spTgt spid="17"/>
                                        </p:tgtEl>
                                      </p:cBhvr>
                                    </p:animEffect>
                                  </p:childTnLst>
                                </p:cTn>
                              </p:par>
                            </p:childTnLst>
                          </p:cTn>
                        </p:par>
                        <p:par>
                          <p:cTn id="24" fill="hold">
                            <p:stCondLst>
                              <p:cond delay="1500"/>
                            </p:stCondLst>
                            <p:childTnLst>
                              <p:par>
                                <p:cTn id="25" presetID="29"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1000" fill="hold"/>
                                        <p:tgtEl>
                                          <p:spTgt spid="18"/>
                                        </p:tgtEl>
                                        <p:attrNameLst>
                                          <p:attrName>ppt_x</p:attrName>
                                        </p:attrNameLst>
                                      </p:cBhvr>
                                      <p:tavLst>
                                        <p:tav tm="0">
                                          <p:val>
                                            <p:strVal val="#ppt_x-.2"/>
                                          </p:val>
                                        </p:tav>
                                        <p:tav tm="100000">
                                          <p:val>
                                            <p:strVal val="#ppt_x"/>
                                          </p:val>
                                        </p:tav>
                                      </p:tavLst>
                                    </p:anim>
                                    <p:anim calcmode="lin" valueType="num">
                                      <p:cBhvr>
                                        <p:cTn id="28"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29" dur="1000"/>
                                        <p:tgtEl>
                                          <p:spTgt spid="18"/>
                                        </p:tgtEl>
                                      </p:cBhvr>
                                    </p:animEffect>
                                  </p:childTnLst>
                                </p:cTn>
                              </p:par>
                              <p:par>
                                <p:cTn id="30" presetID="29" presetClass="entr" presetSubtype="0" fill="hold" grpId="0" nodeType="withEffect">
                                  <p:stCondLst>
                                    <p:cond delay="0"/>
                                  </p:stCondLst>
                                  <p:childTnLst>
                                    <p:set>
                                      <p:cBhvr>
                                        <p:cTn id="31" dur="1" fill="hold">
                                          <p:stCondLst>
                                            <p:cond delay="0"/>
                                          </p:stCondLst>
                                        </p:cTn>
                                        <p:tgtEl>
                                          <p:spTgt spid="118791"/>
                                        </p:tgtEl>
                                        <p:attrNameLst>
                                          <p:attrName>style.visibility</p:attrName>
                                        </p:attrNameLst>
                                      </p:cBhvr>
                                      <p:to>
                                        <p:strVal val="visible"/>
                                      </p:to>
                                    </p:set>
                                    <p:anim calcmode="lin" valueType="num">
                                      <p:cBhvr>
                                        <p:cTn id="32" dur="1000" fill="hold"/>
                                        <p:tgtEl>
                                          <p:spTgt spid="118791"/>
                                        </p:tgtEl>
                                        <p:attrNameLst>
                                          <p:attrName>ppt_x</p:attrName>
                                        </p:attrNameLst>
                                      </p:cBhvr>
                                      <p:tavLst>
                                        <p:tav tm="0">
                                          <p:val>
                                            <p:strVal val="#ppt_x-.2"/>
                                          </p:val>
                                        </p:tav>
                                        <p:tav tm="100000">
                                          <p:val>
                                            <p:strVal val="#ppt_x"/>
                                          </p:val>
                                        </p:tav>
                                      </p:tavLst>
                                    </p:anim>
                                    <p:anim calcmode="lin" valueType="num">
                                      <p:cBhvr>
                                        <p:cTn id="33" dur="1000" fill="hold"/>
                                        <p:tgtEl>
                                          <p:spTgt spid="118791"/>
                                        </p:tgtEl>
                                        <p:attrNameLst>
                                          <p:attrName>ppt_y</p:attrName>
                                        </p:attrNameLst>
                                      </p:cBhvr>
                                      <p:tavLst>
                                        <p:tav tm="0">
                                          <p:val>
                                            <p:strVal val="#ppt_y"/>
                                          </p:val>
                                        </p:tav>
                                        <p:tav tm="100000">
                                          <p:val>
                                            <p:strVal val="#ppt_y"/>
                                          </p:val>
                                        </p:tav>
                                      </p:tavLst>
                                    </p:anim>
                                    <p:animEffect transition="in" filter="wipe(right)" prLst="gradientSize: 0.1">
                                      <p:cBhvr>
                                        <p:cTn id="34" dur="1000"/>
                                        <p:tgtEl>
                                          <p:spTgt spid="118791"/>
                                        </p:tgtEl>
                                      </p:cBhvr>
                                    </p:animEffect>
                                  </p:childTnLst>
                                </p:cTn>
                              </p:par>
                            </p:childTnLst>
                          </p:cTn>
                        </p:par>
                        <p:par>
                          <p:cTn id="35" fill="hold">
                            <p:stCondLst>
                              <p:cond delay="2500"/>
                            </p:stCondLst>
                            <p:childTnLst>
                              <p:par>
                                <p:cTn id="36" presetID="29" presetClass="entr" presetSubtype="0"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1000" fill="hold"/>
                                        <p:tgtEl>
                                          <p:spTgt spid="21"/>
                                        </p:tgtEl>
                                        <p:attrNameLst>
                                          <p:attrName>ppt_x</p:attrName>
                                        </p:attrNameLst>
                                      </p:cBhvr>
                                      <p:tavLst>
                                        <p:tav tm="0">
                                          <p:val>
                                            <p:strVal val="#ppt_x-.2"/>
                                          </p:val>
                                        </p:tav>
                                        <p:tav tm="100000">
                                          <p:val>
                                            <p:strVal val="#ppt_x"/>
                                          </p:val>
                                        </p:tav>
                                      </p:tavLst>
                                    </p:anim>
                                    <p:anim calcmode="lin" valueType="num">
                                      <p:cBhvr>
                                        <p:cTn id="39"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40" dur="1000"/>
                                        <p:tgtEl>
                                          <p:spTgt spid="21"/>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118792"/>
                                        </p:tgtEl>
                                        <p:attrNameLst>
                                          <p:attrName>style.visibility</p:attrName>
                                        </p:attrNameLst>
                                      </p:cBhvr>
                                      <p:to>
                                        <p:strVal val="visible"/>
                                      </p:to>
                                    </p:set>
                                    <p:anim calcmode="lin" valueType="num">
                                      <p:cBhvr>
                                        <p:cTn id="43" dur="1000" fill="hold"/>
                                        <p:tgtEl>
                                          <p:spTgt spid="118792"/>
                                        </p:tgtEl>
                                        <p:attrNameLst>
                                          <p:attrName>ppt_x</p:attrName>
                                        </p:attrNameLst>
                                      </p:cBhvr>
                                      <p:tavLst>
                                        <p:tav tm="0">
                                          <p:val>
                                            <p:strVal val="#ppt_x-.2"/>
                                          </p:val>
                                        </p:tav>
                                        <p:tav tm="100000">
                                          <p:val>
                                            <p:strVal val="#ppt_x"/>
                                          </p:val>
                                        </p:tav>
                                      </p:tavLst>
                                    </p:anim>
                                    <p:anim calcmode="lin" valueType="num">
                                      <p:cBhvr>
                                        <p:cTn id="44" dur="1000" fill="hold"/>
                                        <p:tgtEl>
                                          <p:spTgt spid="118792"/>
                                        </p:tgtEl>
                                        <p:attrNameLst>
                                          <p:attrName>ppt_y</p:attrName>
                                        </p:attrNameLst>
                                      </p:cBhvr>
                                      <p:tavLst>
                                        <p:tav tm="0">
                                          <p:val>
                                            <p:strVal val="#ppt_y"/>
                                          </p:val>
                                        </p:tav>
                                        <p:tav tm="100000">
                                          <p:val>
                                            <p:strVal val="#ppt_y"/>
                                          </p:val>
                                        </p:tav>
                                      </p:tavLst>
                                    </p:anim>
                                    <p:animEffect transition="in" filter="wipe(right)" prLst="gradientSize: 0.1">
                                      <p:cBhvr>
                                        <p:cTn id="45" dur="1000"/>
                                        <p:tgtEl>
                                          <p:spTgt spid="118792"/>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118793"/>
                                        </p:tgtEl>
                                        <p:attrNameLst>
                                          <p:attrName>style.visibility</p:attrName>
                                        </p:attrNameLst>
                                      </p:cBhvr>
                                      <p:to>
                                        <p:strVal val="visible"/>
                                      </p:to>
                                    </p:set>
                                    <p:anim calcmode="lin" valueType="num">
                                      <p:cBhvr>
                                        <p:cTn id="48" dur="1000" fill="hold"/>
                                        <p:tgtEl>
                                          <p:spTgt spid="118793"/>
                                        </p:tgtEl>
                                        <p:attrNameLst>
                                          <p:attrName>ppt_x</p:attrName>
                                        </p:attrNameLst>
                                      </p:cBhvr>
                                      <p:tavLst>
                                        <p:tav tm="0">
                                          <p:val>
                                            <p:strVal val="#ppt_x-.2"/>
                                          </p:val>
                                        </p:tav>
                                        <p:tav tm="100000">
                                          <p:val>
                                            <p:strVal val="#ppt_x"/>
                                          </p:val>
                                        </p:tav>
                                      </p:tavLst>
                                    </p:anim>
                                    <p:anim calcmode="lin" valueType="num">
                                      <p:cBhvr>
                                        <p:cTn id="49" dur="1000" fill="hold"/>
                                        <p:tgtEl>
                                          <p:spTgt spid="118793"/>
                                        </p:tgtEl>
                                        <p:attrNameLst>
                                          <p:attrName>ppt_y</p:attrName>
                                        </p:attrNameLst>
                                      </p:cBhvr>
                                      <p:tavLst>
                                        <p:tav tm="0">
                                          <p:val>
                                            <p:strVal val="#ppt_y"/>
                                          </p:val>
                                        </p:tav>
                                        <p:tav tm="100000">
                                          <p:val>
                                            <p:strVal val="#ppt_y"/>
                                          </p:val>
                                        </p:tav>
                                      </p:tavLst>
                                    </p:anim>
                                    <p:animEffect transition="in" filter="wipe(right)" prLst="gradientSize: 0.1">
                                      <p:cBhvr>
                                        <p:cTn id="50" dur="1000"/>
                                        <p:tgtEl>
                                          <p:spTgt spid="118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6" grpId="0"/>
      <p:bldP spid="118791" grpId="0" animBg="1"/>
      <p:bldP spid="118792" grpId="0" animBg="1"/>
      <p:bldP spid="118793" grpId="0" animBg="1"/>
      <p:bldP spid="15" grpId="0" animBg="1"/>
      <p:bldP spid="16" grpId="0" animBg="1"/>
      <p:bldP spid="17" grpId="0" animBg="1"/>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1524000" y="228600"/>
            <a:ext cx="5638800" cy="685800"/>
          </a:xfrm>
          <a:ln w="38100">
            <a:solidFill>
              <a:schemeClr val="accent2"/>
            </a:solidFill>
          </a:ln>
        </p:spPr>
        <p:txBody>
          <a:bodyPr/>
          <a:lstStyle/>
          <a:p>
            <a:pPr eaLnBrk="1" hangingPunct="1"/>
            <a:r>
              <a:rPr lang="en-US" sz="3200" smtClean="0">
                <a:latin typeface="Tahoma" pitchFamily="34" charset="0"/>
              </a:rPr>
              <a:t>PRINSIP TAAT ASAS</a:t>
            </a:r>
          </a:p>
        </p:txBody>
      </p:sp>
      <p:sp>
        <p:nvSpPr>
          <p:cNvPr id="99331" name="AutoShape 3"/>
          <p:cNvSpPr>
            <a:spLocks noChangeArrowheads="1"/>
          </p:cNvSpPr>
          <p:nvPr/>
        </p:nvSpPr>
        <p:spPr bwMode="auto">
          <a:xfrm>
            <a:off x="3810000" y="990600"/>
            <a:ext cx="838200" cy="5334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9332" name="Rectangle 4"/>
          <p:cNvSpPr>
            <a:spLocks noChangeArrowheads="1"/>
          </p:cNvSpPr>
          <p:nvPr/>
        </p:nvSpPr>
        <p:spPr bwMode="auto">
          <a:xfrm>
            <a:off x="762000" y="1752600"/>
            <a:ext cx="7467600" cy="1382713"/>
          </a:xfrm>
          <a:prstGeom prst="rect">
            <a:avLst/>
          </a:prstGeom>
          <a:solidFill>
            <a:srgbClr val="99FF66"/>
          </a:solidFill>
          <a:ln w="9525">
            <a:solidFill>
              <a:schemeClr val="accent2"/>
            </a:solidFill>
            <a:miter lim="800000"/>
            <a:headEnd/>
            <a:tailEnd/>
          </a:ln>
        </p:spPr>
        <p:txBody>
          <a:bodyPr lIns="91422" tIns="45712" rIns="91422" bIns="45712">
            <a:spAutoFit/>
          </a:bodyPr>
          <a:lstStyle/>
          <a:p>
            <a:pPr>
              <a:spcBef>
                <a:spcPct val="50000"/>
              </a:spcBef>
            </a:pPr>
            <a:r>
              <a:rPr lang="en-US" sz="2800" u="none">
                <a:latin typeface="Tahoma" pitchFamily="34" charset="0"/>
              </a:rPr>
              <a:t>prinsip yang sama digunakan dalam metode pembukuan dengan tahun-tahun sebelumnya, </a:t>
            </a:r>
            <a:r>
              <a:rPr lang="en-US" sz="2800" i="1" u="none">
                <a:latin typeface="Tahoma" pitchFamily="34" charset="0"/>
              </a:rPr>
              <a:t>untuk mencegah penggeseran laba atau rugi</a:t>
            </a:r>
          </a:p>
        </p:txBody>
      </p:sp>
      <p:sp>
        <p:nvSpPr>
          <p:cNvPr id="99333" name="AutoShape 5"/>
          <p:cNvSpPr>
            <a:spLocks noChangeArrowheads="1"/>
          </p:cNvSpPr>
          <p:nvPr/>
        </p:nvSpPr>
        <p:spPr bwMode="auto">
          <a:xfrm>
            <a:off x="3886200" y="3352800"/>
            <a:ext cx="838200" cy="5334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9334" name="Rectangle 6"/>
          <p:cNvSpPr>
            <a:spLocks noChangeArrowheads="1"/>
          </p:cNvSpPr>
          <p:nvPr/>
        </p:nvSpPr>
        <p:spPr bwMode="auto">
          <a:xfrm>
            <a:off x="838200" y="4137025"/>
            <a:ext cx="7315200" cy="1196975"/>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u="none">
                <a:latin typeface="Tahoma" pitchFamily="34" charset="0"/>
              </a:rPr>
              <a:t>misalnya dalam penerapan : Stelsel pengakuan penghasilan; Tahun buku; Metode penilaian persediaan; Metode penyusutan dan amortisasi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9330"/>
                                        </p:tgtEl>
                                        <p:attrNameLst>
                                          <p:attrName>style.visibility</p:attrName>
                                        </p:attrNameLst>
                                      </p:cBhvr>
                                      <p:to>
                                        <p:strVal val="visible"/>
                                      </p:to>
                                    </p:set>
                                    <p:anim calcmode="lin" valueType="num">
                                      <p:cBhvr additive="base">
                                        <p:cTn id="7" dur="500" fill="hold"/>
                                        <p:tgtEl>
                                          <p:spTgt spid="99330"/>
                                        </p:tgtEl>
                                        <p:attrNameLst>
                                          <p:attrName>ppt_x</p:attrName>
                                        </p:attrNameLst>
                                      </p:cBhvr>
                                      <p:tavLst>
                                        <p:tav tm="0">
                                          <p:val>
                                            <p:strVal val="0-#ppt_w/2"/>
                                          </p:val>
                                        </p:tav>
                                        <p:tav tm="100000">
                                          <p:val>
                                            <p:strVal val="#ppt_x"/>
                                          </p:val>
                                        </p:tav>
                                      </p:tavLst>
                                    </p:anim>
                                    <p:anim calcmode="lin" valueType="num">
                                      <p:cBhvr additive="base">
                                        <p:cTn id="8" dur="500" fill="hold"/>
                                        <p:tgtEl>
                                          <p:spTgt spid="993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9331"/>
                                        </p:tgtEl>
                                        <p:attrNameLst>
                                          <p:attrName>style.visibility</p:attrName>
                                        </p:attrNameLst>
                                      </p:cBhvr>
                                      <p:to>
                                        <p:strVal val="visible"/>
                                      </p:to>
                                    </p:set>
                                    <p:anim calcmode="lin" valueType="num">
                                      <p:cBhvr additive="base">
                                        <p:cTn id="13" dur="500" fill="hold"/>
                                        <p:tgtEl>
                                          <p:spTgt spid="99331"/>
                                        </p:tgtEl>
                                        <p:attrNameLst>
                                          <p:attrName>ppt_x</p:attrName>
                                        </p:attrNameLst>
                                      </p:cBhvr>
                                      <p:tavLst>
                                        <p:tav tm="0">
                                          <p:val>
                                            <p:strVal val="0-#ppt_w/2"/>
                                          </p:val>
                                        </p:tav>
                                        <p:tav tm="100000">
                                          <p:val>
                                            <p:strVal val="#ppt_x"/>
                                          </p:val>
                                        </p:tav>
                                      </p:tavLst>
                                    </p:anim>
                                    <p:anim calcmode="lin" valueType="num">
                                      <p:cBhvr additive="base">
                                        <p:cTn id="14" dur="500" fill="hold"/>
                                        <p:tgtEl>
                                          <p:spTgt spid="9933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9332"/>
                                        </p:tgtEl>
                                        <p:attrNameLst>
                                          <p:attrName>style.visibility</p:attrName>
                                        </p:attrNameLst>
                                      </p:cBhvr>
                                      <p:to>
                                        <p:strVal val="visible"/>
                                      </p:to>
                                    </p:set>
                                    <p:anim calcmode="lin" valueType="num">
                                      <p:cBhvr additive="base">
                                        <p:cTn id="19" dur="500" fill="hold"/>
                                        <p:tgtEl>
                                          <p:spTgt spid="99332"/>
                                        </p:tgtEl>
                                        <p:attrNameLst>
                                          <p:attrName>ppt_x</p:attrName>
                                        </p:attrNameLst>
                                      </p:cBhvr>
                                      <p:tavLst>
                                        <p:tav tm="0">
                                          <p:val>
                                            <p:strVal val="0-#ppt_w/2"/>
                                          </p:val>
                                        </p:tav>
                                        <p:tav tm="100000">
                                          <p:val>
                                            <p:strVal val="#ppt_x"/>
                                          </p:val>
                                        </p:tav>
                                      </p:tavLst>
                                    </p:anim>
                                    <p:anim calcmode="lin" valueType="num">
                                      <p:cBhvr additive="base">
                                        <p:cTn id="20" dur="500" fill="hold"/>
                                        <p:tgtEl>
                                          <p:spTgt spid="9933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9333"/>
                                        </p:tgtEl>
                                        <p:attrNameLst>
                                          <p:attrName>style.visibility</p:attrName>
                                        </p:attrNameLst>
                                      </p:cBhvr>
                                      <p:to>
                                        <p:strVal val="visible"/>
                                      </p:to>
                                    </p:set>
                                    <p:anim calcmode="lin" valueType="num">
                                      <p:cBhvr additive="base">
                                        <p:cTn id="25" dur="500" fill="hold"/>
                                        <p:tgtEl>
                                          <p:spTgt spid="99333"/>
                                        </p:tgtEl>
                                        <p:attrNameLst>
                                          <p:attrName>ppt_x</p:attrName>
                                        </p:attrNameLst>
                                      </p:cBhvr>
                                      <p:tavLst>
                                        <p:tav tm="0">
                                          <p:val>
                                            <p:strVal val="0-#ppt_w/2"/>
                                          </p:val>
                                        </p:tav>
                                        <p:tav tm="100000">
                                          <p:val>
                                            <p:strVal val="#ppt_x"/>
                                          </p:val>
                                        </p:tav>
                                      </p:tavLst>
                                    </p:anim>
                                    <p:anim calcmode="lin" valueType="num">
                                      <p:cBhvr additive="base">
                                        <p:cTn id="26" dur="500" fill="hold"/>
                                        <p:tgtEl>
                                          <p:spTgt spid="9933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9334"/>
                                        </p:tgtEl>
                                        <p:attrNameLst>
                                          <p:attrName>style.visibility</p:attrName>
                                        </p:attrNameLst>
                                      </p:cBhvr>
                                      <p:to>
                                        <p:strVal val="visible"/>
                                      </p:to>
                                    </p:set>
                                    <p:anim calcmode="lin" valueType="num">
                                      <p:cBhvr additive="base">
                                        <p:cTn id="31" dur="500" fill="hold"/>
                                        <p:tgtEl>
                                          <p:spTgt spid="99334"/>
                                        </p:tgtEl>
                                        <p:attrNameLst>
                                          <p:attrName>ppt_x</p:attrName>
                                        </p:attrNameLst>
                                      </p:cBhvr>
                                      <p:tavLst>
                                        <p:tav tm="0">
                                          <p:val>
                                            <p:strVal val="0-#ppt_w/2"/>
                                          </p:val>
                                        </p:tav>
                                        <p:tav tm="100000">
                                          <p:val>
                                            <p:strVal val="#ppt_x"/>
                                          </p:val>
                                        </p:tav>
                                      </p:tavLst>
                                    </p:anim>
                                    <p:anim calcmode="lin" valueType="num">
                                      <p:cBhvr additive="base">
                                        <p:cTn id="32" dur="500" fill="hold"/>
                                        <p:tgtEl>
                                          <p:spTgt spid="993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animBg="1" autoUpdateAnimBg="0"/>
      <p:bldP spid="99331" grpId="0" animBg="1"/>
      <p:bldP spid="99332" grpId="0" animBg="1" autoUpdateAnimBg="0"/>
      <p:bldP spid="99333" grpId="0" animBg="1"/>
      <p:bldP spid="99334" grpId="0" animBg="1"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533400" y="152400"/>
            <a:ext cx="8077200" cy="609600"/>
          </a:xfrm>
          <a:ln w="28575">
            <a:solidFill>
              <a:schemeClr val="accent2"/>
            </a:solidFill>
          </a:ln>
        </p:spPr>
        <p:txBody>
          <a:bodyPr/>
          <a:lstStyle/>
          <a:p>
            <a:pPr eaLnBrk="1" hangingPunct="1"/>
            <a:r>
              <a:rPr lang="en-US" sz="3600" smtClean="0">
                <a:latin typeface="Tahoma" pitchFamily="34" charset="0"/>
              </a:rPr>
              <a:t>STELSEL AKRUAL DAN STELSEL KAS</a:t>
            </a:r>
          </a:p>
        </p:txBody>
      </p:sp>
      <p:sp>
        <p:nvSpPr>
          <p:cNvPr id="100355" name="Rectangle 3"/>
          <p:cNvSpPr>
            <a:spLocks noChangeArrowheads="1"/>
          </p:cNvSpPr>
          <p:nvPr/>
        </p:nvSpPr>
        <p:spPr bwMode="auto">
          <a:xfrm>
            <a:off x="381000" y="1295400"/>
            <a:ext cx="8229600" cy="1946275"/>
          </a:xfrm>
          <a:prstGeom prst="rect">
            <a:avLst/>
          </a:prstGeom>
          <a:noFill/>
          <a:ln w="28575">
            <a:solidFill>
              <a:schemeClr val="accent2"/>
            </a:solidFill>
            <a:miter lim="800000"/>
            <a:headEnd/>
            <a:tailEnd/>
          </a:ln>
        </p:spPr>
        <p:txBody>
          <a:bodyPr lIns="91422" tIns="45712" rIns="91422" bIns="45712">
            <a:spAutoFit/>
          </a:bodyPr>
          <a:lstStyle/>
          <a:p>
            <a:pPr>
              <a:spcBef>
                <a:spcPct val="50000"/>
              </a:spcBef>
            </a:pPr>
            <a:r>
              <a:rPr lang="en-US" u="none">
                <a:latin typeface="Tahoma" pitchFamily="34" charset="0"/>
              </a:rPr>
              <a:t>Stelsel akrual adalah suatu metode penghitungan penghasilan dan biaya dalam arti penghasilan diakui pada waktu diperoleh dan biaya diakui pada waktu terutang. Jadi tidak tergantung kapan penghasilan itu diterima dan kapan biaya itu dibayar tunai.</a:t>
            </a:r>
          </a:p>
        </p:txBody>
      </p:sp>
      <p:sp>
        <p:nvSpPr>
          <p:cNvPr id="100356" name="Rectangle 4"/>
          <p:cNvSpPr>
            <a:spLocks noChangeArrowheads="1"/>
          </p:cNvSpPr>
          <p:nvPr/>
        </p:nvSpPr>
        <p:spPr bwMode="auto">
          <a:xfrm>
            <a:off x="381000" y="3432175"/>
            <a:ext cx="8229600" cy="2587625"/>
          </a:xfrm>
          <a:prstGeom prst="rect">
            <a:avLst/>
          </a:prstGeom>
          <a:noFill/>
          <a:ln w="28575">
            <a:solidFill>
              <a:schemeClr val="accent2"/>
            </a:solidFill>
            <a:miter lim="800000"/>
            <a:headEnd/>
            <a:tailEnd/>
          </a:ln>
        </p:spPr>
        <p:txBody>
          <a:bodyPr lIns="91422" tIns="45712" rIns="91422" bIns="45712">
            <a:spAutoFit/>
          </a:bodyPr>
          <a:lstStyle/>
          <a:p>
            <a:pPr>
              <a:spcBef>
                <a:spcPct val="50000"/>
              </a:spcBef>
            </a:pPr>
            <a:r>
              <a:rPr lang="en-US" u="none">
                <a:latin typeface="Tahoma" pitchFamily="34" charset="0"/>
              </a:rPr>
              <a:t>Stelsel kas adalah suatu metode yang penghitungannya didasarkan atas penghasilan yang diterima dan biaya yang dibayar secara tunai.</a:t>
            </a:r>
          </a:p>
          <a:p>
            <a:pPr>
              <a:spcBef>
                <a:spcPct val="50000"/>
              </a:spcBef>
            </a:pPr>
            <a:r>
              <a:rPr lang="en-US" sz="2000" i="1" u="none">
                <a:latin typeface="Tahoma" pitchFamily="34" charset="0"/>
              </a:rPr>
              <a:t>Menurut stelsel ini, penghasilan baru dianggap sebagai penghasilan, bila benar-benar telah diterima tunai dalam suatu periode tertentu, serta biaya baru dianggap sebagai biaya, bila benar-benar telah dibayar tunai dalam suatu periode tertentu.</a:t>
            </a:r>
          </a:p>
        </p:txBody>
      </p:sp>
      <p:sp>
        <p:nvSpPr>
          <p:cNvPr id="100357" name="AutoShape 5"/>
          <p:cNvSpPr>
            <a:spLocks noChangeArrowheads="1"/>
          </p:cNvSpPr>
          <p:nvPr/>
        </p:nvSpPr>
        <p:spPr bwMode="auto">
          <a:xfrm>
            <a:off x="152400" y="1143000"/>
            <a:ext cx="533400" cy="3810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0000"/>
          </a:solidFill>
          <a:ln w="9525">
            <a:solidFill>
              <a:schemeClr val="tx1"/>
            </a:solidFill>
            <a:round/>
            <a:headEnd/>
            <a:tailEnd/>
          </a:ln>
        </p:spPr>
        <p:txBody>
          <a:bodyPr wrap="none" anchor="ctr"/>
          <a:lstStyle/>
          <a:p>
            <a:endParaRPr lang="en-US"/>
          </a:p>
        </p:txBody>
      </p:sp>
      <p:sp>
        <p:nvSpPr>
          <p:cNvPr id="100358" name="AutoShape 6"/>
          <p:cNvSpPr>
            <a:spLocks noChangeArrowheads="1"/>
          </p:cNvSpPr>
          <p:nvPr/>
        </p:nvSpPr>
        <p:spPr bwMode="auto">
          <a:xfrm>
            <a:off x="152400" y="3276600"/>
            <a:ext cx="533400" cy="3810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0000"/>
          </a:solidFill>
          <a:ln w="9525">
            <a:solidFill>
              <a:schemeClr val="tx1"/>
            </a:solidFill>
            <a:round/>
            <a:headEnd/>
            <a:tailEnd/>
          </a:ln>
        </p:spPr>
        <p:txBody>
          <a:bodyPr wrap="none" anchor="ctr"/>
          <a:lstStyle/>
          <a:p>
            <a:endParaRPr lang="en-US"/>
          </a:p>
        </p:txBody>
      </p:sp>
      <p:sp>
        <p:nvSpPr>
          <p:cNvPr id="100359" name="AutoShape 7"/>
          <p:cNvSpPr>
            <a:spLocks noChangeArrowheads="1"/>
          </p:cNvSpPr>
          <p:nvPr/>
        </p:nvSpPr>
        <p:spPr bwMode="auto">
          <a:xfrm>
            <a:off x="3657600" y="8382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0354"/>
                                        </p:tgtEl>
                                        <p:attrNameLst>
                                          <p:attrName>style.visibility</p:attrName>
                                        </p:attrNameLst>
                                      </p:cBhvr>
                                      <p:to>
                                        <p:strVal val="visible"/>
                                      </p:to>
                                    </p:set>
                                    <p:anim calcmode="lin" valueType="num">
                                      <p:cBhvr additive="base">
                                        <p:cTn id="7" dur="500" fill="hold"/>
                                        <p:tgtEl>
                                          <p:spTgt spid="100354"/>
                                        </p:tgtEl>
                                        <p:attrNameLst>
                                          <p:attrName>ppt_x</p:attrName>
                                        </p:attrNameLst>
                                      </p:cBhvr>
                                      <p:tavLst>
                                        <p:tav tm="0">
                                          <p:val>
                                            <p:strVal val="0-#ppt_w/2"/>
                                          </p:val>
                                        </p:tav>
                                        <p:tav tm="100000">
                                          <p:val>
                                            <p:strVal val="#ppt_x"/>
                                          </p:val>
                                        </p:tav>
                                      </p:tavLst>
                                    </p:anim>
                                    <p:anim calcmode="lin" valueType="num">
                                      <p:cBhvr additive="base">
                                        <p:cTn id="8" dur="500" fill="hold"/>
                                        <p:tgtEl>
                                          <p:spTgt spid="1003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0359"/>
                                        </p:tgtEl>
                                        <p:attrNameLst>
                                          <p:attrName>style.visibility</p:attrName>
                                        </p:attrNameLst>
                                      </p:cBhvr>
                                      <p:to>
                                        <p:strVal val="visible"/>
                                      </p:to>
                                    </p:set>
                                    <p:anim calcmode="lin" valueType="num">
                                      <p:cBhvr additive="base">
                                        <p:cTn id="13" dur="500" fill="hold"/>
                                        <p:tgtEl>
                                          <p:spTgt spid="100359"/>
                                        </p:tgtEl>
                                        <p:attrNameLst>
                                          <p:attrName>ppt_x</p:attrName>
                                        </p:attrNameLst>
                                      </p:cBhvr>
                                      <p:tavLst>
                                        <p:tav tm="0">
                                          <p:val>
                                            <p:strVal val="0-#ppt_w/2"/>
                                          </p:val>
                                        </p:tav>
                                        <p:tav tm="100000">
                                          <p:val>
                                            <p:strVal val="#ppt_x"/>
                                          </p:val>
                                        </p:tav>
                                      </p:tavLst>
                                    </p:anim>
                                    <p:anim calcmode="lin" valueType="num">
                                      <p:cBhvr additive="base">
                                        <p:cTn id="14" dur="500" fill="hold"/>
                                        <p:tgtEl>
                                          <p:spTgt spid="1003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0357"/>
                                        </p:tgtEl>
                                        <p:attrNameLst>
                                          <p:attrName>style.visibility</p:attrName>
                                        </p:attrNameLst>
                                      </p:cBhvr>
                                      <p:to>
                                        <p:strVal val="visible"/>
                                      </p:to>
                                    </p:set>
                                    <p:anim calcmode="lin" valueType="num">
                                      <p:cBhvr additive="base">
                                        <p:cTn id="19" dur="500" fill="hold"/>
                                        <p:tgtEl>
                                          <p:spTgt spid="100357"/>
                                        </p:tgtEl>
                                        <p:attrNameLst>
                                          <p:attrName>ppt_x</p:attrName>
                                        </p:attrNameLst>
                                      </p:cBhvr>
                                      <p:tavLst>
                                        <p:tav tm="0">
                                          <p:val>
                                            <p:strVal val="0-#ppt_w/2"/>
                                          </p:val>
                                        </p:tav>
                                        <p:tav tm="100000">
                                          <p:val>
                                            <p:strVal val="#ppt_x"/>
                                          </p:val>
                                        </p:tav>
                                      </p:tavLst>
                                    </p:anim>
                                    <p:anim calcmode="lin" valueType="num">
                                      <p:cBhvr additive="base">
                                        <p:cTn id="20" dur="500" fill="hold"/>
                                        <p:tgtEl>
                                          <p:spTgt spid="10035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0355"/>
                                        </p:tgtEl>
                                        <p:attrNameLst>
                                          <p:attrName>style.visibility</p:attrName>
                                        </p:attrNameLst>
                                      </p:cBhvr>
                                      <p:to>
                                        <p:strVal val="visible"/>
                                      </p:to>
                                    </p:set>
                                    <p:anim calcmode="lin" valueType="num">
                                      <p:cBhvr additive="base">
                                        <p:cTn id="25" dur="500" fill="hold"/>
                                        <p:tgtEl>
                                          <p:spTgt spid="100355"/>
                                        </p:tgtEl>
                                        <p:attrNameLst>
                                          <p:attrName>ppt_x</p:attrName>
                                        </p:attrNameLst>
                                      </p:cBhvr>
                                      <p:tavLst>
                                        <p:tav tm="0">
                                          <p:val>
                                            <p:strVal val="0-#ppt_w/2"/>
                                          </p:val>
                                        </p:tav>
                                        <p:tav tm="100000">
                                          <p:val>
                                            <p:strVal val="#ppt_x"/>
                                          </p:val>
                                        </p:tav>
                                      </p:tavLst>
                                    </p:anim>
                                    <p:anim calcmode="lin" valueType="num">
                                      <p:cBhvr additive="base">
                                        <p:cTn id="26" dur="500" fill="hold"/>
                                        <p:tgtEl>
                                          <p:spTgt spid="10035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0358"/>
                                        </p:tgtEl>
                                        <p:attrNameLst>
                                          <p:attrName>style.visibility</p:attrName>
                                        </p:attrNameLst>
                                      </p:cBhvr>
                                      <p:to>
                                        <p:strVal val="visible"/>
                                      </p:to>
                                    </p:set>
                                    <p:anim calcmode="lin" valueType="num">
                                      <p:cBhvr additive="base">
                                        <p:cTn id="31" dur="500" fill="hold"/>
                                        <p:tgtEl>
                                          <p:spTgt spid="100358"/>
                                        </p:tgtEl>
                                        <p:attrNameLst>
                                          <p:attrName>ppt_x</p:attrName>
                                        </p:attrNameLst>
                                      </p:cBhvr>
                                      <p:tavLst>
                                        <p:tav tm="0">
                                          <p:val>
                                            <p:strVal val="0-#ppt_w/2"/>
                                          </p:val>
                                        </p:tav>
                                        <p:tav tm="100000">
                                          <p:val>
                                            <p:strVal val="#ppt_x"/>
                                          </p:val>
                                        </p:tav>
                                      </p:tavLst>
                                    </p:anim>
                                    <p:anim calcmode="lin" valueType="num">
                                      <p:cBhvr additive="base">
                                        <p:cTn id="32" dur="500" fill="hold"/>
                                        <p:tgtEl>
                                          <p:spTgt spid="10035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0356"/>
                                        </p:tgtEl>
                                        <p:attrNameLst>
                                          <p:attrName>style.visibility</p:attrName>
                                        </p:attrNameLst>
                                      </p:cBhvr>
                                      <p:to>
                                        <p:strVal val="visible"/>
                                      </p:to>
                                    </p:set>
                                    <p:anim calcmode="lin" valueType="num">
                                      <p:cBhvr additive="base">
                                        <p:cTn id="37" dur="500" fill="hold"/>
                                        <p:tgtEl>
                                          <p:spTgt spid="100356"/>
                                        </p:tgtEl>
                                        <p:attrNameLst>
                                          <p:attrName>ppt_x</p:attrName>
                                        </p:attrNameLst>
                                      </p:cBhvr>
                                      <p:tavLst>
                                        <p:tav tm="0">
                                          <p:val>
                                            <p:strVal val="0-#ppt_w/2"/>
                                          </p:val>
                                        </p:tav>
                                        <p:tav tm="100000">
                                          <p:val>
                                            <p:strVal val="#ppt_x"/>
                                          </p:val>
                                        </p:tav>
                                      </p:tavLst>
                                    </p:anim>
                                    <p:anim calcmode="lin" valueType="num">
                                      <p:cBhvr additive="base">
                                        <p:cTn id="38" dur="500" fill="hold"/>
                                        <p:tgtEl>
                                          <p:spTgt spid="1003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nimBg="1" autoUpdateAnimBg="0"/>
      <p:bldP spid="100355" grpId="0" animBg="1" autoUpdateAnimBg="0"/>
      <p:bldP spid="100356" grpId="0" animBg="1" autoUpdateAnimBg="0"/>
      <p:bldP spid="100357" grpId="0" animBg="1"/>
      <p:bldP spid="100358" grpId="0" animBg="1"/>
      <p:bldP spid="10035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
          <p:cNvSpPr>
            <a:spLocks noGrp="1" noRot="1" noChangeArrowheads="1"/>
          </p:cNvSpPr>
          <p:nvPr>
            <p:ph type="title"/>
          </p:nvPr>
        </p:nvSpPr>
        <p:spPr>
          <a:xfrm>
            <a:off x="2268538" y="333375"/>
            <a:ext cx="4319587" cy="1008063"/>
          </a:xfrm>
          <a:ln w="38100">
            <a:solidFill>
              <a:schemeClr val="tx2"/>
            </a:solidFill>
          </a:ln>
        </p:spPr>
        <p:txBody>
          <a:bodyPr/>
          <a:lstStyle/>
          <a:p>
            <a:pPr eaLnBrk="1" hangingPunct="1">
              <a:defRPr/>
            </a:pPr>
            <a:r>
              <a:rPr lang="en-US" sz="6000" b="0" smtClean="0"/>
              <a:t>UU KUP</a:t>
            </a:r>
          </a:p>
        </p:txBody>
      </p:sp>
      <p:sp>
        <p:nvSpPr>
          <p:cNvPr id="466947" name="Rectangle 3"/>
          <p:cNvSpPr>
            <a:spLocks noChangeArrowheads="1"/>
          </p:cNvSpPr>
          <p:nvPr/>
        </p:nvSpPr>
        <p:spPr bwMode="auto">
          <a:xfrm>
            <a:off x="1187450" y="1700213"/>
            <a:ext cx="6665913" cy="1044575"/>
          </a:xfrm>
          <a:prstGeom prst="rect">
            <a:avLst/>
          </a:prstGeom>
          <a:noFill/>
          <a:ln w="38100">
            <a:solidFill>
              <a:srgbClr val="FF3300"/>
            </a:solidFill>
            <a:miter lim="800000"/>
            <a:headEnd/>
            <a:tailEnd/>
          </a:ln>
        </p:spPr>
        <p:txBody>
          <a:bodyPr lIns="91422" tIns="45712" rIns="91422" bIns="45712">
            <a:spAutoFit/>
          </a:bodyPr>
          <a:lstStyle/>
          <a:p>
            <a:r>
              <a:rPr lang="en-GB" sz="6000" b="1" u="none">
                <a:solidFill>
                  <a:schemeClr val="folHlink"/>
                </a:solidFill>
              </a:rPr>
              <a:t>HAK</a:t>
            </a:r>
          </a:p>
        </p:txBody>
      </p:sp>
      <p:sp>
        <p:nvSpPr>
          <p:cNvPr id="466948" name="AutoShape 4"/>
          <p:cNvSpPr>
            <a:spLocks noChangeArrowheads="1"/>
          </p:cNvSpPr>
          <p:nvPr/>
        </p:nvSpPr>
        <p:spPr bwMode="auto">
          <a:xfrm>
            <a:off x="250825" y="144463"/>
            <a:ext cx="865188" cy="908050"/>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
        <p:nvSpPr>
          <p:cNvPr id="13317" name="AutoShape 5"/>
          <p:cNvSpPr>
            <a:spLocks noChangeArrowheads="1"/>
          </p:cNvSpPr>
          <p:nvPr/>
        </p:nvSpPr>
        <p:spPr bwMode="auto">
          <a:xfrm>
            <a:off x="3995738" y="1268413"/>
            <a:ext cx="720725" cy="574675"/>
          </a:xfrm>
          <a:prstGeom prst="downArrow">
            <a:avLst>
              <a:gd name="adj1" fmla="val 5731"/>
              <a:gd name="adj2" fmla="val 45028"/>
            </a:avLst>
          </a:prstGeom>
          <a:solidFill>
            <a:srgbClr val="FF33CC"/>
          </a:solidFill>
          <a:ln w="9525">
            <a:solidFill>
              <a:srgbClr val="000000"/>
            </a:solidFill>
            <a:miter lim="800000"/>
            <a:headEnd/>
            <a:tailEnd/>
          </a:ln>
        </p:spPr>
        <p:txBody>
          <a:bodyPr wrap="none" anchor="ctr"/>
          <a:lstStyle/>
          <a:p>
            <a:endParaRPr lang="en-US"/>
          </a:p>
        </p:txBody>
      </p:sp>
      <p:sp>
        <p:nvSpPr>
          <p:cNvPr id="466950" name="Rectangle 6"/>
          <p:cNvSpPr>
            <a:spLocks noChangeArrowheads="1"/>
          </p:cNvSpPr>
          <p:nvPr/>
        </p:nvSpPr>
        <p:spPr bwMode="auto">
          <a:xfrm>
            <a:off x="611188" y="3332163"/>
            <a:ext cx="7991475" cy="528637"/>
          </a:xfrm>
          <a:prstGeom prst="rect">
            <a:avLst/>
          </a:prstGeom>
          <a:noFill/>
          <a:ln w="9525">
            <a:solidFill>
              <a:srgbClr val="000000"/>
            </a:solidFill>
            <a:miter lim="800000"/>
            <a:headEnd/>
            <a:tailEnd/>
          </a:ln>
        </p:spPr>
        <p:txBody>
          <a:bodyPr lIns="91422" tIns="45712" rIns="91422" bIns="45712" anchor="ctr">
            <a:spAutoFit/>
          </a:bodyPr>
          <a:lstStyle/>
          <a:p>
            <a:r>
              <a:rPr lang="en-US" sz="2800" b="1" u="none">
                <a:solidFill>
                  <a:schemeClr val="folHlink"/>
                </a:solidFill>
              </a:rPr>
              <a:t>KAPAN DAN UNTUK APA HAK ITU ADA?</a:t>
            </a:r>
          </a:p>
        </p:txBody>
      </p:sp>
      <p:sp>
        <p:nvSpPr>
          <p:cNvPr id="466951" name="Rectangle 7"/>
          <p:cNvSpPr>
            <a:spLocks noChangeArrowheads="1"/>
          </p:cNvSpPr>
          <p:nvPr/>
        </p:nvSpPr>
        <p:spPr bwMode="auto">
          <a:xfrm>
            <a:off x="612775" y="4052888"/>
            <a:ext cx="7991475" cy="528637"/>
          </a:xfrm>
          <a:prstGeom prst="rect">
            <a:avLst/>
          </a:prstGeom>
          <a:noFill/>
          <a:ln w="9525">
            <a:solidFill>
              <a:srgbClr val="000000"/>
            </a:solidFill>
            <a:miter lim="800000"/>
            <a:headEnd/>
            <a:tailEnd/>
          </a:ln>
        </p:spPr>
        <p:txBody>
          <a:bodyPr lIns="91422" tIns="45712" rIns="91422" bIns="45712" anchor="ctr">
            <a:spAutoFit/>
          </a:bodyPr>
          <a:lstStyle/>
          <a:p>
            <a:r>
              <a:rPr lang="en-US" sz="2800" b="1" u="none">
                <a:solidFill>
                  <a:schemeClr val="folHlink"/>
                </a:solidFill>
              </a:rPr>
              <a:t>BAGI SIAPA?</a:t>
            </a:r>
          </a:p>
        </p:txBody>
      </p:sp>
      <p:sp>
        <p:nvSpPr>
          <p:cNvPr id="466952" name="Rectangle 8"/>
          <p:cNvSpPr>
            <a:spLocks noChangeArrowheads="1"/>
          </p:cNvSpPr>
          <p:nvPr/>
        </p:nvSpPr>
        <p:spPr bwMode="auto">
          <a:xfrm>
            <a:off x="612775" y="4772025"/>
            <a:ext cx="7991475" cy="528638"/>
          </a:xfrm>
          <a:prstGeom prst="rect">
            <a:avLst/>
          </a:prstGeom>
          <a:noFill/>
          <a:ln w="9525">
            <a:solidFill>
              <a:srgbClr val="000000"/>
            </a:solidFill>
            <a:miter lim="800000"/>
            <a:headEnd/>
            <a:tailEnd/>
          </a:ln>
        </p:spPr>
        <p:txBody>
          <a:bodyPr lIns="91422" tIns="45712" rIns="91422" bIns="45712" anchor="ctr">
            <a:spAutoFit/>
          </a:bodyPr>
          <a:lstStyle/>
          <a:p>
            <a:r>
              <a:rPr lang="en-US" sz="2800" b="1" u="none">
                <a:solidFill>
                  <a:schemeClr val="folHlink"/>
                </a:solidFill>
              </a:rPr>
              <a:t>BAGAIMANA MEMPEROLEHNYA?</a:t>
            </a:r>
          </a:p>
        </p:txBody>
      </p:sp>
      <p:sp>
        <p:nvSpPr>
          <p:cNvPr id="466953" name="Rectangle 9"/>
          <p:cNvSpPr>
            <a:spLocks noChangeArrowheads="1"/>
          </p:cNvSpPr>
          <p:nvPr/>
        </p:nvSpPr>
        <p:spPr bwMode="auto">
          <a:xfrm>
            <a:off x="611188" y="5421313"/>
            <a:ext cx="7991475" cy="528637"/>
          </a:xfrm>
          <a:prstGeom prst="rect">
            <a:avLst/>
          </a:prstGeom>
          <a:noFill/>
          <a:ln w="9525">
            <a:solidFill>
              <a:srgbClr val="000000"/>
            </a:solidFill>
            <a:miter lim="800000"/>
            <a:headEnd/>
            <a:tailEnd/>
          </a:ln>
        </p:spPr>
        <p:txBody>
          <a:bodyPr lIns="91422" tIns="45712" rIns="91422" bIns="45712" anchor="ctr">
            <a:spAutoFit/>
          </a:bodyPr>
          <a:lstStyle/>
          <a:p>
            <a:r>
              <a:rPr lang="en-US" sz="2800" b="1" u="none">
                <a:solidFill>
                  <a:schemeClr val="folHlink"/>
                </a:solidFill>
              </a:rPr>
              <a:t>APA KONSEKUENSINYA?</a:t>
            </a:r>
          </a:p>
        </p:txBody>
      </p:sp>
      <p:sp>
        <p:nvSpPr>
          <p:cNvPr id="466954" name="AutoShape 10"/>
          <p:cNvSpPr>
            <a:spLocks noChangeArrowheads="1"/>
          </p:cNvSpPr>
          <p:nvPr/>
        </p:nvSpPr>
        <p:spPr bwMode="auto">
          <a:xfrm>
            <a:off x="3995738" y="2638425"/>
            <a:ext cx="720725" cy="574675"/>
          </a:xfrm>
          <a:prstGeom prst="downArrow">
            <a:avLst>
              <a:gd name="adj1" fmla="val 5731"/>
              <a:gd name="adj2" fmla="val 45028"/>
            </a:avLst>
          </a:prstGeom>
          <a:solidFill>
            <a:srgbClr val="FF33CC"/>
          </a:solidFill>
          <a:ln w="9525">
            <a:solidFill>
              <a:srgbClr val="000000"/>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66947"/>
                                        </p:tgtEl>
                                        <p:attrNameLst>
                                          <p:attrName>style.visibility</p:attrName>
                                        </p:attrNameLst>
                                      </p:cBhvr>
                                      <p:to>
                                        <p:strVal val="visible"/>
                                      </p:to>
                                    </p:set>
                                    <p:anim calcmode="lin" valueType="num">
                                      <p:cBhvr>
                                        <p:cTn id="7" dur="500" fill="hold"/>
                                        <p:tgtEl>
                                          <p:spTgt spid="466947"/>
                                        </p:tgtEl>
                                        <p:attrNameLst>
                                          <p:attrName>ppt_w</p:attrName>
                                        </p:attrNameLst>
                                      </p:cBhvr>
                                      <p:tavLst>
                                        <p:tav tm="0">
                                          <p:val>
                                            <p:fltVal val="0"/>
                                          </p:val>
                                        </p:tav>
                                        <p:tav tm="100000">
                                          <p:val>
                                            <p:strVal val="#ppt_w"/>
                                          </p:val>
                                        </p:tav>
                                      </p:tavLst>
                                    </p:anim>
                                    <p:anim calcmode="lin" valueType="num">
                                      <p:cBhvr>
                                        <p:cTn id="8" dur="500" fill="hold"/>
                                        <p:tgtEl>
                                          <p:spTgt spid="46694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66954"/>
                                        </p:tgtEl>
                                        <p:attrNameLst>
                                          <p:attrName>style.visibility</p:attrName>
                                        </p:attrNameLst>
                                      </p:cBhvr>
                                      <p:to>
                                        <p:strVal val="visible"/>
                                      </p:to>
                                    </p:set>
                                    <p:anim calcmode="lin" valueType="num">
                                      <p:cBhvr additive="base">
                                        <p:cTn id="13" dur="500" fill="hold"/>
                                        <p:tgtEl>
                                          <p:spTgt spid="466954"/>
                                        </p:tgtEl>
                                        <p:attrNameLst>
                                          <p:attrName>ppt_x</p:attrName>
                                        </p:attrNameLst>
                                      </p:cBhvr>
                                      <p:tavLst>
                                        <p:tav tm="0">
                                          <p:val>
                                            <p:strVal val="#ppt_x"/>
                                          </p:val>
                                        </p:tav>
                                        <p:tav tm="100000">
                                          <p:val>
                                            <p:strVal val="#ppt_x"/>
                                          </p:val>
                                        </p:tav>
                                      </p:tavLst>
                                    </p:anim>
                                    <p:anim calcmode="lin" valueType="num">
                                      <p:cBhvr additive="base">
                                        <p:cTn id="14" dur="500" fill="hold"/>
                                        <p:tgtEl>
                                          <p:spTgt spid="46695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grpId="0" nodeType="clickEffect">
                                  <p:stCondLst>
                                    <p:cond delay="0"/>
                                  </p:stCondLst>
                                  <p:childTnLst>
                                    <p:set>
                                      <p:cBhvr>
                                        <p:cTn id="18" dur="1" fill="hold">
                                          <p:stCondLst>
                                            <p:cond delay="0"/>
                                          </p:stCondLst>
                                        </p:cTn>
                                        <p:tgtEl>
                                          <p:spTgt spid="466950"/>
                                        </p:tgtEl>
                                        <p:attrNameLst>
                                          <p:attrName>style.visibility</p:attrName>
                                        </p:attrNameLst>
                                      </p:cBhvr>
                                      <p:to>
                                        <p:strVal val="visible"/>
                                      </p:to>
                                    </p:set>
                                    <p:animEffect transition="in" filter="fade">
                                      <p:cBhvr>
                                        <p:cTn id="19" dur="800" decel="100000"/>
                                        <p:tgtEl>
                                          <p:spTgt spid="466950"/>
                                        </p:tgtEl>
                                      </p:cBhvr>
                                    </p:animEffect>
                                    <p:anim calcmode="lin" valueType="num">
                                      <p:cBhvr>
                                        <p:cTn id="20" dur="800" decel="100000" fill="hold"/>
                                        <p:tgtEl>
                                          <p:spTgt spid="466950"/>
                                        </p:tgtEl>
                                        <p:attrNameLst>
                                          <p:attrName>style.rotation</p:attrName>
                                        </p:attrNameLst>
                                      </p:cBhvr>
                                      <p:tavLst>
                                        <p:tav tm="0">
                                          <p:val>
                                            <p:fltVal val="-90"/>
                                          </p:val>
                                        </p:tav>
                                        <p:tav tm="100000">
                                          <p:val>
                                            <p:fltVal val="0"/>
                                          </p:val>
                                        </p:tav>
                                      </p:tavLst>
                                    </p:anim>
                                    <p:anim calcmode="lin" valueType="num">
                                      <p:cBhvr>
                                        <p:cTn id="21" dur="800" decel="100000" fill="hold"/>
                                        <p:tgtEl>
                                          <p:spTgt spid="466950"/>
                                        </p:tgtEl>
                                        <p:attrNameLst>
                                          <p:attrName>ppt_x</p:attrName>
                                        </p:attrNameLst>
                                      </p:cBhvr>
                                      <p:tavLst>
                                        <p:tav tm="0">
                                          <p:val>
                                            <p:strVal val="#ppt_x+0.4"/>
                                          </p:val>
                                        </p:tav>
                                        <p:tav tm="100000">
                                          <p:val>
                                            <p:strVal val="#ppt_x-0.05"/>
                                          </p:val>
                                        </p:tav>
                                      </p:tavLst>
                                    </p:anim>
                                    <p:anim calcmode="lin" valueType="num">
                                      <p:cBhvr>
                                        <p:cTn id="22" dur="800" decel="100000" fill="hold"/>
                                        <p:tgtEl>
                                          <p:spTgt spid="466950"/>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466950"/>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466950"/>
                                        </p:tgtEl>
                                        <p:attrNameLst>
                                          <p:attrName>ppt_y</p:attrName>
                                        </p:attrNameLst>
                                      </p:cBhvr>
                                      <p:tavLst>
                                        <p:tav tm="0">
                                          <p:val>
                                            <p:strVal val="#ppt_y+0.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0" presetClass="entr" presetSubtype="0" fill="hold" grpId="0" nodeType="clickEffect">
                                  <p:stCondLst>
                                    <p:cond delay="0"/>
                                  </p:stCondLst>
                                  <p:childTnLst>
                                    <p:set>
                                      <p:cBhvr>
                                        <p:cTn id="28" dur="1" fill="hold">
                                          <p:stCondLst>
                                            <p:cond delay="0"/>
                                          </p:stCondLst>
                                        </p:cTn>
                                        <p:tgtEl>
                                          <p:spTgt spid="466951"/>
                                        </p:tgtEl>
                                        <p:attrNameLst>
                                          <p:attrName>style.visibility</p:attrName>
                                        </p:attrNameLst>
                                      </p:cBhvr>
                                      <p:to>
                                        <p:strVal val="visible"/>
                                      </p:to>
                                    </p:set>
                                    <p:animEffect transition="in" filter="fade">
                                      <p:cBhvr>
                                        <p:cTn id="29" dur="800" decel="100000"/>
                                        <p:tgtEl>
                                          <p:spTgt spid="466951"/>
                                        </p:tgtEl>
                                      </p:cBhvr>
                                    </p:animEffect>
                                    <p:anim calcmode="lin" valueType="num">
                                      <p:cBhvr>
                                        <p:cTn id="30" dur="800" decel="100000" fill="hold"/>
                                        <p:tgtEl>
                                          <p:spTgt spid="466951"/>
                                        </p:tgtEl>
                                        <p:attrNameLst>
                                          <p:attrName>style.rotation</p:attrName>
                                        </p:attrNameLst>
                                      </p:cBhvr>
                                      <p:tavLst>
                                        <p:tav tm="0">
                                          <p:val>
                                            <p:fltVal val="-90"/>
                                          </p:val>
                                        </p:tav>
                                        <p:tav tm="100000">
                                          <p:val>
                                            <p:fltVal val="0"/>
                                          </p:val>
                                        </p:tav>
                                      </p:tavLst>
                                    </p:anim>
                                    <p:anim calcmode="lin" valueType="num">
                                      <p:cBhvr>
                                        <p:cTn id="31" dur="800" decel="100000" fill="hold"/>
                                        <p:tgtEl>
                                          <p:spTgt spid="466951"/>
                                        </p:tgtEl>
                                        <p:attrNameLst>
                                          <p:attrName>ppt_x</p:attrName>
                                        </p:attrNameLst>
                                      </p:cBhvr>
                                      <p:tavLst>
                                        <p:tav tm="0">
                                          <p:val>
                                            <p:strVal val="#ppt_x+0.4"/>
                                          </p:val>
                                        </p:tav>
                                        <p:tav tm="100000">
                                          <p:val>
                                            <p:strVal val="#ppt_x-0.05"/>
                                          </p:val>
                                        </p:tav>
                                      </p:tavLst>
                                    </p:anim>
                                    <p:anim calcmode="lin" valueType="num">
                                      <p:cBhvr>
                                        <p:cTn id="32" dur="800" decel="100000" fill="hold"/>
                                        <p:tgtEl>
                                          <p:spTgt spid="466951"/>
                                        </p:tgtEl>
                                        <p:attrNameLst>
                                          <p:attrName>ppt_y</p:attrName>
                                        </p:attrNameLst>
                                      </p:cBhvr>
                                      <p:tavLst>
                                        <p:tav tm="0">
                                          <p:val>
                                            <p:strVal val="#ppt_y-0.4"/>
                                          </p:val>
                                        </p:tav>
                                        <p:tav tm="100000">
                                          <p:val>
                                            <p:strVal val="#ppt_y+0.1"/>
                                          </p:val>
                                        </p:tav>
                                      </p:tavLst>
                                    </p:anim>
                                    <p:anim calcmode="lin" valueType="num">
                                      <p:cBhvr>
                                        <p:cTn id="33" dur="200" accel="100000" fill="hold">
                                          <p:stCondLst>
                                            <p:cond delay="800"/>
                                          </p:stCondLst>
                                        </p:cTn>
                                        <p:tgtEl>
                                          <p:spTgt spid="466951"/>
                                        </p:tgtEl>
                                        <p:attrNameLst>
                                          <p:attrName>ppt_x</p:attrName>
                                        </p:attrNameLst>
                                      </p:cBhvr>
                                      <p:tavLst>
                                        <p:tav tm="0">
                                          <p:val>
                                            <p:strVal val="#ppt_x-0.05"/>
                                          </p:val>
                                        </p:tav>
                                        <p:tav tm="100000">
                                          <p:val>
                                            <p:strVal val="#ppt_x"/>
                                          </p:val>
                                        </p:tav>
                                      </p:tavLst>
                                    </p:anim>
                                    <p:anim calcmode="lin" valueType="num">
                                      <p:cBhvr>
                                        <p:cTn id="34" dur="200" accel="100000" fill="hold">
                                          <p:stCondLst>
                                            <p:cond delay="800"/>
                                          </p:stCondLst>
                                        </p:cTn>
                                        <p:tgtEl>
                                          <p:spTgt spid="466951"/>
                                        </p:tgtEl>
                                        <p:attrNameLst>
                                          <p:attrName>ppt_y</p:attrName>
                                        </p:attrNameLst>
                                      </p:cBhvr>
                                      <p:tavLst>
                                        <p:tav tm="0">
                                          <p:val>
                                            <p:strVal val="#ppt_y+0.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0" presetClass="entr" presetSubtype="0" fill="hold" grpId="0" nodeType="clickEffect">
                                  <p:stCondLst>
                                    <p:cond delay="0"/>
                                  </p:stCondLst>
                                  <p:childTnLst>
                                    <p:set>
                                      <p:cBhvr>
                                        <p:cTn id="38" dur="1" fill="hold">
                                          <p:stCondLst>
                                            <p:cond delay="0"/>
                                          </p:stCondLst>
                                        </p:cTn>
                                        <p:tgtEl>
                                          <p:spTgt spid="466952"/>
                                        </p:tgtEl>
                                        <p:attrNameLst>
                                          <p:attrName>style.visibility</p:attrName>
                                        </p:attrNameLst>
                                      </p:cBhvr>
                                      <p:to>
                                        <p:strVal val="visible"/>
                                      </p:to>
                                    </p:set>
                                    <p:animEffect transition="in" filter="fade">
                                      <p:cBhvr>
                                        <p:cTn id="39" dur="800" decel="100000"/>
                                        <p:tgtEl>
                                          <p:spTgt spid="466952"/>
                                        </p:tgtEl>
                                      </p:cBhvr>
                                    </p:animEffect>
                                    <p:anim calcmode="lin" valueType="num">
                                      <p:cBhvr>
                                        <p:cTn id="40" dur="800" decel="100000" fill="hold"/>
                                        <p:tgtEl>
                                          <p:spTgt spid="466952"/>
                                        </p:tgtEl>
                                        <p:attrNameLst>
                                          <p:attrName>style.rotation</p:attrName>
                                        </p:attrNameLst>
                                      </p:cBhvr>
                                      <p:tavLst>
                                        <p:tav tm="0">
                                          <p:val>
                                            <p:fltVal val="-90"/>
                                          </p:val>
                                        </p:tav>
                                        <p:tav tm="100000">
                                          <p:val>
                                            <p:fltVal val="0"/>
                                          </p:val>
                                        </p:tav>
                                      </p:tavLst>
                                    </p:anim>
                                    <p:anim calcmode="lin" valueType="num">
                                      <p:cBhvr>
                                        <p:cTn id="41" dur="800" decel="100000" fill="hold"/>
                                        <p:tgtEl>
                                          <p:spTgt spid="466952"/>
                                        </p:tgtEl>
                                        <p:attrNameLst>
                                          <p:attrName>ppt_x</p:attrName>
                                        </p:attrNameLst>
                                      </p:cBhvr>
                                      <p:tavLst>
                                        <p:tav tm="0">
                                          <p:val>
                                            <p:strVal val="#ppt_x+0.4"/>
                                          </p:val>
                                        </p:tav>
                                        <p:tav tm="100000">
                                          <p:val>
                                            <p:strVal val="#ppt_x-0.05"/>
                                          </p:val>
                                        </p:tav>
                                      </p:tavLst>
                                    </p:anim>
                                    <p:anim calcmode="lin" valueType="num">
                                      <p:cBhvr>
                                        <p:cTn id="42" dur="800" decel="100000" fill="hold"/>
                                        <p:tgtEl>
                                          <p:spTgt spid="466952"/>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466952"/>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466952"/>
                                        </p:tgtEl>
                                        <p:attrNameLst>
                                          <p:attrName>ppt_y</p:attrName>
                                        </p:attrNameLst>
                                      </p:cBhvr>
                                      <p:tavLst>
                                        <p:tav tm="0">
                                          <p:val>
                                            <p:strVal val="#ppt_y+0.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0" presetClass="entr" presetSubtype="0" fill="hold" grpId="0" nodeType="clickEffect">
                                  <p:stCondLst>
                                    <p:cond delay="0"/>
                                  </p:stCondLst>
                                  <p:childTnLst>
                                    <p:set>
                                      <p:cBhvr>
                                        <p:cTn id="48" dur="1" fill="hold">
                                          <p:stCondLst>
                                            <p:cond delay="0"/>
                                          </p:stCondLst>
                                        </p:cTn>
                                        <p:tgtEl>
                                          <p:spTgt spid="466953"/>
                                        </p:tgtEl>
                                        <p:attrNameLst>
                                          <p:attrName>style.visibility</p:attrName>
                                        </p:attrNameLst>
                                      </p:cBhvr>
                                      <p:to>
                                        <p:strVal val="visible"/>
                                      </p:to>
                                    </p:set>
                                    <p:animEffect transition="in" filter="fade">
                                      <p:cBhvr>
                                        <p:cTn id="49" dur="800" decel="100000"/>
                                        <p:tgtEl>
                                          <p:spTgt spid="466953"/>
                                        </p:tgtEl>
                                      </p:cBhvr>
                                    </p:animEffect>
                                    <p:anim calcmode="lin" valueType="num">
                                      <p:cBhvr>
                                        <p:cTn id="50" dur="800" decel="100000" fill="hold"/>
                                        <p:tgtEl>
                                          <p:spTgt spid="466953"/>
                                        </p:tgtEl>
                                        <p:attrNameLst>
                                          <p:attrName>style.rotation</p:attrName>
                                        </p:attrNameLst>
                                      </p:cBhvr>
                                      <p:tavLst>
                                        <p:tav tm="0">
                                          <p:val>
                                            <p:fltVal val="-90"/>
                                          </p:val>
                                        </p:tav>
                                        <p:tav tm="100000">
                                          <p:val>
                                            <p:fltVal val="0"/>
                                          </p:val>
                                        </p:tav>
                                      </p:tavLst>
                                    </p:anim>
                                    <p:anim calcmode="lin" valueType="num">
                                      <p:cBhvr>
                                        <p:cTn id="51" dur="800" decel="100000" fill="hold"/>
                                        <p:tgtEl>
                                          <p:spTgt spid="466953"/>
                                        </p:tgtEl>
                                        <p:attrNameLst>
                                          <p:attrName>ppt_x</p:attrName>
                                        </p:attrNameLst>
                                      </p:cBhvr>
                                      <p:tavLst>
                                        <p:tav tm="0">
                                          <p:val>
                                            <p:strVal val="#ppt_x+0.4"/>
                                          </p:val>
                                        </p:tav>
                                        <p:tav tm="100000">
                                          <p:val>
                                            <p:strVal val="#ppt_x-0.05"/>
                                          </p:val>
                                        </p:tav>
                                      </p:tavLst>
                                    </p:anim>
                                    <p:anim calcmode="lin" valueType="num">
                                      <p:cBhvr>
                                        <p:cTn id="52" dur="800" decel="100000" fill="hold"/>
                                        <p:tgtEl>
                                          <p:spTgt spid="466953"/>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466953"/>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46695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6947" grpId="0" animBg="1"/>
      <p:bldP spid="466950" grpId="0" animBg="1"/>
      <p:bldP spid="466951" grpId="0" animBg="1"/>
      <p:bldP spid="466952" grpId="0" animBg="1"/>
      <p:bldP spid="466953" grpId="0" animBg="1"/>
      <p:bldP spid="466954" grpId="0" animBg="1"/>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914400" y="76200"/>
            <a:ext cx="6934200" cy="381000"/>
          </a:xfrm>
          <a:ln w="28575">
            <a:solidFill>
              <a:schemeClr val="accent2"/>
            </a:solidFill>
          </a:ln>
        </p:spPr>
        <p:txBody>
          <a:bodyPr/>
          <a:lstStyle/>
          <a:p>
            <a:pPr eaLnBrk="1" hangingPunct="1"/>
            <a:r>
              <a:rPr lang="en-US" sz="2400" b="1" smtClean="0">
                <a:latin typeface="Tahoma" pitchFamily="34" charset="0"/>
              </a:rPr>
              <a:t>STELSEL KAS UNTUK PENGHITUNGAN PPh</a:t>
            </a:r>
          </a:p>
        </p:txBody>
      </p:sp>
      <p:sp>
        <p:nvSpPr>
          <p:cNvPr id="102403" name="Rectangle 3"/>
          <p:cNvSpPr>
            <a:spLocks noChangeArrowheads="1"/>
          </p:cNvSpPr>
          <p:nvPr/>
        </p:nvSpPr>
        <p:spPr bwMode="auto">
          <a:xfrm>
            <a:off x="381000" y="533400"/>
            <a:ext cx="8229600" cy="1339850"/>
          </a:xfrm>
          <a:prstGeom prst="rect">
            <a:avLst/>
          </a:prstGeom>
          <a:noFill/>
          <a:ln w="2857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Pemakaian stelsel kas murni dapat mengakibatkan penghitungan yang mengaburkan terhadap penghasilan, yaitu besarnya penghasilan dari tahun ke tahun dapat disesuaikan dengan mengatur penerimaan kas dan pengeluaran kas.</a:t>
            </a:r>
          </a:p>
        </p:txBody>
      </p:sp>
      <p:sp>
        <p:nvSpPr>
          <p:cNvPr id="102408" name="Rectangle 8"/>
          <p:cNvSpPr>
            <a:spLocks noChangeArrowheads="1"/>
          </p:cNvSpPr>
          <p:nvPr/>
        </p:nvSpPr>
        <p:spPr bwMode="auto">
          <a:xfrm>
            <a:off x="381000" y="1905000"/>
            <a:ext cx="81534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Oleh karena itu untuk penghitungan Pajak Penghasilan dalam memakai stelsel kas harus memperhatikan hal-hal antara lain sbb:</a:t>
            </a:r>
          </a:p>
        </p:txBody>
      </p:sp>
      <p:sp>
        <p:nvSpPr>
          <p:cNvPr id="102409" name="Rectangle 9"/>
          <p:cNvSpPr>
            <a:spLocks noChangeArrowheads="1"/>
          </p:cNvSpPr>
          <p:nvPr/>
        </p:nvSpPr>
        <p:spPr bwMode="auto">
          <a:xfrm>
            <a:off x="457200" y="2971800"/>
            <a:ext cx="8077200" cy="1339850"/>
          </a:xfrm>
          <a:prstGeom prst="rect">
            <a:avLst/>
          </a:prstGeom>
          <a:noFill/>
          <a:ln w="28575">
            <a:solidFill>
              <a:srgbClr val="FF0000"/>
            </a:solidFill>
            <a:miter lim="800000"/>
            <a:headEnd/>
            <a:tailEnd/>
          </a:ln>
        </p:spPr>
        <p:txBody>
          <a:bodyPr lIns="91422" tIns="45712" rIns="91422" bIns="45712">
            <a:spAutoFit/>
          </a:bodyPr>
          <a:lstStyle/>
          <a:p>
            <a:pPr>
              <a:spcBef>
                <a:spcPct val="50000"/>
              </a:spcBef>
            </a:pPr>
            <a:r>
              <a:rPr lang="en-US" sz="2000" u="none">
                <a:latin typeface="Tahoma" pitchFamily="34" charset="0"/>
              </a:rPr>
              <a:t>Penghitungan jumlah penjualan dalam suatu periode harus meliputi seluruh penjualan, baik yang tunai maupun yang bukan. Dalam menghitung harga pokok penjualan harus diperhitungkan seluruh pembelian dan persediaan.</a:t>
            </a:r>
          </a:p>
        </p:txBody>
      </p:sp>
      <p:sp>
        <p:nvSpPr>
          <p:cNvPr id="102410" name="AutoShape 10"/>
          <p:cNvSpPr>
            <a:spLocks noChangeArrowheads="1"/>
          </p:cNvSpPr>
          <p:nvPr/>
        </p:nvSpPr>
        <p:spPr bwMode="auto">
          <a:xfrm>
            <a:off x="3733800" y="25908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02411" name="Rectangle 11"/>
          <p:cNvSpPr>
            <a:spLocks noChangeArrowheads="1"/>
          </p:cNvSpPr>
          <p:nvPr/>
        </p:nvSpPr>
        <p:spPr bwMode="auto">
          <a:xfrm>
            <a:off x="457200" y="4343400"/>
            <a:ext cx="8077200" cy="1035050"/>
          </a:xfrm>
          <a:prstGeom prst="rect">
            <a:avLst/>
          </a:prstGeom>
          <a:noFill/>
          <a:ln w="28575">
            <a:solidFill>
              <a:srgbClr val="FF0000"/>
            </a:solidFill>
            <a:miter lim="800000"/>
            <a:headEnd/>
            <a:tailEnd/>
          </a:ln>
        </p:spPr>
        <p:txBody>
          <a:bodyPr lIns="91422" tIns="45712" rIns="91422" bIns="45712">
            <a:spAutoFit/>
          </a:bodyPr>
          <a:lstStyle/>
          <a:p>
            <a:pPr>
              <a:spcBef>
                <a:spcPct val="50000"/>
              </a:spcBef>
            </a:pPr>
            <a:r>
              <a:rPr lang="en-US" sz="2000" u="none">
                <a:latin typeface="Tahoma" pitchFamily="34" charset="0"/>
              </a:rPr>
              <a:t>Dalam memperoleh harta yang dapat disusutkan dan hak-hak yang dapat diamortisasi, biaya-biaya yang dikurangkan dari penghasilan hanya dapat dilakukan melalui penyusutan dan amortisasi.</a:t>
            </a:r>
          </a:p>
        </p:txBody>
      </p:sp>
      <p:sp>
        <p:nvSpPr>
          <p:cNvPr id="102412" name="Rectangle 12"/>
          <p:cNvSpPr>
            <a:spLocks noChangeArrowheads="1"/>
          </p:cNvSpPr>
          <p:nvPr/>
        </p:nvSpPr>
        <p:spPr bwMode="auto">
          <a:xfrm>
            <a:off x="457200" y="5410200"/>
            <a:ext cx="8077200" cy="425450"/>
          </a:xfrm>
          <a:prstGeom prst="rect">
            <a:avLst/>
          </a:prstGeom>
          <a:noFill/>
          <a:ln w="28575">
            <a:solidFill>
              <a:srgbClr val="FF0000"/>
            </a:solidFill>
            <a:miter lim="800000"/>
            <a:headEnd/>
            <a:tailEnd/>
          </a:ln>
        </p:spPr>
        <p:txBody>
          <a:bodyPr lIns="91422" tIns="45712" rIns="91422" bIns="45712">
            <a:spAutoFit/>
          </a:bodyPr>
          <a:lstStyle/>
          <a:p>
            <a:pPr>
              <a:spcBef>
                <a:spcPct val="50000"/>
              </a:spcBef>
            </a:pPr>
            <a:r>
              <a:rPr lang="en-US" sz="2000" u="none">
                <a:latin typeface="Tahoma" pitchFamily="34" charset="0"/>
              </a:rPr>
              <a:t>Pemakaian stelsel kas harus dilakukan secara taat asas (konsisten).</a:t>
            </a:r>
          </a:p>
        </p:txBody>
      </p:sp>
      <p:sp>
        <p:nvSpPr>
          <p:cNvPr id="102413" name="AutoShape 13"/>
          <p:cNvSpPr>
            <a:spLocks noChangeArrowheads="1"/>
          </p:cNvSpPr>
          <p:nvPr/>
        </p:nvSpPr>
        <p:spPr bwMode="auto">
          <a:xfrm>
            <a:off x="3733800" y="5867400"/>
            <a:ext cx="6858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02414" name="Rectangle 14"/>
          <p:cNvSpPr>
            <a:spLocks noChangeArrowheads="1"/>
          </p:cNvSpPr>
          <p:nvPr/>
        </p:nvSpPr>
        <p:spPr bwMode="auto">
          <a:xfrm>
            <a:off x="2667000" y="6262688"/>
            <a:ext cx="3168650" cy="495300"/>
          </a:xfrm>
          <a:prstGeom prst="rect">
            <a:avLst/>
          </a:prstGeom>
          <a:solidFill>
            <a:srgbClr val="99FF66"/>
          </a:solidFill>
          <a:ln w="38100">
            <a:solidFill>
              <a:srgbClr val="008000"/>
            </a:solidFill>
            <a:miter lim="800000"/>
            <a:headEnd/>
            <a:tailEnd/>
          </a:ln>
        </p:spPr>
        <p:txBody>
          <a:bodyPr wrap="none" lIns="91422" tIns="45712" rIns="91422" bIns="45712">
            <a:spAutoFit/>
          </a:bodyPr>
          <a:lstStyle/>
          <a:p>
            <a:pPr algn="l"/>
            <a:r>
              <a:rPr lang="en-US" b="1" u="none">
                <a:latin typeface="Lucida Console" pitchFamily="49" charset="0"/>
              </a:rPr>
              <a:t>stelsel campuran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02"/>
                                        </p:tgtEl>
                                        <p:attrNameLst>
                                          <p:attrName>style.visibility</p:attrName>
                                        </p:attrNameLst>
                                      </p:cBhvr>
                                      <p:to>
                                        <p:strVal val="visible"/>
                                      </p:to>
                                    </p:set>
                                    <p:anim calcmode="lin" valueType="num">
                                      <p:cBhvr additive="base">
                                        <p:cTn id="7" dur="500" fill="hold"/>
                                        <p:tgtEl>
                                          <p:spTgt spid="102402"/>
                                        </p:tgtEl>
                                        <p:attrNameLst>
                                          <p:attrName>ppt_x</p:attrName>
                                        </p:attrNameLst>
                                      </p:cBhvr>
                                      <p:tavLst>
                                        <p:tav tm="0">
                                          <p:val>
                                            <p:strVal val="0-#ppt_w/2"/>
                                          </p:val>
                                        </p:tav>
                                        <p:tav tm="100000">
                                          <p:val>
                                            <p:strVal val="#ppt_x"/>
                                          </p:val>
                                        </p:tav>
                                      </p:tavLst>
                                    </p:anim>
                                    <p:anim calcmode="lin" valueType="num">
                                      <p:cBhvr additive="base">
                                        <p:cTn id="8" dur="500" fill="hold"/>
                                        <p:tgtEl>
                                          <p:spTgt spid="1024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03"/>
                                        </p:tgtEl>
                                        <p:attrNameLst>
                                          <p:attrName>style.visibility</p:attrName>
                                        </p:attrNameLst>
                                      </p:cBhvr>
                                      <p:to>
                                        <p:strVal val="visible"/>
                                      </p:to>
                                    </p:set>
                                    <p:anim calcmode="lin" valueType="num">
                                      <p:cBhvr additive="base">
                                        <p:cTn id="13" dur="500" fill="hold"/>
                                        <p:tgtEl>
                                          <p:spTgt spid="102403"/>
                                        </p:tgtEl>
                                        <p:attrNameLst>
                                          <p:attrName>ppt_x</p:attrName>
                                        </p:attrNameLst>
                                      </p:cBhvr>
                                      <p:tavLst>
                                        <p:tav tm="0">
                                          <p:val>
                                            <p:strVal val="0-#ppt_w/2"/>
                                          </p:val>
                                        </p:tav>
                                        <p:tav tm="100000">
                                          <p:val>
                                            <p:strVal val="#ppt_x"/>
                                          </p:val>
                                        </p:tav>
                                      </p:tavLst>
                                    </p:anim>
                                    <p:anim calcmode="lin" valueType="num">
                                      <p:cBhvr additive="base">
                                        <p:cTn id="14" dur="500" fill="hold"/>
                                        <p:tgtEl>
                                          <p:spTgt spid="10240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08"/>
                                        </p:tgtEl>
                                        <p:attrNameLst>
                                          <p:attrName>style.visibility</p:attrName>
                                        </p:attrNameLst>
                                      </p:cBhvr>
                                      <p:to>
                                        <p:strVal val="visible"/>
                                      </p:to>
                                    </p:set>
                                    <p:anim calcmode="lin" valueType="num">
                                      <p:cBhvr additive="base">
                                        <p:cTn id="19" dur="500" fill="hold"/>
                                        <p:tgtEl>
                                          <p:spTgt spid="102408"/>
                                        </p:tgtEl>
                                        <p:attrNameLst>
                                          <p:attrName>ppt_x</p:attrName>
                                        </p:attrNameLst>
                                      </p:cBhvr>
                                      <p:tavLst>
                                        <p:tav tm="0">
                                          <p:val>
                                            <p:strVal val="0-#ppt_w/2"/>
                                          </p:val>
                                        </p:tav>
                                        <p:tav tm="100000">
                                          <p:val>
                                            <p:strVal val="#ppt_x"/>
                                          </p:val>
                                        </p:tav>
                                      </p:tavLst>
                                    </p:anim>
                                    <p:anim calcmode="lin" valueType="num">
                                      <p:cBhvr additive="base">
                                        <p:cTn id="20" dur="500" fill="hold"/>
                                        <p:tgtEl>
                                          <p:spTgt spid="10240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10"/>
                                        </p:tgtEl>
                                        <p:attrNameLst>
                                          <p:attrName>style.visibility</p:attrName>
                                        </p:attrNameLst>
                                      </p:cBhvr>
                                      <p:to>
                                        <p:strVal val="visible"/>
                                      </p:to>
                                    </p:set>
                                    <p:anim calcmode="lin" valueType="num">
                                      <p:cBhvr additive="base">
                                        <p:cTn id="25" dur="500" fill="hold"/>
                                        <p:tgtEl>
                                          <p:spTgt spid="102410"/>
                                        </p:tgtEl>
                                        <p:attrNameLst>
                                          <p:attrName>ppt_x</p:attrName>
                                        </p:attrNameLst>
                                      </p:cBhvr>
                                      <p:tavLst>
                                        <p:tav tm="0">
                                          <p:val>
                                            <p:strVal val="0-#ppt_w/2"/>
                                          </p:val>
                                        </p:tav>
                                        <p:tav tm="100000">
                                          <p:val>
                                            <p:strVal val="#ppt_x"/>
                                          </p:val>
                                        </p:tav>
                                      </p:tavLst>
                                    </p:anim>
                                    <p:anim calcmode="lin" valueType="num">
                                      <p:cBhvr additive="base">
                                        <p:cTn id="26" dur="500" fill="hold"/>
                                        <p:tgtEl>
                                          <p:spTgt spid="10241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09"/>
                                        </p:tgtEl>
                                        <p:attrNameLst>
                                          <p:attrName>style.visibility</p:attrName>
                                        </p:attrNameLst>
                                      </p:cBhvr>
                                      <p:to>
                                        <p:strVal val="visible"/>
                                      </p:to>
                                    </p:set>
                                    <p:anim calcmode="lin" valueType="num">
                                      <p:cBhvr additive="base">
                                        <p:cTn id="31" dur="500" fill="hold"/>
                                        <p:tgtEl>
                                          <p:spTgt spid="102409"/>
                                        </p:tgtEl>
                                        <p:attrNameLst>
                                          <p:attrName>ppt_x</p:attrName>
                                        </p:attrNameLst>
                                      </p:cBhvr>
                                      <p:tavLst>
                                        <p:tav tm="0">
                                          <p:val>
                                            <p:strVal val="0-#ppt_w/2"/>
                                          </p:val>
                                        </p:tav>
                                        <p:tav tm="100000">
                                          <p:val>
                                            <p:strVal val="#ppt_x"/>
                                          </p:val>
                                        </p:tav>
                                      </p:tavLst>
                                    </p:anim>
                                    <p:anim calcmode="lin" valueType="num">
                                      <p:cBhvr additive="base">
                                        <p:cTn id="32" dur="500" fill="hold"/>
                                        <p:tgtEl>
                                          <p:spTgt spid="10240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11"/>
                                        </p:tgtEl>
                                        <p:attrNameLst>
                                          <p:attrName>style.visibility</p:attrName>
                                        </p:attrNameLst>
                                      </p:cBhvr>
                                      <p:to>
                                        <p:strVal val="visible"/>
                                      </p:to>
                                    </p:set>
                                    <p:anim calcmode="lin" valueType="num">
                                      <p:cBhvr additive="base">
                                        <p:cTn id="37" dur="500" fill="hold"/>
                                        <p:tgtEl>
                                          <p:spTgt spid="102411"/>
                                        </p:tgtEl>
                                        <p:attrNameLst>
                                          <p:attrName>ppt_x</p:attrName>
                                        </p:attrNameLst>
                                      </p:cBhvr>
                                      <p:tavLst>
                                        <p:tav tm="0">
                                          <p:val>
                                            <p:strVal val="0-#ppt_w/2"/>
                                          </p:val>
                                        </p:tav>
                                        <p:tav tm="100000">
                                          <p:val>
                                            <p:strVal val="#ppt_x"/>
                                          </p:val>
                                        </p:tav>
                                      </p:tavLst>
                                    </p:anim>
                                    <p:anim calcmode="lin" valueType="num">
                                      <p:cBhvr additive="base">
                                        <p:cTn id="38" dur="500" fill="hold"/>
                                        <p:tgtEl>
                                          <p:spTgt spid="10241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12"/>
                                        </p:tgtEl>
                                        <p:attrNameLst>
                                          <p:attrName>style.visibility</p:attrName>
                                        </p:attrNameLst>
                                      </p:cBhvr>
                                      <p:to>
                                        <p:strVal val="visible"/>
                                      </p:to>
                                    </p:set>
                                    <p:anim calcmode="lin" valueType="num">
                                      <p:cBhvr additive="base">
                                        <p:cTn id="43" dur="500" fill="hold"/>
                                        <p:tgtEl>
                                          <p:spTgt spid="102412"/>
                                        </p:tgtEl>
                                        <p:attrNameLst>
                                          <p:attrName>ppt_x</p:attrName>
                                        </p:attrNameLst>
                                      </p:cBhvr>
                                      <p:tavLst>
                                        <p:tav tm="0">
                                          <p:val>
                                            <p:strVal val="0-#ppt_w/2"/>
                                          </p:val>
                                        </p:tav>
                                        <p:tav tm="100000">
                                          <p:val>
                                            <p:strVal val="#ppt_x"/>
                                          </p:val>
                                        </p:tav>
                                      </p:tavLst>
                                    </p:anim>
                                    <p:anim calcmode="lin" valueType="num">
                                      <p:cBhvr additive="base">
                                        <p:cTn id="44" dur="500" fill="hold"/>
                                        <p:tgtEl>
                                          <p:spTgt spid="102412"/>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13"/>
                                        </p:tgtEl>
                                        <p:attrNameLst>
                                          <p:attrName>style.visibility</p:attrName>
                                        </p:attrNameLst>
                                      </p:cBhvr>
                                      <p:to>
                                        <p:strVal val="visible"/>
                                      </p:to>
                                    </p:set>
                                    <p:anim calcmode="lin" valueType="num">
                                      <p:cBhvr additive="base">
                                        <p:cTn id="49" dur="500" fill="hold"/>
                                        <p:tgtEl>
                                          <p:spTgt spid="102413"/>
                                        </p:tgtEl>
                                        <p:attrNameLst>
                                          <p:attrName>ppt_x</p:attrName>
                                        </p:attrNameLst>
                                      </p:cBhvr>
                                      <p:tavLst>
                                        <p:tav tm="0">
                                          <p:val>
                                            <p:strVal val="0-#ppt_w/2"/>
                                          </p:val>
                                        </p:tav>
                                        <p:tav tm="100000">
                                          <p:val>
                                            <p:strVal val="#ppt_x"/>
                                          </p:val>
                                        </p:tav>
                                      </p:tavLst>
                                    </p:anim>
                                    <p:anim calcmode="lin" valueType="num">
                                      <p:cBhvr additive="base">
                                        <p:cTn id="50" dur="500" fill="hold"/>
                                        <p:tgtEl>
                                          <p:spTgt spid="10241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102414"/>
                                        </p:tgtEl>
                                        <p:attrNameLst>
                                          <p:attrName>style.visibility</p:attrName>
                                        </p:attrNameLst>
                                      </p:cBhvr>
                                      <p:to>
                                        <p:strVal val="visible"/>
                                      </p:to>
                                    </p:set>
                                    <p:anim calcmode="lin" valueType="num">
                                      <p:cBhvr>
                                        <p:cTn id="55" dur="500" fill="hold"/>
                                        <p:tgtEl>
                                          <p:spTgt spid="102414"/>
                                        </p:tgtEl>
                                        <p:attrNameLst>
                                          <p:attrName>ppt_w</p:attrName>
                                        </p:attrNameLst>
                                      </p:cBhvr>
                                      <p:tavLst>
                                        <p:tav tm="0">
                                          <p:val>
                                            <p:fltVal val="0"/>
                                          </p:val>
                                        </p:tav>
                                        <p:tav tm="100000">
                                          <p:val>
                                            <p:strVal val="#ppt_w"/>
                                          </p:val>
                                        </p:tav>
                                      </p:tavLst>
                                    </p:anim>
                                    <p:anim calcmode="lin" valueType="num">
                                      <p:cBhvr>
                                        <p:cTn id="56" dur="500" fill="hold"/>
                                        <p:tgtEl>
                                          <p:spTgt spid="1024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animBg="1" autoUpdateAnimBg="0"/>
      <p:bldP spid="102403" grpId="0" animBg="1" autoUpdateAnimBg="0"/>
      <p:bldP spid="102408" grpId="0" animBg="1" autoUpdateAnimBg="0"/>
      <p:bldP spid="102409" grpId="0" animBg="1" autoUpdateAnimBg="0"/>
      <p:bldP spid="102410" grpId="0" animBg="1"/>
      <p:bldP spid="102411" grpId="0" animBg="1" autoUpdateAnimBg="0"/>
      <p:bldP spid="102412" grpId="0" animBg="1" autoUpdateAnimBg="0"/>
      <p:bldP spid="102413" grpId="0" animBg="1"/>
      <p:bldP spid="102414" grpId="0" animBg="1"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609600" y="0"/>
            <a:ext cx="8534400" cy="836613"/>
          </a:xfrm>
          <a:solidFill>
            <a:srgbClr val="CCFFCC"/>
          </a:solidFill>
          <a:ln>
            <a:solidFill>
              <a:schemeClr val="accent2"/>
            </a:solidFill>
          </a:ln>
        </p:spPr>
        <p:txBody>
          <a:bodyPr/>
          <a:lstStyle/>
          <a:p>
            <a:pPr eaLnBrk="1" hangingPunct="1">
              <a:lnSpc>
                <a:spcPct val="90000"/>
              </a:lnSpc>
            </a:pPr>
            <a:r>
              <a:rPr lang="en-US" sz="2400" dirty="0" smtClean="0">
                <a:latin typeface="Lucida Console" pitchFamily="49" charset="0"/>
              </a:rPr>
              <a:t>PEMBUKUAN DALAM BAHASA ASING DAN MATA UANG SELAIN RUPIAH (</a:t>
            </a:r>
            <a:r>
              <a:rPr lang="en-US" sz="1600" b="1" dirty="0" smtClean="0">
                <a:solidFill>
                  <a:srgbClr val="FF0000"/>
                </a:solidFill>
                <a:latin typeface="Lucida Console" pitchFamily="49" charset="0"/>
              </a:rPr>
              <a:t>PMK No: 196/PMK.03/2007 </a:t>
            </a:r>
            <a:r>
              <a:rPr lang="en-US" sz="1600" b="1" dirty="0" err="1" smtClean="0">
                <a:solidFill>
                  <a:srgbClr val="FF0000"/>
                </a:solidFill>
                <a:latin typeface="Lucida Console" pitchFamily="49" charset="0"/>
              </a:rPr>
              <a:t>stdtd</a:t>
            </a:r>
            <a:r>
              <a:rPr lang="en-US" sz="1600" b="1" dirty="0" smtClean="0">
                <a:solidFill>
                  <a:srgbClr val="FF0000"/>
                </a:solidFill>
                <a:latin typeface="Lucida Console" pitchFamily="49" charset="0"/>
              </a:rPr>
              <a:t>  1</a:t>
            </a:r>
            <a:r>
              <a:rPr lang="en-US" sz="1600" b="1" dirty="0" smtClean="0">
                <a:solidFill>
                  <a:srgbClr val="FF0000"/>
                </a:solidFill>
              </a:rPr>
              <a:t>/PMK.011/2015</a:t>
            </a:r>
            <a:r>
              <a:rPr lang="en-US" sz="1600" b="1" dirty="0" smtClean="0">
                <a:latin typeface="Lucida Console" pitchFamily="49" charset="0"/>
              </a:rPr>
              <a:t>)</a:t>
            </a:r>
          </a:p>
        </p:txBody>
      </p:sp>
      <p:sp>
        <p:nvSpPr>
          <p:cNvPr id="107523" name="Rectangle 3"/>
          <p:cNvSpPr>
            <a:spLocks noChangeArrowheads="1"/>
          </p:cNvSpPr>
          <p:nvPr/>
        </p:nvSpPr>
        <p:spPr bwMode="auto">
          <a:xfrm>
            <a:off x="1476375" y="836613"/>
            <a:ext cx="6119813" cy="379412"/>
          </a:xfrm>
          <a:prstGeom prst="rect">
            <a:avLst/>
          </a:prstGeom>
          <a:noFill/>
          <a:ln w="12700">
            <a:solidFill>
              <a:schemeClr val="accent2"/>
            </a:solidFill>
            <a:miter lim="800000"/>
            <a:headEnd/>
            <a:tailEnd/>
          </a:ln>
        </p:spPr>
        <p:txBody>
          <a:bodyPr lIns="91422" tIns="45712" rIns="91422" bIns="45712">
            <a:spAutoFit/>
          </a:bodyPr>
          <a:lstStyle/>
          <a:p>
            <a:pPr>
              <a:spcBef>
                <a:spcPct val="50000"/>
              </a:spcBef>
            </a:pPr>
            <a:r>
              <a:rPr lang="en-US" sz="1800" u="none">
                <a:latin typeface="Tahoma" pitchFamily="34" charset="0"/>
              </a:rPr>
              <a:t>Dapat diselenggarakan oleh Wajib Pajak:</a:t>
            </a:r>
          </a:p>
        </p:txBody>
      </p:sp>
      <p:sp>
        <p:nvSpPr>
          <p:cNvPr id="107524" name="Rectangle 4"/>
          <p:cNvSpPr>
            <a:spLocks noChangeArrowheads="1"/>
          </p:cNvSpPr>
          <p:nvPr/>
        </p:nvSpPr>
        <p:spPr bwMode="auto">
          <a:xfrm>
            <a:off x="106363" y="1252538"/>
            <a:ext cx="6265862" cy="376237"/>
          </a:xfrm>
          <a:prstGeom prst="rect">
            <a:avLst/>
          </a:prstGeom>
          <a:solidFill>
            <a:srgbClr val="FFFFCC"/>
          </a:solidFill>
          <a:ln w="9525">
            <a:solidFill>
              <a:schemeClr val="accent2"/>
            </a:solidFill>
            <a:miter lim="800000"/>
            <a:headEnd/>
            <a:tailEnd/>
          </a:ln>
        </p:spPr>
        <p:txBody>
          <a:bodyPr lIns="91422" tIns="45712" rIns="91422" bIns="45712">
            <a:spAutoFit/>
          </a:bodyPr>
          <a:lstStyle/>
          <a:p>
            <a:pPr algn="l"/>
            <a:r>
              <a:rPr lang="en-US" sz="1800" u="none">
                <a:latin typeface="Tahoma" pitchFamily="34" charset="0"/>
              </a:rPr>
              <a:t>Wajib Pajak dalam rangka Penanaman Modal Asing</a:t>
            </a:r>
          </a:p>
        </p:txBody>
      </p:sp>
      <p:sp>
        <p:nvSpPr>
          <p:cNvPr id="107525" name="Rectangle 5"/>
          <p:cNvSpPr>
            <a:spLocks noChangeArrowheads="1"/>
          </p:cNvSpPr>
          <p:nvPr/>
        </p:nvSpPr>
        <p:spPr bwMode="auto">
          <a:xfrm>
            <a:off x="107950" y="1700213"/>
            <a:ext cx="8569325" cy="925512"/>
          </a:xfrm>
          <a:prstGeom prst="rect">
            <a:avLst/>
          </a:prstGeom>
          <a:solidFill>
            <a:schemeClr val="hlink"/>
          </a:solidFill>
          <a:ln w="9525">
            <a:solidFill>
              <a:schemeClr val="accent2"/>
            </a:solidFill>
            <a:miter lim="800000"/>
            <a:headEnd/>
            <a:tailEnd/>
          </a:ln>
        </p:spPr>
        <p:txBody>
          <a:bodyPr lIns="91422" tIns="45712" rIns="91422" bIns="45712">
            <a:spAutoFit/>
          </a:bodyPr>
          <a:lstStyle/>
          <a:p>
            <a:pPr algn="l"/>
            <a:r>
              <a:rPr lang="en-US" sz="1800" b="1" u="none">
                <a:latin typeface="Arial Narrow" pitchFamily="34" charset="0"/>
              </a:rPr>
              <a:t>Wajib Pajak dalam rangka Kontrak Karya yang beroperasi berdasarkan kontrak dengan Pemerintah RI sebagaimana dimaksud dalam ketentuan peraturan perundang-undangan pertambangan selain pertambangan minyak dan gas bumi;</a:t>
            </a:r>
            <a:r>
              <a:rPr lang="en-US" sz="1800" b="1">
                <a:latin typeface="Arial Narrow" pitchFamily="34" charset="0"/>
              </a:rPr>
              <a:t> </a:t>
            </a:r>
          </a:p>
        </p:txBody>
      </p:sp>
      <p:sp>
        <p:nvSpPr>
          <p:cNvPr id="107526" name="Rectangle 6"/>
          <p:cNvSpPr>
            <a:spLocks noChangeArrowheads="1"/>
          </p:cNvSpPr>
          <p:nvPr/>
        </p:nvSpPr>
        <p:spPr bwMode="auto">
          <a:xfrm>
            <a:off x="107950" y="2706688"/>
            <a:ext cx="8496300" cy="650875"/>
          </a:xfrm>
          <a:prstGeom prst="rect">
            <a:avLst/>
          </a:prstGeom>
          <a:solidFill>
            <a:schemeClr val="hlink"/>
          </a:solidFill>
          <a:ln w="9525">
            <a:solidFill>
              <a:schemeClr val="accent2"/>
            </a:solidFill>
            <a:miter lim="800000"/>
            <a:headEnd/>
            <a:tailEnd/>
          </a:ln>
        </p:spPr>
        <p:txBody>
          <a:bodyPr lIns="91422" tIns="45712" rIns="91422" bIns="45712">
            <a:spAutoFit/>
          </a:bodyPr>
          <a:lstStyle/>
          <a:p>
            <a:pPr algn="l"/>
            <a:r>
              <a:rPr lang="en-US" sz="1800" b="1" u="none">
                <a:latin typeface="Arial Narrow" pitchFamily="34" charset="0"/>
              </a:rPr>
              <a:t>Wajib Pajak Kontraktor Kontrak Kerja Sama yang beroperasi berdasarkan ketentuan peraturan perundang-undangan pertambangan minyak dan gas bumi;</a:t>
            </a:r>
            <a:r>
              <a:rPr lang="en-US" sz="1800" b="1">
                <a:latin typeface="Arial Narrow" pitchFamily="34" charset="0"/>
              </a:rPr>
              <a:t> </a:t>
            </a:r>
          </a:p>
        </p:txBody>
      </p:sp>
      <p:sp>
        <p:nvSpPr>
          <p:cNvPr id="107527" name="Rectangle 7"/>
          <p:cNvSpPr>
            <a:spLocks noChangeArrowheads="1"/>
          </p:cNvSpPr>
          <p:nvPr/>
        </p:nvSpPr>
        <p:spPr bwMode="auto">
          <a:xfrm>
            <a:off x="107950" y="4652963"/>
            <a:ext cx="3457575" cy="406400"/>
          </a:xfrm>
          <a:prstGeom prst="rect">
            <a:avLst/>
          </a:prstGeom>
          <a:solidFill>
            <a:srgbClr val="FFFFCC"/>
          </a:solidFill>
          <a:ln w="9525">
            <a:solidFill>
              <a:schemeClr val="accent2"/>
            </a:solidFill>
            <a:miter lim="800000"/>
            <a:headEnd/>
            <a:tailEnd/>
          </a:ln>
        </p:spPr>
        <p:txBody>
          <a:bodyPr lIns="91422" tIns="45712" rIns="91422" bIns="45712">
            <a:spAutoFit/>
          </a:bodyPr>
          <a:lstStyle/>
          <a:p>
            <a:pPr algn="l"/>
            <a:r>
              <a:rPr lang="en-US" sz="2000" u="none">
                <a:latin typeface="Tahoma" pitchFamily="34" charset="0"/>
              </a:rPr>
              <a:t>bentuk usaha tetap</a:t>
            </a:r>
          </a:p>
        </p:txBody>
      </p:sp>
      <p:sp>
        <p:nvSpPr>
          <p:cNvPr id="107528" name="Rectangle 8"/>
          <p:cNvSpPr>
            <a:spLocks noChangeArrowheads="1"/>
          </p:cNvSpPr>
          <p:nvPr/>
        </p:nvSpPr>
        <p:spPr bwMode="auto">
          <a:xfrm>
            <a:off x="107950" y="5084763"/>
            <a:ext cx="8785225" cy="650875"/>
          </a:xfrm>
          <a:prstGeom prst="rect">
            <a:avLst/>
          </a:prstGeom>
          <a:solidFill>
            <a:srgbClr val="FFFFCC"/>
          </a:solidFill>
          <a:ln w="9525">
            <a:solidFill>
              <a:schemeClr val="accent2"/>
            </a:solidFill>
            <a:miter lim="800000"/>
            <a:headEnd/>
            <a:tailEnd/>
          </a:ln>
        </p:spPr>
        <p:txBody>
          <a:bodyPr lIns="91422" tIns="45712" rIns="91422" bIns="45712">
            <a:spAutoFit/>
          </a:bodyPr>
          <a:lstStyle/>
          <a:p>
            <a:pPr algn="l"/>
            <a:r>
              <a:rPr lang="en-US" sz="1800" b="1" u="none">
                <a:latin typeface="Arial Narrow" pitchFamily="34" charset="0"/>
              </a:rPr>
              <a:t>WP yg mendaftarkan emisi sahamnya baik sebagian maupun seluruhnya di bursa efek luar negeri;</a:t>
            </a:r>
            <a:r>
              <a:rPr lang="en-US" sz="1800" b="1">
                <a:latin typeface="Arial Narrow" pitchFamily="34" charset="0"/>
              </a:rPr>
              <a:t> </a:t>
            </a:r>
          </a:p>
        </p:txBody>
      </p:sp>
      <p:sp>
        <p:nvSpPr>
          <p:cNvPr id="65545" name="AutoShape 26"/>
          <p:cNvSpPr>
            <a:spLocks noChangeArrowheads="1"/>
          </p:cNvSpPr>
          <p:nvPr/>
        </p:nvSpPr>
        <p:spPr bwMode="auto">
          <a:xfrm>
            <a:off x="107950" y="188913"/>
            <a:ext cx="288925" cy="360362"/>
          </a:xfrm>
          <a:prstGeom prst="smileyFace">
            <a:avLst>
              <a:gd name="adj" fmla="val 4653"/>
            </a:avLst>
          </a:prstGeom>
          <a:solidFill>
            <a:srgbClr val="51EB1B"/>
          </a:solidFill>
          <a:ln w="9525">
            <a:solidFill>
              <a:schemeClr val="tx1"/>
            </a:solidFill>
            <a:round/>
            <a:headEnd/>
            <a:tailEnd/>
          </a:ln>
        </p:spPr>
        <p:txBody>
          <a:bodyPr wrap="none" anchor="ctr"/>
          <a:lstStyle/>
          <a:p>
            <a:endParaRPr lang="en-US"/>
          </a:p>
        </p:txBody>
      </p:sp>
      <p:sp>
        <p:nvSpPr>
          <p:cNvPr id="107548" name="Rectangle 28"/>
          <p:cNvSpPr>
            <a:spLocks noChangeArrowheads="1"/>
          </p:cNvSpPr>
          <p:nvPr/>
        </p:nvSpPr>
        <p:spPr bwMode="auto">
          <a:xfrm>
            <a:off x="107950" y="3429000"/>
            <a:ext cx="8675688" cy="1200150"/>
          </a:xfrm>
          <a:prstGeom prst="rect">
            <a:avLst/>
          </a:prstGeom>
          <a:solidFill>
            <a:srgbClr val="FFFFCC"/>
          </a:solidFill>
          <a:ln w="9525">
            <a:solidFill>
              <a:schemeClr val="accent2"/>
            </a:solidFill>
            <a:miter lim="800000"/>
            <a:headEnd/>
            <a:tailEnd/>
          </a:ln>
        </p:spPr>
        <p:txBody>
          <a:bodyPr lIns="91422" tIns="45712" rIns="91422" bIns="45712">
            <a:spAutoFit/>
          </a:bodyPr>
          <a:lstStyle/>
          <a:p>
            <a:pPr algn="l"/>
            <a:r>
              <a:rPr lang="en-US" sz="1800" b="1" u="none">
                <a:latin typeface="Arial Narrow" pitchFamily="34" charset="0"/>
              </a:rPr>
              <a:t>Kontrak Investasi Kolektif (KIK) yang memerlukan reksadana dalam denominasi satuan mata uang Dollar Amerika Serikat dan telah memperoleh Surat Pemberitahuan Efektif Pernyataan Pendaftaran dari Badan Pengawas Pasar Modal –Lembaga Keuangan sesuai dengan ketentuan peraturan perundang-undangan pasar modal;</a:t>
            </a:r>
            <a:r>
              <a:rPr lang="en-US" sz="1800" b="1">
                <a:latin typeface="Arial Narrow" pitchFamily="34" charset="0"/>
              </a:rPr>
              <a:t> </a:t>
            </a:r>
          </a:p>
        </p:txBody>
      </p:sp>
      <p:sp>
        <p:nvSpPr>
          <p:cNvPr id="107549" name="Rectangle 29"/>
          <p:cNvSpPr>
            <a:spLocks noChangeArrowheads="1"/>
          </p:cNvSpPr>
          <p:nvPr/>
        </p:nvSpPr>
        <p:spPr bwMode="auto">
          <a:xfrm>
            <a:off x="106363" y="5805488"/>
            <a:ext cx="8786812" cy="925512"/>
          </a:xfrm>
          <a:prstGeom prst="rect">
            <a:avLst/>
          </a:prstGeom>
          <a:solidFill>
            <a:srgbClr val="FFFFCC"/>
          </a:solidFill>
          <a:ln w="9525">
            <a:solidFill>
              <a:schemeClr val="accent2"/>
            </a:solidFill>
            <a:miter lim="800000"/>
            <a:headEnd/>
            <a:tailEnd/>
          </a:ln>
        </p:spPr>
        <p:txBody>
          <a:bodyPr lIns="91422" tIns="45712" rIns="91422" bIns="45712">
            <a:spAutoFit/>
          </a:bodyPr>
          <a:lstStyle/>
          <a:p>
            <a:pPr algn="l"/>
            <a:r>
              <a:rPr lang="en-US" sz="1800" b="1" u="none">
                <a:latin typeface="Arial Narrow" pitchFamily="34" charset="0"/>
              </a:rPr>
              <a:t>Wajib Pajak yang berafiliasi langsung dengan perusahaan induk di luar negeri, yaitu perusahaan anak (</a:t>
            </a:r>
            <a:r>
              <a:rPr lang="en-US" sz="1800" b="1" i="1" u="none">
                <a:latin typeface="Arial Narrow" pitchFamily="34" charset="0"/>
              </a:rPr>
              <a:t>subsidiary company</a:t>
            </a:r>
            <a:r>
              <a:rPr lang="en-US" sz="1800" b="1" u="none">
                <a:latin typeface="Arial Narrow" pitchFamily="34" charset="0"/>
              </a:rPr>
              <a:t>) yang dimiliki dan/atau dikuasasi oleh perusahaan induk (parent company) di luar negeri yang mempunyai hubungan istimewa.</a:t>
            </a:r>
            <a:r>
              <a:rPr lang="en-US" sz="1800" b="1">
                <a:latin typeface="Arial Narrow" pitchFamily="34" charset="0"/>
              </a:rPr>
              <a:t> </a:t>
            </a:r>
          </a:p>
        </p:txBody>
      </p:sp>
      <p:sp>
        <p:nvSpPr>
          <p:cNvPr id="65548" name="AutoShape 31"/>
          <p:cNvSpPr>
            <a:spLocks noChangeArrowheads="1"/>
          </p:cNvSpPr>
          <p:nvPr/>
        </p:nvSpPr>
        <p:spPr bwMode="auto">
          <a:xfrm>
            <a:off x="6156325" y="1052513"/>
            <a:ext cx="503238" cy="2889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7522"/>
                                        </p:tgtEl>
                                        <p:attrNameLst>
                                          <p:attrName>style.visibility</p:attrName>
                                        </p:attrNameLst>
                                      </p:cBhvr>
                                      <p:to>
                                        <p:strVal val="visible"/>
                                      </p:to>
                                    </p:set>
                                    <p:anim calcmode="lin" valueType="num">
                                      <p:cBhvr additive="base">
                                        <p:cTn id="7" dur="500" fill="hold"/>
                                        <p:tgtEl>
                                          <p:spTgt spid="107522"/>
                                        </p:tgtEl>
                                        <p:attrNameLst>
                                          <p:attrName>ppt_x</p:attrName>
                                        </p:attrNameLst>
                                      </p:cBhvr>
                                      <p:tavLst>
                                        <p:tav tm="0">
                                          <p:val>
                                            <p:strVal val="0-#ppt_w/2"/>
                                          </p:val>
                                        </p:tav>
                                        <p:tav tm="100000">
                                          <p:val>
                                            <p:strVal val="#ppt_x"/>
                                          </p:val>
                                        </p:tav>
                                      </p:tavLst>
                                    </p:anim>
                                    <p:anim calcmode="lin" valueType="num">
                                      <p:cBhvr additive="base">
                                        <p:cTn id="8" dur="500" fill="hold"/>
                                        <p:tgtEl>
                                          <p:spTgt spid="1075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7523"/>
                                        </p:tgtEl>
                                        <p:attrNameLst>
                                          <p:attrName>style.visibility</p:attrName>
                                        </p:attrNameLst>
                                      </p:cBhvr>
                                      <p:to>
                                        <p:strVal val="visible"/>
                                      </p:to>
                                    </p:set>
                                    <p:anim calcmode="lin" valueType="num">
                                      <p:cBhvr additive="base">
                                        <p:cTn id="13" dur="500" fill="hold"/>
                                        <p:tgtEl>
                                          <p:spTgt spid="107523"/>
                                        </p:tgtEl>
                                        <p:attrNameLst>
                                          <p:attrName>ppt_x</p:attrName>
                                        </p:attrNameLst>
                                      </p:cBhvr>
                                      <p:tavLst>
                                        <p:tav tm="0">
                                          <p:val>
                                            <p:strVal val="0-#ppt_w/2"/>
                                          </p:val>
                                        </p:tav>
                                        <p:tav tm="100000">
                                          <p:val>
                                            <p:strVal val="#ppt_x"/>
                                          </p:val>
                                        </p:tav>
                                      </p:tavLst>
                                    </p:anim>
                                    <p:anim calcmode="lin" valueType="num">
                                      <p:cBhvr additive="base">
                                        <p:cTn id="14" dur="500" fill="hold"/>
                                        <p:tgtEl>
                                          <p:spTgt spid="1075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7524"/>
                                        </p:tgtEl>
                                        <p:attrNameLst>
                                          <p:attrName>style.visibility</p:attrName>
                                        </p:attrNameLst>
                                      </p:cBhvr>
                                      <p:to>
                                        <p:strVal val="visible"/>
                                      </p:to>
                                    </p:set>
                                    <p:anim calcmode="lin" valueType="num">
                                      <p:cBhvr additive="base">
                                        <p:cTn id="19" dur="500" fill="hold"/>
                                        <p:tgtEl>
                                          <p:spTgt spid="107524"/>
                                        </p:tgtEl>
                                        <p:attrNameLst>
                                          <p:attrName>ppt_x</p:attrName>
                                        </p:attrNameLst>
                                      </p:cBhvr>
                                      <p:tavLst>
                                        <p:tav tm="0">
                                          <p:val>
                                            <p:strVal val="0-#ppt_w/2"/>
                                          </p:val>
                                        </p:tav>
                                        <p:tav tm="100000">
                                          <p:val>
                                            <p:strVal val="#ppt_x"/>
                                          </p:val>
                                        </p:tav>
                                      </p:tavLst>
                                    </p:anim>
                                    <p:anim calcmode="lin" valueType="num">
                                      <p:cBhvr additive="base">
                                        <p:cTn id="20" dur="500" fill="hold"/>
                                        <p:tgtEl>
                                          <p:spTgt spid="1075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7528"/>
                                        </p:tgtEl>
                                        <p:attrNameLst>
                                          <p:attrName>style.visibility</p:attrName>
                                        </p:attrNameLst>
                                      </p:cBhvr>
                                      <p:to>
                                        <p:strVal val="visible"/>
                                      </p:to>
                                    </p:set>
                                    <p:anim calcmode="lin" valueType="num">
                                      <p:cBhvr additive="base">
                                        <p:cTn id="25" dur="500" fill="hold"/>
                                        <p:tgtEl>
                                          <p:spTgt spid="107528"/>
                                        </p:tgtEl>
                                        <p:attrNameLst>
                                          <p:attrName>ppt_x</p:attrName>
                                        </p:attrNameLst>
                                      </p:cBhvr>
                                      <p:tavLst>
                                        <p:tav tm="0">
                                          <p:val>
                                            <p:strVal val="0-#ppt_w/2"/>
                                          </p:val>
                                        </p:tav>
                                        <p:tav tm="100000">
                                          <p:val>
                                            <p:strVal val="#ppt_x"/>
                                          </p:val>
                                        </p:tav>
                                      </p:tavLst>
                                    </p:anim>
                                    <p:anim calcmode="lin" valueType="num">
                                      <p:cBhvr additive="base">
                                        <p:cTn id="26" dur="500" fill="hold"/>
                                        <p:tgtEl>
                                          <p:spTgt spid="10752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7527"/>
                                        </p:tgtEl>
                                        <p:attrNameLst>
                                          <p:attrName>style.visibility</p:attrName>
                                        </p:attrNameLst>
                                      </p:cBhvr>
                                      <p:to>
                                        <p:strVal val="visible"/>
                                      </p:to>
                                    </p:set>
                                    <p:anim calcmode="lin" valueType="num">
                                      <p:cBhvr additive="base">
                                        <p:cTn id="31" dur="500" fill="hold"/>
                                        <p:tgtEl>
                                          <p:spTgt spid="107527"/>
                                        </p:tgtEl>
                                        <p:attrNameLst>
                                          <p:attrName>ppt_x</p:attrName>
                                        </p:attrNameLst>
                                      </p:cBhvr>
                                      <p:tavLst>
                                        <p:tav tm="0">
                                          <p:val>
                                            <p:strVal val="0-#ppt_w/2"/>
                                          </p:val>
                                        </p:tav>
                                        <p:tav tm="100000">
                                          <p:val>
                                            <p:strVal val="#ppt_x"/>
                                          </p:val>
                                        </p:tav>
                                      </p:tavLst>
                                    </p:anim>
                                    <p:anim calcmode="lin" valueType="num">
                                      <p:cBhvr additive="base">
                                        <p:cTn id="32" dur="500" fill="hold"/>
                                        <p:tgtEl>
                                          <p:spTgt spid="10752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7525"/>
                                        </p:tgtEl>
                                        <p:attrNameLst>
                                          <p:attrName>style.visibility</p:attrName>
                                        </p:attrNameLst>
                                      </p:cBhvr>
                                      <p:to>
                                        <p:strVal val="visible"/>
                                      </p:to>
                                    </p:set>
                                    <p:anim calcmode="lin" valueType="num">
                                      <p:cBhvr additive="base">
                                        <p:cTn id="37" dur="500" fill="hold"/>
                                        <p:tgtEl>
                                          <p:spTgt spid="107525"/>
                                        </p:tgtEl>
                                        <p:attrNameLst>
                                          <p:attrName>ppt_x</p:attrName>
                                        </p:attrNameLst>
                                      </p:cBhvr>
                                      <p:tavLst>
                                        <p:tav tm="0">
                                          <p:val>
                                            <p:strVal val="0-#ppt_w/2"/>
                                          </p:val>
                                        </p:tav>
                                        <p:tav tm="100000">
                                          <p:val>
                                            <p:strVal val="#ppt_x"/>
                                          </p:val>
                                        </p:tav>
                                      </p:tavLst>
                                    </p:anim>
                                    <p:anim calcmode="lin" valueType="num">
                                      <p:cBhvr additive="base">
                                        <p:cTn id="38" dur="500" fill="hold"/>
                                        <p:tgtEl>
                                          <p:spTgt spid="10752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7526"/>
                                        </p:tgtEl>
                                        <p:attrNameLst>
                                          <p:attrName>style.visibility</p:attrName>
                                        </p:attrNameLst>
                                      </p:cBhvr>
                                      <p:to>
                                        <p:strVal val="visible"/>
                                      </p:to>
                                    </p:set>
                                    <p:anim calcmode="lin" valueType="num">
                                      <p:cBhvr additive="base">
                                        <p:cTn id="43" dur="500" fill="hold"/>
                                        <p:tgtEl>
                                          <p:spTgt spid="107526"/>
                                        </p:tgtEl>
                                        <p:attrNameLst>
                                          <p:attrName>ppt_x</p:attrName>
                                        </p:attrNameLst>
                                      </p:cBhvr>
                                      <p:tavLst>
                                        <p:tav tm="0">
                                          <p:val>
                                            <p:strVal val="0-#ppt_w/2"/>
                                          </p:val>
                                        </p:tav>
                                        <p:tav tm="100000">
                                          <p:val>
                                            <p:strVal val="#ppt_x"/>
                                          </p:val>
                                        </p:tav>
                                      </p:tavLst>
                                    </p:anim>
                                    <p:anim calcmode="lin" valueType="num">
                                      <p:cBhvr additive="base">
                                        <p:cTn id="44" dur="500" fill="hold"/>
                                        <p:tgtEl>
                                          <p:spTgt spid="10752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7548"/>
                                        </p:tgtEl>
                                        <p:attrNameLst>
                                          <p:attrName>style.visibility</p:attrName>
                                        </p:attrNameLst>
                                      </p:cBhvr>
                                      <p:to>
                                        <p:strVal val="visible"/>
                                      </p:to>
                                    </p:set>
                                    <p:anim calcmode="lin" valueType="num">
                                      <p:cBhvr additive="base">
                                        <p:cTn id="49" dur="500" fill="hold"/>
                                        <p:tgtEl>
                                          <p:spTgt spid="107548"/>
                                        </p:tgtEl>
                                        <p:attrNameLst>
                                          <p:attrName>ppt_x</p:attrName>
                                        </p:attrNameLst>
                                      </p:cBhvr>
                                      <p:tavLst>
                                        <p:tav tm="0">
                                          <p:val>
                                            <p:strVal val="0-#ppt_w/2"/>
                                          </p:val>
                                        </p:tav>
                                        <p:tav tm="100000">
                                          <p:val>
                                            <p:strVal val="#ppt_x"/>
                                          </p:val>
                                        </p:tav>
                                      </p:tavLst>
                                    </p:anim>
                                    <p:anim calcmode="lin" valueType="num">
                                      <p:cBhvr additive="base">
                                        <p:cTn id="50" dur="500" fill="hold"/>
                                        <p:tgtEl>
                                          <p:spTgt spid="10754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7549"/>
                                        </p:tgtEl>
                                        <p:attrNameLst>
                                          <p:attrName>style.visibility</p:attrName>
                                        </p:attrNameLst>
                                      </p:cBhvr>
                                      <p:to>
                                        <p:strVal val="visible"/>
                                      </p:to>
                                    </p:set>
                                    <p:anim calcmode="lin" valueType="num">
                                      <p:cBhvr additive="base">
                                        <p:cTn id="55" dur="500" fill="hold"/>
                                        <p:tgtEl>
                                          <p:spTgt spid="107549"/>
                                        </p:tgtEl>
                                        <p:attrNameLst>
                                          <p:attrName>ppt_x</p:attrName>
                                        </p:attrNameLst>
                                      </p:cBhvr>
                                      <p:tavLst>
                                        <p:tav tm="0">
                                          <p:val>
                                            <p:strVal val="0-#ppt_w/2"/>
                                          </p:val>
                                        </p:tav>
                                        <p:tav tm="100000">
                                          <p:val>
                                            <p:strVal val="#ppt_x"/>
                                          </p:val>
                                        </p:tav>
                                      </p:tavLst>
                                    </p:anim>
                                    <p:anim calcmode="lin" valueType="num">
                                      <p:cBhvr additive="base">
                                        <p:cTn id="56" dur="500" fill="hold"/>
                                        <p:tgtEl>
                                          <p:spTgt spid="1075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animBg="1" autoUpdateAnimBg="0"/>
      <p:bldP spid="107523" grpId="0" animBg="1" autoUpdateAnimBg="0"/>
      <p:bldP spid="107524" grpId="0" animBg="1" autoUpdateAnimBg="0"/>
      <p:bldP spid="107525" grpId="0" animBg="1" autoUpdateAnimBg="0"/>
      <p:bldP spid="107526" grpId="0" animBg="1" autoUpdateAnimBg="0"/>
      <p:bldP spid="107527" grpId="0" animBg="1" autoUpdateAnimBg="0"/>
      <p:bldP spid="107528" grpId="0" animBg="1" autoUpdateAnimBg="0"/>
      <p:bldP spid="107548" grpId="0" animBg="1" autoUpdateAnimBg="0"/>
      <p:bldP spid="107549" grpId="0" animBg="1"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a:xfrm>
            <a:off x="898525" y="115888"/>
            <a:ext cx="8066088" cy="649287"/>
          </a:xfrm>
          <a:solidFill>
            <a:srgbClr val="CCFFCC"/>
          </a:solidFill>
          <a:ln>
            <a:solidFill>
              <a:schemeClr val="accent2"/>
            </a:solidFill>
          </a:ln>
        </p:spPr>
        <p:txBody>
          <a:bodyPr/>
          <a:lstStyle/>
          <a:p>
            <a:pPr eaLnBrk="1" hangingPunct="1">
              <a:lnSpc>
                <a:spcPct val="90000"/>
              </a:lnSpc>
            </a:pPr>
            <a:r>
              <a:rPr lang="en-US" sz="2400" dirty="0" smtClean="0">
                <a:latin typeface="Lucida Console" pitchFamily="49" charset="0"/>
              </a:rPr>
              <a:t>PEMBUKUAN DALAM BAHASA ASING DAN MATA UANG SELAIN RUPIAH</a:t>
            </a:r>
            <a:endParaRPr lang="en-US" sz="1600" b="1" dirty="0" smtClean="0">
              <a:latin typeface="Lucida Console" pitchFamily="49" charset="0"/>
            </a:endParaRPr>
          </a:p>
        </p:txBody>
      </p:sp>
      <p:sp>
        <p:nvSpPr>
          <p:cNvPr id="385031" name="Rectangle 7"/>
          <p:cNvSpPr>
            <a:spLocks noChangeArrowheads="1"/>
          </p:cNvSpPr>
          <p:nvPr/>
        </p:nvSpPr>
        <p:spPr bwMode="auto">
          <a:xfrm>
            <a:off x="250825" y="2349500"/>
            <a:ext cx="8642350" cy="2082800"/>
          </a:xfrm>
          <a:prstGeom prst="rect">
            <a:avLst/>
          </a:prstGeom>
          <a:solidFill>
            <a:srgbClr val="FFFFCC"/>
          </a:solidFill>
          <a:ln w="9525">
            <a:solidFill>
              <a:schemeClr val="accent2"/>
            </a:solidFill>
            <a:miter lim="800000"/>
            <a:headEnd/>
            <a:tailEnd/>
          </a:ln>
        </p:spPr>
        <p:txBody>
          <a:bodyPr lIns="91422" tIns="45712" rIns="91422" bIns="45712">
            <a:spAutoFit/>
          </a:bodyPr>
          <a:lstStyle/>
          <a:p>
            <a:pPr marL="914400" lvl="1" indent="-457200">
              <a:lnSpc>
                <a:spcPct val="90000"/>
              </a:lnSpc>
            </a:pPr>
            <a:r>
              <a:rPr lang="en-US" sz="1800" b="1" u="none"/>
              <a:t>Izin tertulis dapat diperoleh WP dengan mengajukan surat permohonan kepada Kepala Kanwil, paling lambat 3 (tiga) bulan:</a:t>
            </a:r>
          </a:p>
          <a:p>
            <a:pPr marL="1828800" lvl="3" indent="-457200" algn="l">
              <a:lnSpc>
                <a:spcPct val="90000"/>
              </a:lnSpc>
              <a:buFont typeface="Wingdings" pitchFamily="2" charset="2"/>
              <a:buChar char="Ø"/>
            </a:pPr>
            <a:r>
              <a:rPr lang="en-US" sz="1800" b="1" u="none"/>
              <a:t>sebelum tahun buku yang diselenggarakan dengan menggunakan bahasa Inggris dan satuan mata uang Dollar AS tersebut dimulai; atau</a:t>
            </a:r>
          </a:p>
          <a:p>
            <a:pPr marL="1828800" lvl="3" indent="-457200" algn="l">
              <a:lnSpc>
                <a:spcPct val="90000"/>
              </a:lnSpc>
              <a:buFont typeface="Wingdings" pitchFamily="2" charset="2"/>
              <a:buChar char="Ø"/>
            </a:pPr>
            <a:r>
              <a:rPr lang="en-US" sz="1800" b="1" u="none"/>
              <a:t>sejak tanggal pendirian bagi WP baru untuk Bagian Tahun Pajak atau Tahun Pajak pertama.</a:t>
            </a:r>
            <a:r>
              <a:rPr lang="en-US" sz="1800" b="1"/>
              <a:t> </a:t>
            </a:r>
          </a:p>
        </p:txBody>
      </p:sp>
      <p:sp>
        <p:nvSpPr>
          <p:cNvPr id="385032" name="Rectangle 8"/>
          <p:cNvSpPr>
            <a:spLocks noChangeArrowheads="1"/>
          </p:cNvSpPr>
          <p:nvPr/>
        </p:nvSpPr>
        <p:spPr bwMode="auto">
          <a:xfrm>
            <a:off x="250825" y="4508500"/>
            <a:ext cx="8642350" cy="925513"/>
          </a:xfrm>
          <a:prstGeom prst="rect">
            <a:avLst/>
          </a:prstGeom>
          <a:solidFill>
            <a:srgbClr val="FFFFCC"/>
          </a:solidFill>
          <a:ln w="9525">
            <a:solidFill>
              <a:schemeClr val="accent2"/>
            </a:solidFill>
            <a:miter lim="800000"/>
            <a:headEnd/>
            <a:tailEnd/>
          </a:ln>
        </p:spPr>
        <p:txBody>
          <a:bodyPr lIns="91422" tIns="45712" rIns="91422" bIns="45712">
            <a:spAutoFit/>
          </a:bodyPr>
          <a:lstStyle/>
          <a:p>
            <a:r>
              <a:rPr lang="en-US" sz="1800" b="1" u="none"/>
              <a:t>Kepala Kantor Wilayah atas nama Menteri Keuangan memberikan keputusan atas permohonan dimaksud paling lama 1 (satu) bulan sejak permohonan dari WP diterima secara lengkap;</a:t>
            </a:r>
            <a:r>
              <a:rPr lang="en-US" sz="1800" u="none"/>
              <a:t> </a:t>
            </a:r>
          </a:p>
        </p:txBody>
      </p:sp>
      <p:sp>
        <p:nvSpPr>
          <p:cNvPr id="66565" name="AutoShape 9"/>
          <p:cNvSpPr>
            <a:spLocks noChangeArrowheads="1"/>
          </p:cNvSpPr>
          <p:nvPr/>
        </p:nvSpPr>
        <p:spPr bwMode="auto">
          <a:xfrm>
            <a:off x="107950" y="188913"/>
            <a:ext cx="288925" cy="360362"/>
          </a:xfrm>
          <a:prstGeom prst="smileyFace">
            <a:avLst>
              <a:gd name="adj" fmla="val 4653"/>
            </a:avLst>
          </a:prstGeom>
          <a:solidFill>
            <a:srgbClr val="51EB1B"/>
          </a:solidFill>
          <a:ln w="9525">
            <a:solidFill>
              <a:schemeClr val="tx1"/>
            </a:solidFill>
            <a:round/>
            <a:headEnd/>
            <a:tailEnd/>
          </a:ln>
        </p:spPr>
        <p:txBody>
          <a:bodyPr wrap="none" anchor="ctr"/>
          <a:lstStyle/>
          <a:p>
            <a:endParaRPr lang="en-US"/>
          </a:p>
        </p:txBody>
      </p:sp>
      <p:sp>
        <p:nvSpPr>
          <p:cNvPr id="385034" name="Rectangle 10"/>
          <p:cNvSpPr>
            <a:spLocks noChangeArrowheads="1"/>
          </p:cNvSpPr>
          <p:nvPr/>
        </p:nvSpPr>
        <p:spPr bwMode="auto">
          <a:xfrm>
            <a:off x="250825" y="936625"/>
            <a:ext cx="8604250" cy="1339850"/>
          </a:xfrm>
          <a:prstGeom prst="rect">
            <a:avLst/>
          </a:prstGeom>
          <a:solidFill>
            <a:srgbClr val="FFFFCC"/>
          </a:solidFill>
          <a:ln w="9525">
            <a:solidFill>
              <a:schemeClr val="accent2"/>
            </a:solidFill>
            <a:miter lim="800000"/>
            <a:headEnd/>
            <a:tailEnd/>
          </a:ln>
        </p:spPr>
        <p:txBody>
          <a:bodyPr lIns="91422" tIns="45712" rIns="91422" bIns="45712">
            <a:spAutoFit/>
          </a:bodyPr>
          <a:lstStyle/>
          <a:p>
            <a:pPr>
              <a:lnSpc>
                <a:spcPct val="90000"/>
              </a:lnSpc>
            </a:pPr>
            <a:r>
              <a:rPr lang="en-US" sz="1800" b="1" u="none"/>
              <a:t>Penyelenggaraan pembukuan dengan menggunakan bahasa Inggris dan satuan mata uang Dollar AS oleh WP harus terlebih dahulu mendapat izin tertulis dari Menteri Keuangan, kecuali bagi WP dalam rangka Kontrak Karya atau WP dalam rangka Kontraktor Kontrak Kerja Sama;</a:t>
            </a:r>
            <a:r>
              <a:rPr lang="en-US" sz="1800" u="none"/>
              <a:t> </a:t>
            </a:r>
          </a:p>
        </p:txBody>
      </p:sp>
      <p:sp>
        <p:nvSpPr>
          <p:cNvPr id="66567" name="AutoShape 12"/>
          <p:cNvSpPr>
            <a:spLocks noChangeArrowheads="1"/>
          </p:cNvSpPr>
          <p:nvPr/>
        </p:nvSpPr>
        <p:spPr bwMode="auto">
          <a:xfrm>
            <a:off x="6156325" y="692150"/>
            <a:ext cx="503238" cy="2889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66568" name="Rectangle 13"/>
          <p:cNvSpPr>
            <a:spLocks noChangeArrowheads="1"/>
          </p:cNvSpPr>
          <p:nvPr/>
        </p:nvSpPr>
        <p:spPr bwMode="auto">
          <a:xfrm>
            <a:off x="250825" y="5516563"/>
            <a:ext cx="8642350" cy="925512"/>
          </a:xfrm>
          <a:prstGeom prst="rect">
            <a:avLst/>
          </a:prstGeom>
          <a:noFill/>
          <a:ln w="9525">
            <a:solidFill>
              <a:srgbClr val="0033CC"/>
            </a:solidFill>
            <a:miter lim="800000"/>
            <a:headEnd/>
            <a:tailEnd/>
          </a:ln>
        </p:spPr>
        <p:txBody>
          <a:bodyPr lIns="91422" tIns="45712" rIns="91422" bIns="45712">
            <a:spAutoFit/>
          </a:bodyPr>
          <a:lstStyle/>
          <a:p>
            <a:r>
              <a:rPr lang="en-US" sz="1800" b="1" u="none"/>
              <a:t>Apabila jangka waktu tsb telah lewat dan belum ada keputusan maka permohonan dianggap diterima dan Kepala Kantor Wilayah atas nama Menkeu menerbitkan keputusan pemberian izin.</a:t>
            </a:r>
          </a:p>
        </p:txBody>
      </p:sp>
      <p:sp>
        <p:nvSpPr>
          <p:cNvPr id="66569" name="AutoShape 14"/>
          <p:cNvSpPr>
            <a:spLocks noChangeArrowheads="1"/>
          </p:cNvSpPr>
          <p:nvPr/>
        </p:nvSpPr>
        <p:spPr bwMode="auto">
          <a:xfrm>
            <a:off x="466725" y="188913"/>
            <a:ext cx="288925" cy="360362"/>
          </a:xfrm>
          <a:prstGeom prst="smileyFace">
            <a:avLst>
              <a:gd name="adj" fmla="val 4653"/>
            </a:avLst>
          </a:prstGeom>
          <a:solidFill>
            <a:srgbClr val="51EB1B"/>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5026"/>
                                        </p:tgtEl>
                                        <p:attrNameLst>
                                          <p:attrName>style.visibility</p:attrName>
                                        </p:attrNameLst>
                                      </p:cBhvr>
                                      <p:to>
                                        <p:strVal val="visible"/>
                                      </p:to>
                                    </p:set>
                                    <p:anim calcmode="lin" valueType="num">
                                      <p:cBhvr additive="base">
                                        <p:cTn id="7" dur="500" fill="hold"/>
                                        <p:tgtEl>
                                          <p:spTgt spid="385026"/>
                                        </p:tgtEl>
                                        <p:attrNameLst>
                                          <p:attrName>ppt_x</p:attrName>
                                        </p:attrNameLst>
                                      </p:cBhvr>
                                      <p:tavLst>
                                        <p:tav tm="0">
                                          <p:val>
                                            <p:strVal val="0-#ppt_w/2"/>
                                          </p:val>
                                        </p:tav>
                                        <p:tav tm="100000">
                                          <p:val>
                                            <p:strVal val="#ppt_x"/>
                                          </p:val>
                                        </p:tav>
                                      </p:tavLst>
                                    </p:anim>
                                    <p:anim calcmode="lin" valueType="num">
                                      <p:cBhvr additive="base">
                                        <p:cTn id="8" dur="500" fill="hold"/>
                                        <p:tgtEl>
                                          <p:spTgt spid="3850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5032"/>
                                        </p:tgtEl>
                                        <p:attrNameLst>
                                          <p:attrName>style.visibility</p:attrName>
                                        </p:attrNameLst>
                                      </p:cBhvr>
                                      <p:to>
                                        <p:strVal val="visible"/>
                                      </p:to>
                                    </p:set>
                                    <p:anim calcmode="lin" valueType="num">
                                      <p:cBhvr additive="base">
                                        <p:cTn id="13" dur="500" fill="hold"/>
                                        <p:tgtEl>
                                          <p:spTgt spid="385032"/>
                                        </p:tgtEl>
                                        <p:attrNameLst>
                                          <p:attrName>ppt_x</p:attrName>
                                        </p:attrNameLst>
                                      </p:cBhvr>
                                      <p:tavLst>
                                        <p:tav tm="0">
                                          <p:val>
                                            <p:strVal val="0-#ppt_w/2"/>
                                          </p:val>
                                        </p:tav>
                                        <p:tav tm="100000">
                                          <p:val>
                                            <p:strVal val="#ppt_x"/>
                                          </p:val>
                                        </p:tav>
                                      </p:tavLst>
                                    </p:anim>
                                    <p:anim calcmode="lin" valueType="num">
                                      <p:cBhvr additive="base">
                                        <p:cTn id="14" dur="500" fill="hold"/>
                                        <p:tgtEl>
                                          <p:spTgt spid="38503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5031"/>
                                        </p:tgtEl>
                                        <p:attrNameLst>
                                          <p:attrName>style.visibility</p:attrName>
                                        </p:attrNameLst>
                                      </p:cBhvr>
                                      <p:to>
                                        <p:strVal val="visible"/>
                                      </p:to>
                                    </p:set>
                                    <p:anim calcmode="lin" valueType="num">
                                      <p:cBhvr additive="base">
                                        <p:cTn id="19" dur="500" fill="hold"/>
                                        <p:tgtEl>
                                          <p:spTgt spid="385031"/>
                                        </p:tgtEl>
                                        <p:attrNameLst>
                                          <p:attrName>ppt_x</p:attrName>
                                        </p:attrNameLst>
                                      </p:cBhvr>
                                      <p:tavLst>
                                        <p:tav tm="0">
                                          <p:val>
                                            <p:strVal val="0-#ppt_w/2"/>
                                          </p:val>
                                        </p:tav>
                                        <p:tav tm="100000">
                                          <p:val>
                                            <p:strVal val="#ppt_x"/>
                                          </p:val>
                                        </p:tav>
                                      </p:tavLst>
                                    </p:anim>
                                    <p:anim calcmode="lin" valueType="num">
                                      <p:cBhvr additive="base">
                                        <p:cTn id="20" dur="500" fill="hold"/>
                                        <p:tgtEl>
                                          <p:spTgt spid="38503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5034"/>
                                        </p:tgtEl>
                                        <p:attrNameLst>
                                          <p:attrName>style.visibility</p:attrName>
                                        </p:attrNameLst>
                                      </p:cBhvr>
                                      <p:to>
                                        <p:strVal val="visible"/>
                                      </p:to>
                                    </p:set>
                                    <p:anim calcmode="lin" valueType="num">
                                      <p:cBhvr additive="base">
                                        <p:cTn id="25" dur="500" fill="hold"/>
                                        <p:tgtEl>
                                          <p:spTgt spid="385034"/>
                                        </p:tgtEl>
                                        <p:attrNameLst>
                                          <p:attrName>ppt_x</p:attrName>
                                        </p:attrNameLst>
                                      </p:cBhvr>
                                      <p:tavLst>
                                        <p:tav tm="0">
                                          <p:val>
                                            <p:strVal val="0-#ppt_w/2"/>
                                          </p:val>
                                        </p:tav>
                                        <p:tav tm="100000">
                                          <p:val>
                                            <p:strVal val="#ppt_x"/>
                                          </p:val>
                                        </p:tav>
                                      </p:tavLst>
                                    </p:anim>
                                    <p:anim calcmode="lin" valueType="num">
                                      <p:cBhvr additive="base">
                                        <p:cTn id="26" dur="500" fill="hold"/>
                                        <p:tgtEl>
                                          <p:spTgt spid="3850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5026" grpId="0" animBg="1" autoUpdateAnimBg="0"/>
      <p:bldP spid="385031" grpId="0" animBg="1" autoUpdateAnimBg="0"/>
      <p:bldP spid="385032" grpId="0" animBg="1" autoUpdateAnimBg="0"/>
      <p:bldP spid="385034" grpId="0" animBg="1"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746125" y="312738"/>
            <a:ext cx="8147050" cy="739775"/>
          </a:xfrm>
          <a:prstGeom prst="rect">
            <a:avLst/>
          </a:prstGeom>
          <a:noFill/>
          <a:ln w="38100">
            <a:solidFill>
              <a:srgbClr val="FF0000"/>
            </a:solidFill>
            <a:miter lim="800000"/>
            <a:headEnd/>
            <a:tailEnd/>
          </a:ln>
        </p:spPr>
        <p:txBody>
          <a:bodyPr wrap="none">
            <a:spAutoFit/>
          </a:bodyPr>
          <a:lstStyle/>
          <a:p>
            <a:r>
              <a:rPr lang="en-US" sz="4000" b="1" u="none">
                <a:solidFill>
                  <a:schemeClr val="tx2"/>
                </a:solidFill>
              </a:rPr>
              <a:t>MENYELENGGARAKAN PEMBUKUAN</a:t>
            </a:r>
          </a:p>
        </p:txBody>
      </p:sp>
      <p:sp>
        <p:nvSpPr>
          <p:cNvPr id="468995" name="Rectangle 3"/>
          <p:cNvSpPr>
            <a:spLocks noChangeArrowheads="1"/>
          </p:cNvSpPr>
          <p:nvPr/>
        </p:nvSpPr>
        <p:spPr bwMode="auto">
          <a:xfrm>
            <a:off x="1692275" y="1546225"/>
            <a:ext cx="5616575" cy="730250"/>
          </a:xfrm>
          <a:prstGeom prst="rect">
            <a:avLst/>
          </a:prstGeom>
          <a:noFill/>
          <a:ln w="28575">
            <a:solidFill>
              <a:srgbClr val="000000"/>
            </a:solidFill>
            <a:miter lim="800000"/>
            <a:headEnd/>
            <a:tailEnd/>
          </a:ln>
        </p:spPr>
        <p:txBody>
          <a:bodyPr lIns="91422" tIns="45712" rIns="91422" bIns="45712" anchor="ctr">
            <a:spAutoFit/>
          </a:bodyPr>
          <a:lstStyle/>
          <a:p>
            <a:r>
              <a:rPr lang="en-US" sz="4000" b="1" u="none">
                <a:solidFill>
                  <a:schemeClr val="folHlink"/>
                </a:solidFill>
              </a:rPr>
              <a:t>adalah KEWAJIBAN</a:t>
            </a:r>
          </a:p>
        </p:txBody>
      </p:sp>
      <p:sp>
        <p:nvSpPr>
          <p:cNvPr id="67588" name="AutoShape 4"/>
          <p:cNvSpPr>
            <a:spLocks noChangeArrowheads="1"/>
          </p:cNvSpPr>
          <p:nvPr/>
        </p:nvSpPr>
        <p:spPr bwMode="auto">
          <a:xfrm>
            <a:off x="3851275" y="1052513"/>
            <a:ext cx="1008063"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68997" name="Rectangle 5"/>
          <p:cNvSpPr>
            <a:spLocks noChangeArrowheads="1"/>
          </p:cNvSpPr>
          <p:nvPr/>
        </p:nvSpPr>
        <p:spPr bwMode="auto">
          <a:xfrm>
            <a:off x="179388" y="2463800"/>
            <a:ext cx="8820150" cy="3048000"/>
          </a:xfrm>
          <a:prstGeom prst="rect">
            <a:avLst/>
          </a:prstGeom>
          <a:noFill/>
          <a:ln w="9525">
            <a:solidFill>
              <a:schemeClr val="tx2"/>
            </a:solidFill>
            <a:miter lim="800000"/>
            <a:headEnd/>
            <a:tailEnd/>
          </a:ln>
        </p:spPr>
        <p:txBody>
          <a:bodyPr lIns="91422" tIns="45712" rIns="91422" bIns="45712" anchor="ctr">
            <a:spAutoFit/>
          </a:bodyPr>
          <a:lstStyle/>
          <a:p>
            <a:pPr>
              <a:defRPr/>
            </a:pPr>
            <a:r>
              <a:rPr lang="en-US" sz="3200" b="1" u="none" dirty="0" err="1"/>
              <a:t>bagi</a:t>
            </a:r>
            <a:r>
              <a:rPr lang="en-US" sz="3200" b="1" u="none" dirty="0"/>
              <a:t> </a:t>
            </a:r>
            <a:r>
              <a:rPr lang="en-US" sz="3200" b="1" u="none" dirty="0" err="1"/>
              <a:t>setiap</a:t>
            </a:r>
            <a:r>
              <a:rPr lang="en-US" sz="3200" b="1" u="none" dirty="0"/>
              <a:t> </a:t>
            </a:r>
          </a:p>
          <a:p>
            <a:pPr marL="514350" indent="-514350">
              <a:buFontTx/>
              <a:buAutoNum type="alphaLcPeriod"/>
              <a:defRPr/>
            </a:pPr>
            <a:r>
              <a:rPr lang="sv-SE" sz="3200" b="1" u="none" dirty="0"/>
              <a:t>WP OP yang melakukan kegiatan usaha atau pekerjaan bebas*) dan</a:t>
            </a:r>
          </a:p>
          <a:p>
            <a:pPr marL="514350" indent="-514350">
              <a:defRPr/>
            </a:pPr>
            <a:endParaRPr lang="sv-SE" sz="3200" b="1" u="none" dirty="0"/>
          </a:p>
          <a:p>
            <a:pPr marL="514350" indent="-514350">
              <a:defRPr/>
            </a:pPr>
            <a:r>
              <a:rPr lang="sv-SE" sz="3200" b="1" u="none" dirty="0"/>
              <a:t> </a:t>
            </a:r>
          </a:p>
          <a:p>
            <a:pPr marL="514350" indent="-514350">
              <a:defRPr/>
            </a:pPr>
            <a:r>
              <a:rPr lang="sv-SE" sz="3200" b="1" u="none" dirty="0"/>
              <a:t>b. WP badan di Indonesia</a:t>
            </a:r>
            <a:r>
              <a:rPr lang="en-US" sz="3200" dirty="0"/>
              <a:t> </a:t>
            </a:r>
          </a:p>
        </p:txBody>
      </p:sp>
      <p:sp>
        <p:nvSpPr>
          <p:cNvPr id="469000" name="AutoShape 8"/>
          <p:cNvSpPr>
            <a:spLocks noChangeArrowheads="1"/>
          </p:cNvSpPr>
          <p:nvPr/>
        </p:nvSpPr>
        <p:spPr bwMode="auto">
          <a:xfrm>
            <a:off x="36513" y="188913"/>
            <a:ext cx="647700" cy="719137"/>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
        <p:nvSpPr>
          <p:cNvPr id="469002" name="AutoShape 10"/>
          <p:cNvSpPr>
            <a:spLocks noChangeArrowheads="1"/>
          </p:cNvSpPr>
          <p:nvPr/>
        </p:nvSpPr>
        <p:spPr bwMode="auto">
          <a:xfrm>
            <a:off x="3851275" y="2419350"/>
            <a:ext cx="1008063"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68995"/>
                                        </p:tgtEl>
                                        <p:attrNameLst>
                                          <p:attrName>style.visibility</p:attrName>
                                        </p:attrNameLst>
                                      </p:cBhvr>
                                      <p:to>
                                        <p:strVal val="visible"/>
                                      </p:to>
                                    </p:set>
                                    <p:anim calcmode="lin" valueType="num">
                                      <p:cBhvr>
                                        <p:cTn id="7" dur="1000" fill="hold"/>
                                        <p:tgtEl>
                                          <p:spTgt spid="468995"/>
                                        </p:tgtEl>
                                        <p:attrNameLst>
                                          <p:attrName>ppt_w</p:attrName>
                                        </p:attrNameLst>
                                      </p:cBhvr>
                                      <p:tavLst>
                                        <p:tav tm="0">
                                          <p:val>
                                            <p:strVal val="#ppt_w*0.70"/>
                                          </p:val>
                                        </p:tav>
                                        <p:tav tm="100000">
                                          <p:val>
                                            <p:strVal val="#ppt_w"/>
                                          </p:val>
                                        </p:tav>
                                      </p:tavLst>
                                    </p:anim>
                                    <p:anim calcmode="lin" valueType="num">
                                      <p:cBhvr>
                                        <p:cTn id="8" dur="1000" fill="hold"/>
                                        <p:tgtEl>
                                          <p:spTgt spid="468995"/>
                                        </p:tgtEl>
                                        <p:attrNameLst>
                                          <p:attrName>ppt_h</p:attrName>
                                        </p:attrNameLst>
                                      </p:cBhvr>
                                      <p:tavLst>
                                        <p:tav tm="0">
                                          <p:val>
                                            <p:strVal val="#ppt_h"/>
                                          </p:val>
                                        </p:tav>
                                        <p:tav tm="100000">
                                          <p:val>
                                            <p:strVal val="#ppt_h"/>
                                          </p:val>
                                        </p:tav>
                                      </p:tavLst>
                                    </p:anim>
                                    <p:animEffect transition="in" filter="fade">
                                      <p:cBhvr>
                                        <p:cTn id="9" dur="1000"/>
                                        <p:tgtEl>
                                          <p:spTgt spid="46899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69002"/>
                                        </p:tgtEl>
                                        <p:attrNameLst>
                                          <p:attrName>style.visibility</p:attrName>
                                        </p:attrNameLst>
                                      </p:cBhvr>
                                      <p:to>
                                        <p:strVal val="visible"/>
                                      </p:to>
                                    </p:set>
                                    <p:anim calcmode="lin" valueType="num">
                                      <p:cBhvr additive="base">
                                        <p:cTn id="14" dur="500" fill="hold"/>
                                        <p:tgtEl>
                                          <p:spTgt spid="469002"/>
                                        </p:tgtEl>
                                        <p:attrNameLst>
                                          <p:attrName>ppt_x</p:attrName>
                                        </p:attrNameLst>
                                      </p:cBhvr>
                                      <p:tavLst>
                                        <p:tav tm="0">
                                          <p:val>
                                            <p:strVal val="#ppt_x"/>
                                          </p:val>
                                        </p:tav>
                                        <p:tav tm="100000">
                                          <p:val>
                                            <p:strVal val="#ppt_x"/>
                                          </p:val>
                                        </p:tav>
                                      </p:tavLst>
                                    </p:anim>
                                    <p:anim calcmode="lin" valueType="num">
                                      <p:cBhvr additive="base">
                                        <p:cTn id="15" dur="500" fill="hold"/>
                                        <p:tgtEl>
                                          <p:spTgt spid="46900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468997"/>
                                        </p:tgtEl>
                                        <p:attrNameLst>
                                          <p:attrName>style.visibility</p:attrName>
                                        </p:attrNameLst>
                                      </p:cBhvr>
                                      <p:to>
                                        <p:strVal val="visible"/>
                                      </p:to>
                                    </p:set>
                                    <p:anim calcmode="lin" valueType="num">
                                      <p:cBhvr>
                                        <p:cTn id="20" dur="1000" fill="hold"/>
                                        <p:tgtEl>
                                          <p:spTgt spid="468997"/>
                                        </p:tgtEl>
                                        <p:attrNameLst>
                                          <p:attrName>ppt_w</p:attrName>
                                        </p:attrNameLst>
                                      </p:cBhvr>
                                      <p:tavLst>
                                        <p:tav tm="0">
                                          <p:val>
                                            <p:strVal val="#ppt_w*0.70"/>
                                          </p:val>
                                        </p:tav>
                                        <p:tav tm="100000">
                                          <p:val>
                                            <p:strVal val="#ppt_w"/>
                                          </p:val>
                                        </p:tav>
                                      </p:tavLst>
                                    </p:anim>
                                    <p:anim calcmode="lin" valueType="num">
                                      <p:cBhvr>
                                        <p:cTn id="21" dur="1000" fill="hold"/>
                                        <p:tgtEl>
                                          <p:spTgt spid="468997"/>
                                        </p:tgtEl>
                                        <p:attrNameLst>
                                          <p:attrName>ppt_h</p:attrName>
                                        </p:attrNameLst>
                                      </p:cBhvr>
                                      <p:tavLst>
                                        <p:tav tm="0">
                                          <p:val>
                                            <p:strVal val="#ppt_h"/>
                                          </p:val>
                                        </p:tav>
                                        <p:tav tm="100000">
                                          <p:val>
                                            <p:strVal val="#ppt_h"/>
                                          </p:val>
                                        </p:tav>
                                      </p:tavLst>
                                    </p:anim>
                                    <p:animEffect transition="in" filter="fade">
                                      <p:cBhvr>
                                        <p:cTn id="22" dur="1000"/>
                                        <p:tgtEl>
                                          <p:spTgt spid="468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8995" grpId="0" animBg="1"/>
      <p:bldP spid="468997" grpId="0" animBg="1"/>
      <p:bldP spid="46900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593725" y="312738"/>
            <a:ext cx="8451850" cy="739775"/>
          </a:xfrm>
          <a:prstGeom prst="rect">
            <a:avLst/>
          </a:prstGeom>
          <a:noFill/>
          <a:ln w="38100">
            <a:solidFill>
              <a:srgbClr val="FF0000"/>
            </a:solidFill>
            <a:miter lim="800000"/>
            <a:headEnd/>
            <a:tailEnd/>
          </a:ln>
        </p:spPr>
        <p:txBody>
          <a:bodyPr wrap="none">
            <a:spAutoFit/>
          </a:bodyPr>
          <a:lstStyle/>
          <a:p>
            <a:r>
              <a:rPr lang="en-US" sz="4000" b="1" u="none">
                <a:solidFill>
                  <a:schemeClr val="tx2"/>
                </a:solidFill>
              </a:rPr>
              <a:t>MENYELENGGARAKAN PENCATATAN</a:t>
            </a:r>
          </a:p>
        </p:txBody>
      </p:sp>
      <p:sp>
        <p:nvSpPr>
          <p:cNvPr id="470019" name="Rectangle 3"/>
          <p:cNvSpPr>
            <a:spLocks noChangeArrowheads="1"/>
          </p:cNvSpPr>
          <p:nvPr/>
        </p:nvSpPr>
        <p:spPr bwMode="auto">
          <a:xfrm>
            <a:off x="1692275" y="1546225"/>
            <a:ext cx="5616575" cy="730250"/>
          </a:xfrm>
          <a:prstGeom prst="rect">
            <a:avLst/>
          </a:prstGeom>
          <a:noFill/>
          <a:ln w="28575">
            <a:solidFill>
              <a:srgbClr val="000000"/>
            </a:solidFill>
            <a:miter lim="800000"/>
            <a:headEnd/>
            <a:tailEnd/>
          </a:ln>
        </p:spPr>
        <p:txBody>
          <a:bodyPr lIns="91422" tIns="45712" rIns="91422" bIns="45712" anchor="ctr">
            <a:spAutoFit/>
          </a:bodyPr>
          <a:lstStyle/>
          <a:p>
            <a:r>
              <a:rPr lang="en-US" sz="4000" b="1" u="none">
                <a:solidFill>
                  <a:schemeClr val="folHlink"/>
                </a:solidFill>
              </a:rPr>
              <a:t>adalah KEWAJIBAN</a:t>
            </a:r>
          </a:p>
        </p:txBody>
      </p:sp>
      <p:sp>
        <p:nvSpPr>
          <p:cNvPr id="68612" name="AutoShape 4"/>
          <p:cNvSpPr>
            <a:spLocks noChangeArrowheads="1"/>
          </p:cNvSpPr>
          <p:nvPr/>
        </p:nvSpPr>
        <p:spPr bwMode="auto">
          <a:xfrm>
            <a:off x="3851275" y="1052513"/>
            <a:ext cx="1008063"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70021" name="Rectangle 5"/>
          <p:cNvSpPr>
            <a:spLocks noChangeArrowheads="1"/>
          </p:cNvSpPr>
          <p:nvPr/>
        </p:nvSpPr>
        <p:spPr bwMode="auto">
          <a:xfrm>
            <a:off x="179388" y="2784475"/>
            <a:ext cx="8820150" cy="3970338"/>
          </a:xfrm>
          <a:prstGeom prst="rect">
            <a:avLst/>
          </a:prstGeom>
          <a:noFill/>
          <a:ln w="9525">
            <a:solidFill>
              <a:schemeClr val="tx2"/>
            </a:solidFill>
            <a:miter lim="800000"/>
            <a:headEnd/>
            <a:tailEnd/>
          </a:ln>
        </p:spPr>
        <p:txBody>
          <a:bodyPr lIns="91422" tIns="45712" rIns="91422" bIns="45712" anchor="ctr">
            <a:spAutoFit/>
          </a:bodyPr>
          <a:lstStyle/>
          <a:p>
            <a:r>
              <a:rPr lang="en-US" sz="2800" b="1" u="none"/>
              <a:t>Bagi setiap</a:t>
            </a:r>
          </a:p>
          <a:p>
            <a:pPr algn="just"/>
            <a:r>
              <a:rPr lang="en-US" sz="2800" b="1" u="none"/>
              <a:t>a.WP OP yang melakukan kegiatan usaha atau pekerjaan bebas yang sesuai dengan ketentuan UU PPh diperbolehkan menghitung penghasilan neto dengan menggunakan Norma Penghitungan Penghasilan Neto dan </a:t>
            </a:r>
          </a:p>
          <a:p>
            <a:pPr algn="just"/>
            <a:r>
              <a:rPr lang="en-US" sz="2800" b="1" u="none"/>
              <a:t>b. WP OP yang tidak melakukan kegiatan usaha atau pekerjaan bebas.</a:t>
            </a:r>
          </a:p>
        </p:txBody>
      </p:sp>
      <p:sp>
        <p:nvSpPr>
          <p:cNvPr id="470022" name="AutoShape 6"/>
          <p:cNvSpPr>
            <a:spLocks noChangeArrowheads="1"/>
          </p:cNvSpPr>
          <p:nvPr/>
        </p:nvSpPr>
        <p:spPr bwMode="auto">
          <a:xfrm>
            <a:off x="36513" y="188913"/>
            <a:ext cx="647700" cy="719137"/>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
        <p:nvSpPr>
          <p:cNvPr id="470023" name="AutoShape 7"/>
          <p:cNvSpPr>
            <a:spLocks noChangeArrowheads="1"/>
          </p:cNvSpPr>
          <p:nvPr/>
        </p:nvSpPr>
        <p:spPr bwMode="auto">
          <a:xfrm>
            <a:off x="3851275" y="2205038"/>
            <a:ext cx="1008063"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70019"/>
                                        </p:tgtEl>
                                        <p:attrNameLst>
                                          <p:attrName>style.visibility</p:attrName>
                                        </p:attrNameLst>
                                      </p:cBhvr>
                                      <p:to>
                                        <p:strVal val="visible"/>
                                      </p:to>
                                    </p:set>
                                    <p:anim calcmode="lin" valueType="num">
                                      <p:cBhvr>
                                        <p:cTn id="7" dur="1000" fill="hold"/>
                                        <p:tgtEl>
                                          <p:spTgt spid="470019"/>
                                        </p:tgtEl>
                                        <p:attrNameLst>
                                          <p:attrName>ppt_w</p:attrName>
                                        </p:attrNameLst>
                                      </p:cBhvr>
                                      <p:tavLst>
                                        <p:tav tm="0">
                                          <p:val>
                                            <p:strVal val="#ppt_w*0.70"/>
                                          </p:val>
                                        </p:tav>
                                        <p:tav tm="100000">
                                          <p:val>
                                            <p:strVal val="#ppt_w"/>
                                          </p:val>
                                        </p:tav>
                                      </p:tavLst>
                                    </p:anim>
                                    <p:anim calcmode="lin" valueType="num">
                                      <p:cBhvr>
                                        <p:cTn id="8" dur="1000" fill="hold"/>
                                        <p:tgtEl>
                                          <p:spTgt spid="470019"/>
                                        </p:tgtEl>
                                        <p:attrNameLst>
                                          <p:attrName>ppt_h</p:attrName>
                                        </p:attrNameLst>
                                      </p:cBhvr>
                                      <p:tavLst>
                                        <p:tav tm="0">
                                          <p:val>
                                            <p:strVal val="#ppt_h"/>
                                          </p:val>
                                        </p:tav>
                                        <p:tav tm="100000">
                                          <p:val>
                                            <p:strVal val="#ppt_h"/>
                                          </p:val>
                                        </p:tav>
                                      </p:tavLst>
                                    </p:anim>
                                    <p:animEffect transition="in" filter="fade">
                                      <p:cBhvr>
                                        <p:cTn id="9" dur="1000"/>
                                        <p:tgtEl>
                                          <p:spTgt spid="47001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70023"/>
                                        </p:tgtEl>
                                        <p:attrNameLst>
                                          <p:attrName>style.visibility</p:attrName>
                                        </p:attrNameLst>
                                      </p:cBhvr>
                                      <p:to>
                                        <p:strVal val="visible"/>
                                      </p:to>
                                    </p:set>
                                    <p:anim calcmode="lin" valueType="num">
                                      <p:cBhvr additive="base">
                                        <p:cTn id="14" dur="500" fill="hold"/>
                                        <p:tgtEl>
                                          <p:spTgt spid="470023"/>
                                        </p:tgtEl>
                                        <p:attrNameLst>
                                          <p:attrName>ppt_x</p:attrName>
                                        </p:attrNameLst>
                                      </p:cBhvr>
                                      <p:tavLst>
                                        <p:tav tm="0">
                                          <p:val>
                                            <p:strVal val="#ppt_x"/>
                                          </p:val>
                                        </p:tav>
                                        <p:tav tm="100000">
                                          <p:val>
                                            <p:strVal val="#ppt_x"/>
                                          </p:val>
                                        </p:tav>
                                      </p:tavLst>
                                    </p:anim>
                                    <p:anim calcmode="lin" valueType="num">
                                      <p:cBhvr additive="base">
                                        <p:cTn id="15" dur="500" fill="hold"/>
                                        <p:tgtEl>
                                          <p:spTgt spid="47002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470021"/>
                                        </p:tgtEl>
                                        <p:attrNameLst>
                                          <p:attrName>style.visibility</p:attrName>
                                        </p:attrNameLst>
                                      </p:cBhvr>
                                      <p:to>
                                        <p:strVal val="visible"/>
                                      </p:to>
                                    </p:set>
                                    <p:anim calcmode="lin" valueType="num">
                                      <p:cBhvr>
                                        <p:cTn id="20" dur="1000" fill="hold"/>
                                        <p:tgtEl>
                                          <p:spTgt spid="470021"/>
                                        </p:tgtEl>
                                        <p:attrNameLst>
                                          <p:attrName>ppt_w</p:attrName>
                                        </p:attrNameLst>
                                      </p:cBhvr>
                                      <p:tavLst>
                                        <p:tav tm="0">
                                          <p:val>
                                            <p:strVal val="#ppt_w*0.70"/>
                                          </p:val>
                                        </p:tav>
                                        <p:tav tm="100000">
                                          <p:val>
                                            <p:strVal val="#ppt_w"/>
                                          </p:val>
                                        </p:tav>
                                      </p:tavLst>
                                    </p:anim>
                                    <p:anim calcmode="lin" valueType="num">
                                      <p:cBhvr>
                                        <p:cTn id="21" dur="1000" fill="hold"/>
                                        <p:tgtEl>
                                          <p:spTgt spid="470021"/>
                                        </p:tgtEl>
                                        <p:attrNameLst>
                                          <p:attrName>ppt_h</p:attrName>
                                        </p:attrNameLst>
                                      </p:cBhvr>
                                      <p:tavLst>
                                        <p:tav tm="0">
                                          <p:val>
                                            <p:strVal val="#ppt_h"/>
                                          </p:val>
                                        </p:tav>
                                        <p:tav tm="100000">
                                          <p:val>
                                            <p:strVal val="#ppt_h"/>
                                          </p:val>
                                        </p:tav>
                                      </p:tavLst>
                                    </p:anim>
                                    <p:animEffect transition="in" filter="fade">
                                      <p:cBhvr>
                                        <p:cTn id="22" dur="1000"/>
                                        <p:tgtEl>
                                          <p:spTgt spid="4700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0019" grpId="0" animBg="1"/>
      <p:bldP spid="470021" grpId="0" animBg="1"/>
      <p:bldP spid="470023" grpId="0" animBg="1"/>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685800" y="152400"/>
            <a:ext cx="8001000" cy="533400"/>
          </a:xfrm>
          <a:ln w="38100">
            <a:solidFill>
              <a:schemeClr val="accent2"/>
            </a:solidFill>
          </a:ln>
        </p:spPr>
        <p:txBody>
          <a:bodyPr/>
          <a:lstStyle/>
          <a:p>
            <a:pPr eaLnBrk="1" hangingPunct="1"/>
            <a:r>
              <a:rPr lang="en-US" sz="3600" smtClean="0">
                <a:latin typeface="Verdana" pitchFamily="34" charset="0"/>
              </a:rPr>
              <a:t>PEMBUKUAN DAN PENCATATAN</a:t>
            </a:r>
          </a:p>
        </p:txBody>
      </p:sp>
      <p:sp>
        <p:nvSpPr>
          <p:cNvPr id="91139" name="AutoShape 3"/>
          <p:cNvSpPr>
            <a:spLocks noChangeArrowheads="1"/>
          </p:cNvSpPr>
          <p:nvPr/>
        </p:nvSpPr>
        <p:spPr bwMode="auto">
          <a:xfrm>
            <a:off x="4038600" y="620713"/>
            <a:ext cx="6858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1140" name="Rectangle 4"/>
          <p:cNvSpPr>
            <a:spLocks noChangeArrowheads="1"/>
          </p:cNvSpPr>
          <p:nvPr/>
        </p:nvSpPr>
        <p:spPr bwMode="auto">
          <a:xfrm>
            <a:off x="457200" y="981075"/>
            <a:ext cx="8382000" cy="3041650"/>
          </a:xfrm>
          <a:prstGeom prst="rect">
            <a:avLst/>
          </a:prstGeom>
          <a:noFill/>
          <a:ln w="28575">
            <a:solidFill>
              <a:srgbClr val="FF0000"/>
            </a:solidFill>
            <a:miter lim="800000"/>
            <a:headEnd/>
            <a:tailEnd/>
          </a:ln>
        </p:spPr>
        <p:txBody>
          <a:bodyPr lIns="91422" tIns="45712" rIns="91422" bIns="45712">
            <a:spAutoFit/>
          </a:bodyPr>
          <a:lstStyle/>
          <a:p>
            <a:r>
              <a:rPr lang="en-US" u="none">
                <a:latin typeface="Tahoma" pitchFamily="34" charset="0"/>
                <a:cs typeface="Times New Roman" pitchFamily="18" charset="0"/>
              </a:rPr>
              <a:t>Pembukuan adalah suatu proses pencatatan yang dilakukan secara teratur untuk mengumpulkan data dan informasi keuangan yang meliputi </a:t>
            </a:r>
            <a:r>
              <a:rPr lang="en-US" b="1" u="none">
                <a:solidFill>
                  <a:schemeClr val="accent2"/>
                </a:solidFill>
                <a:latin typeface="Tahoma" pitchFamily="34" charset="0"/>
                <a:cs typeface="Times New Roman" pitchFamily="18" charset="0"/>
              </a:rPr>
              <a:t>harta, kewajiban, modal, penghasilan dan biaya, serta jumlah harga perolehan dan penyerahan barang atau jasa</a:t>
            </a:r>
            <a:r>
              <a:rPr lang="en-US" u="none">
                <a:latin typeface="Tahoma" pitchFamily="34" charset="0"/>
                <a:cs typeface="Times New Roman" pitchFamily="18" charset="0"/>
              </a:rPr>
              <a:t>, yang ditutup dengan menyusun </a:t>
            </a:r>
            <a:r>
              <a:rPr lang="en-US" b="1" u="none">
                <a:solidFill>
                  <a:srgbClr val="FF0000"/>
                </a:solidFill>
                <a:latin typeface="Tahoma" pitchFamily="34" charset="0"/>
                <a:cs typeface="Times New Roman" pitchFamily="18" charset="0"/>
              </a:rPr>
              <a:t>laporan keuangan</a:t>
            </a:r>
            <a:r>
              <a:rPr lang="en-US" u="none">
                <a:latin typeface="Tahoma" pitchFamily="34" charset="0"/>
                <a:cs typeface="Times New Roman" pitchFamily="18" charset="0"/>
              </a:rPr>
              <a:t> berupa neraca dan laporan laba rugi untuk periode Tahun Pajak tersebut .</a:t>
            </a:r>
          </a:p>
          <a:p>
            <a:r>
              <a:rPr lang="en-GB" b="1" u="none">
                <a:solidFill>
                  <a:srgbClr val="990000"/>
                </a:solidFill>
                <a:latin typeface="Times New Roman" pitchFamily="18" charset="0"/>
              </a:rPr>
              <a:t>(Pasal 1 angka 29 UU KUP)</a:t>
            </a:r>
          </a:p>
        </p:txBody>
      </p:sp>
      <p:sp>
        <p:nvSpPr>
          <p:cNvPr id="91141" name="Rectangle 5"/>
          <p:cNvSpPr>
            <a:spLocks noChangeArrowheads="1"/>
          </p:cNvSpPr>
          <p:nvPr/>
        </p:nvSpPr>
        <p:spPr bwMode="auto">
          <a:xfrm>
            <a:off x="468313" y="4137025"/>
            <a:ext cx="8294687" cy="2676525"/>
          </a:xfrm>
          <a:prstGeom prst="rect">
            <a:avLst/>
          </a:prstGeom>
          <a:noFill/>
          <a:ln w="28575">
            <a:solidFill>
              <a:srgbClr val="FF0000"/>
            </a:solidFill>
            <a:miter lim="800000"/>
            <a:headEnd/>
            <a:tailEnd/>
          </a:ln>
        </p:spPr>
        <p:txBody>
          <a:bodyPr lIns="91422" tIns="45712" rIns="91422" bIns="45712">
            <a:spAutoFit/>
          </a:bodyPr>
          <a:lstStyle/>
          <a:p>
            <a:r>
              <a:rPr lang="en-US" u="none">
                <a:latin typeface="Tahoma" pitchFamily="34" charset="0"/>
                <a:cs typeface="Times New Roman" pitchFamily="18" charset="0"/>
              </a:rPr>
              <a:t>Pencatatan terdiri atas data yang dikumpulkan secara teratur tentang </a:t>
            </a:r>
            <a:r>
              <a:rPr lang="en-US" b="1" u="none">
                <a:solidFill>
                  <a:schemeClr val="accent2"/>
                </a:solidFill>
                <a:latin typeface="Tahoma" pitchFamily="34" charset="0"/>
                <a:cs typeface="Times New Roman" pitchFamily="18" charset="0"/>
              </a:rPr>
              <a:t>peredaran </a:t>
            </a:r>
            <a:r>
              <a:rPr lang="en-US" u="none">
                <a:latin typeface="Tahoma" pitchFamily="34" charset="0"/>
                <a:cs typeface="Times New Roman" pitchFamily="18" charset="0"/>
              </a:rPr>
              <a:t>atau</a:t>
            </a:r>
            <a:r>
              <a:rPr lang="en-US" b="1" u="none">
                <a:solidFill>
                  <a:schemeClr val="accent2"/>
                </a:solidFill>
                <a:latin typeface="Tahoma" pitchFamily="34" charset="0"/>
                <a:cs typeface="Times New Roman" pitchFamily="18" charset="0"/>
              </a:rPr>
              <a:t> penerimaan bruto</a:t>
            </a:r>
            <a:r>
              <a:rPr lang="en-US" u="none">
                <a:latin typeface="Tahoma" pitchFamily="34" charset="0"/>
                <a:cs typeface="Times New Roman" pitchFamily="18" charset="0"/>
              </a:rPr>
              <a:t> dan/atau </a:t>
            </a:r>
            <a:r>
              <a:rPr lang="en-US" b="1" u="none">
                <a:solidFill>
                  <a:schemeClr val="accent2"/>
                </a:solidFill>
                <a:latin typeface="Tahoma" pitchFamily="34" charset="0"/>
                <a:cs typeface="Times New Roman" pitchFamily="18" charset="0"/>
              </a:rPr>
              <a:t>penghasilan bruto</a:t>
            </a:r>
            <a:r>
              <a:rPr lang="en-US" u="none">
                <a:latin typeface="Tahoma" pitchFamily="34" charset="0"/>
                <a:cs typeface="Times New Roman" pitchFamily="18" charset="0"/>
              </a:rPr>
              <a:t> sebagai </a:t>
            </a:r>
            <a:r>
              <a:rPr lang="en-US" b="1" u="none">
                <a:solidFill>
                  <a:srgbClr val="00CC00"/>
                </a:solidFill>
                <a:latin typeface="Tahoma" pitchFamily="34" charset="0"/>
                <a:cs typeface="Times New Roman" pitchFamily="18" charset="0"/>
              </a:rPr>
              <a:t>dasar untuk menghitung jumlah pajak yang terutang</a:t>
            </a:r>
            <a:r>
              <a:rPr lang="en-US" u="none">
                <a:latin typeface="Tahoma" pitchFamily="34" charset="0"/>
                <a:cs typeface="Times New Roman" pitchFamily="18" charset="0"/>
              </a:rPr>
              <a:t> </a:t>
            </a:r>
            <a:r>
              <a:rPr lang="en-US" i="1" u="none">
                <a:latin typeface="Tahoma" pitchFamily="34" charset="0"/>
                <a:cs typeface="Times New Roman" pitchFamily="18" charset="0"/>
              </a:rPr>
              <a:t>termasuk</a:t>
            </a:r>
            <a:r>
              <a:rPr lang="en-US" u="none">
                <a:latin typeface="Tahoma" pitchFamily="34" charset="0"/>
                <a:cs typeface="Times New Roman" pitchFamily="18" charset="0"/>
              </a:rPr>
              <a:t> penghasilan yang bukan objek pajak dan/atau yang dikenai pajak yang bersifat final.</a:t>
            </a:r>
            <a:r>
              <a:rPr lang="en-GB" u="none">
                <a:latin typeface="Tahoma" pitchFamily="34" charset="0"/>
              </a:rPr>
              <a:t> </a:t>
            </a:r>
          </a:p>
          <a:p>
            <a:r>
              <a:rPr lang="en-GB" b="1" u="none">
                <a:solidFill>
                  <a:srgbClr val="990000"/>
                </a:solidFill>
                <a:latin typeface="Times New Roman" pitchFamily="18" charset="0"/>
              </a:rPr>
              <a:t>(Pasal 28 angka 9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138"/>
                                        </p:tgtEl>
                                        <p:attrNameLst>
                                          <p:attrName>style.visibility</p:attrName>
                                        </p:attrNameLst>
                                      </p:cBhvr>
                                      <p:to>
                                        <p:strVal val="visible"/>
                                      </p:to>
                                    </p:set>
                                    <p:anim calcmode="lin" valueType="num">
                                      <p:cBhvr additive="base">
                                        <p:cTn id="7" dur="500" fill="hold"/>
                                        <p:tgtEl>
                                          <p:spTgt spid="91138"/>
                                        </p:tgtEl>
                                        <p:attrNameLst>
                                          <p:attrName>ppt_x</p:attrName>
                                        </p:attrNameLst>
                                      </p:cBhvr>
                                      <p:tavLst>
                                        <p:tav tm="0">
                                          <p:val>
                                            <p:strVal val="0-#ppt_w/2"/>
                                          </p:val>
                                        </p:tav>
                                        <p:tav tm="100000">
                                          <p:val>
                                            <p:strVal val="#ppt_x"/>
                                          </p:val>
                                        </p:tav>
                                      </p:tavLst>
                                    </p:anim>
                                    <p:anim calcmode="lin" valueType="num">
                                      <p:cBhvr additive="base">
                                        <p:cTn id="8" dur="500" fill="hold"/>
                                        <p:tgtEl>
                                          <p:spTgt spid="911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1139"/>
                                        </p:tgtEl>
                                        <p:attrNameLst>
                                          <p:attrName>style.visibility</p:attrName>
                                        </p:attrNameLst>
                                      </p:cBhvr>
                                      <p:to>
                                        <p:strVal val="visible"/>
                                      </p:to>
                                    </p:set>
                                    <p:anim calcmode="lin" valueType="num">
                                      <p:cBhvr additive="base">
                                        <p:cTn id="13" dur="500" fill="hold"/>
                                        <p:tgtEl>
                                          <p:spTgt spid="91139"/>
                                        </p:tgtEl>
                                        <p:attrNameLst>
                                          <p:attrName>ppt_x</p:attrName>
                                        </p:attrNameLst>
                                      </p:cBhvr>
                                      <p:tavLst>
                                        <p:tav tm="0">
                                          <p:val>
                                            <p:strVal val="0-#ppt_w/2"/>
                                          </p:val>
                                        </p:tav>
                                        <p:tav tm="100000">
                                          <p:val>
                                            <p:strVal val="#ppt_x"/>
                                          </p:val>
                                        </p:tav>
                                      </p:tavLst>
                                    </p:anim>
                                    <p:anim calcmode="lin" valueType="num">
                                      <p:cBhvr additive="base">
                                        <p:cTn id="14" dur="500" fill="hold"/>
                                        <p:tgtEl>
                                          <p:spTgt spid="9113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1140"/>
                                        </p:tgtEl>
                                        <p:attrNameLst>
                                          <p:attrName>style.visibility</p:attrName>
                                        </p:attrNameLst>
                                      </p:cBhvr>
                                      <p:to>
                                        <p:strVal val="visible"/>
                                      </p:to>
                                    </p:set>
                                    <p:anim calcmode="lin" valueType="num">
                                      <p:cBhvr additive="base">
                                        <p:cTn id="19" dur="500" fill="hold"/>
                                        <p:tgtEl>
                                          <p:spTgt spid="91140"/>
                                        </p:tgtEl>
                                        <p:attrNameLst>
                                          <p:attrName>ppt_x</p:attrName>
                                        </p:attrNameLst>
                                      </p:cBhvr>
                                      <p:tavLst>
                                        <p:tav tm="0">
                                          <p:val>
                                            <p:strVal val="0-#ppt_w/2"/>
                                          </p:val>
                                        </p:tav>
                                        <p:tav tm="100000">
                                          <p:val>
                                            <p:strVal val="#ppt_x"/>
                                          </p:val>
                                        </p:tav>
                                      </p:tavLst>
                                    </p:anim>
                                    <p:anim calcmode="lin" valueType="num">
                                      <p:cBhvr additive="base">
                                        <p:cTn id="20" dur="500" fill="hold"/>
                                        <p:tgtEl>
                                          <p:spTgt spid="9114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1141"/>
                                        </p:tgtEl>
                                        <p:attrNameLst>
                                          <p:attrName>style.visibility</p:attrName>
                                        </p:attrNameLst>
                                      </p:cBhvr>
                                      <p:to>
                                        <p:strVal val="visible"/>
                                      </p:to>
                                    </p:set>
                                    <p:anim calcmode="lin" valueType="num">
                                      <p:cBhvr additive="base">
                                        <p:cTn id="25" dur="500" fill="hold"/>
                                        <p:tgtEl>
                                          <p:spTgt spid="91141"/>
                                        </p:tgtEl>
                                        <p:attrNameLst>
                                          <p:attrName>ppt_x</p:attrName>
                                        </p:attrNameLst>
                                      </p:cBhvr>
                                      <p:tavLst>
                                        <p:tav tm="0">
                                          <p:val>
                                            <p:strVal val="0-#ppt_w/2"/>
                                          </p:val>
                                        </p:tav>
                                        <p:tav tm="100000">
                                          <p:val>
                                            <p:strVal val="#ppt_x"/>
                                          </p:val>
                                        </p:tav>
                                      </p:tavLst>
                                    </p:anim>
                                    <p:anim calcmode="lin" valueType="num">
                                      <p:cBhvr additive="base">
                                        <p:cTn id="26" dur="500" fill="hold"/>
                                        <p:tgtEl>
                                          <p:spTgt spid="911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animBg="1" autoUpdateAnimBg="0"/>
      <p:bldP spid="91139" grpId="0" animBg="1"/>
      <p:bldP spid="91140" grpId="0" animBg="1" autoUpdateAnimBg="0"/>
      <p:bldP spid="91141" grpId="0" animBg="1"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219200" y="152400"/>
            <a:ext cx="6705600" cy="609600"/>
          </a:xfrm>
          <a:ln w="38100">
            <a:solidFill>
              <a:schemeClr val="accent2"/>
            </a:solidFill>
          </a:ln>
        </p:spPr>
        <p:txBody>
          <a:bodyPr/>
          <a:lstStyle/>
          <a:p>
            <a:pPr eaLnBrk="1" hangingPunct="1"/>
            <a:r>
              <a:rPr lang="en-US" sz="3600" smtClean="0">
                <a:latin typeface="Verdana" pitchFamily="34" charset="0"/>
              </a:rPr>
              <a:t>YANG WAJIB </a:t>
            </a:r>
            <a:r>
              <a:rPr lang="en-US" sz="3600" b="1" smtClean="0">
                <a:solidFill>
                  <a:schemeClr val="accent2"/>
                </a:solidFill>
                <a:latin typeface="Verdana" pitchFamily="34" charset="0"/>
              </a:rPr>
              <a:t>PEMBUKUAN</a:t>
            </a:r>
          </a:p>
        </p:txBody>
      </p:sp>
      <p:sp>
        <p:nvSpPr>
          <p:cNvPr id="92163" name="AutoShape 3"/>
          <p:cNvSpPr>
            <a:spLocks noChangeArrowheads="1"/>
          </p:cNvSpPr>
          <p:nvPr/>
        </p:nvSpPr>
        <p:spPr bwMode="auto">
          <a:xfrm>
            <a:off x="3962400" y="914400"/>
            <a:ext cx="762000" cy="6096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2164" name="Rectangle 4"/>
          <p:cNvSpPr>
            <a:spLocks noChangeArrowheads="1"/>
          </p:cNvSpPr>
          <p:nvPr/>
        </p:nvSpPr>
        <p:spPr bwMode="auto">
          <a:xfrm>
            <a:off x="2286000" y="1828800"/>
            <a:ext cx="4648200" cy="679450"/>
          </a:xfrm>
          <a:prstGeom prst="rect">
            <a:avLst/>
          </a:prstGeom>
          <a:noFill/>
          <a:ln w="38100">
            <a:solidFill>
              <a:srgbClr val="FF0000"/>
            </a:solidFill>
            <a:miter lim="800000"/>
            <a:headEnd/>
            <a:tailEnd/>
          </a:ln>
        </p:spPr>
        <p:txBody>
          <a:bodyPr lIns="91422" tIns="45712" rIns="91422" bIns="45712">
            <a:spAutoFit/>
          </a:bodyPr>
          <a:lstStyle/>
          <a:p>
            <a:r>
              <a:rPr lang="en-US" sz="3600" u="none">
                <a:latin typeface="Verdana" pitchFamily="34" charset="0"/>
                <a:cs typeface="Times New Roman" pitchFamily="18" charset="0"/>
              </a:rPr>
              <a:t>Wajib Pajak Badan</a:t>
            </a:r>
            <a:r>
              <a:rPr lang="en-GB" sz="3600" u="none">
                <a:latin typeface="Verdana" pitchFamily="34" charset="0"/>
              </a:rPr>
              <a:t> </a:t>
            </a:r>
          </a:p>
        </p:txBody>
      </p:sp>
      <p:sp>
        <p:nvSpPr>
          <p:cNvPr id="92165" name="Rectangle 5"/>
          <p:cNvSpPr>
            <a:spLocks noChangeArrowheads="1"/>
          </p:cNvSpPr>
          <p:nvPr/>
        </p:nvSpPr>
        <p:spPr bwMode="auto">
          <a:xfrm>
            <a:off x="457200" y="2667000"/>
            <a:ext cx="8229600" cy="2809875"/>
          </a:xfrm>
          <a:prstGeom prst="rect">
            <a:avLst/>
          </a:prstGeom>
          <a:noFill/>
          <a:ln w="38100">
            <a:solidFill>
              <a:srgbClr val="FF0000"/>
            </a:solidFill>
            <a:miter lim="800000"/>
            <a:headEnd/>
            <a:tailEnd/>
          </a:ln>
        </p:spPr>
        <p:txBody>
          <a:bodyPr lIns="91422" tIns="45712" rIns="91422" bIns="45712">
            <a:spAutoFit/>
          </a:bodyPr>
          <a:lstStyle/>
          <a:p>
            <a:r>
              <a:rPr lang="en-US" sz="2800" u="none">
                <a:latin typeface="Verdana" pitchFamily="34" charset="0"/>
                <a:cs typeface="Times New Roman" pitchFamily="18" charset="0"/>
              </a:rPr>
              <a:t>Wajib Pajak Orang Pribadi yang melakukan kegiatan usaha atau pekerjaan bebas, </a:t>
            </a:r>
            <a:r>
              <a:rPr lang="en-US" i="1" u="none">
                <a:latin typeface="Verdana" pitchFamily="34" charset="0"/>
                <a:cs typeface="Times New Roman" pitchFamily="18" charset="0"/>
              </a:rPr>
              <a:t>kecuali yang sesuai dengan ketentuan peraturan perundang-undangan perpajakan diperbolehkan menghitung penghasilan neto dengan menggunakan Norma Penghitungan Penghasilan Neto</a:t>
            </a:r>
            <a:endParaRPr lang="en-GB" i="1" u="none">
              <a:latin typeface="Verdana" pitchFamily="34" charset="0"/>
            </a:endParaRPr>
          </a:p>
        </p:txBody>
      </p:sp>
      <p:sp>
        <p:nvSpPr>
          <p:cNvPr id="92166" name="Rectangle 6"/>
          <p:cNvSpPr>
            <a:spLocks noChangeArrowheads="1"/>
          </p:cNvSpPr>
          <p:nvPr/>
        </p:nvSpPr>
        <p:spPr bwMode="auto">
          <a:xfrm>
            <a:off x="5148263" y="836613"/>
            <a:ext cx="3779837" cy="431800"/>
          </a:xfrm>
          <a:prstGeom prst="rect">
            <a:avLst/>
          </a:prstGeom>
          <a:solidFill>
            <a:srgbClr val="FFFFCC"/>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28 angka 1 dan 2 UU KUP</a:t>
            </a:r>
          </a:p>
        </p:txBody>
      </p:sp>
      <p:sp>
        <p:nvSpPr>
          <p:cNvPr id="70663" name="AutoShape 7"/>
          <p:cNvSpPr>
            <a:spLocks noChangeArrowheads="1"/>
          </p:cNvSpPr>
          <p:nvPr/>
        </p:nvSpPr>
        <p:spPr bwMode="auto">
          <a:xfrm>
            <a:off x="2052638" y="1628775"/>
            <a:ext cx="431800"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990000"/>
          </a:solidFill>
          <a:ln w="9525">
            <a:solidFill>
              <a:schemeClr val="tx1"/>
            </a:solidFill>
            <a:round/>
            <a:headEnd/>
            <a:tailEnd/>
          </a:ln>
        </p:spPr>
        <p:txBody>
          <a:bodyPr wrap="none" anchor="ctr"/>
          <a:lstStyle/>
          <a:p>
            <a:endParaRPr lang="en-US"/>
          </a:p>
        </p:txBody>
      </p:sp>
      <p:sp>
        <p:nvSpPr>
          <p:cNvPr id="70664" name="AutoShape 8"/>
          <p:cNvSpPr>
            <a:spLocks noChangeArrowheads="1"/>
          </p:cNvSpPr>
          <p:nvPr/>
        </p:nvSpPr>
        <p:spPr bwMode="auto">
          <a:xfrm>
            <a:off x="252413" y="2420938"/>
            <a:ext cx="431800"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990000"/>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62"/>
                                        </p:tgtEl>
                                        <p:attrNameLst>
                                          <p:attrName>style.visibility</p:attrName>
                                        </p:attrNameLst>
                                      </p:cBhvr>
                                      <p:to>
                                        <p:strVal val="visible"/>
                                      </p:to>
                                    </p:set>
                                    <p:anim calcmode="lin" valueType="num">
                                      <p:cBhvr additive="base">
                                        <p:cTn id="7" dur="500" fill="hold"/>
                                        <p:tgtEl>
                                          <p:spTgt spid="92162"/>
                                        </p:tgtEl>
                                        <p:attrNameLst>
                                          <p:attrName>ppt_x</p:attrName>
                                        </p:attrNameLst>
                                      </p:cBhvr>
                                      <p:tavLst>
                                        <p:tav tm="0">
                                          <p:val>
                                            <p:strVal val="0-#ppt_w/2"/>
                                          </p:val>
                                        </p:tav>
                                        <p:tav tm="100000">
                                          <p:val>
                                            <p:strVal val="#ppt_x"/>
                                          </p:val>
                                        </p:tav>
                                      </p:tavLst>
                                    </p:anim>
                                    <p:anim calcmode="lin" valueType="num">
                                      <p:cBhvr additive="base">
                                        <p:cTn id="8" dur="500" fill="hold"/>
                                        <p:tgtEl>
                                          <p:spTgt spid="921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63"/>
                                        </p:tgtEl>
                                        <p:attrNameLst>
                                          <p:attrName>style.visibility</p:attrName>
                                        </p:attrNameLst>
                                      </p:cBhvr>
                                      <p:to>
                                        <p:strVal val="visible"/>
                                      </p:to>
                                    </p:set>
                                    <p:anim calcmode="lin" valueType="num">
                                      <p:cBhvr additive="base">
                                        <p:cTn id="13" dur="500" fill="hold"/>
                                        <p:tgtEl>
                                          <p:spTgt spid="92163"/>
                                        </p:tgtEl>
                                        <p:attrNameLst>
                                          <p:attrName>ppt_x</p:attrName>
                                        </p:attrNameLst>
                                      </p:cBhvr>
                                      <p:tavLst>
                                        <p:tav tm="0">
                                          <p:val>
                                            <p:strVal val="0-#ppt_w/2"/>
                                          </p:val>
                                        </p:tav>
                                        <p:tav tm="100000">
                                          <p:val>
                                            <p:strVal val="#ppt_x"/>
                                          </p:val>
                                        </p:tav>
                                      </p:tavLst>
                                    </p:anim>
                                    <p:anim calcmode="lin" valueType="num">
                                      <p:cBhvr additive="base">
                                        <p:cTn id="14" dur="500" fill="hold"/>
                                        <p:tgtEl>
                                          <p:spTgt spid="9216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164"/>
                                        </p:tgtEl>
                                        <p:attrNameLst>
                                          <p:attrName>style.visibility</p:attrName>
                                        </p:attrNameLst>
                                      </p:cBhvr>
                                      <p:to>
                                        <p:strVal val="visible"/>
                                      </p:to>
                                    </p:set>
                                    <p:anim calcmode="lin" valueType="num">
                                      <p:cBhvr additive="base">
                                        <p:cTn id="19" dur="500" fill="hold"/>
                                        <p:tgtEl>
                                          <p:spTgt spid="92164"/>
                                        </p:tgtEl>
                                        <p:attrNameLst>
                                          <p:attrName>ppt_x</p:attrName>
                                        </p:attrNameLst>
                                      </p:cBhvr>
                                      <p:tavLst>
                                        <p:tav tm="0">
                                          <p:val>
                                            <p:strVal val="0-#ppt_w/2"/>
                                          </p:val>
                                        </p:tav>
                                        <p:tav tm="100000">
                                          <p:val>
                                            <p:strVal val="#ppt_x"/>
                                          </p:val>
                                        </p:tav>
                                      </p:tavLst>
                                    </p:anim>
                                    <p:anim calcmode="lin" valueType="num">
                                      <p:cBhvr additive="base">
                                        <p:cTn id="20" dur="500" fill="hold"/>
                                        <p:tgtEl>
                                          <p:spTgt spid="9216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165"/>
                                        </p:tgtEl>
                                        <p:attrNameLst>
                                          <p:attrName>style.visibility</p:attrName>
                                        </p:attrNameLst>
                                      </p:cBhvr>
                                      <p:to>
                                        <p:strVal val="visible"/>
                                      </p:to>
                                    </p:set>
                                    <p:anim calcmode="lin" valueType="num">
                                      <p:cBhvr additive="base">
                                        <p:cTn id="25" dur="500" fill="hold"/>
                                        <p:tgtEl>
                                          <p:spTgt spid="92165"/>
                                        </p:tgtEl>
                                        <p:attrNameLst>
                                          <p:attrName>ppt_x</p:attrName>
                                        </p:attrNameLst>
                                      </p:cBhvr>
                                      <p:tavLst>
                                        <p:tav tm="0">
                                          <p:val>
                                            <p:strVal val="0-#ppt_w/2"/>
                                          </p:val>
                                        </p:tav>
                                        <p:tav tm="100000">
                                          <p:val>
                                            <p:strVal val="#ppt_x"/>
                                          </p:val>
                                        </p:tav>
                                      </p:tavLst>
                                    </p:anim>
                                    <p:anim calcmode="lin" valueType="num">
                                      <p:cBhvr additive="base">
                                        <p:cTn id="26" dur="500" fill="hold"/>
                                        <p:tgtEl>
                                          <p:spTgt spid="9216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2166"/>
                                        </p:tgtEl>
                                        <p:attrNameLst>
                                          <p:attrName>style.visibility</p:attrName>
                                        </p:attrNameLst>
                                      </p:cBhvr>
                                      <p:to>
                                        <p:strVal val="visible"/>
                                      </p:to>
                                    </p:set>
                                    <p:anim calcmode="lin" valueType="num">
                                      <p:cBhvr additive="base">
                                        <p:cTn id="31" dur="500" fill="hold"/>
                                        <p:tgtEl>
                                          <p:spTgt spid="92166"/>
                                        </p:tgtEl>
                                        <p:attrNameLst>
                                          <p:attrName>ppt_x</p:attrName>
                                        </p:attrNameLst>
                                      </p:cBhvr>
                                      <p:tavLst>
                                        <p:tav tm="0">
                                          <p:val>
                                            <p:strVal val="0-#ppt_w/2"/>
                                          </p:val>
                                        </p:tav>
                                        <p:tav tm="100000">
                                          <p:val>
                                            <p:strVal val="#ppt_x"/>
                                          </p:val>
                                        </p:tav>
                                      </p:tavLst>
                                    </p:anim>
                                    <p:anim calcmode="lin" valueType="num">
                                      <p:cBhvr additive="base">
                                        <p:cTn id="32" dur="500" fill="hold"/>
                                        <p:tgtEl>
                                          <p:spTgt spid="921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animBg="1" autoUpdateAnimBg="0"/>
      <p:bldP spid="92163" grpId="0" animBg="1"/>
      <p:bldP spid="92164" grpId="0" animBg="1" autoUpdateAnimBg="0"/>
      <p:bldP spid="92165" grpId="0" animBg="1" autoUpdateAnimBg="0"/>
      <p:bldP spid="92166" grpId="0" animBg="1"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228600" y="152400"/>
            <a:ext cx="8610600" cy="838200"/>
          </a:xfrm>
          <a:ln w="38100">
            <a:solidFill>
              <a:schemeClr val="accent2"/>
            </a:solidFill>
          </a:ln>
        </p:spPr>
        <p:txBody>
          <a:bodyPr/>
          <a:lstStyle/>
          <a:p>
            <a:pPr eaLnBrk="1" hangingPunct="1"/>
            <a:r>
              <a:rPr lang="en-US" sz="2800" smtClean="0">
                <a:latin typeface="Verdana" pitchFamily="34" charset="0"/>
              </a:rPr>
              <a:t>YANG TIDAK WAJIB PEMBUKUAN TETAPI WAJIB MENYELENGGARAKAN </a:t>
            </a:r>
            <a:r>
              <a:rPr lang="en-US" sz="2800" b="1" smtClean="0">
                <a:solidFill>
                  <a:schemeClr val="accent2"/>
                </a:solidFill>
                <a:latin typeface="Verdana" pitchFamily="34" charset="0"/>
              </a:rPr>
              <a:t>PENCATATAN</a:t>
            </a:r>
          </a:p>
        </p:txBody>
      </p:sp>
      <p:sp>
        <p:nvSpPr>
          <p:cNvPr id="94211" name="AutoShape 3"/>
          <p:cNvSpPr>
            <a:spLocks noChangeArrowheads="1"/>
          </p:cNvSpPr>
          <p:nvPr/>
        </p:nvSpPr>
        <p:spPr bwMode="auto">
          <a:xfrm>
            <a:off x="3962400" y="1219200"/>
            <a:ext cx="7620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4214" name="Rectangle 6"/>
          <p:cNvSpPr>
            <a:spLocks noChangeArrowheads="1"/>
          </p:cNvSpPr>
          <p:nvPr/>
        </p:nvSpPr>
        <p:spPr bwMode="auto">
          <a:xfrm>
            <a:off x="304800" y="1752600"/>
            <a:ext cx="8305800" cy="1320800"/>
          </a:xfrm>
          <a:prstGeom prst="rect">
            <a:avLst/>
          </a:prstGeom>
          <a:noFill/>
          <a:ln w="9525">
            <a:solidFill>
              <a:srgbClr val="FF00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Wajib Pajak orang pribadi yang melakukan kegiatan usaha atau pekerjaan bebas yang sesuai dengan ketentuan perundang-undangan perpajakan diperbolehkan menghitung penghasilan neto dengan menggunakan Norma Penghitungan Penghasilan Neto.</a:t>
            </a:r>
            <a:r>
              <a:rPr lang="en-GB" sz="2000" u="none">
                <a:latin typeface="Tahoma" pitchFamily="34" charset="0"/>
              </a:rPr>
              <a:t> </a:t>
            </a:r>
          </a:p>
        </p:txBody>
      </p:sp>
      <p:sp>
        <p:nvSpPr>
          <p:cNvPr id="94216" name="Rectangle 8"/>
          <p:cNvSpPr>
            <a:spLocks noChangeArrowheads="1"/>
          </p:cNvSpPr>
          <p:nvPr/>
        </p:nvSpPr>
        <p:spPr bwMode="auto">
          <a:xfrm>
            <a:off x="539750" y="3141663"/>
            <a:ext cx="7975600" cy="20828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b="1" u="none">
                <a:solidFill>
                  <a:schemeClr val="accent2"/>
                </a:solidFill>
              </a:rPr>
              <a:t>(Pasal 14 ayat 2 UU PPh)</a:t>
            </a:r>
            <a:r>
              <a:rPr lang="en-US" sz="2000" b="1" u="none"/>
              <a:t> </a:t>
            </a:r>
          </a:p>
          <a:p>
            <a:pPr>
              <a:spcBef>
                <a:spcPct val="50000"/>
              </a:spcBef>
            </a:pPr>
            <a:r>
              <a:rPr lang="en-US" sz="2000" u="none">
                <a:latin typeface="Times New Roman" pitchFamily="18" charset="0"/>
              </a:rPr>
              <a:t>Wajib Pajak orang pribadi yang </a:t>
            </a:r>
            <a:r>
              <a:rPr lang="en-US" sz="2000" b="1" u="none">
                <a:solidFill>
                  <a:schemeClr val="accent2"/>
                </a:solidFill>
                <a:latin typeface="Times New Roman" pitchFamily="18" charset="0"/>
              </a:rPr>
              <a:t>peredaran brutonya</a:t>
            </a:r>
            <a:r>
              <a:rPr lang="en-US" sz="2000" u="none">
                <a:latin typeface="Times New Roman" pitchFamily="18" charset="0"/>
              </a:rPr>
              <a:t> dalam satu tahun kurang dari Rp 4,8 Miliar, boleh menghitung penghasilan neto dengan menggunakan Norma Penghitungan Penghasilan Neto, dengan syarat memberitahukan kepada Direktur Jenderal Pajak dalam jangka waktu 3 (tiga) bulan pertama dari tahun pajak yang bersangkutan. </a:t>
            </a:r>
          </a:p>
        </p:txBody>
      </p:sp>
      <p:sp>
        <p:nvSpPr>
          <p:cNvPr id="94217" name="AutoShape 9"/>
          <p:cNvSpPr>
            <a:spLocks noChangeArrowheads="1"/>
          </p:cNvSpPr>
          <p:nvPr/>
        </p:nvSpPr>
        <p:spPr bwMode="auto">
          <a:xfrm>
            <a:off x="8458200" y="2819400"/>
            <a:ext cx="533400" cy="762000"/>
          </a:xfrm>
          <a:prstGeom prst="curvedLeftArrow">
            <a:avLst>
              <a:gd name="adj1" fmla="val 28571"/>
              <a:gd name="adj2" fmla="val 57143"/>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94218" name="Rectangle 10"/>
          <p:cNvSpPr>
            <a:spLocks noChangeArrowheads="1"/>
          </p:cNvSpPr>
          <p:nvPr/>
        </p:nvSpPr>
        <p:spPr bwMode="auto">
          <a:xfrm>
            <a:off x="381000" y="6102350"/>
            <a:ext cx="8077200" cy="711200"/>
          </a:xfrm>
          <a:prstGeom prst="rect">
            <a:avLst/>
          </a:prstGeom>
          <a:noFill/>
          <a:ln w="9525">
            <a:solidFill>
              <a:srgbClr val="FF00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Wajib Pajak orang pribadi yang tidak melakukan kegiatan usaha atau pekerjaan bebas.</a:t>
            </a:r>
            <a:r>
              <a:rPr lang="en-GB" sz="2000" u="none">
                <a:latin typeface="Tahoma" pitchFamily="34" charset="0"/>
              </a:rPr>
              <a:t> </a:t>
            </a:r>
          </a:p>
        </p:txBody>
      </p:sp>
      <p:sp>
        <p:nvSpPr>
          <p:cNvPr id="94220" name="Rectangle 12"/>
          <p:cNvSpPr>
            <a:spLocks noChangeArrowheads="1"/>
          </p:cNvSpPr>
          <p:nvPr/>
        </p:nvSpPr>
        <p:spPr bwMode="auto">
          <a:xfrm>
            <a:off x="5076825" y="1125538"/>
            <a:ext cx="3779838" cy="431800"/>
          </a:xfrm>
          <a:prstGeom prst="rect">
            <a:avLst/>
          </a:prstGeom>
          <a:solidFill>
            <a:srgbClr val="FFFFCC"/>
          </a:solidFill>
          <a:ln w="9525">
            <a:solidFill>
              <a:schemeClr val="tx1"/>
            </a:solidFill>
            <a:miter lim="800000"/>
            <a:headEnd/>
            <a:tailEnd/>
          </a:ln>
        </p:spPr>
        <p:txBody>
          <a:bodyPr wrap="none" lIns="91422" tIns="45712" rIns="91422" bIns="45712" anchor="ctr"/>
          <a:lstStyle/>
          <a:p>
            <a:r>
              <a:rPr lang="en-US" u="none">
                <a:latin typeface="Tahoma" pitchFamily="34" charset="0"/>
              </a:rPr>
              <a:t>Pasal 28 angka 2 UU KUP)</a:t>
            </a:r>
          </a:p>
        </p:txBody>
      </p:sp>
      <p:sp>
        <p:nvSpPr>
          <p:cNvPr id="71689" name="AutoShape 13"/>
          <p:cNvSpPr>
            <a:spLocks noChangeArrowheads="1"/>
          </p:cNvSpPr>
          <p:nvPr/>
        </p:nvSpPr>
        <p:spPr bwMode="auto">
          <a:xfrm>
            <a:off x="827088" y="5084763"/>
            <a:ext cx="504825" cy="360362"/>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71690" name="AutoShape 15"/>
          <p:cNvSpPr>
            <a:spLocks noChangeArrowheads="1"/>
          </p:cNvSpPr>
          <p:nvPr/>
        </p:nvSpPr>
        <p:spPr bwMode="auto">
          <a:xfrm>
            <a:off x="179388" y="1628775"/>
            <a:ext cx="360362"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1</a:t>
            </a:r>
          </a:p>
        </p:txBody>
      </p:sp>
      <p:sp>
        <p:nvSpPr>
          <p:cNvPr id="71691" name="AutoShape 16"/>
          <p:cNvSpPr>
            <a:spLocks noChangeArrowheads="1"/>
          </p:cNvSpPr>
          <p:nvPr/>
        </p:nvSpPr>
        <p:spPr bwMode="auto">
          <a:xfrm>
            <a:off x="250825" y="6021388"/>
            <a:ext cx="288925"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4210"/>
                                        </p:tgtEl>
                                        <p:attrNameLst>
                                          <p:attrName>style.visibility</p:attrName>
                                        </p:attrNameLst>
                                      </p:cBhvr>
                                      <p:to>
                                        <p:strVal val="visible"/>
                                      </p:to>
                                    </p:set>
                                    <p:anim calcmode="lin" valueType="num">
                                      <p:cBhvr additive="base">
                                        <p:cTn id="7" dur="500" fill="hold"/>
                                        <p:tgtEl>
                                          <p:spTgt spid="94210"/>
                                        </p:tgtEl>
                                        <p:attrNameLst>
                                          <p:attrName>ppt_x</p:attrName>
                                        </p:attrNameLst>
                                      </p:cBhvr>
                                      <p:tavLst>
                                        <p:tav tm="0">
                                          <p:val>
                                            <p:strVal val="0-#ppt_w/2"/>
                                          </p:val>
                                        </p:tav>
                                        <p:tav tm="100000">
                                          <p:val>
                                            <p:strVal val="#ppt_x"/>
                                          </p:val>
                                        </p:tav>
                                      </p:tavLst>
                                    </p:anim>
                                    <p:anim calcmode="lin" valueType="num">
                                      <p:cBhvr additive="base">
                                        <p:cTn id="8" dur="500" fill="hold"/>
                                        <p:tgtEl>
                                          <p:spTgt spid="942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4211"/>
                                        </p:tgtEl>
                                        <p:attrNameLst>
                                          <p:attrName>style.visibility</p:attrName>
                                        </p:attrNameLst>
                                      </p:cBhvr>
                                      <p:to>
                                        <p:strVal val="visible"/>
                                      </p:to>
                                    </p:set>
                                    <p:anim calcmode="lin" valueType="num">
                                      <p:cBhvr additive="base">
                                        <p:cTn id="13" dur="500" fill="hold"/>
                                        <p:tgtEl>
                                          <p:spTgt spid="94211"/>
                                        </p:tgtEl>
                                        <p:attrNameLst>
                                          <p:attrName>ppt_x</p:attrName>
                                        </p:attrNameLst>
                                      </p:cBhvr>
                                      <p:tavLst>
                                        <p:tav tm="0">
                                          <p:val>
                                            <p:strVal val="0-#ppt_w/2"/>
                                          </p:val>
                                        </p:tav>
                                        <p:tav tm="100000">
                                          <p:val>
                                            <p:strVal val="#ppt_x"/>
                                          </p:val>
                                        </p:tav>
                                      </p:tavLst>
                                    </p:anim>
                                    <p:anim calcmode="lin" valueType="num">
                                      <p:cBhvr additive="base">
                                        <p:cTn id="14" dur="500" fill="hold"/>
                                        <p:tgtEl>
                                          <p:spTgt spid="942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4214"/>
                                        </p:tgtEl>
                                        <p:attrNameLst>
                                          <p:attrName>style.visibility</p:attrName>
                                        </p:attrNameLst>
                                      </p:cBhvr>
                                      <p:to>
                                        <p:strVal val="visible"/>
                                      </p:to>
                                    </p:set>
                                    <p:anim calcmode="lin" valueType="num">
                                      <p:cBhvr additive="base">
                                        <p:cTn id="19" dur="500" fill="hold"/>
                                        <p:tgtEl>
                                          <p:spTgt spid="94214"/>
                                        </p:tgtEl>
                                        <p:attrNameLst>
                                          <p:attrName>ppt_x</p:attrName>
                                        </p:attrNameLst>
                                      </p:cBhvr>
                                      <p:tavLst>
                                        <p:tav tm="0">
                                          <p:val>
                                            <p:strVal val="0-#ppt_w/2"/>
                                          </p:val>
                                        </p:tav>
                                        <p:tav tm="100000">
                                          <p:val>
                                            <p:strVal val="#ppt_x"/>
                                          </p:val>
                                        </p:tav>
                                      </p:tavLst>
                                    </p:anim>
                                    <p:anim calcmode="lin" valueType="num">
                                      <p:cBhvr additive="base">
                                        <p:cTn id="20" dur="500" fill="hold"/>
                                        <p:tgtEl>
                                          <p:spTgt spid="942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4217"/>
                                        </p:tgtEl>
                                        <p:attrNameLst>
                                          <p:attrName>style.visibility</p:attrName>
                                        </p:attrNameLst>
                                      </p:cBhvr>
                                      <p:to>
                                        <p:strVal val="visible"/>
                                      </p:to>
                                    </p:set>
                                    <p:anim calcmode="lin" valueType="num">
                                      <p:cBhvr additive="base">
                                        <p:cTn id="25" dur="500" fill="hold"/>
                                        <p:tgtEl>
                                          <p:spTgt spid="94217"/>
                                        </p:tgtEl>
                                        <p:attrNameLst>
                                          <p:attrName>ppt_x</p:attrName>
                                        </p:attrNameLst>
                                      </p:cBhvr>
                                      <p:tavLst>
                                        <p:tav tm="0">
                                          <p:val>
                                            <p:strVal val="0-#ppt_w/2"/>
                                          </p:val>
                                        </p:tav>
                                        <p:tav tm="100000">
                                          <p:val>
                                            <p:strVal val="#ppt_x"/>
                                          </p:val>
                                        </p:tav>
                                      </p:tavLst>
                                    </p:anim>
                                    <p:anim calcmode="lin" valueType="num">
                                      <p:cBhvr additive="base">
                                        <p:cTn id="26" dur="500" fill="hold"/>
                                        <p:tgtEl>
                                          <p:spTgt spid="9421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4216"/>
                                        </p:tgtEl>
                                        <p:attrNameLst>
                                          <p:attrName>style.visibility</p:attrName>
                                        </p:attrNameLst>
                                      </p:cBhvr>
                                      <p:to>
                                        <p:strVal val="visible"/>
                                      </p:to>
                                    </p:set>
                                    <p:anim calcmode="lin" valueType="num">
                                      <p:cBhvr additive="base">
                                        <p:cTn id="31" dur="500" fill="hold"/>
                                        <p:tgtEl>
                                          <p:spTgt spid="94216"/>
                                        </p:tgtEl>
                                        <p:attrNameLst>
                                          <p:attrName>ppt_x</p:attrName>
                                        </p:attrNameLst>
                                      </p:cBhvr>
                                      <p:tavLst>
                                        <p:tav tm="0">
                                          <p:val>
                                            <p:strVal val="0-#ppt_w/2"/>
                                          </p:val>
                                        </p:tav>
                                        <p:tav tm="100000">
                                          <p:val>
                                            <p:strVal val="#ppt_x"/>
                                          </p:val>
                                        </p:tav>
                                      </p:tavLst>
                                    </p:anim>
                                    <p:anim calcmode="lin" valueType="num">
                                      <p:cBhvr additive="base">
                                        <p:cTn id="32" dur="500" fill="hold"/>
                                        <p:tgtEl>
                                          <p:spTgt spid="9421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4218"/>
                                        </p:tgtEl>
                                        <p:attrNameLst>
                                          <p:attrName>style.visibility</p:attrName>
                                        </p:attrNameLst>
                                      </p:cBhvr>
                                      <p:to>
                                        <p:strVal val="visible"/>
                                      </p:to>
                                    </p:set>
                                    <p:anim calcmode="lin" valueType="num">
                                      <p:cBhvr additive="base">
                                        <p:cTn id="37" dur="500" fill="hold"/>
                                        <p:tgtEl>
                                          <p:spTgt spid="94218"/>
                                        </p:tgtEl>
                                        <p:attrNameLst>
                                          <p:attrName>ppt_x</p:attrName>
                                        </p:attrNameLst>
                                      </p:cBhvr>
                                      <p:tavLst>
                                        <p:tav tm="0">
                                          <p:val>
                                            <p:strVal val="0-#ppt_w/2"/>
                                          </p:val>
                                        </p:tav>
                                        <p:tav tm="100000">
                                          <p:val>
                                            <p:strVal val="#ppt_x"/>
                                          </p:val>
                                        </p:tav>
                                      </p:tavLst>
                                    </p:anim>
                                    <p:anim calcmode="lin" valueType="num">
                                      <p:cBhvr additive="base">
                                        <p:cTn id="38" dur="500" fill="hold"/>
                                        <p:tgtEl>
                                          <p:spTgt spid="9421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4220"/>
                                        </p:tgtEl>
                                        <p:attrNameLst>
                                          <p:attrName>style.visibility</p:attrName>
                                        </p:attrNameLst>
                                      </p:cBhvr>
                                      <p:to>
                                        <p:strVal val="visible"/>
                                      </p:to>
                                    </p:set>
                                    <p:anim calcmode="lin" valueType="num">
                                      <p:cBhvr additive="base">
                                        <p:cTn id="43" dur="500" fill="hold"/>
                                        <p:tgtEl>
                                          <p:spTgt spid="94220"/>
                                        </p:tgtEl>
                                        <p:attrNameLst>
                                          <p:attrName>ppt_x</p:attrName>
                                        </p:attrNameLst>
                                      </p:cBhvr>
                                      <p:tavLst>
                                        <p:tav tm="0">
                                          <p:val>
                                            <p:strVal val="0-#ppt_w/2"/>
                                          </p:val>
                                        </p:tav>
                                        <p:tav tm="100000">
                                          <p:val>
                                            <p:strVal val="#ppt_x"/>
                                          </p:val>
                                        </p:tav>
                                      </p:tavLst>
                                    </p:anim>
                                    <p:anim calcmode="lin" valueType="num">
                                      <p:cBhvr additive="base">
                                        <p:cTn id="44" dur="500" fill="hold"/>
                                        <p:tgtEl>
                                          <p:spTgt spid="94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animBg="1" autoUpdateAnimBg="0"/>
      <p:bldP spid="94211" grpId="0" animBg="1"/>
      <p:bldP spid="94214" grpId="0" animBg="1" autoUpdateAnimBg="0"/>
      <p:bldP spid="94216" grpId="0" animBg="1" autoUpdateAnimBg="0"/>
      <p:bldP spid="94217" grpId="0" animBg="1"/>
      <p:bldP spid="94218" grpId="0" animBg="1" autoUpdateAnimBg="0"/>
      <p:bldP spid="94220" grpId="0" animBg="1"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468313" y="152400"/>
            <a:ext cx="8370887" cy="755650"/>
          </a:xfrm>
          <a:ln w="28575">
            <a:solidFill>
              <a:srgbClr val="FF0000"/>
            </a:solidFill>
          </a:ln>
        </p:spPr>
        <p:txBody>
          <a:bodyPr/>
          <a:lstStyle/>
          <a:p>
            <a:pPr eaLnBrk="1" hangingPunct="1"/>
            <a:r>
              <a:rPr lang="en-US" sz="2400" b="1" smtClean="0">
                <a:latin typeface="Tahoma" pitchFamily="34" charset="0"/>
              </a:rPr>
              <a:t>WP Orang Pribadi yang tidak memilih menyelenggarakan pembukuan</a:t>
            </a:r>
          </a:p>
        </p:txBody>
      </p:sp>
      <p:sp>
        <p:nvSpPr>
          <p:cNvPr id="96259" name="Rectangle 3"/>
          <p:cNvSpPr>
            <a:spLocks noChangeArrowheads="1"/>
          </p:cNvSpPr>
          <p:nvPr/>
        </p:nvSpPr>
        <p:spPr bwMode="auto">
          <a:xfrm>
            <a:off x="457200" y="990600"/>
            <a:ext cx="8382000" cy="1016000"/>
          </a:xfrm>
          <a:prstGeom prst="rect">
            <a:avLst/>
          </a:prstGeom>
          <a:noFill/>
          <a:ln w="9525">
            <a:solidFill>
              <a:schemeClr val="accent2"/>
            </a:solidFill>
            <a:miter lim="800000"/>
            <a:headEnd/>
            <a:tailEnd/>
          </a:ln>
        </p:spPr>
        <p:txBody>
          <a:bodyPr lIns="91422" tIns="45712" rIns="91422" bIns="45712">
            <a:spAutoFit/>
          </a:bodyPr>
          <a:lstStyle/>
          <a:p>
            <a:r>
              <a:rPr lang="en-US" sz="2000" u="none">
                <a:solidFill>
                  <a:schemeClr val="tx2"/>
                </a:solidFill>
                <a:latin typeface="Tahoma" pitchFamily="34" charset="0"/>
              </a:rPr>
              <a:t>Wajib Pajak Orang Pribadi yang menjalankan usaha atau pekerjaan bebas yang </a:t>
            </a:r>
            <a:r>
              <a:rPr lang="en-US" sz="2000" u="none">
                <a:latin typeface="Tahoma" pitchFamily="34" charset="0"/>
              </a:rPr>
              <a:t>menghitung penghasilan neto usaha atau pekerjaan bebasnya dengan menggunakan Norma Penghitungan Penghasilan Neto</a:t>
            </a:r>
          </a:p>
        </p:txBody>
      </p:sp>
      <p:sp>
        <p:nvSpPr>
          <p:cNvPr id="96260" name="AutoShape 4"/>
          <p:cNvSpPr>
            <a:spLocks noChangeArrowheads="1"/>
          </p:cNvSpPr>
          <p:nvPr/>
        </p:nvSpPr>
        <p:spPr bwMode="auto">
          <a:xfrm>
            <a:off x="4114800" y="20574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6263" name="Rectangle 7"/>
          <p:cNvSpPr>
            <a:spLocks noChangeArrowheads="1"/>
          </p:cNvSpPr>
          <p:nvPr/>
        </p:nvSpPr>
        <p:spPr bwMode="auto">
          <a:xfrm>
            <a:off x="533400" y="2438400"/>
            <a:ext cx="8153400" cy="1244600"/>
          </a:xfrm>
          <a:prstGeom prst="rect">
            <a:avLst/>
          </a:prstGeom>
          <a:noFill/>
          <a:ln w="57150">
            <a:solidFill>
              <a:srgbClr val="51EB1B"/>
            </a:solidFill>
            <a:miter lim="800000"/>
            <a:headEnd/>
            <a:tailEnd/>
          </a:ln>
        </p:spPr>
        <p:txBody>
          <a:bodyPr lIns="91422" tIns="45712" rIns="91422" bIns="45712">
            <a:spAutoFit/>
          </a:bodyPr>
          <a:lstStyle/>
          <a:p>
            <a:pPr>
              <a:spcBef>
                <a:spcPct val="50000"/>
              </a:spcBef>
            </a:pPr>
            <a:r>
              <a:rPr lang="en-US" u="none">
                <a:latin typeface="Tahoma" pitchFamily="34" charset="0"/>
              </a:rPr>
              <a:t>wajib </a:t>
            </a:r>
            <a:r>
              <a:rPr lang="en-US" b="1" u="none">
                <a:solidFill>
                  <a:schemeClr val="accent2"/>
                </a:solidFill>
                <a:latin typeface="Tahoma" pitchFamily="34" charset="0"/>
              </a:rPr>
              <a:t>memberitahukan</a:t>
            </a:r>
            <a:r>
              <a:rPr lang="en-US" u="none">
                <a:latin typeface="Tahoma" pitchFamily="34" charset="0"/>
              </a:rPr>
              <a:t> mengenai penggunaan Norma Penghitungan kepada Direktur Jenderal Pajak paling lama 3 (tiga) bulan sejak awal tahun pajak yang bersangkutan</a:t>
            </a:r>
          </a:p>
        </p:txBody>
      </p:sp>
      <p:sp>
        <p:nvSpPr>
          <p:cNvPr id="96264" name="Rectangle 8"/>
          <p:cNvSpPr>
            <a:spLocks noChangeArrowheads="1"/>
          </p:cNvSpPr>
          <p:nvPr/>
        </p:nvSpPr>
        <p:spPr bwMode="auto">
          <a:xfrm>
            <a:off x="533400" y="3733800"/>
            <a:ext cx="8153400" cy="1625600"/>
          </a:xfrm>
          <a:prstGeom prst="rect">
            <a:avLst/>
          </a:prstGeom>
          <a:noFill/>
          <a:ln w="9525">
            <a:solidFill>
              <a:srgbClr val="FF0000"/>
            </a:solidFill>
            <a:miter lim="800000"/>
            <a:headEnd/>
            <a:tailEnd/>
          </a:ln>
        </p:spPr>
        <p:txBody>
          <a:bodyPr lIns="91422" tIns="45712" rIns="91422" bIns="45712">
            <a:spAutoFit/>
          </a:bodyPr>
          <a:lstStyle/>
          <a:p>
            <a:pPr>
              <a:spcBef>
                <a:spcPct val="50000"/>
              </a:spcBef>
            </a:pPr>
            <a:r>
              <a:rPr lang="en-US" sz="2000" u="none">
                <a:latin typeface="Tahoma" pitchFamily="34" charset="0"/>
              </a:rPr>
              <a:t>Pemberitahuan penggunaan Norma Penghitungan Penghasilan Neto yang disampaikan dalam jangka waktu tersebut dianggap disetujui kecuali berdasarkan hasil pemeriksaan ternyata Wajib Pajak Orang Pribadi tidak memenuhi persyaratan untuk menggunakan Norma Penghitungan Penghasilan Neto</a:t>
            </a:r>
          </a:p>
        </p:txBody>
      </p:sp>
      <p:sp>
        <p:nvSpPr>
          <p:cNvPr id="96265" name="Rectangle 9"/>
          <p:cNvSpPr>
            <a:spLocks noChangeArrowheads="1"/>
          </p:cNvSpPr>
          <p:nvPr/>
        </p:nvSpPr>
        <p:spPr bwMode="auto">
          <a:xfrm>
            <a:off x="533400" y="5410200"/>
            <a:ext cx="8229600" cy="1016000"/>
          </a:xfrm>
          <a:prstGeom prst="rect">
            <a:avLst/>
          </a:prstGeom>
          <a:noFill/>
          <a:ln w="9525">
            <a:solidFill>
              <a:srgbClr val="FF0000"/>
            </a:solidFill>
            <a:miter lim="800000"/>
            <a:headEnd/>
            <a:tailEnd/>
          </a:ln>
        </p:spPr>
        <p:txBody>
          <a:bodyPr lIns="91422" tIns="45712" rIns="91422" bIns="45712">
            <a:spAutoFit/>
          </a:bodyPr>
          <a:lstStyle/>
          <a:p>
            <a:pPr>
              <a:spcBef>
                <a:spcPct val="50000"/>
              </a:spcBef>
            </a:pPr>
            <a:r>
              <a:rPr lang="en-US" sz="2000" u="none">
                <a:latin typeface="Tahoma" pitchFamily="34" charset="0"/>
              </a:rPr>
              <a:t>Wajib Pajak Orang Pribadi yang tidak memberitahukan kepada Direktur Jenderal Pajak sesuai dengan jangka waktu tersebut </a:t>
            </a:r>
            <a:r>
              <a:rPr lang="en-US" sz="2000" b="1" u="none">
                <a:solidFill>
                  <a:schemeClr val="accent2"/>
                </a:solidFill>
                <a:latin typeface="Tahoma" pitchFamily="34" charset="0"/>
              </a:rPr>
              <a:t>dianggap memilih menyelenggarakan pembukuan</a:t>
            </a:r>
          </a:p>
        </p:txBody>
      </p:sp>
      <p:sp>
        <p:nvSpPr>
          <p:cNvPr id="96266" name="Rectangle 10"/>
          <p:cNvSpPr>
            <a:spLocks noChangeArrowheads="1"/>
          </p:cNvSpPr>
          <p:nvPr/>
        </p:nvSpPr>
        <p:spPr bwMode="auto">
          <a:xfrm>
            <a:off x="6477000" y="6324600"/>
            <a:ext cx="2286000" cy="381000"/>
          </a:xfrm>
          <a:prstGeom prst="rect">
            <a:avLst/>
          </a:prstGeom>
          <a:solidFill>
            <a:schemeClr val="bg1"/>
          </a:solidFill>
          <a:ln w="9525">
            <a:solidFill>
              <a:schemeClr val="tx1"/>
            </a:solidFill>
            <a:miter lim="800000"/>
            <a:headEnd/>
            <a:tailEnd/>
          </a:ln>
        </p:spPr>
        <p:txBody>
          <a:bodyPr wrap="none" lIns="91422" tIns="45712" rIns="91422" bIns="45712" anchor="ctr"/>
          <a:lstStyle/>
          <a:p>
            <a:r>
              <a:rPr lang="en-US" sz="2000" b="1" u="none" dirty="0" smtClean="0">
                <a:solidFill>
                  <a:srgbClr val="FF0000"/>
                </a:solidFill>
                <a:latin typeface="Tahoma" pitchFamily="34" charset="0"/>
              </a:rPr>
              <a:t>SE-02/PJ.43/2001</a:t>
            </a:r>
            <a:endParaRPr lang="en-US" sz="2000" b="1" u="none" dirty="0">
              <a:solidFill>
                <a:srgbClr val="FF0000"/>
              </a:solidFill>
              <a:latin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0-#ppt_w/2"/>
                                          </p:val>
                                        </p:tav>
                                        <p:tav tm="100000">
                                          <p:val>
                                            <p:strVal val="#ppt_x"/>
                                          </p:val>
                                        </p:tav>
                                      </p:tavLst>
                                    </p:anim>
                                    <p:anim calcmode="lin" valueType="num">
                                      <p:cBhvr additive="base">
                                        <p:cTn id="8" dur="500" fill="hold"/>
                                        <p:tgtEl>
                                          <p:spTgt spid="962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6259"/>
                                        </p:tgtEl>
                                        <p:attrNameLst>
                                          <p:attrName>style.visibility</p:attrName>
                                        </p:attrNameLst>
                                      </p:cBhvr>
                                      <p:to>
                                        <p:strVal val="visible"/>
                                      </p:to>
                                    </p:set>
                                    <p:anim calcmode="lin" valueType="num">
                                      <p:cBhvr additive="base">
                                        <p:cTn id="13" dur="500" fill="hold"/>
                                        <p:tgtEl>
                                          <p:spTgt spid="96259"/>
                                        </p:tgtEl>
                                        <p:attrNameLst>
                                          <p:attrName>ppt_x</p:attrName>
                                        </p:attrNameLst>
                                      </p:cBhvr>
                                      <p:tavLst>
                                        <p:tav tm="0">
                                          <p:val>
                                            <p:strVal val="0-#ppt_w/2"/>
                                          </p:val>
                                        </p:tav>
                                        <p:tav tm="100000">
                                          <p:val>
                                            <p:strVal val="#ppt_x"/>
                                          </p:val>
                                        </p:tav>
                                      </p:tavLst>
                                    </p:anim>
                                    <p:anim calcmode="lin" valueType="num">
                                      <p:cBhvr additive="base">
                                        <p:cTn id="14" dur="500" fill="hold"/>
                                        <p:tgtEl>
                                          <p:spTgt spid="962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6260"/>
                                        </p:tgtEl>
                                        <p:attrNameLst>
                                          <p:attrName>style.visibility</p:attrName>
                                        </p:attrNameLst>
                                      </p:cBhvr>
                                      <p:to>
                                        <p:strVal val="visible"/>
                                      </p:to>
                                    </p:set>
                                    <p:anim calcmode="lin" valueType="num">
                                      <p:cBhvr additive="base">
                                        <p:cTn id="19" dur="500" fill="hold"/>
                                        <p:tgtEl>
                                          <p:spTgt spid="96260"/>
                                        </p:tgtEl>
                                        <p:attrNameLst>
                                          <p:attrName>ppt_x</p:attrName>
                                        </p:attrNameLst>
                                      </p:cBhvr>
                                      <p:tavLst>
                                        <p:tav tm="0">
                                          <p:val>
                                            <p:strVal val="0-#ppt_w/2"/>
                                          </p:val>
                                        </p:tav>
                                        <p:tav tm="100000">
                                          <p:val>
                                            <p:strVal val="#ppt_x"/>
                                          </p:val>
                                        </p:tav>
                                      </p:tavLst>
                                    </p:anim>
                                    <p:anim calcmode="lin" valueType="num">
                                      <p:cBhvr additive="base">
                                        <p:cTn id="20" dur="500" fill="hold"/>
                                        <p:tgtEl>
                                          <p:spTgt spid="9626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6263"/>
                                        </p:tgtEl>
                                        <p:attrNameLst>
                                          <p:attrName>style.visibility</p:attrName>
                                        </p:attrNameLst>
                                      </p:cBhvr>
                                      <p:to>
                                        <p:strVal val="visible"/>
                                      </p:to>
                                    </p:set>
                                    <p:anim calcmode="lin" valueType="num">
                                      <p:cBhvr additive="base">
                                        <p:cTn id="25" dur="500" fill="hold"/>
                                        <p:tgtEl>
                                          <p:spTgt spid="96263"/>
                                        </p:tgtEl>
                                        <p:attrNameLst>
                                          <p:attrName>ppt_x</p:attrName>
                                        </p:attrNameLst>
                                      </p:cBhvr>
                                      <p:tavLst>
                                        <p:tav tm="0">
                                          <p:val>
                                            <p:strVal val="0-#ppt_w/2"/>
                                          </p:val>
                                        </p:tav>
                                        <p:tav tm="100000">
                                          <p:val>
                                            <p:strVal val="#ppt_x"/>
                                          </p:val>
                                        </p:tav>
                                      </p:tavLst>
                                    </p:anim>
                                    <p:anim calcmode="lin" valueType="num">
                                      <p:cBhvr additive="base">
                                        <p:cTn id="26" dur="500" fill="hold"/>
                                        <p:tgtEl>
                                          <p:spTgt spid="9626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6264"/>
                                        </p:tgtEl>
                                        <p:attrNameLst>
                                          <p:attrName>style.visibility</p:attrName>
                                        </p:attrNameLst>
                                      </p:cBhvr>
                                      <p:to>
                                        <p:strVal val="visible"/>
                                      </p:to>
                                    </p:set>
                                    <p:anim calcmode="lin" valueType="num">
                                      <p:cBhvr additive="base">
                                        <p:cTn id="31" dur="500" fill="hold"/>
                                        <p:tgtEl>
                                          <p:spTgt spid="96264"/>
                                        </p:tgtEl>
                                        <p:attrNameLst>
                                          <p:attrName>ppt_x</p:attrName>
                                        </p:attrNameLst>
                                      </p:cBhvr>
                                      <p:tavLst>
                                        <p:tav tm="0">
                                          <p:val>
                                            <p:strVal val="0-#ppt_w/2"/>
                                          </p:val>
                                        </p:tav>
                                        <p:tav tm="100000">
                                          <p:val>
                                            <p:strVal val="#ppt_x"/>
                                          </p:val>
                                        </p:tav>
                                      </p:tavLst>
                                    </p:anim>
                                    <p:anim calcmode="lin" valueType="num">
                                      <p:cBhvr additive="base">
                                        <p:cTn id="32" dur="500" fill="hold"/>
                                        <p:tgtEl>
                                          <p:spTgt spid="9626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6265"/>
                                        </p:tgtEl>
                                        <p:attrNameLst>
                                          <p:attrName>style.visibility</p:attrName>
                                        </p:attrNameLst>
                                      </p:cBhvr>
                                      <p:to>
                                        <p:strVal val="visible"/>
                                      </p:to>
                                    </p:set>
                                    <p:anim calcmode="lin" valueType="num">
                                      <p:cBhvr additive="base">
                                        <p:cTn id="37" dur="500" fill="hold"/>
                                        <p:tgtEl>
                                          <p:spTgt spid="96265"/>
                                        </p:tgtEl>
                                        <p:attrNameLst>
                                          <p:attrName>ppt_x</p:attrName>
                                        </p:attrNameLst>
                                      </p:cBhvr>
                                      <p:tavLst>
                                        <p:tav tm="0">
                                          <p:val>
                                            <p:strVal val="0-#ppt_w/2"/>
                                          </p:val>
                                        </p:tav>
                                        <p:tav tm="100000">
                                          <p:val>
                                            <p:strVal val="#ppt_x"/>
                                          </p:val>
                                        </p:tav>
                                      </p:tavLst>
                                    </p:anim>
                                    <p:anim calcmode="lin" valueType="num">
                                      <p:cBhvr additive="base">
                                        <p:cTn id="38" dur="500" fill="hold"/>
                                        <p:tgtEl>
                                          <p:spTgt spid="9626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6266"/>
                                        </p:tgtEl>
                                        <p:attrNameLst>
                                          <p:attrName>style.visibility</p:attrName>
                                        </p:attrNameLst>
                                      </p:cBhvr>
                                      <p:to>
                                        <p:strVal val="visible"/>
                                      </p:to>
                                    </p:set>
                                    <p:anim calcmode="lin" valueType="num">
                                      <p:cBhvr additive="base">
                                        <p:cTn id="43" dur="500" fill="hold"/>
                                        <p:tgtEl>
                                          <p:spTgt spid="96266"/>
                                        </p:tgtEl>
                                        <p:attrNameLst>
                                          <p:attrName>ppt_x</p:attrName>
                                        </p:attrNameLst>
                                      </p:cBhvr>
                                      <p:tavLst>
                                        <p:tav tm="0">
                                          <p:val>
                                            <p:strVal val="0-#ppt_w/2"/>
                                          </p:val>
                                        </p:tav>
                                        <p:tav tm="100000">
                                          <p:val>
                                            <p:strVal val="#ppt_x"/>
                                          </p:val>
                                        </p:tav>
                                      </p:tavLst>
                                    </p:anim>
                                    <p:anim calcmode="lin" valueType="num">
                                      <p:cBhvr additive="base">
                                        <p:cTn id="44" dur="500" fill="hold"/>
                                        <p:tgtEl>
                                          <p:spTgt spid="962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animBg="1" autoUpdateAnimBg="0"/>
      <p:bldP spid="96259" grpId="0" animBg="1" autoUpdateAnimBg="0"/>
      <p:bldP spid="96260" grpId="0" animBg="1"/>
      <p:bldP spid="96263" grpId="0" animBg="1" autoUpdateAnimBg="0"/>
      <p:bldP spid="96264" grpId="0" animBg="1" autoUpdateAnimBg="0"/>
      <p:bldP spid="96265" grpId="0" animBg="1" autoUpdateAnimBg="0"/>
      <p:bldP spid="96266" grpId="0" animBg="1"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3" name="Rectangle 3"/>
          <p:cNvSpPr>
            <a:spLocks noGrp="1" noChangeArrowheads="1"/>
          </p:cNvSpPr>
          <p:nvPr>
            <p:ph type="title"/>
          </p:nvPr>
        </p:nvSpPr>
        <p:spPr>
          <a:xfrm>
            <a:off x="838200" y="44450"/>
            <a:ext cx="7315200" cy="533400"/>
          </a:xfrm>
          <a:ln w="38100">
            <a:solidFill>
              <a:schemeClr val="accent2"/>
            </a:solidFill>
          </a:ln>
        </p:spPr>
        <p:txBody>
          <a:bodyPr/>
          <a:lstStyle/>
          <a:p>
            <a:pPr eaLnBrk="1" hangingPunct="1"/>
            <a:r>
              <a:rPr lang="en-US" sz="2800" smtClean="0">
                <a:latin typeface="Tahoma" pitchFamily="34" charset="0"/>
              </a:rPr>
              <a:t>KETENTUAN MENGENAI PEMBUKUAN</a:t>
            </a:r>
          </a:p>
        </p:txBody>
      </p:sp>
      <p:sp>
        <p:nvSpPr>
          <p:cNvPr id="97284" name="AutoShape 4"/>
          <p:cNvSpPr>
            <a:spLocks noChangeArrowheads="1"/>
          </p:cNvSpPr>
          <p:nvPr/>
        </p:nvSpPr>
        <p:spPr bwMode="auto">
          <a:xfrm>
            <a:off x="3886200" y="47625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7285" name="Rectangle 5"/>
          <p:cNvSpPr>
            <a:spLocks noChangeArrowheads="1"/>
          </p:cNvSpPr>
          <p:nvPr/>
        </p:nvSpPr>
        <p:spPr bwMode="auto">
          <a:xfrm>
            <a:off x="533400" y="981075"/>
            <a:ext cx="807085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harus diselenggarakan dengan memperhatikan itikad baik dan </a:t>
            </a:r>
            <a:r>
              <a:rPr lang="en-US" sz="2000" u="none">
                <a:solidFill>
                  <a:schemeClr val="accent2"/>
                </a:solidFill>
                <a:latin typeface="Tahoma" pitchFamily="34" charset="0"/>
              </a:rPr>
              <a:t>mencerminkan keadaan atau kegiatan usaha yang sebenarnya; </a:t>
            </a:r>
            <a:r>
              <a:rPr lang="en-US" sz="2000" i="1" u="none">
                <a:solidFill>
                  <a:schemeClr val="tx2"/>
                </a:solidFill>
                <a:latin typeface="Tahoma" pitchFamily="34" charset="0"/>
              </a:rPr>
              <a:t>ayat 3</a:t>
            </a:r>
          </a:p>
        </p:txBody>
      </p:sp>
      <p:sp>
        <p:nvSpPr>
          <p:cNvPr id="97286" name="Rectangle 6"/>
          <p:cNvSpPr>
            <a:spLocks noChangeArrowheads="1"/>
          </p:cNvSpPr>
          <p:nvPr/>
        </p:nvSpPr>
        <p:spPr bwMode="auto">
          <a:xfrm>
            <a:off x="228600" y="1747838"/>
            <a:ext cx="8686800" cy="13208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harus diselenggarakan di Indonesia dengan menggunakan huruf Latin, angka Arab, satuan mata uang Rupiah, dan disusun dalam bahasa Indonesia atau dalam bahasa asing yang diizinkan oleh Menteri Keuangan;</a:t>
            </a:r>
            <a:r>
              <a:rPr lang="en-US" sz="2000" i="1" u="none">
                <a:latin typeface="Tahoma" pitchFamily="34" charset="0"/>
              </a:rPr>
              <a:t>ayat 4</a:t>
            </a:r>
          </a:p>
        </p:txBody>
      </p:sp>
      <p:sp>
        <p:nvSpPr>
          <p:cNvPr id="97287" name="Rectangle 7"/>
          <p:cNvSpPr>
            <a:spLocks noChangeArrowheads="1"/>
          </p:cNvSpPr>
          <p:nvPr/>
        </p:nvSpPr>
        <p:spPr bwMode="auto">
          <a:xfrm>
            <a:off x="304800" y="3124200"/>
            <a:ext cx="86106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diselenggarakan dengan prinsip taat asas dan dengan stelsel akrual atau stelsel kas; </a:t>
            </a:r>
            <a:r>
              <a:rPr lang="en-US" sz="2000" i="1" u="none">
                <a:latin typeface="Tahoma" pitchFamily="34" charset="0"/>
              </a:rPr>
              <a:t>ayat 5</a:t>
            </a:r>
          </a:p>
        </p:txBody>
      </p:sp>
      <p:sp>
        <p:nvSpPr>
          <p:cNvPr id="97288" name="Rectangle 8"/>
          <p:cNvSpPr>
            <a:spLocks noChangeArrowheads="1"/>
          </p:cNvSpPr>
          <p:nvPr/>
        </p:nvSpPr>
        <p:spPr bwMode="auto">
          <a:xfrm>
            <a:off x="457200" y="3886200"/>
            <a:ext cx="82296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Perubahan terhadap metode pembukuan dan atau tahun buku, harus mendapat persetujuan dari Direktur Jenderal Pajak;</a:t>
            </a:r>
            <a:r>
              <a:rPr lang="en-US" sz="2000" i="1" u="none">
                <a:latin typeface="Tahoma" pitchFamily="34" charset="0"/>
              </a:rPr>
              <a:t>ayat 6</a:t>
            </a:r>
            <a:endParaRPr lang="en-US" sz="2000" u="none">
              <a:latin typeface="Tahoma" pitchFamily="34" charset="0"/>
            </a:endParaRPr>
          </a:p>
        </p:txBody>
      </p:sp>
      <p:sp>
        <p:nvSpPr>
          <p:cNvPr id="97289" name="Rectangle 9"/>
          <p:cNvSpPr>
            <a:spLocks noChangeArrowheads="1"/>
          </p:cNvSpPr>
          <p:nvPr/>
        </p:nvSpPr>
        <p:spPr bwMode="auto">
          <a:xfrm>
            <a:off x="312738" y="4581525"/>
            <a:ext cx="8507412" cy="10160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Pembukuan sekurang-kurangnya terdiri dari catatan mengenai harta, kewajiban, modal, penghasilan dan biaya, serta penjualan dan pembelian, sehingga </a:t>
            </a:r>
            <a:r>
              <a:rPr lang="en-US" sz="2000" u="none">
                <a:solidFill>
                  <a:schemeClr val="accent2"/>
                </a:solidFill>
                <a:latin typeface="Tahoma" pitchFamily="34" charset="0"/>
              </a:rPr>
              <a:t>dapat dihitung besarnya pajak yang terutang;</a:t>
            </a:r>
            <a:r>
              <a:rPr lang="en-US" sz="2000" i="1" u="none">
                <a:solidFill>
                  <a:schemeClr val="tx2"/>
                </a:solidFill>
                <a:latin typeface="Tahoma" pitchFamily="34" charset="0"/>
              </a:rPr>
              <a:t>ayat 7</a:t>
            </a:r>
            <a:endParaRPr lang="en-US" sz="2000" u="none">
              <a:solidFill>
                <a:schemeClr val="accent2"/>
              </a:solidFill>
              <a:latin typeface="Tahoma" pitchFamily="34" charset="0"/>
            </a:endParaRPr>
          </a:p>
        </p:txBody>
      </p:sp>
      <p:sp>
        <p:nvSpPr>
          <p:cNvPr id="97290" name="Rectangle 10"/>
          <p:cNvSpPr>
            <a:spLocks noChangeArrowheads="1"/>
          </p:cNvSpPr>
          <p:nvPr/>
        </p:nvSpPr>
        <p:spPr bwMode="auto">
          <a:xfrm>
            <a:off x="381000" y="5715000"/>
            <a:ext cx="8382000" cy="10160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Pembukuan dengan menggunakan bahasa asing dan mata uang selain Rupiah dapat diselenggarakan oleh Wajib Pajak setelah mendapat izin Menteri Keuangan; </a:t>
            </a:r>
            <a:r>
              <a:rPr lang="en-US" sz="2000" i="1" u="none">
                <a:latin typeface="Tahoma" pitchFamily="34" charset="0"/>
              </a:rPr>
              <a:t>ayat 8</a:t>
            </a:r>
            <a:endParaRPr lang="en-US" sz="2000" u="none">
              <a:latin typeface="Tahoma" pitchFamily="34" charset="0"/>
            </a:endParaRPr>
          </a:p>
        </p:txBody>
      </p:sp>
      <p:sp>
        <p:nvSpPr>
          <p:cNvPr id="97291" name="Rectangle 11"/>
          <p:cNvSpPr>
            <a:spLocks noChangeArrowheads="1"/>
          </p:cNvSpPr>
          <p:nvPr/>
        </p:nvSpPr>
        <p:spPr bwMode="auto">
          <a:xfrm>
            <a:off x="4953000" y="527050"/>
            <a:ext cx="26670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u="none">
                <a:latin typeface="Tahoma" pitchFamily="34" charset="0"/>
              </a:rPr>
              <a:t>Pasal 28 UU KUP</a:t>
            </a:r>
          </a:p>
        </p:txBody>
      </p:sp>
      <p:sp>
        <p:nvSpPr>
          <p:cNvPr id="73739" name="AutoShape 12"/>
          <p:cNvSpPr>
            <a:spLocks noChangeArrowheads="1"/>
          </p:cNvSpPr>
          <p:nvPr/>
        </p:nvSpPr>
        <p:spPr bwMode="auto">
          <a:xfrm>
            <a:off x="395288" y="908050"/>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1</a:t>
            </a:r>
          </a:p>
        </p:txBody>
      </p:sp>
      <p:sp>
        <p:nvSpPr>
          <p:cNvPr id="73740" name="AutoShape 13"/>
          <p:cNvSpPr>
            <a:spLocks noChangeArrowheads="1"/>
          </p:cNvSpPr>
          <p:nvPr/>
        </p:nvSpPr>
        <p:spPr bwMode="auto">
          <a:xfrm>
            <a:off x="107950" y="1773238"/>
            <a:ext cx="288925"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2</a:t>
            </a:r>
          </a:p>
        </p:txBody>
      </p:sp>
      <p:sp>
        <p:nvSpPr>
          <p:cNvPr id="73741" name="AutoShape 14"/>
          <p:cNvSpPr>
            <a:spLocks noChangeArrowheads="1"/>
          </p:cNvSpPr>
          <p:nvPr/>
        </p:nvSpPr>
        <p:spPr bwMode="auto">
          <a:xfrm>
            <a:off x="179388" y="3141663"/>
            <a:ext cx="288925"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3</a:t>
            </a:r>
          </a:p>
        </p:txBody>
      </p:sp>
      <p:sp>
        <p:nvSpPr>
          <p:cNvPr id="73742" name="AutoShape 15"/>
          <p:cNvSpPr>
            <a:spLocks noChangeArrowheads="1"/>
          </p:cNvSpPr>
          <p:nvPr/>
        </p:nvSpPr>
        <p:spPr bwMode="auto">
          <a:xfrm>
            <a:off x="250825" y="3933825"/>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4</a:t>
            </a:r>
          </a:p>
        </p:txBody>
      </p:sp>
      <p:sp>
        <p:nvSpPr>
          <p:cNvPr id="73743" name="AutoShape 16"/>
          <p:cNvSpPr>
            <a:spLocks noChangeArrowheads="1"/>
          </p:cNvSpPr>
          <p:nvPr/>
        </p:nvSpPr>
        <p:spPr bwMode="auto">
          <a:xfrm>
            <a:off x="179388" y="4652963"/>
            <a:ext cx="288925" cy="287337"/>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5</a:t>
            </a:r>
          </a:p>
        </p:txBody>
      </p:sp>
      <p:sp>
        <p:nvSpPr>
          <p:cNvPr id="73744" name="AutoShape 17"/>
          <p:cNvSpPr>
            <a:spLocks noChangeArrowheads="1"/>
          </p:cNvSpPr>
          <p:nvPr/>
        </p:nvSpPr>
        <p:spPr bwMode="auto">
          <a:xfrm>
            <a:off x="250825" y="5734050"/>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3"/>
                                        </p:tgtEl>
                                        <p:attrNameLst>
                                          <p:attrName>style.visibility</p:attrName>
                                        </p:attrNameLst>
                                      </p:cBhvr>
                                      <p:to>
                                        <p:strVal val="visible"/>
                                      </p:to>
                                    </p:set>
                                    <p:anim calcmode="lin" valueType="num">
                                      <p:cBhvr additive="base">
                                        <p:cTn id="7" dur="500" fill="hold"/>
                                        <p:tgtEl>
                                          <p:spTgt spid="97283"/>
                                        </p:tgtEl>
                                        <p:attrNameLst>
                                          <p:attrName>ppt_x</p:attrName>
                                        </p:attrNameLst>
                                      </p:cBhvr>
                                      <p:tavLst>
                                        <p:tav tm="0">
                                          <p:val>
                                            <p:strVal val="0-#ppt_w/2"/>
                                          </p:val>
                                        </p:tav>
                                        <p:tav tm="100000">
                                          <p:val>
                                            <p:strVal val="#ppt_x"/>
                                          </p:val>
                                        </p:tav>
                                      </p:tavLst>
                                    </p:anim>
                                    <p:anim calcmode="lin" valueType="num">
                                      <p:cBhvr additive="base">
                                        <p:cTn id="8" dur="500" fill="hold"/>
                                        <p:tgtEl>
                                          <p:spTgt spid="9728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7284"/>
                                        </p:tgtEl>
                                        <p:attrNameLst>
                                          <p:attrName>style.visibility</p:attrName>
                                        </p:attrNameLst>
                                      </p:cBhvr>
                                      <p:to>
                                        <p:strVal val="visible"/>
                                      </p:to>
                                    </p:set>
                                    <p:anim calcmode="lin" valueType="num">
                                      <p:cBhvr additive="base">
                                        <p:cTn id="13" dur="500" fill="hold"/>
                                        <p:tgtEl>
                                          <p:spTgt spid="97284"/>
                                        </p:tgtEl>
                                        <p:attrNameLst>
                                          <p:attrName>ppt_x</p:attrName>
                                        </p:attrNameLst>
                                      </p:cBhvr>
                                      <p:tavLst>
                                        <p:tav tm="0">
                                          <p:val>
                                            <p:strVal val="0-#ppt_w/2"/>
                                          </p:val>
                                        </p:tav>
                                        <p:tav tm="100000">
                                          <p:val>
                                            <p:strVal val="#ppt_x"/>
                                          </p:val>
                                        </p:tav>
                                      </p:tavLst>
                                    </p:anim>
                                    <p:anim calcmode="lin" valueType="num">
                                      <p:cBhvr additive="base">
                                        <p:cTn id="14" dur="500" fill="hold"/>
                                        <p:tgtEl>
                                          <p:spTgt spid="9728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7285"/>
                                        </p:tgtEl>
                                        <p:attrNameLst>
                                          <p:attrName>style.visibility</p:attrName>
                                        </p:attrNameLst>
                                      </p:cBhvr>
                                      <p:to>
                                        <p:strVal val="visible"/>
                                      </p:to>
                                    </p:set>
                                    <p:anim calcmode="lin" valueType="num">
                                      <p:cBhvr additive="base">
                                        <p:cTn id="19" dur="500" fill="hold"/>
                                        <p:tgtEl>
                                          <p:spTgt spid="97285"/>
                                        </p:tgtEl>
                                        <p:attrNameLst>
                                          <p:attrName>ppt_x</p:attrName>
                                        </p:attrNameLst>
                                      </p:cBhvr>
                                      <p:tavLst>
                                        <p:tav tm="0">
                                          <p:val>
                                            <p:strVal val="0-#ppt_w/2"/>
                                          </p:val>
                                        </p:tav>
                                        <p:tav tm="100000">
                                          <p:val>
                                            <p:strVal val="#ppt_x"/>
                                          </p:val>
                                        </p:tav>
                                      </p:tavLst>
                                    </p:anim>
                                    <p:anim calcmode="lin" valueType="num">
                                      <p:cBhvr additive="base">
                                        <p:cTn id="20" dur="500" fill="hold"/>
                                        <p:tgtEl>
                                          <p:spTgt spid="9728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7286"/>
                                        </p:tgtEl>
                                        <p:attrNameLst>
                                          <p:attrName>style.visibility</p:attrName>
                                        </p:attrNameLst>
                                      </p:cBhvr>
                                      <p:to>
                                        <p:strVal val="visible"/>
                                      </p:to>
                                    </p:set>
                                    <p:anim calcmode="lin" valueType="num">
                                      <p:cBhvr additive="base">
                                        <p:cTn id="25" dur="500" fill="hold"/>
                                        <p:tgtEl>
                                          <p:spTgt spid="97286"/>
                                        </p:tgtEl>
                                        <p:attrNameLst>
                                          <p:attrName>ppt_x</p:attrName>
                                        </p:attrNameLst>
                                      </p:cBhvr>
                                      <p:tavLst>
                                        <p:tav tm="0">
                                          <p:val>
                                            <p:strVal val="0-#ppt_w/2"/>
                                          </p:val>
                                        </p:tav>
                                        <p:tav tm="100000">
                                          <p:val>
                                            <p:strVal val="#ppt_x"/>
                                          </p:val>
                                        </p:tav>
                                      </p:tavLst>
                                    </p:anim>
                                    <p:anim calcmode="lin" valueType="num">
                                      <p:cBhvr additive="base">
                                        <p:cTn id="26" dur="500" fill="hold"/>
                                        <p:tgtEl>
                                          <p:spTgt spid="9728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7287"/>
                                        </p:tgtEl>
                                        <p:attrNameLst>
                                          <p:attrName>style.visibility</p:attrName>
                                        </p:attrNameLst>
                                      </p:cBhvr>
                                      <p:to>
                                        <p:strVal val="visible"/>
                                      </p:to>
                                    </p:set>
                                    <p:anim calcmode="lin" valueType="num">
                                      <p:cBhvr additive="base">
                                        <p:cTn id="31" dur="500" fill="hold"/>
                                        <p:tgtEl>
                                          <p:spTgt spid="97287"/>
                                        </p:tgtEl>
                                        <p:attrNameLst>
                                          <p:attrName>ppt_x</p:attrName>
                                        </p:attrNameLst>
                                      </p:cBhvr>
                                      <p:tavLst>
                                        <p:tav tm="0">
                                          <p:val>
                                            <p:strVal val="0-#ppt_w/2"/>
                                          </p:val>
                                        </p:tav>
                                        <p:tav tm="100000">
                                          <p:val>
                                            <p:strVal val="#ppt_x"/>
                                          </p:val>
                                        </p:tav>
                                      </p:tavLst>
                                    </p:anim>
                                    <p:anim calcmode="lin" valueType="num">
                                      <p:cBhvr additive="base">
                                        <p:cTn id="32" dur="500" fill="hold"/>
                                        <p:tgtEl>
                                          <p:spTgt spid="9728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7288"/>
                                        </p:tgtEl>
                                        <p:attrNameLst>
                                          <p:attrName>style.visibility</p:attrName>
                                        </p:attrNameLst>
                                      </p:cBhvr>
                                      <p:to>
                                        <p:strVal val="visible"/>
                                      </p:to>
                                    </p:set>
                                    <p:anim calcmode="lin" valueType="num">
                                      <p:cBhvr additive="base">
                                        <p:cTn id="37" dur="500" fill="hold"/>
                                        <p:tgtEl>
                                          <p:spTgt spid="97288"/>
                                        </p:tgtEl>
                                        <p:attrNameLst>
                                          <p:attrName>ppt_x</p:attrName>
                                        </p:attrNameLst>
                                      </p:cBhvr>
                                      <p:tavLst>
                                        <p:tav tm="0">
                                          <p:val>
                                            <p:strVal val="0-#ppt_w/2"/>
                                          </p:val>
                                        </p:tav>
                                        <p:tav tm="100000">
                                          <p:val>
                                            <p:strVal val="#ppt_x"/>
                                          </p:val>
                                        </p:tav>
                                      </p:tavLst>
                                    </p:anim>
                                    <p:anim calcmode="lin" valueType="num">
                                      <p:cBhvr additive="base">
                                        <p:cTn id="38" dur="500" fill="hold"/>
                                        <p:tgtEl>
                                          <p:spTgt spid="9728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97289"/>
                                        </p:tgtEl>
                                        <p:attrNameLst>
                                          <p:attrName>style.visibility</p:attrName>
                                        </p:attrNameLst>
                                      </p:cBhvr>
                                      <p:to>
                                        <p:strVal val="visible"/>
                                      </p:to>
                                    </p:set>
                                    <p:anim calcmode="lin" valueType="num">
                                      <p:cBhvr additive="base">
                                        <p:cTn id="43" dur="500" fill="hold"/>
                                        <p:tgtEl>
                                          <p:spTgt spid="97289"/>
                                        </p:tgtEl>
                                        <p:attrNameLst>
                                          <p:attrName>ppt_x</p:attrName>
                                        </p:attrNameLst>
                                      </p:cBhvr>
                                      <p:tavLst>
                                        <p:tav tm="0">
                                          <p:val>
                                            <p:strVal val="0-#ppt_w/2"/>
                                          </p:val>
                                        </p:tav>
                                        <p:tav tm="100000">
                                          <p:val>
                                            <p:strVal val="#ppt_x"/>
                                          </p:val>
                                        </p:tav>
                                      </p:tavLst>
                                    </p:anim>
                                    <p:anim calcmode="lin" valueType="num">
                                      <p:cBhvr additive="base">
                                        <p:cTn id="44" dur="500" fill="hold"/>
                                        <p:tgtEl>
                                          <p:spTgt spid="9728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97290"/>
                                        </p:tgtEl>
                                        <p:attrNameLst>
                                          <p:attrName>style.visibility</p:attrName>
                                        </p:attrNameLst>
                                      </p:cBhvr>
                                      <p:to>
                                        <p:strVal val="visible"/>
                                      </p:to>
                                    </p:set>
                                    <p:anim calcmode="lin" valueType="num">
                                      <p:cBhvr additive="base">
                                        <p:cTn id="49" dur="500" fill="hold"/>
                                        <p:tgtEl>
                                          <p:spTgt spid="97290"/>
                                        </p:tgtEl>
                                        <p:attrNameLst>
                                          <p:attrName>ppt_x</p:attrName>
                                        </p:attrNameLst>
                                      </p:cBhvr>
                                      <p:tavLst>
                                        <p:tav tm="0">
                                          <p:val>
                                            <p:strVal val="0-#ppt_w/2"/>
                                          </p:val>
                                        </p:tav>
                                        <p:tav tm="100000">
                                          <p:val>
                                            <p:strVal val="#ppt_x"/>
                                          </p:val>
                                        </p:tav>
                                      </p:tavLst>
                                    </p:anim>
                                    <p:anim calcmode="lin" valueType="num">
                                      <p:cBhvr additive="base">
                                        <p:cTn id="50" dur="500" fill="hold"/>
                                        <p:tgtEl>
                                          <p:spTgt spid="9729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97291"/>
                                        </p:tgtEl>
                                        <p:attrNameLst>
                                          <p:attrName>style.visibility</p:attrName>
                                        </p:attrNameLst>
                                      </p:cBhvr>
                                      <p:to>
                                        <p:strVal val="visible"/>
                                      </p:to>
                                    </p:set>
                                    <p:anim calcmode="lin" valueType="num">
                                      <p:cBhvr additive="base">
                                        <p:cTn id="55" dur="500" fill="hold"/>
                                        <p:tgtEl>
                                          <p:spTgt spid="97291"/>
                                        </p:tgtEl>
                                        <p:attrNameLst>
                                          <p:attrName>ppt_x</p:attrName>
                                        </p:attrNameLst>
                                      </p:cBhvr>
                                      <p:tavLst>
                                        <p:tav tm="0">
                                          <p:val>
                                            <p:strVal val="0-#ppt_w/2"/>
                                          </p:val>
                                        </p:tav>
                                        <p:tav tm="100000">
                                          <p:val>
                                            <p:strVal val="#ppt_x"/>
                                          </p:val>
                                        </p:tav>
                                      </p:tavLst>
                                    </p:anim>
                                    <p:anim calcmode="lin" valueType="num">
                                      <p:cBhvr additive="base">
                                        <p:cTn id="56" dur="500" fill="hold"/>
                                        <p:tgtEl>
                                          <p:spTgt spid="972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autoUpdateAnimBg="0"/>
      <p:bldP spid="97284" grpId="0" animBg="1"/>
      <p:bldP spid="97285" grpId="0" animBg="1" autoUpdateAnimBg="0"/>
      <p:bldP spid="97286" grpId="0" animBg="1" autoUpdateAnimBg="0"/>
      <p:bldP spid="97287" grpId="0" animBg="1" autoUpdateAnimBg="0"/>
      <p:bldP spid="97288" grpId="0" animBg="1" autoUpdateAnimBg="0"/>
      <p:bldP spid="97289" grpId="0" animBg="1" autoUpdateAnimBg="0"/>
      <p:bldP spid="97290" grpId="0" animBg="1" autoUpdateAnimBg="0"/>
      <p:bldP spid="97291"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85" name="Group 73"/>
          <p:cNvGraphicFramePr>
            <a:graphicFrameLocks noGrp="1"/>
          </p:cNvGraphicFramePr>
          <p:nvPr/>
        </p:nvGraphicFramePr>
        <p:xfrm>
          <a:off x="107950" y="161925"/>
          <a:ext cx="8640763" cy="6654467"/>
        </p:xfrm>
        <a:graphic>
          <a:graphicData uri="http://schemas.openxmlformats.org/drawingml/2006/table">
            <a:tbl>
              <a:tblPr/>
              <a:tblGrid>
                <a:gridCol w="1873250"/>
                <a:gridCol w="1600200"/>
                <a:gridCol w="1782763"/>
                <a:gridCol w="1871662"/>
                <a:gridCol w="1512888"/>
              </a:tblGrid>
              <a:tr h="10795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Haettenschweiler" pitchFamily="34" charset="0"/>
                        </a:rPr>
                        <a:t>Fase timbulnya hak dan kewajiban</a:t>
                      </a:r>
                    </a:p>
                  </a:txBody>
                  <a:tcPr marL="91422" marR="91422"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99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Haettenschweiler" pitchFamily="34" charset="0"/>
                        </a:rPr>
                        <a:t>Fase self assessment</a:t>
                      </a:r>
                    </a:p>
                  </a:txBody>
                  <a:tcPr marL="91422" marR="91422"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Haettenschweiler" pitchFamily="34" charset="0"/>
                        </a:rPr>
                        <a:t>Fase Pengawasan</a:t>
                      </a:r>
                    </a:p>
                  </a:txBody>
                  <a:tcPr marL="91422" marR="91422"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A0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Haettenschweiler" pitchFamily="34" charset="0"/>
                        </a:rPr>
                        <a:t>Fase Sengketa</a:t>
                      </a:r>
                    </a:p>
                  </a:txBody>
                  <a:tcPr marL="91422" marR="91422"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3A6A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Haettenschweiler" pitchFamily="34" charset="0"/>
                        </a:rPr>
                        <a:t>Fase Penyelesaian  Sengketa</a:t>
                      </a:r>
                    </a:p>
                  </a:txBody>
                  <a:tcPr marL="91422" marR="91422"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5050"/>
                    </a:solidFill>
                  </a:tcPr>
                </a:tc>
              </a:tr>
              <a:tr h="54657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a:txBody>
                  <a:tcPr marL="91422" marR="91422"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a:txBody>
                  <a:tcPr marL="91422" marR="91422"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a:txBody>
                  <a:tcPr marL="91422" marR="91422"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a:txBody>
                  <a:tcPr marL="91422" marR="91422"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Haettenschweiler" pitchFamily="34" charset="0"/>
                        </a:rPr>
                        <a:t>Pengadilan Pajak</a:t>
                      </a:r>
                    </a:p>
                  </a:txBody>
                  <a:tcPr marL="91422" marR="91422"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r>
            </a:tbl>
          </a:graphicData>
        </a:graphic>
      </p:graphicFrame>
      <p:sp>
        <p:nvSpPr>
          <p:cNvPr id="64534" name="Rectangle 22"/>
          <p:cNvSpPr>
            <a:spLocks noChangeArrowheads="1"/>
          </p:cNvSpPr>
          <p:nvPr/>
        </p:nvSpPr>
        <p:spPr bwMode="auto">
          <a:xfrm>
            <a:off x="179388" y="1557338"/>
            <a:ext cx="1439862" cy="935037"/>
          </a:xfrm>
          <a:prstGeom prst="rect">
            <a:avLst/>
          </a:prstGeom>
          <a:solidFill>
            <a:srgbClr val="0099FF"/>
          </a:solidFill>
          <a:ln w="19050">
            <a:solidFill>
              <a:schemeClr val="tx1"/>
            </a:solidFill>
            <a:miter lim="800000"/>
            <a:headEnd/>
            <a:tailEnd/>
          </a:ln>
        </p:spPr>
        <p:txBody>
          <a:bodyPr wrap="none" lIns="91422" tIns="45712" rIns="91422" bIns="45712" anchor="ctr"/>
          <a:lstStyle/>
          <a:p>
            <a:r>
              <a:rPr lang="en-US" sz="2000" b="1" u="none">
                <a:latin typeface="Arial" charset="0"/>
              </a:rPr>
              <a:t>Berlakunya</a:t>
            </a:r>
          </a:p>
          <a:p>
            <a:r>
              <a:rPr lang="en-US" sz="2000" b="1" u="none">
                <a:latin typeface="Arial" charset="0"/>
              </a:rPr>
              <a:t>UU</a:t>
            </a:r>
          </a:p>
        </p:txBody>
      </p:sp>
      <p:sp>
        <p:nvSpPr>
          <p:cNvPr id="64535" name="Line 23"/>
          <p:cNvSpPr>
            <a:spLocks noChangeShapeType="1"/>
          </p:cNvSpPr>
          <p:nvPr/>
        </p:nvSpPr>
        <p:spPr bwMode="auto">
          <a:xfrm>
            <a:off x="827088" y="2708275"/>
            <a:ext cx="11112" cy="796925"/>
          </a:xfrm>
          <a:prstGeom prst="line">
            <a:avLst/>
          </a:prstGeom>
          <a:noFill/>
          <a:ln w="76200">
            <a:solidFill>
              <a:srgbClr val="FF3300"/>
            </a:solidFill>
            <a:round/>
            <a:headEnd/>
            <a:tailEnd type="triangle" w="med" len="med"/>
          </a:ln>
        </p:spPr>
        <p:txBody>
          <a:bodyPr/>
          <a:lstStyle/>
          <a:p>
            <a:endParaRPr lang="en-US"/>
          </a:p>
        </p:txBody>
      </p:sp>
      <p:sp>
        <p:nvSpPr>
          <p:cNvPr id="64536" name="Rectangle 24"/>
          <p:cNvSpPr>
            <a:spLocks noChangeArrowheads="1"/>
          </p:cNvSpPr>
          <p:nvPr/>
        </p:nvSpPr>
        <p:spPr bwMode="auto">
          <a:xfrm>
            <a:off x="179388" y="3644900"/>
            <a:ext cx="1439862" cy="1008063"/>
          </a:xfrm>
          <a:prstGeom prst="rect">
            <a:avLst/>
          </a:prstGeom>
          <a:solidFill>
            <a:srgbClr val="0099FF"/>
          </a:solidFill>
          <a:ln w="28575">
            <a:solidFill>
              <a:schemeClr val="tx1"/>
            </a:solidFill>
            <a:miter lim="800000"/>
            <a:headEnd/>
            <a:tailEnd/>
          </a:ln>
        </p:spPr>
        <p:txBody>
          <a:bodyPr wrap="none" lIns="91422" tIns="45712" rIns="91422" bIns="45712" anchor="ctr"/>
          <a:lstStyle/>
          <a:p>
            <a:r>
              <a:rPr lang="en-US" sz="2000" b="1" u="none">
                <a:latin typeface="Arial" charset="0"/>
              </a:rPr>
              <a:t>Hak dan</a:t>
            </a:r>
          </a:p>
          <a:p>
            <a:r>
              <a:rPr lang="en-US" sz="2000" b="1" u="none">
                <a:latin typeface="Arial" charset="0"/>
              </a:rPr>
              <a:t>kewajiban</a:t>
            </a:r>
          </a:p>
        </p:txBody>
      </p:sp>
      <p:sp>
        <p:nvSpPr>
          <p:cNvPr id="64537" name="Oval 25"/>
          <p:cNvSpPr>
            <a:spLocks noChangeArrowheads="1"/>
          </p:cNvSpPr>
          <p:nvPr/>
        </p:nvSpPr>
        <p:spPr bwMode="auto">
          <a:xfrm>
            <a:off x="2057400" y="1371600"/>
            <a:ext cx="1524000" cy="914400"/>
          </a:xfrm>
          <a:prstGeom prst="ellipse">
            <a:avLst/>
          </a:prstGeom>
          <a:solidFill>
            <a:srgbClr val="00FF00"/>
          </a:solidFill>
          <a:ln w="28575">
            <a:solidFill>
              <a:schemeClr val="tx1"/>
            </a:solidFill>
            <a:round/>
            <a:headEnd/>
            <a:tailEnd/>
          </a:ln>
        </p:spPr>
        <p:txBody>
          <a:bodyPr wrap="none" lIns="91422" tIns="45712" rIns="91422" bIns="45712" anchor="ctr"/>
          <a:lstStyle/>
          <a:p>
            <a:r>
              <a:rPr lang="en-US" sz="2000" b="1" u="none">
                <a:latin typeface="Arial Narrow" pitchFamily="34" charset="0"/>
              </a:rPr>
              <a:t>Ber-NPWP</a:t>
            </a:r>
          </a:p>
          <a:p>
            <a:r>
              <a:rPr lang="en-US" sz="2000" b="1" u="none">
                <a:latin typeface="Arial Narrow" pitchFamily="34" charset="0"/>
              </a:rPr>
              <a:t>&amp; PKP</a:t>
            </a:r>
          </a:p>
        </p:txBody>
      </p:sp>
      <p:sp>
        <p:nvSpPr>
          <p:cNvPr id="64538" name="Oval 26"/>
          <p:cNvSpPr>
            <a:spLocks noChangeArrowheads="1"/>
          </p:cNvSpPr>
          <p:nvPr/>
        </p:nvSpPr>
        <p:spPr bwMode="auto">
          <a:xfrm>
            <a:off x="2127250" y="3556000"/>
            <a:ext cx="1377950" cy="787400"/>
          </a:xfrm>
          <a:prstGeom prst="ellipse">
            <a:avLst/>
          </a:prstGeom>
          <a:solidFill>
            <a:srgbClr val="00FF00"/>
          </a:solidFill>
          <a:ln w="28575">
            <a:solidFill>
              <a:schemeClr val="tx1"/>
            </a:solidFill>
            <a:round/>
            <a:headEnd/>
            <a:tailEnd/>
          </a:ln>
        </p:spPr>
        <p:txBody>
          <a:bodyPr wrap="none" lIns="91422" tIns="45712" rIns="91422" bIns="45712" anchor="ctr"/>
          <a:lstStyle/>
          <a:p>
            <a:r>
              <a:rPr lang="en-US" sz="2000" u="none">
                <a:latin typeface="Haettenschweiler" pitchFamily="34" charset="0"/>
              </a:rPr>
              <a:t>Menyampai-</a:t>
            </a:r>
          </a:p>
          <a:p>
            <a:r>
              <a:rPr lang="en-US" sz="2000" u="none">
                <a:latin typeface="Haettenschweiler" pitchFamily="34" charset="0"/>
              </a:rPr>
              <a:t>kan SPT</a:t>
            </a:r>
          </a:p>
        </p:txBody>
      </p:sp>
      <p:sp>
        <p:nvSpPr>
          <p:cNvPr id="64539" name="Line 27"/>
          <p:cNvSpPr>
            <a:spLocks noChangeShapeType="1"/>
          </p:cNvSpPr>
          <p:nvPr/>
        </p:nvSpPr>
        <p:spPr bwMode="auto">
          <a:xfrm flipV="1">
            <a:off x="1619250" y="2209800"/>
            <a:ext cx="666750" cy="1290638"/>
          </a:xfrm>
          <a:prstGeom prst="line">
            <a:avLst/>
          </a:prstGeom>
          <a:noFill/>
          <a:ln w="76200">
            <a:solidFill>
              <a:srgbClr val="FF3300"/>
            </a:solidFill>
            <a:prstDash val="sysDot"/>
            <a:round/>
            <a:headEnd/>
            <a:tailEnd type="triangle" w="med" len="med"/>
          </a:ln>
        </p:spPr>
        <p:txBody>
          <a:bodyPr/>
          <a:lstStyle/>
          <a:p>
            <a:endParaRPr lang="en-US"/>
          </a:p>
        </p:txBody>
      </p:sp>
      <p:sp>
        <p:nvSpPr>
          <p:cNvPr id="64540" name="Line 28"/>
          <p:cNvSpPr>
            <a:spLocks noChangeShapeType="1"/>
          </p:cNvSpPr>
          <p:nvPr/>
        </p:nvSpPr>
        <p:spPr bwMode="auto">
          <a:xfrm>
            <a:off x="2743200" y="2362200"/>
            <a:ext cx="0" cy="504825"/>
          </a:xfrm>
          <a:prstGeom prst="line">
            <a:avLst/>
          </a:prstGeom>
          <a:noFill/>
          <a:ln w="76200">
            <a:solidFill>
              <a:srgbClr val="FF3300"/>
            </a:solidFill>
            <a:round/>
            <a:headEnd/>
            <a:tailEnd type="triangle" w="med" len="med"/>
          </a:ln>
        </p:spPr>
        <p:txBody>
          <a:bodyPr/>
          <a:lstStyle/>
          <a:p>
            <a:endParaRPr lang="en-US"/>
          </a:p>
        </p:txBody>
      </p:sp>
      <p:sp>
        <p:nvSpPr>
          <p:cNvPr id="64541" name="Line 29"/>
          <p:cNvSpPr>
            <a:spLocks noChangeShapeType="1"/>
          </p:cNvSpPr>
          <p:nvPr/>
        </p:nvSpPr>
        <p:spPr bwMode="auto">
          <a:xfrm>
            <a:off x="2743200" y="4437063"/>
            <a:ext cx="0" cy="287337"/>
          </a:xfrm>
          <a:prstGeom prst="line">
            <a:avLst/>
          </a:prstGeom>
          <a:noFill/>
          <a:ln w="57150">
            <a:solidFill>
              <a:srgbClr val="FF3300"/>
            </a:solidFill>
            <a:round/>
            <a:headEnd/>
            <a:tailEnd/>
          </a:ln>
        </p:spPr>
        <p:txBody>
          <a:bodyPr/>
          <a:lstStyle/>
          <a:p>
            <a:endParaRPr lang="en-US"/>
          </a:p>
        </p:txBody>
      </p:sp>
      <p:sp>
        <p:nvSpPr>
          <p:cNvPr id="64542" name="Rectangle 30"/>
          <p:cNvSpPr>
            <a:spLocks noChangeArrowheads="1"/>
          </p:cNvSpPr>
          <p:nvPr/>
        </p:nvSpPr>
        <p:spPr bwMode="auto">
          <a:xfrm>
            <a:off x="2195513" y="4724400"/>
            <a:ext cx="1008062" cy="288925"/>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2000" u="none">
                <a:latin typeface="Clarendon Condensed" pitchFamily="18" charset="0"/>
              </a:rPr>
              <a:t>Diperiksa ?</a:t>
            </a:r>
          </a:p>
        </p:txBody>
      </p:sp>
      <p:sp>
        <p:nvSpPr>
          <p:cNvPr id="64543" name="Rectangle 31"/>
          <p:cNvSpPr>
            <a:spLocks noChangeArrowheads="1"/>
          </p:cNvSpPr>
          <p:nvPr/>
        </p:nvSpPr>
        <p:spPr bwMode="auto">
          <a:xfrm>
            <a:off x="2051050" y="6237288"/>
            <a:ext cx="1225550" cy="404812"/>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2000" u="none">
                <a:latin typeface="Clarendon Condensed" pitchFamily="18" charset="0"/>
              </a:rPr>
              <a:t>Tidak</a:t>
            </a:r>
          </a:p>
        </p:txBody>
      </p:sp>
      <p:sp>
        <p:nvSpPr>
          <p:cNvPr id="64544" name="Line 32"/>
          <p:cNvSpPr>
            <a:spLocks noChangeShapeType="1"/>
          </p:cNvSpPr>
          <p:nvPr/>
        </p:nvSpPr>
        <p:spPr bwMode="auto">
          <a:xfrm>
            <a:off x="2779713" y="5084763"/>
            <a:ext cx="649287" cy="431800"/>
          </a:xfrm>
          <a:prstGeom prst="line">
            <a:avLst/>
          </a:prstGeom>
          <a:noFill/>
          <a:ln w="57150">
            <a:solidFill>
              <a:srgbClr val="FF3300"/>
            </a:solidFill>
            <a:round/>
            <a:headEnd/>
            <a:tailEnd type="triangle" w="med" len="med"/>
          </a:ln>
        </p:spPr>
        <p:txBody>
          <a:bodyPr/>
          <a:lstStyle/>
          <a:p>
            <a:endParaRPr lang="en-US"/>
          </a:p>
        </p:txBody>
      </p:sp>
      <p:sp>
        <p:nvSpPr>
          <p:cNvPr id="64545" name="Line 33"/>
          <p:cNvSpPr>
            <a:spLocks noChangeShapeType="1"/>
          </p:cNvSpPr>
          <p:nvPr/>
        </p:nvSpPr>
        <p:spPr bwMode="auto">
          <a:xfrm>
            <a:off x="2743200" y="5157788"/>
            <a:ext cx="0" cy="1079500"/>
          </a:xfrm>
          <a:prstGeom prst="line">
            <a:avLst/>
          </a:prstGeom>
          <a:noFill/>
          <a:ln w="57150">
            <a:solidFill>
              <a:srgbClr val="FF3300"/>
            </a:solidFill>
            <a:round/>
            <a:headEnd/>
            <a:tailEnd type="triangle" w="med" len="med"/>
          </a:ln>
        </p:spPr>
        <p:txBody>
          <a:bodyPr/>
          <a:lstStyle/>
          <a:p>
            <a:endParaRPr lang="en-US"/>
          </a:p>
        </p:txBody>
      </p:sp>
      <p:sp>
        <p:nvSpPr>
          <p:cNvPr id="64546" name="Rectangle 34"/>
          <p:cNvSpPr>
            <a:spLocks noChangeArrowheads="1"/>
          </p:cNvSpPr>
          <p:nvPr/>
        </p:nvSpPr>
        <p:spPr bwMode="auto">
          <a:xfrm>
            <a:off x="3779838" y="1773238"/>
            <a:ext cx="1368425" cy="503237"/>
          </a:xfrm>
          <a:prstGeom prst="rect">
            <a:avLst/>
          </a:prstGeom>
          <a:solidFill>
            <a:srgbClr val="FEA0E8"/>
          </a:solidFill>
          <a:ln w="28575">
            <a:solidFill>
              <a:schemeClr val="tx1"/>
            </a:solidFill>
            <a:miter lim="800000"/>
            <a:headEnd/>
            <a:tailEnd/>
          </a:ln>
        </p:spPr>
        <p:txBody>
          <a:bodyPr wrap="none" lIns="91422" tIns="45712" rIns="91422" bIns="45712" anchor="ctr"/>
          <a:lstStyle/>
          <a:p>
            <a:r>
              <a:rPr lang="en-US" sz="2000" u="none">
                <a:latin typeface="Clarendon Condensed" pitchFamily="18" charset="0"/>
              </a:rPr>
              <a:t>Pemeriksaan</a:t>
            </a:r>
          </a:p>
        </p:txBody>
      </p:sp>
      <p:sp>
        <p:nvSpPr>
          <p:cNvPr id="64547" name="Rectangle 35"/>
          <p:cNvSpPr>
            <a:spLocks noChangeArrowheads="1"/>
          </p:cNvSpPr>
          <p:nvPr/>
        </p:nvSpPr>
        <p:spPr bwMode="auto">
          <a:xfrm>
            <a:off x="3851275" y="3429000"/>
            <a:ext cx="1296988" cy="720725"/>
          </a:xfrm>
          <a:prstGeom prst="rect">
            <a:avLst/>
          </a:prstGeom>
          <a:solidFill>
            <a:srgbClr val="FEA0E8"/>
          </a:solidFill>
          <a:ln w="28575">
            <a:solidFill>
              <a:schemeClr val="tx1"/>
            </a:solidFill>
            <a:miter lim="800000"/>
            <a:headEnd/>
            <a:tailEnd/>
          </a:ln>
        </p:spPr>
        <p:txBody>
          <a:bodyPr wrap="none" lIns="91422" tIns="45712" rIns="91422" bIns="45712" anchor="ctr"/>
          <a:lstStyle/>
          <a:p>
            <a:r>
              <a:rPr lang="en-US" sz="2000" u="none">
                <a:latin typeface="Clarendon Condensed" pitchFamily="18" charset="0"/>
              </a:rPr>
              <a:t>Ketetapan</a:t>
            </a:r>
          </a:p>
          <a:p>
            <a:r>
              <a:rPr lang="en-US" sz="2000" u="none">
                <a:latin typeface="Clarendon Condensed" pitchFamily="18" charset="0"/>
              </a:rPr>
              <a:t>Pajak</a:t>
            </a:r>
          </a:p>
        </p:txBody>
      </p:sp>
      <p:sp>
        <p:nvSpPr>
          <p:cNvPr id="64548" name="Line 36"/>
          <p:cNvSpPr>
            <a:spLocks noChangeShapeType="1"/>
          </p:cNvSpPr>
          <p:nvPr/>
        </p:nvSpPr>
        <p:spPr bwMode="auto">
          <a:xfrm>
            <a:off x="4427538" y="4221163"/>
            <a:ext cx="0" cy="360362"/>
          </a:xfrm>
          <a:prstGeom prst="line">
            <a:avLst/>
          </a:prstGeom>
          <a:noFill/>
          <a:ln w="57150">
            <a:solidFill>
              <a:srgbClr val="FF3300"/>
            </a:solidFill>
            <a:round/>
            <a:headEnd/>
            <a:tailEnd/>
          </a:ln>
        </p:spPr>
        <p:txBody>
          <a:bodyPr/>
          <a:lstStyle/>
          <a:p>
            <a:endParaRPr lang="en-US"/>
          </a:p>
        </p:txBody>
      </p:sp>
      <p:sp>
        <p:nvSpPr>
          <p:cNvPr id="64549" name="Rectangle 37"/>
          <p:cNvSpPr>
            <a:spLocks noChangeArrowheads="1"/>
          </p:cNvSpPr>
          <p:nvPr/>
        </p:nvSpPr>
        <p:spPr bwMode="auto">
          <a:xfrm>
            <a:off x="3924300" y="4652963"/>
            <a:ext cx="1081088" cy="288925"/>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2000" u="none">
                <a:latin typeface="Clarendon Condensed" pitchFamily="18" charset="0"/>
              </a:rPr>
              <a:t>Setuju?</a:t>
            </a:r>
          </a:p>
        </p:txBody>
      </p:sp>
      <p:sp>
        <p:nvSpPr>
          <p:cNvPr id="64550" name="Line 38"/>
          <p:cNvSpPr>
            <a:spLocks noChangeShapeType="1"/>
          </p:cNvSpPr>
          <p:nvPr/>
        </p:nvSpPr>
        <p:spPr bwMode="auto">
          <a:xfrm>
            <a:off x="4427538" y="4941888"/>
            <a:ext cx="0" cy="1079500"/>
          </a:xfrm>
          <a:prstGeom prst="line">
            <a:avLst/>
          </a:prstGeom>
          <a:noFill/>
          <a:ln w="57150">
            <a:solidFill>
              <a:srgbClr val="FF3300"/>
            </a:solidFill>
            <a:round/>
            <a:headEnd/>
            <a:tailEnd type="triangle" w="med" len="med"/>
          </a:ln>
        </p:spPr>
        <p:txBody>
          <a:bodyPr/>
          <a:lstStyle/>
          <a:p>
            <a:endParaRPr lang="en-US"/>
          </a:p>
        </p:txBody>
      </p:sp>
      <p:sp>
        <p:nvSpPr>
          <p:cNvPr id="64551" name="Line 39"/>
          <p:cNvSpPr>
            <a:spLocks noChangeShapeType="1"/>
          </p:cNvSpPr>
          <p:nvPr/>
        </p:nvSpPr>
        <p:spPr bwMode="auto">
          <a:xfrm>
            <a:off x="4500563" y="5013325"/>
            <a:ext cx="360362" cy="215900"/>
          </a:xfrm>
          <a:prstGeom prst="line">
            <a:avLst/>
          </a:prstGeom>
          <a:noFill/>
          <a:ln w="57150">
            <a:solidFill>
              <a:srgbClr val="FF3300"/>
            </a:solidFill>
            <a:round/>
            <a:headEnd/>
            <a:tailEnd type="triangle" w="med" len="med"/>
          </a:ln>
        </p:spPr>
        <p:txBody>
          <a:bodyPr/>
          <a:lstStyle/>
          <a:p>
            <a:endParaRPr lang="en-US"/>
          </a:p>
        </p:txBody>
      </p:sp>
      <p:sp>
        <p:nvSpPr>
          <p:cNvPr id="64552" name="Rectangle 40"/>
          <p:cNvSpPr>
            <a:spLocks noChangeArrowheads="1"/>
          </p:cNvSpPr>
          <p:nvPr/>
        </p:nvSpPr>
        <p:spPr bwMode="auto">
          <a:xfrm>
            <a:off x="4038600" y="6096000"/>
            <a:ext cx="817563" cy="288925"/>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2000" u="none">
                <a:latin typeface="Clarendon Condensed" pitchFamily="18" charset="0"/>
              </a:rPr>
              <a:t>Ya</a:t>
            </a:r>
          </a:p>
        </p:txBody>
      </p:sp>
      <p:sp>
        <p:nvSpPr>
          <p:cNvPr id="64553" name="Rectangle 41"/>
          <p:cNvSpPr>
            <a:spLocks noChangeArrowheads="1"/>
          </p:cNvSpPr>
          <p:nvPr/>
        </p:nvSpPr>
        <p:spPr bwMode="auto">
          <a:xfrm>
            <a:off x="4572000" y="5229225"/>
            <a:ext cx="647700" cy="287338"/>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2000" u="none">
                <a:latin typeface="Clarendon Condensed" pitchFamily="18" charset="0"/>
              </a:rPr>
              <a:t>Tidak</a:t>
            </a:r>
          </a:p>
        </p:txBody>
      </p:sp>
      <p:sp>
        <p:nvSpPr>
          <p:cNvPr id="64554" name="Oval 42"/>
          <p:cNvSpPr>
            <a:spLocks noChangeArrowheads="1"/>
          </p:cNvSpPr>
          <p:nvPr/>
        </p:nvSpPr>
        <p:spPr bwMode="auto">
          <a:xfrm>
            <a:off x="5580063" y="1916113"/>
            <a:ext cx="1439862" cy="792162"/>
          </a:xfrm>
          <a:prstGeom prst="ellipse">
            <a:avLst/>
          </a:prstGeom>
          <a:solidFill>
            <a:srgbClr val="E3A6A1"/>
          </a:solidFill>
          <a:ln w="28575">
            <a:solidFill>
              <a:schemeClr val="tx1"/>
            </a:solidFill>
            <a:round/>
            <a:headEnd/>
            <a:tailEnd/>
          </a:ln>
        </p:spPr>
        <p:txBody>
          <a:bodyPr wrap="none" lIns="91422" tIns="45712" rIns="91422" bIns="45712" anchor="ctr"/>
          <a:lstStyle/>
          <a:p>
            <a:r>
              <a:rPr lang="en-US" u="none">
                <a:latin typeface="Clarendon Condensed" pitchFamily="18" charset="0"/>
              </a:rPr>
              <a:t>Keberatan</a:t>
            </a:r>
          </a:p>
        </p:txBody>
      </p:sp>
      <p:sp>
        <p:nvSpPr>
          <p:cNvPr id="64555" name="Line 43"/>
          <p:cNvSpPr>
            <a:spLocks noChangeShapeType="1"/>
          </p:cNvSpPr>
          <p:nvPr/>
        </p:nvSpPr>
        <p:spPr bwMode="auto">
          <a:xfrm flipV="1">
            <a:off x="5076825" y="2781300"/>
            <a:ext cx="790575" cy="2376488"/>
          </a:xfrm>
          <a:prstGeom prst="line">
            <a:avLst/>
          </a:prstGeom>
          <a:noFill/>
          <a:ln w="76200">
            <a:solidFill>
              <a:srgbClr val="FF3300"/>
            </a:solidFill>
            <a:prstDash val="sysDot"/>
            <a:round/>
            <a:headEnd/>
            <a:tailEnd type="triangle" w="med" len="med"/>
          </a:ln>
        </p:spPr>
        <p:txBody>
          <a:bodyPr/>
          <a:lstStyle/>
          <a:p>
            <a:endParaRPr lang="en-US"/>
          </a:p>
        </p:txBody>
      </p:sp>
      <p:sp>
        <p:nvSpPr>
          <p:cNvPr id="64556" name="Line 44"/>
          <p:cNvSpPr>
            <a:spLocks noChangeShapeType="1"/>
          </p:cNvSpPr>
          <p:nvPr/>
        </p:nvSpPr>
        <p:spPr bwMode="auto">
          <a:xfrm>
            <a:off x="4427538" y="2349500"/>
            <a:ext cx="0" cy="935038"/>
          </a:xfrm>
          <a:prstGeom prst="line">
            <a:avLst/>
          </a:prstGeom>
          <a:noFill/>
          <a:ln w="76200">
            <a:solidFill>
              <a:srgbClr val="FF3300"/>
            </a:solidFill>
            <a:round/>
            <a:headEnd/>
            <a:tailEnd type="triangle" w="med" len="med"/>
          </a:ln>
        </p:spPr>
        <p:txBody>
          <a:bodyPr/>
          <a:lstStyle/>
          <a:p>
            <a:endParaRPr lang="en-US"/>
          </a:p>
        </p:txBody>
      </p:sp>
      <p:sp>
        <p:nvSpPr>
          <p:cNvPr id="64557" name="Rectangle 45"/>
          <p:cNvSpPr>
            <a:spLocks noChangeArrowheads="1"/>
          </p:cNvSpPr>
          <p:nvPr/>
        </p:nvSpPr>
        <p:spPr bwMode="auto">
          <a:xfrm>
            <a:off x="5795963" y="3357563"/>
            <a:ext cx="1225550" cy="935037"/>
          </a:xfrm>
          <a:prstGeom prst="rect">
            <a:avLst/>
          </a:prstGeom>
          <a:solidFill>
            <a:srgbClr val="E3A6A1"/>
          </a:solidFill>
          <a:ln w="28575">
            <a:solidFill>
              <a:schemeClr val="tx1"/>
            </a:solidFill>
            <a:miter lim="800000"/>
            <a:headEnd/>
            <a:tailEnd/>
          </a:ln>
        </p:spPr>
        <p:txBody>
          <a:bodyPr wrap="none" lIns="91422" tIns="45712" rIns="91422" bIns="45712" anchor="ctr"/>
          <a:lstStyle/>
          <a:p>
            <a:r>
              <a:rPr lang="en-US" sz="2000" u="none">
                <a:latin typeface="Clarendon Condensed" pitchFamily="18" charset="0"/>
              </a:rPr>
              <a:t>Surat Kep.</a:t>
            </a:r>
          </a:p>
          <a:p>
            <a:r>
              <a:rPr lang="en-US" sz="2000" u="none">
                <a:latin typeface="Clarendon Condensed" pitchFamily="18" charset="0"/>
              </a:rPr>
              <a:t>Keberatan</a:t>
            </a:r>
          </a:p>
        </p:txBody>
      </p:sp>
      <p:sp>
        <p:nvSpPr>
          <p:cNvPr id="64558" name="Line 46"/>
          <p:cNvSpPr>
            <a:spLocks noChangeShapeType="1"/>
          </p:cNvSpPr>
          <p:nvPr/>
        </p:nvSpPr>
        <p:spPr bwMode="auto">
          <a:xfrm>
            <a:off x="6227763" y="4365625"/>
            <a:ext cx="0" cy="360363"/>
          </a:xfrm>
          <a:prstGeom prst="line">
            <a:avLst/>
          </a:prstGeom>
          <a:noFill/>
          <a:ln w="57150">
            <a:solidFill>
              <a:srgbClr val="FF3300"/>
            </a:solidFill>
            <a:round/>
            <a:headEnd/>
            <a:tailEnd/>
          </a:ln>
        </p:spPr>
        <p:txBody>
          <a:bodyPr/>
          <a:lstStyle/>
          <a:p>
            <a:endParaRPr lang="en-US"/>
          </a:p>
        </p:txBody>
      </p:sp>
      <p:sp>
        <p:nvSpPr>
          <p:cNvPr id="64559" name="Rectangle 47"/>
          <p:cNvSpPr>
            <a:spLocks noChangeArrowheads="1"/>
          </p:cNvSpPr>
          <p:nvPr/>
        </p:nvSpPr>
        <p:spPr bwMode="auto">
          <a:xfrm>
            <a:off x="5724525" y="4724400"/>
            <a:ext cx="1152525" cy="288925"/>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2000" u="none">
                <a:latin typeface="Clarendon Condensed" pitchFamily="18" charset="0"/>
              </a:rPr>
              <a:t>Setuju?</a:t>
            </a:r>
          </a:p>
        </p:txBody>
      </p:sp>
      <p:sp>
        <p:nvSpPr>
          <p:cNvPr id="64560" name="Line 48"/>
          <p:cNvSpPr>
            <a:spLocks noChangeShapeType="1"/>
          </p:cNvSpPr>
          <p:nvPr/>
        </p:nvSpPr>
        <p:spPr bwMode="auto">
          <a:xfrm>
            <a:off x="6248400" y="5084763"/>
            <a:ext cx="0" cy="504825"/>
          </a:xfrm>
          <a:prstGeom prst="line">
            <a:avLst/>
          </a:prstGeom>
          <a:noFill/>
          <a:ln w="57150">
            <a:solidFill>
              <a:srgbClr val="FF3300"/>
            </a:solidFill>
            <a:round/>
            <a:headEnd/>
            <a:tailEnd type="triangle" w="med" len="med"/>
          </a:ln>
        </p:spPr>
        <p:txBody>
          <a:bodyPr/>
          <a:lstStyle/>
          <a:p>
            <a:endParaRPr lang="en-US"/>
          </a:p>
        </p:txBody>
      </p:sp>
      <p:sp>
        <p:nvSpPr>
          <p:cNvPr id="64561" name="Line 49"/>
          <p:cNvSpPr>
            <a:spLocks noChangeShapeType="1"/>
          </p:cNvSpPr>
          <p:nvPr/>
        </p:nvSpPr>
        <p:spPr bwMode="auto">
          <a:xfrm>
            <a:off x="6353175" y="5084763"/>
            <a:ext cx="504825" cy="73025"/>
          </a:xfrm>
          <a:prstGeom prst="line">
            <a:avLst/>
          </a:prstGeom>
          <a:noFill/>
          <a:ln w="57150">
            <a:solidFill>
              <a:srgbClr val="FF3300"/>
            </a:solidFill>
            <a:round/>
            <a:headEnd/>
            <a:tailEnd type="triangle" w="med" len="med"/>
          </a:ln>
        </p:spPr>
        <p:txBody>
          <a:bodyPr/>
          <a:lstStyle/>
          <a:p>
            <a:endParaRPr lang="en-US"/>
          </a:p>
        </p:txBody>
      </p:sp>
      <p:sp>
        <p:nvSpPr>
          <p:cNvPr id="64562" name="Rectangle 50"/>
          <p:cNvSpPr>
            <a:spLocks noChangeArrowheads="1"/>
          </p:cNvSpPr>
          <p:nvPr/>
        </p:nvSpPr>
        <p:spPr bwMode="auto">
          <a:xfrm>
            <a:off x="5867400" y="5661025"/>
            <a:ext cx="574675" cy="288925"/>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2000" u="none">
                <a:latin typeface="Clarendon Condensed" pitchFamily="18" charset="0"/>
              </a:rPr>
              <a:t>Ya</a:t>
            </a:r>
          </a:p>
        </p:txBody>
      </p:sp>
      <p:sp>
        <p:nvSpPr>
          <p:cNvPr id="64563" name="Rectangle 51"/>
          <p:cNvSpPr>
            <a:spLocks noChangeArrowheads="1"/>
          </p:cNvSpPr>
          <p:nvPr/>
        </p:nvSpPr>
        <p:spPr bwMode="auto">
          <a:xfrm>
            <a:off x="6372225" y="5229225"/>
            <a:ext cx="647700" cy="288925"/>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2000" u="none">
                <a:latin typeface="Clarendon Condensed" pitchFamily="18" charset="0"/>
              </a:rPr>
              <a:t>Tidak</a:t>
            </a:r>
          </a:p>
        </p:txBody>
      </p:sp>
      <p:sp>
        <p:nvSpPr>
          <p:cNvPr id="64564" name="Line 52"/>
          <p:cNvSpPr>
            <a:spLocks noChangeShapeType="1"/>
          </p:cNvSpPr>
          <p:nvPr/>
        </p:nvSpPr>
        <p:spPr bwMode="auto">
          <a:xfrm>
            <a:off x="6227763" y="2852738"/>
            <a:ext cx="0" cy="431800"/>
          </a:xfrm>
          <a:prstGeom prst="line">
            <a:avLst/>
          </a:prstGeom>
          <a:noFill/>
          <a:ln w="76200">
            <a:solidFill>
              <a:srgbClr val="FF3300"/>
            </a:solidFill>
            <a:round/>
            <a:headEnd/>
            <a:tailEnd type="triangle" w="med" len="med"/>
          </a:ln>
        </p:spPr>
        <p:txBody>
          <a:bodyPr/>
          <a:lstStyle/>
          <a:p>
            <a:endParaRPr lang="en-US"/>
          </a:p>
        </p:txBody>
      </p:sp>
      <p:sp>
        <p:nvSpPr>
          <p:cNvPr id="64565" name="Oval 53"/>
          <p:cNvSpPr>
            <a:spLocks noChangeArrowheads="1"/>
          </p:cNvSpPr>
          <p:nvPr/>
        </p:nvSpPr>
        <p:spPr bwMode="auto">
          <a:xfrm>
            <a:off x="7308850" y="2565400"/>
            <a:ext cx="1295400" cy="863600"/>
          </a:xfrm>
          <a:prstGeom prst="ellipse">
            <a:avLst/>
          </a:prstGeom>
          <a:solidFill>
            <a:srgbClr val="FF5050"/>
          </a:solidFill>
          <a:ln w="28575">
            <a:solidFill>
              <a:schemeClr val="tx1"/>
            </a:solidFill>
            <a:round/>
            <a:headEnd/>
            <a:tailEnd/>
          </a:ln>
        </p:spPr>
        <p:txBody>
          <a:bodyPr wrap="none" lIns="91422" tIns="45712" rIns="91422" bIns="45712" anchor="ctr"/>
          <a:lstStyle/>
          <a:p>
            <a:r>
              <a:rPr lang="en-US" sz="2000" u="none">
                <a:latin typeface="Clarendon Condensed" pitchFamily="18" charset="0"/>
              </a:rPr>
              <a:t>BANDING</a:t>
            </a:r>
          </a:p>
        </p:txBody>
      </p:sp>
      <p:sp>
        <p:nvSpPr>
          <p:cNvPr id="64566" name="Rectangle 54"/>
          <p:cNvSpPr>
            <a:spLocks noChangeArrowheads="1"/>
          </p:cNvSpPr>
          <p:nvPr/>
        </p:nvSpPr>
        <p:spPr bwMode="auto">
          <a:xfrm>
            <a:off x="7391400" y="4149725"/>
            <a:ext cx="1219200" cy="1031875"/>
          </a:xfrm>
          <a:prstGeom prst="rect">
            <a:avLst/>
          </a:prstGeom>
          <a:solidFill>
            <a:srgbClr val="FF5050"/>
          </a:solidFill>
          <a:ln w="57150">
            <a:solidFill>
              <a:schemeClr val="tx1"/>
            </a:solidFill>
            <a:miter lim="800000"/>
            <a:headEnd/>
            <a:tailEnd/>
          </a:ln>
        </p:spPr>
        <p:txBody>
          <a:bodyPr wrap="none" lIns="91422" tIns="45712" rIns="91422" bIns="45712" anchor="ctr"/>
          <a:lstStyle/>
          <a:p>
            <a:r>
              <a:rPr lang="en-US" sz="2800" u="none">
                <a:latin typeface="Haettenschweiler" pitchFamily="34" charset="0"/>
              </a:rPr>
              <a:t>PUTUSAN</a:t>
            </a:r>
          </a:p>
          <a:p>
            <a:r>
              <a:rPr lang="en-US" sz="2800" u="none">
                <a:latin typeface="Haettenschweiler" pitchFamily="34" charset="0"/>
              </a:rPr>
              <a:t>BANDING</a:t>
            </a:r>
          </a:p>
        </p:txBody>
      </p:sp>
      <p:sp>
        <p:nvSpPr>
          <p:cNvPr id="64567" name="Line 55"/>
          <p:cNvSpPr>
            <a:spLocks noChangeShapeType="1"/>
          </p:cNvSpPr>
          <p:nvPr/>
        </p:nvSpPr>
        <p:spPr bwMode="auto">
          <a:xfrm flipV="1">
            <a:off x="6948488" y="3429000"/>
            <a:ext cx="719137" cy="1728788"/>
          </a:xfrm>
          <a:prstGeom prst="line">
            <a:avLst/>
          </a:prstGeom>
          <a:noFill/>
          <a:ln w="76200">
            <a:solidFill>
              <a:srgbClr val="FF3300"/>
            </a:solidFill>
            <a:prstDash val="sysDot"/>
            <a:round/>
            <a:headEnd/>
            <a:tailEnd type="triangle" w="med" len="med"/>
          </a:ln>
        </p:spPr>
        <p:txBody>
          <a:bodyPr/>
          <a:lstStyle/>
          <a:p>
            <a:endParaRPr lang="en-US"/>
          </a:p>
        </p:txBody>
      </p:sp>
      <p:sp>
        <p:nvSpPr>
          <p:cNvPr id="64568" name="Rectangle 56"/>
          <p:cNvSpPr>
            <a:spLocks noChangeArrowheads="1"/>
          </p:cNvSpPr>
          <p:nvPr/>
        </p:nvSpPr>
        <p:spPr bwMode="auto">
          <a:xfrm>
            <a:off x="3059113" y="5589588"/>
            <a:ext cx="433387" cy="360362"/>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2000" u="none">
                <a:latin typeface="Clarendon Condensed" pitchFamily="18" charset="0"/>
              </a:rPr>
              <a:t>Ya</a:t>
            </a:r>
          </a:p>
        </p:txBody>
      </p:sp>
      <p:sp>
        <p:nvSpPr>
          <p:cNvPr id="64569" name="Line 57"/>
          <p:cNvSpPr>
            <a:spLocks noChangeShapeType="1"/>
          </p:cNvSpPr>
          <p:nvPr/>
        </p:nvSpPr>
        <p:spPr bwMode="auto">
          <a:xfrm flipV="1">
            <a:off x="3419475" y="2276475"/>
            <a:ext cx="504825" cy="3168650"/>
          </a:xfrm>
          <a:prstGeom prst="line">
            <a:avLst/>
          </a:prstGeom>
          <a:noFill/>
          <a:ln w="76200">
            <a:solidFill>
              <a:srgbClr val="FF3300"/>
            </a:solidFill>
            <a:prstDash val="sysDot"/>
            <a:round/>
            <a:headEnd/>
            <a:tailEnd type="triangle" w="med" len="med"/>
          </a:ln>
        </p:spPr>
        <p:txBody>
          <a:bodyPr/>
          <a:lstStyle/>
          <a:p>
            <a:endParaRPr lang="en-US"/>
          </a:p>
        </p:txBody>
      </p:sp>
      <p:sp>
        <p:nvSpPr>
          <p:cNvPr id="64570" name="Line 58"/>
          <p:cNvSpPr>
            <a:spLocks noChangeShapeType="1"/>
          </p:cNvSpPr>
          <p:nvPr/>
        </p:nvSpPr>
        <p:spPr bwMode="auto">
          <a:xfrm>
            <a:off x="8027988" y="3500438"/>
            <a:ext cx="0" cy="504825"/>
          </a:xfrm>
          <a:prstGeom prst="line">
            <a:avLst/>
          </a:prstGeom>
          <a:noFill/>
          <a:ln w="76200">
            <a:solidFill>
              <a:srgbClr val="FF3300"/>
            </a:solidFill>
            <a:round/>
            <a:headEnd/>
            <a:tailEnd type="triangle" w="med" len="med"/>
          </a:ln>
        </p:spPr>
        <p:txBody>
          <a:bodyPr/>
          <a:lstStyle/>
          <a:p>
            <a:endParaRPr lang="en-US"/>
          </a:p>
        </p:txBody>
      </p:sp>
      <p:sp>
        <p:nvSpPr>
          <p:cNvPr id="64571" name="Rectangle 59"/>
          <p:cNvSpPr>
            <a:spLocks noChangeArrowheads="1"/>
          </p:cNvSpPr>
          <p:nvPr/>
        </p:nvSpPr>
        <p:spPr bwMode="auto">
          <a:xfrm>
            <a:off x="8820150" y="2493963"/>
            <a:ext cx="323850" cy="2447925"/>
          </a:xfrm>
          <a:prstGeom prst="rect">
            <a:avLst/>
          </a:prstGeom>
          <a:solidFill>
            <a:schemeClr val="bg1"/>
          </a:solidFill>
          <a:ln w="9525">
            <a:solidFill>
              <a:schemeClr val="bg1"/>
            </a:solidFill>
            <a:miter lim="800000"/>
            <a:headEnd/>
            <a:tailEnd/>
          </a:ln>
        </p:spPr>
        <p:txBody>
          <a:bodyPr wrap="none" lIns="91422" tIns="45712" rIns="91422" bIns="45712" anchor="ctr"/>
          <a:lstStyle/>
          <a:p>
            <a:r>
              <a:rPr lang="en-US" u="none">
                <a:latin typeface="Clarendon Condensed" pitchFamily="18" charset="0"/>
              </a:rPr>
              <a:t>S</a:t>
            </a:r>
          </a:p>
          <a:p>
            <a:r>
              <a:rPr lang="en-US" u="none">
                <a:latin typeface="Clarendon Condensed" pitchFamily="18" charset="0"/>
              </a:rPr>
              <a:t>E</a:t>
            </a:r>
          </a:p>
          <a:p>
            <a:r>
              <a:rPr lang="en-US" u="none">
                <a:latin typeface="Clarendon Condensed" pitchFamily="18" charset="0"/>
              </a:rPr>
              <a:t>L</a:t>
            </a:r>
          </a:p>
          <a:p>
            <a:r>
              <a:rPr lang="en-US" u="none">
                <a:latin typeface="Clarendon Condensed" pitchFamily="18" charset="0"/>
              </a:rPr>
              <a:t>E</a:t>
            </a:r>
          </a:p>
          <a:p>
            <a:r>
              <a:rPr lang="en-US" u="none">
                <a:latin typeface="Clarendon Condensed" pitchFamily="18" charset="0"/>
              </a:rPr>
              <a:t>S</a:t>
            </a:r>
          </a:p>
          <a:p>
            <a:r>
              <a:rPr lang="en-US" u="none">
                <a:latin typeface="Clarendon Condensed" pitchFamily="18" charset="0"/>
              </a:rPr>
              <a:t>A</a:t>
            </a:r>
          </a:p>
          <a:p>
            <a:r>
              <a:rPr lang="en-US" u="none">
                <a:latin typeface="Clarendon Condensed" pitchFamily="18" charset="0"/>
              </a:rPr>
              <a:t>I</a:t>
            </a:r>
          </a:p>
        </p:txBody>
      </p:sp>
      <p:sp>
        <p:nvSpPr>
          <p:cNvPr id="64572" name="Line 60"/>
          <p:cNvSpPr>
            <a:spLocks noChangeShapeType="1"/>
          </p:cNvSpPr>
          <p:nvPr/>
        </p:nvSpPr>
        <p:spPr bwMode="auto">
          <a:xfrm>
            <a:off x="7956550" y="5229225"/>
            <a:ext cx="0" cy="144463"/>
          </a:xfrm>
          <a:prstGeom prst="line">
            <a:avLst/>
          </a:prstGeom>
          <a:noFill/>
          <a:ln w="76200" cap="rnd">
            <a:solidFill>
              <a:schemeClr val="accent2"/>
            </a:solidFill>
            <a:prstDash val="sysDot"/>
            <a:round/>
            <a:headEnd/>
            <a:tailEnd/>
          </a:ln>
        </p:spPr>
        <p:txBody>
          <a:bodyPr/>
          <a:lstStyle/>
          <a:p>
            <a:endParaRPr lang="en-US"/>
          </a:p>
        </p:txBody>
      </p:sp>
      <p:sp>
        <p:nvSpPr>
          <p:cNvPr id="64573" name="Line 61"/>
          <p:cNvSpPr>
            <a:spLocks noChangeShapeType="1"/>
          </p:cNvSpPr>
          <p:nvPr/>
        </p:nvSpPr>
        <p:spPr bwMode="auto">
          <a:xfrm>
            <a:off x="7956550" y="5445125"/>
            <a:ext cx="1008063" cy="0"/>
          </a:xfrm>
          <a:prstGeom prst="line">
            <a:avLst/>
          </a:prstGeom>
          <a:noFill/>
          <a:ln w="76200" cap="rnd">
            <a:solidFill>
              <a:schemeClr val="accent2"/>
            </a:solidFill>
            <a:prstDash val="sysDot"/>
            <a:round/>
            <a:headEnd/>
            <a:tailEnd type="triangle" w="med" len="med"/>
          </a:ln>
        </p:spPr>
        <p:txBody>
          <a:bodyPr/>
          <a:lstStyle/>
          <a:p>
            <a:endParaRPr lang="en-US"/>
          </a:p>
        </p:txBody>
      </p:sp>
      <p:sp>
        <p:nvSpPr>
          <p:cNvPr id="64574" name="Line 62"/>
          <p:cNvSpPr>
            <a:spLocks noChangeShapeType="1"/>
          </p:cNvSpPr>
          <p:nvPr/>
        </p:nvSpPr>
        <p:spPr bwMode="auto">
          <a:xfrm>
            <a:off x="6588125" y="5805488"/>
            <a:ext cx="2376488" cy="0"/>
          </a:xfrm>
          <a:prstGeom prst="line">
            <a:avLst/>
          </a:prstGeom>
          <a:noFill/>
          <a:ln w="76200" cap="rnd">
            <a:solidFill>
              <a:schemeClr val="accent2"/>
            </a:solidFill>
            <a:prstDash val="sysDot"/>
            <a:round/>
            <a:headEnd/>
            <a:tailEnd type="triangle" w="med" len="med"/>
          </a:ln>
        </p:spPr>
        <p:txBody>
          <a:bodyPr/>
          <a:lstStyle/>
          <a:p>
            <a:endParaRPr lang="en-US"/>
          </a:p>
        </p:txBody>
      </p:sp>
      <p:sp>
        <p:nvSpPr>
          <p:cNvPr id="64575" name="Line 63"/>
          <p:cNvSpPr>
            <a:spLocks noChangeShapeType="1"/>
          </p:cNvSpPr>
          <p:nvPr/>
        </p:nvSpPr>
        <p:spPr bwMode="auto">
          <a:xfrm>
            <a:off x="4787900" y="6237288"/>
            <a:ext cx="4176713" cy="0"/>
          </a:xfrm>
          <a:prstGeom prst="line">
            <a:avLst/>
          </a:prstGeom>
          <a:noFill/>
          <a:ln w="76200" cap="rnd">
            <a:solidFill>
              <a:schemeClr val="accent2"/>
            </a:solidFill>
            <a:prstDash val="sysDot"/>
            <a:round/>
            <a:headEnd/>
            <a:tailEnd type="triangle" w="med" len="med"/>
          </a:ln>
        </p:spPr>
        <p:txBody>
          <a:bodyPr/>
          <a:lstStyle/>
          <a:p>
            <a:endParaRPr lang="en-US"/>
          </a:p>
        </p:txBody>
      </p:sp>
      <p:sp>
        <p:nvSpPr>
          <p:cNvPr id="64576" name="Line 64"/>
          <p:cNvSpPr>
            <a:spLocks noChangeShapeType="1"/>
          </p:cNvSpPr>
          <p:nvPr/>
        </p:nvSpPr>
        <p:spPr bwMode="auto">
          <a:xfrm>
            <a:off x="3059113" y="6453188"/>
            <a:ext cx="5905500" cy="0"/>
          </a:xfrm>
          <a:prstGeom prst="line">
            <a:avLst/>
          </a:prstGeom>
          <a:noFill/>
          <a:ln w="76200" cap="rnd">
            <a:solidFill>
              <a:schemeClr val="accent2"/>
            </a:solidFill>
            <a:prstDash val="sysDot"/>
            <a:round/>
            <a:headEnd/>
            <a:tailEnd type="triangle" w="med" len="med"/>
          </a:ln>
        </p:spPr>
        <p:txBody>
          <a:bodyPr/>
          <a:lstStyle/>
          <a:p>
            <a:endParaRPr lang="en-US"/>
          </a:p>
        </p:txBody>
      </p:sp>
      <p:sp>
        <p:nvSpPr>
          <p:cNvPr id="64577" name="Rectangle 65"/>
          <p:cNvSpPr>
            <a:spLocks noChangeArrowheads="1"/>
          </p:cNvSpPr>
          <p:nvPr/>
        </p:nvSpPr>
        <p:spPr bwMode="auto">
          <a:xfrm>
            <a:off x="2124075" y="5516563"/>
            <a:ext cx="431800" cy="360362"/>
          </a:xfrm>
          <a:prstGeom prst="rect">
            <a:avLst/>
          </a:prstGeom>
          <a:solidFill>
            <a:srgbClr val="FFFF66"/>
          </a:solidFill>
          <a:ln w="9525">
            <a:solidFill>
              <a:srgbClr val="FFFF66"/>
            </a:solidFill>
            <a:miter lim="800000"/>
            <a:headEnd/>
            <a:tailEnd/>
          </a:ln>
        </p:spPr>
        <p:txBody>
          <a:bodyPr wrap="none" lIns="91422" tIns="45712" rIns="91422" bIns="45712" anchor="ctr"/>
          <a:lstStyle/>
          <a:p>
            <a:r>
              <a:rPr lang="en-US" sz="1800" u="none">
                <a:latin typeface="Clarendon Condensed" pitchFamily="18" charset="0"/>
              </a:rPr>
              <a:t>5 Th</a:t>
            </a:r>
          </a:p>
        </p:txBody>
      </p:sp>
      <p:sp>
        <p:nvSpPr>
          <p:cNvPr id="64578" name="Rectangle 66"/>
          <p:cNvSpPr>
            <a:spLocks noChangeArrowheads="1"/>
          </p:cNvSpPr>
          <p:nvPr/>
        </p:nvSpPr>
        <p:spPr bwMode="auto">
          <a:xfrm>
            <a:off x="2136775" y="2925763"/>
            <a:ext cx="1368425" cy="503237"/>
          </a:xfrm>
          <a:prstGeom prst="rect">
            <a:avLst/>
          </a:prstGeom>
          <a:solidFill>
            <a:srgbClr val="51EB1B"/>
          </a:solidFill>
          <a:ln w="28575">
            <a:solidFill>
              <a:schemeClr val="tx1"/>
            </a:solidFill>
            <a:miter lim="800000"/>
            <a:headEnd/>
            <a:tailEnd/>
          </a:ln>
        </p:spPr>
        <p:txBody>
          <a:bodyPr wrap="none" lIns="91422" tIns="45712" rIns="91422" bIns="45712" anchor="ctr"/>
          <a:lstStyle/>
          <a:p>
            <a:r>
              <a:rPr lang="en-US" sz="2000" u="none">
                <a:latin typeface="Clarendon Condensed" pitchFamily="18" charset="0"/>
              </a:rPr>
              <a:t>Pembukuan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4585"/>
                                        </p:tgtEl>
                                        <p:attrNameLst>
                                          <p:attrName>style.visibility</p:attrName>
                                        </p:attrNameLst>
                                      </p:cBhvr>
                                      <p:to>
                                        <p:strVal val="visible"/>
                                      </p:to>
                                    </p:set>
                                    <p:animEffect transition="in" filter="checkerboard(across)">
                                      <p:cBhvr>
                                        <p:cTn id="7" dur="500"/>
                                        <p:tgtEl>
                                          <p:spTgt spid="6458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64571"/>
                                        </p:tgtEl>
                                        <p:attrNameLst>
                                          <p:attrName>style.visibility</p:attrName>
                                        </p:attrNameLst>
                                      </p:cBhvr>
                                      <p:to>
                                        <p:strVal val="visible"/>
                                      </p:to>
                                    </p:set>
                                    <p:anim calcmode="lin" valueType="num">
                                      <p:cBhvr additive="base">
                                        <p:cTn id="12" dur="500" fill="hold"/>
                                        <p:tgtEl>
                                          <p:spTgt spid="64571"/>
                                        </p:tgtEl>
                                        <p:attrNameLst>
                                          <p:attrName>ppt_x</p:attrName>
                                        </p:attrNameLst>
                                      </p:cBhvr>
                                      <p:tavLst>
                                        <p:tav tm="0">
                                          <p:val>
                                            <p:strVal val="1+#ppt_w/2"/>
                                          </p:val>
                                        </p:tav>
                                        <p:tav tm="100000">
                                          <p:val>
                                            <p:strVal val="#ppt_x"/>
                                          </p:val>
                                        </p:tav>
                                      </p:tavLst>
                                    </p:anim>
                                    <p:anim calcmode="lin" valueType="num">
                                      <p:cBhvr additive="base">
                                        <p:cTn id="13" dur="500" fill="hold"/>
                                        <p:tgtEl>
                                          <p:spTgt spid="6457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4534"/>
                                        </p:tgtEl>
                                        <p:attrNameLst>
                                          <p:attrName>style.visibility</p:attrName>
                                        </p:attrNameLst>
                                      </p:cBhvr>
                                      <p:to>
                                        <p:strVal val="visible"/>
                                      </p:to>
                                    </p:set>
                                    <p:animEffect transition="in" filter="blinds(horizontal)">
                                      <p:cBhvr>
                                        <p:cTn id="18" dur="500"/>
                                        <p:tgtEl>
                                          <p:spTgt spid="64534"/>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64535"/>
                                        </p:tgtEl>
                                        <p:attrNameLst>
                                          <p:attrName>style.visibility</p:attrName>
                                        </p:attrNameLst>
                                      </p:cBhvr>
                                      <p:to>
                                        <p:strVal val="visible"/>
                                      </p:to>
                                    </p:set>
                                    <p:animEffect transition="in" filter="blinds(horizontal)">
                                      <p:cBhvr>
                                        <p:cTn id="23" dur="500"/>
                                        <p:tgtEl>
                                          <p:spTgt spid="64535"/>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64536"/>
                                        </p:tgtEl>
                                        <p:attrNameLst>
                                          <p:attrName>style.visibility</p:attrName>
                                        </p:attrNameLst>
                                      </p:cBhvr>
                                      <p:to>
                                        <p:strVal val="visible"/>
                                      </p:to>
                                    </p:set>
                                    <p:animEffect transition="in" filter="blinds(horizontal)">
                                      <p:cBhvr>
                                        <p:cTn id="28" dur="500"/>
                                        <p:tgtEl>
                                          <p:spTgt spid="64536"/>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64539"/>
                                        </p:tgtEl>
                                        <p:attrNameLst>
                                          <p:attrName>style.visibility</p:attrName>
                                        </p:attrNameLst>
                                      </p:cBhvr>
                                      <p:to>
                                        <p:strVal val="visible"/>
                                      </p:to>
                                    </p:set>
                                    <p:animEffect transition="in" filter="slide(fromBottom)">
                                      <p:cBhvr>
                                        <p:cTn id="33" dur="500"/>
                                        <p:tgtEl>
                                          <p:spTgt spid="64539"/>
                                        </p:tgtEl>
                                      </p:cBhvr>
                                    </p:animEffect>
                                  </p:childTnLst>
                                </p:cTn>
                              </p:par>
                            </p:childTnLst>
                          </p:cTn>
                        </p:par>
                      </p:childTnLst>
                    </p:cTn>
                  </p:par>
                  <p:par>
                    <p:cTn id="34" fill="hold">
                      <p:stCondLst>
                        <p:cond delay="indefinite"/>
                      </p:stCondLst>
                      <p:childTnLst>
                        <p:par>
                          <p:cTn id="35" fill="hold">
                            <p:stCondLst>
                              <p:cond delay="0"/>
                            </p:stCondLst>
                            <p:childTnLst>
                              <p:par>
                                <p:cTn id="36" presetID="23" presetClass="entr" presetSubtype="36" fill="hold" grpId="0" nodeType="clickEffect">
                                  <p:stCondLst>
                                    <p:cond delay="0"/>
                                  </p:stCondLst>
                                  <p:iterate type="lt">
                                    <p:tmPct val="100000"/>
                                  </p:iterate>
                                  <p:childTnLst>
                                    <p:set>
                                      <p:cBhvr>
                                        <p:cTn id="37" dur="1" fill="hold">
                                          <p:stCondLst>
                                            <p:cond delay="0"/>
                                          </p:stCondLst>
                                        </p:cTn>
                                        <p:tgtEl>
                                          <p:spTgt spid="64537"/>
                                        </p:tgtEl>
                                        <p:attrNameLst>
                                          <p:attrName>style.visibility</p:attrName>
                                        </p:attrNameLst>
                                      </p:cBhvr>
                                      <p:to>
                                        <p:strVal val="visible"/>
                                      </p:to>
                                    </p:set>
                                    <p:anim calcmode="lin" valueType="num">
                                      <p:cBhvr>
                                        <p:cTn id="38" dur="75" fill="hold"/>
                                        <p:tgtEl>
                                          <p:spTgt spid="64537"/>
                                        </p:tgtEl>
                                        <p:attrNameLst>
                                          <p:attrName>ppt_w</p:attrName>
                                        </p:attrNameLst>
                                      </p:cBhvr>
                                      <p:tavLst>
                                        <p:tav tm="0">
                                          <p:val>
                                            <p:strVal val="(6*min(max(#ppt_w*#ppt_h,.3),1)-7.4)/-.7*#ppt_w"/>
                                          </p:val>
                                        </p:tav>
                                        <p:tav tm="100000">
                                          <p:val>
                                            <p:strVal val="#ppt_w"/>
                                          </p:val>
                                        </p:tav>
                                      </p:tavLst>
                                    </p:anim>
                                    <p:anim calcmode="lin" valueType="num">
                                      <p:cBhvr>
                                        <p:cTn id="39" dur="75" fill="hold"/>
                                        <p:tgtEl>
                                          <p:spTgt spid="64537"/>
                                        </p:tgtEl>
                                        <p:attrNameLst>
                                          <p:attrName>ppt_h</p:attrName>
                                        </p:attrNameLst>
                                      </p:cBhvr>
                                      <p:tavLst>
                                        <p:tav tm="0">
                                          <p:val>
                                            <p:strVal val="(6*min(max(#ppt_w*#ppt_h,.3),1)-7.4)/-.7*#ppt_h"/>
                                          </p:val>
                                        </p:tav>
                                        <p:tav tm="100000">
                                          <p:val>
                                            <p:strVal val="#ppt_h"/>
                                          </p:val>
                                        </p:tav>
                                      </p:tavLst>
                                    </p:anim>
                                    <p:anim calcmode="lin" valueType="num">
                                      <p:cBhvr>
                                        <p:cTn id="40" dur="75" fill="hold"/>
                                        <p:tgtEl>
                                          <p:spTgt spid="64537"/>
                                        </p:tgtEl>
                                        <p:attrNameLst>
                                          <p:attrName>ppt_x</p:attrName>
                                        </p:attrNameLst>
                                      </p:cBhvr>
                                      <p:tavLst>
                                        <p:tav tm="0">
                                          <p:val>
                                            <p:fltVal val="0.5"/>
                                          </p:val>
                                        </p:tav>
                                        <p:tav tm="100000">
                                          <p:val>
                                            <p:strVal val="#ppt_x"/>
                                          </p:val>
                                        </p:tav>
                                      </p:tavLst>
                                    </p:anim>
                                    <p:anim calcmode="lin" valueType="num">
                                      <p:cBhvr>
                                        <p:cTn id="41" dur="75" fill="hold"/>
                                        <p:tgtEl>
                                          <p:spTgt spid="64537"/>
                                        </p:tgtEl>
                                        <p:attrNameLst>
                                          <p:attrName>ppt_y</p:attrName>
                                        </p:attrNameLst>
                                      </p:cBhvr>
                                      <p:tavLst>
                                        <p:tav tm="0">
                                          <p:val>
                                            <p:strVal val="1+(6*min(max(#ppt_w*#ppt_h,.3),1)-7.4)/-.7*#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2" presetClass="entr" presetSubtype="1" fill="hold" grpId="0" nodeType="clickEffect">
                                  <p:stCondLst>
                                    <p:cond delay="0"/>
                                  </p:stCondLst>
                                  <p:childTnLst>
                                    <p:set>
                                      <p:cBhvr>
                                        <p:cTn id="45" dur="1" fill="hold">
                                          <p:stCondLst>
                                            <p:cond delay="0"/>
                                          </p:stCondLst>
                                        </p:cTn>
                                        <p:tgtEl>
                                          <p:spTgt spid="64540"/>
                                        </p:tgtEl>
                                        <p:attrNameLst>
                                          <p:attrName>style.visibility</p:attrName>
                                        </p:attrNameLst>
                                      </p:cBhvr>
                                      <p:to>
                                        <p:strVal val="visible"/>
                                      </p:to>
                                    </p:set>
                                    <p:animEffect transition="in" filter="slide(fromTop)">
                                      <p:cBhvr>
                                        <p:cTn id="46" dur="500"/>
                                        <p:tgtEl>
                                          <p:spTgt spid="64540"/>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64578"/>
                                        </p:tgtEl>
                                        <p:attrNameLst>
                                          <p:attrName>style.visibility</p:attrName>
                                        </p:attrNameLst>
                                      </p:cBhvr>
                                      <p:to>
                                        <p:strVal val="visible"/>
                                      </p:to>
                                    </p:set>
                                    <p:animEffect transition="in" filter="dissolve">
                                      <p:cBhvr>
                                        <p:cTn id="51" dur="500"/>
                                        <p:tgtEl>
                                          <p:spTgt spid="64578"/>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4" fill="hold" grpId="0" nodeType="clickEffect">
                                  <p:stCondLst>
                                    <p:cond delay="0"/>
                                  </p:stCondLst>
                                  <p:childTnLst>
                                    <p:set>
                                      <p:cBhvr>
                                        <p:cTn id="55" dur="1" fill="hold">
                                          <p:stCondLst>
                                            <p:cond delay="0"/>
                                          </p:stCondLst>
                                        </p:cTn>
                                        <p:tgtEl>
                                          <p:spTgt spid="64538"/>
                                        </p:tgtEl>
                                        <p:attrNameLst>
                                          <p:attrName>style.visibility</p:attrName>
                                        </p:attrNameLst>
                                      </p:cBhvr>
                                      <p:to>
                                        <p:strVal val="visible"/>
                                      </p:to>
                                    </p:set>
                                    <p:animEffect transition="in" filter="slide(fromBottom)">
                                      <p:cBhvr>
                                        <p:cTn id="56" dur="500"/>
                                        <p:tgtEl>
                                          <p:spTgt spid="64538"/>
                                        </p:tgtEl>
                                      </p:cBhvr>
                                    </p:animEffect>
                                  </p:childTnLst>
                                </p:cTn>
                              </p:par>
                            </p:childTnLst>
                          </p:cTn>
                        </p:par>
                      </p:childTnLst>
                    </p:cTn>
                  </p:par>
                  <p:par>
                    <p:cTn id="57" fill="hold">
                      <p:stCondLst>
                        <p:cond delay="indefinite"/>
                      </p:stCondLst>
                      <p:childTnLst>
                        <p:par>
                          <p:cTn id="58" fill="hold">
                            <p:stCondLst>
                              <p:cond delay="0"/>
                            </p:stCondLst>
                            <p:childTnLst>
                              <p:par>
                                <p:cTn id="59" presetID="5" presetClass="entr" presetSubtype="10" fill="hold" grpId="0" nodeType="clickEffect">
                                  <p:stCondLst>
                                    <p:cond delay="0"/>
                                  </p:stCondLst>
                                  <p:childTnLst>
                                    <p:set>
                                      <p:cBhvr>
                                        <p:cTn id="60" dur="1" fill="hold">
                                          <p:stCondLst>
                                            <p:cond delay="0"/>
                                          </p:stCondLst>
                                        </p:cTn>
                                        <p:tgtEl>
                                          <p:spTgt spid="64541"/>
                                        </p:tgtEl>
                                        <p:attrNameLst>
                                          <p:attrName>style.visibility</p:attrName>
                                        </p:attrNameLst>
                                      </p:cBhvr>
                                      <p:to>
                                        <p:strVal val="visible"/>
                                      </p:to>
                                    </p:set>
                                    <p:animEffect transition="in" filter="checkerboard(across)">
                                      <p:cBhvr>
                                        <p:cTn id="61" dur="500"/>
                                        <p:tgtEl>
                                          <p:spTgt spid="64541"/>
                                        </p:tgtEl>
                                      </p:cBhvr>
                                    </p:animEffect>
                                  </p:childTnLst>
                                </p:cTn>
                              </p:par>
                            </p:childTnLst>
                          </p:cTn>
                        </p:par>
                      </p:childTnLst>
                    </p:cTn>
                  </p:par>
                  <p:par>
                    <p:cTn id="62" fill="hold">
                      <p:stCondLst>
                        <p:cond delay="indefinite"/>
                      </p:stCondLst>
                      <p:childTnLst>
                        <p:par>
                          <p:cTn id="63" fill="hold">
                            <p:stCondLst>
                              <p:cond delay="0"/>
                            </p:stCondLst>
                            <p:childTnLst>
                              <p:par>
                                <p:cTn id="64" presetID="5" presetClass="entr" presetSubtype="10" fill="hold" grpId="0" nodeType="clickEffect">
                                  <p:stCondLst>
                                    <p:cond delay="0"/>
                                  </p:stCondLst>
                                  <p:iterate type="lt">
                                    <p:tmPct val="100000"/>
                                  </p:iterate>
                                  <p:childTnLst>
                                    <p:set>
                                      <p:cBhvr>
                                        <p:cTn id="65" dur="1" fill="hold">
                                          <p:stCondLst>
                                            <p:cond delay="0"/>
                                          </p:stCondLst>
                                        </p:cTn>
                                        <p:tgtEl>
                                          <p:spTgt spid="64542"/>
                                        </p:tgtEl>
                                        <p:attrNameLst>
                                          <p:attrName>style.visibility</p:attrName>
                                        </p:attrNameLst>
                                      </p:cBhvr>
                                      <p:to>
                                        <p:strVal val="visible"/>
                                      </p:to>
                                    </p:set>
                                    <p:animEffect transition="in" filter="checkerboard(across)">
                                      <p:cBhvr>
                                        <p:cTn id="66" dur="75"/>
                                        <p:tgtEl>
                                          <p:spTgt spid="64542"/>
                                        </p:tgtEl>
                                      </p:cBhvr>
                                    </p:animEffect>
                                  </p:childTnLst>
                                </p:cTn>
                              </p:par>
                            </p:childTnLst>
                          </p:cTn>
                        </p:par>
                      </p:childTnLst>
                    </p:cTn>
                  </p:par>
                  <p:par>
                    <p:cTn id="67" fill="hold">
                      <p:stCondLst>
                        <p:cond delay="indefinite"/>
                      </p:stCondLst>
                      <p:childTnLst>
                        <p:par>
                          <p:cTn id="68" fill="hold">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64545"/>
                                        </p:tgtEl>
                                        <p:attrNameLst>
                                          <p:attrName>style.visibility</p:attrName>
                                        </p:attrNameLst>
                                      </p:cBhvr>
                                      <p:to>
                                        <p:strVal val="visible"/>
                                      </p:to>
                                    </p:set>
                                    <p:animEffect transition="in" filter="blinds(horizontal)">
                                      <p:cBhvr>
                                        <p:cTn id="71" dur="500"/>
                                        <p:tgtEl>
                                          <p:spTgt spid="64545"/>
                                        </p:tgtEl>
                                      </p:cBhvr>
                                    </p:animEffect>
                                  </p:childTnLst>
                                </p:cTn>
                              </p:par>
                            </p:childTnLst>
                          </p:cTn>
                        </p:par>
                      </p:childTnLst>
                    </p:cTn>
                  </p:par>
                  <p:par>
                    <p:cTn id="72" fill="hold">
                      <p:stCondLst>
                        <p:cond delay="indefinite"/>
                      </p:stCondLst>
                      <p:childTnLst>
                        <p:par>
                          <p:cTn id="73" fill="hold">
                            <p:stCondLst>
                              <p:cond delay="0"/>
                            </p:stCondLst>
                            <p:childTnLst>
                              <p:par>
                                <p:cTn id="74" presetID="5" presetClass="entr" presetSubtype="10" fill="hold" grpId="0" nodeType="clickEffect">
                                  <p:stCondLst>
                                    <p:cond delay="0"/>
                                  </p:stCondLst>
                                  <p:childTnLst>
                                    <p:set>
                                      <p:cBhvr>
                                        <p:cTn id="75" dur="1" fill="hold">
                                          <p:stCondLst>
                                            <p:cond delay="0"/>
                                          </p:stCondLst>
                                        </p:cTn>
                                        <p:tgtEl>
                                          <p:spTgt spid="64577"/>
                                        </p:tgtEl>
                                        <p:attrNameLst>
                                          <p:attrName>style.visibility</p:attrName>
                                        </p:attrNameLst>
                                      </p:cBhvr>
                                      <p:to>
                                        <p:strVal val="visible"/>
                                      </p:to>
                                    </p:set>
                                    <p:animEffect transition="in" filter="checkerboard(across)">
                                      <p:cBhvr>
                                        <p:cTn id="76" dur="500"/>
                                        <p:tgtEl>
                                          <p:spTgt spid="64577"/>
                                        </p:tgtEl>
                                      </p:cBhvr>
                                    </p:animEffect>
                                  </p:childTnLst>
                                </p:cTn>
                              </p:par>
                            </p:childTnLst>
                          </p:cTn>
                        </p:par>
                      </p:childTnLst>
                    </p:cTn>
                  </p:par>
                  <p:par>
                    <p:cTn id="77" fill="hold">
                      <p:stCondLst>
                        <p:cond delay="indefinite"/>
                      </p:stCondLst>
                      <p:childTnLst>
                        <p:par>
                          <p:cTn id="78" fill="hold">
                            <p:stCondLst>
                              <p:cond delay="0"/>
                            </p:stCondLst>
                            <p:childTnLst>
                              <p:par>
                                <p:cTn id="79" presetID="12" presetClass="entr" presetSubtype="4" fill="hold" grpId="0" nodeType="clickEffect">
                                  <p:stCondLst>
                                    <p:cond delay="0"/>
                                  </p:stCondLst>
                                  <p:childTnLst>
                                    <p:set>
                                      <p:cBhvr>
                                        <p:cTn id="80" dur="1" fill="hold">
                                          <p:stCondLst>
                                            <p:cond delay="0"/>
                                          </p:stCondLst>
                                        </p:cTn>
                                        <p:tgtEl>
                                          <p:spTgt spid="64543"/>
                                        </p:tgtEl>
                                        <p:attrNameLst>
                                          <p:attrName>style.visibility</p:attrName>
                                        </p:attrNameLst>
                                      </p:cBhvr>
                                      <p:to>
                                        <p:strVal val="visible"/>
                                      </p:to>
                                    </p:set>
                                    <p:animEffect transition="in" filter="slide(fromBottom)">
                                      <p:cBhvr>
                                        <p:cTn id="81" dur="500"/>
                                        <p:tgtEl>
                                          <p:spTgt spid="64543"/>
                                        </p:tgtEl>
                                      </p:cBhvr>
                                    </p:animEffect>
                                  </p:childTnLst>
                                </p:cTn>
                              </p:par>
                            </p:childTnLst>
                          </p:cTn>
                        </p:par>
                      </p:childTnLst>
                    </p:cTn>
                  </p:par>
                  <p:par>
                    <p:cTn id="82" fill="hold">
                      <p:stCondLst>
                        <p:cond delay="indefinite"/>
                      </p:stCondLst>
                      <p:childTnLst>
                        <p:par>
                          <p:cTn id="83" fill="hold">
                            <p:stCondLst>
                              <p:cond delay="0"/>
                            </p:stCondLst>
                            <p:childTnLst>
                              <p:par>
                                <p:cTn id="84" presetID="7" presetClass="entr" presetSubtype="8" fill="hold" grpId="0" nodeType="clickEffect">
                                  <p:stCondLst>
                                    <p:cond delay="0"/>
                                  </p:stCondLst>
                                  <p:childTnLst>
                                    <p:set>
                                      <p:cBhvr>
                                        <p:cTn id="85" dur="1" fill="hold">
                                          <p:stCondLst>
                                            <p:cond delay="0"/>
                                          </p:stCondLst>
                                        </p:cTn>
                                        <p:tgtEl>
                                          <p:spTgt spid="64576"/>
                                        </p:tgtEl>
                                        <p:attrNameLst>
                                          <p:attrName>style.visibility</p:attrName>
                                        </p:attrNameLst>
                                      </p:cBhvr>
                                      <p:to>
                                        <p:strVal val="visible"/>
                                      </p:to>
                                    </p:set>
                                    <p:anim calcmode="lin" valueType="num">
                                      <p:cBhvr additive="base">
                                        <p:cTn id="86" dur="5000" fill="hold"/>
                                        <p:tgtEl>
                                          <p:spTgt spid="64576"/>
                                        </p:tgtEl>
                                        <p:attrNameLst>
                                          <p:attrName>ppt_x</p:attrName>
                                        </p:attrNameLst>
                                      </p:cBhvr>
                                      <p:tavLst>
                                        <p:tav tm="0">
                                          <p:val>
                                            <p:strVal val="0-#ppt_w/2"/>
                                          </p:val>
                                        </p:tav>
                                        <p:tav tm="100000">
                                          <p:val>
                                            <p:strVal val="#ppt_x"/>
                                          </p:val>
                                        </p:tav>
                                      </p:tavLst>
                                    </p:anim>
                                    <p:anim calcmode="lin" valueType="num">
                                      <p:cBhvr additive="base">
                                        <p:cTn id="87" dur="5000" fill="hold"/>
                                        <p:tgtEl>
                                          <p:spTgt spid="64576"/>
                                        </p:tgtEl>
                                        <p:attrNameLst>
                                          <p:attrName>ppt_y</p:attrName>
                                        </p:attrNameLst>
                                      </p:cBhvr>
                                      <p:tavLst>
                                        <p:tav tm="0">
                                          <p:val>
                                            <p:strVal val="#ppt_y"/>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64544"/>
                                        </p:tgtEl>
                                        <p:attrNameLst>
                                          <p:attrName>style.visibility</p:attrName>
                                        </p:attrNameLst>
                                      </p:cBhvr>
                                      <p:to>
                                        <p:strVal val="visible"/>
                                      </p:to>
                                    </p:set>
                                    <p:animEffect transition="in" filter="blinds(horizontal)">
                                      <p:cBhvr>
                                        <p:cTn id="92" dur="500"/>
                                        <p:tgtEl>
                                          <p:spTgt spid="64544"/>
                                        </p:tgtEl>
                                      </p:cBhvr>
                                    </p:animEffect>
                                  </p:childTnLst>
                                </p:cTn>
                              </p:par>
                            </p:childTnLst>
                          </p:cTn>
                        </p:par>
                      </p:childTnLst>
                    </p:cTn>
                  </p:par>
                  <p:par>
                    <p:cTn id="93" fill="hold">
                      <p:stCondLst>
                        <p:cond delay="indefinite"/>
                      </p:stCondLst>
                      <p:childTnLst>
                        <p:par>
                          <p:cTn id="94" fill="hold">
                            <p:stCondLst>
                              <p:cond delay="0"/>
                            </p:stCondLst>
                            <p:childTnLst>
                              <p:par>
                                <p:cTn id="95" presetID="5" presetClass="entr" presetSubtype="10" fill="hold" grpId="0" nodeType="clickEffect">
                                  <p:stCondLst>
                                    <p:cond delay="0"/>
                                  </p:stCondLst>
                                  <p:childTnLst>
                                    <p:set>
                                      <p:cBhvr>
                                        <p:cTn id="96" dur="1" fill="hold">
                                          <p:stCondLst>
                                            <p:cond delay="0"/>
                                          </p:stCondLst>
                                        </p:cTn>
                                        <p:tgtEl>
                                          <p:spTgt spid="64568"/>
                                        </p:tgtEl>
                                        <p:attrNameLst>
                                          <p:attrName>style.visibility</p:attrName>
                                        </p:attrNameLst>
                                      </p:cBhvr>
                                      <p:to>
                                        <p:strVal val="visible"/>
                                      </p:to>
                                    </p:set>
                                    <p:animEffect transition="in" filter="checkerboard(across)">
                                      <p:cBhvr>
                                        <p:cTn id="97" dur="500"/>
                                        <p:tgtEl>
                                          <p:spTgt spid="64568"/>
                                        </p:tgtEl>
                                      </p:cBhvr>
                                    </p:animEffect>
                                  </p:childTnLst>
                                </p:cTn>
                              </p:par>
                            </p:childTnLst>
                          </p:cTn>
                        </p:par>
                      </p:childTnLst>
                    </p:cTn>
                  </p:par>
                  <p:par>
                    <p:cTn id="98" fill="hold">
                      <p:stCondLst>
                        <p:cond delay="indefinite"/>
                      </p:stCondLst>
                      <p:childTnLst>
                        <p:par>
                          <p:cTn id="99" fill="hold">
                            <p:stCondLst>
                              <p:cond delay="0"/>
                            </p:stCondLst>
                            <p:childTnLst>
                              <p:par>
                                <p:cTn id="100" presetID="7" presetClass="entr" presetSubtype="4" fill="hold" grpId="0" nodeType="clickEffect">
                                  <p:stCondLst>
                                    <p:cond delay="0"/>
                                  </p:stCondLst>
                                  <p:childTnLst>
                                    <p:set>
                                      <p:cBhvr>
                                        <p:cTn id="101" dur="1" fill="hold">
                                          <p:stCondLst>
                                            <p:cond delay="0"/>
                                          </p:stCondLst>
                                        </p:cTn>
                                        <p:tgtEl>
                                          <p:spTgt spid="64569"/>
                                        </p:tgtEl>
                                        <p:attrNameLst>
                                          <p:attrName>style.visibility</p:attrName>
                                        </p:attrNameLst>
                                      </p:cBhvr>
                                      <p:to>
                                        <p:strVal val="visible"/>
                                      </p:to>
                                    </p:set>
                                    <p:anim calcmode="lin" valueType="num">
                                      <p:cBhvr additive="base">
                                        <p:cTn id="102" dur="5000" fill="hold"/>
                                        <p:tgtEl>
                                          <p:spTgt spid="64569"/>
                                        </p:tgtEl>
                                        <p:attrNameLst>
                                          <p:attrName>ppt_x</p:attrName>
                                        </p:attrNameLst>
                                      </p:cBhvr>
                                      <p:tavLst>
                                        <p:tav tm="0">
                                          <p:val>
                                            <p:strVal val="#ppt_x"/>
                                          </p:val>
                                        </p:tav>
                                        <p:tav tm="100000">
                                          <p:val>
                                            <p:strVal val="#ppt_x"/>
                                          </p:val>
                                        </p:tav>
                                      </p:tavLst>
                                    </p:anim>
                                    <p:anim calcmode="lin" valueType="num">
                                      <p:cBhvr additive="base">
                                        <p:cTn id="103" dur="5000" fill="hold"/>
                                        <p:tgtEl>
                                          <p:spTgt spid="64569"/>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9" presetClass="entr" presetSubtype="0" fill="hold" grpId="0" nodeType="clickEffect">
                                  <p:stCondLst>
                                    <p:cond delay="0"/>
                                  </p:stCondLst>
                                  <p:childTnLst>
                                    <p:set>
                                      <p:cBhvr>
                                        <p:cTn id="107" dur="1" fill="hold">
                                          <p:stCondLst>
                                            <p:cond delay="0"/>
                                          </p:stCondLst>
                                        </p:cTn>
                                        <p:tgtEl>
                                          <p:spTgt spid="64546"/>
                                        </p:tgtEl>
                                        <p:attrNameLst>
                                          <p:attrName>style.visibility</p:attrName>
                                        </p:attrNameLst>
                                      </p:cBhvr>
                                      <p:to>
                                        <p:strVal val="visible"/>
                                      </p:to>
                                    </p:set>
                                    <p:animEffect transition="in" filter="dissolve">
                                      <p:cBhvr>
                                        <p:cTn id="108" dur="500"/>
                                        <p:tgtEl>
                                          <p:spTgt spid="64546"/>
                                        </p:tgtEl>
                                      </p:cBhvr>
                                    </p:animEffect>
                                  </p:childTnLst>
                                </p:cTn>
                              </p:par>
                            </p:childTnLst>
                          </p:cTn>
                        </p:par>
                      </p:childTnLst>
                    </p:cTn>
                  </p:par>
                  <p:par>
                    <p:cTn id="109" fill="hold">
                      <p:stCondLst>
                        <p:cond delay="indefinite"/>
                      </p:stCondLst>
                      <p:childTnLst>
                        <p:par>
                          <p:cTn id="110" fill="hold">
                            <p:stCondLst>
                              <p:cond delay="0"/>
                            </p:stCondLst>
                            <p:childTnLst>
                              <p:par>
                                <p:cTn id="111" presetID="7" presetClass="entr" presetSubtype="4" fill="hold" grpId="0" nodeType="clickEffect">
                                  <p:stCondLst>
                                    <p:cond delay="0"/>
                                  </p:stCondLst>
                                  <p:childTnLst>
                                    <p:set>
                                      <p:cBhvr>
                                        <p:cTn id="112" dur="1" fill="hold">
                                          <p:stCondLst>
                                            <p:cond delay="0"/>
                                          </p:stCondLst>
                                        </p:cTn>
                                        <p:tgtEl>
                                          <p:spTgt spid="64556"/>
                                        </p:tgtEl>
                                        <p:attrNameLst>
                                          <p:attrName>style.visibility</p:attrName>
                                        </p:attrNameLst>
                                      </p:cBhvr>
                                      <p:to>
                                        <p:strVal val="visible"/>
                                      </p:to>
                                    </p:set>
                                    <p:anim calcmode="lin" valueType="num">
                                      <p:cBhvr additive="base">
                                        <p:cTn id="113" dur="5000" fill="hold"/>
                                        <p:tgtEl>
                                          <p:spTgt spid="64556"/>
                                        </p:tgtEl>
                                        <p:attrNameLst>
                                          <p:attrName>ppt_x</p:attrName>
                                        </p:attrNameLst>
                                      </p:cBhvr>
                                      <p:tavLst>
                                        <p:tav tm="0">
                                          <p:val>
                                            <p:strVal val="#ppt_x"/>
                                          </p:val>
                                        </p:tav>
                                        <p:tav tm="100000">
                                          <p:val>
                                            <p:strVal val="#ppt_x"/>
                                          </p:val>
                                        </p:tav>
                                      </p:tavLst>
                                    </p:anim>
                                    <p:anim calcmode="lin" valueType="num">
                                      <p:cBhvr additive="base">
                                        <p:cTn id="114" dur="5000" fill="hold"/>
                                        <p:tgtEl>
                                          <p:spTgt spid="64556"/>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9" presetClass="entr" presetSubtype="0" fill="hold" grpId="0" nodeType="clickEffect">
                                  <p:stCondLst>
                                    <p:cond delay="0"/>
                                  </p:stCondLst>
                                  <p:childTnLst>
                                    <p:set>
                                      <p:cBhvr>
                                        <p:cTn id="118" dur="1" fill="hold">
                                          <p:stCondLst>
                                            <p:cond delay="0"/>
                                          </p:stCondLst>
                                        </p:cTn>
                                        <p:tgtEl>
                                          <p:spTgt spid="64547"/>
                                        </p:tgtEl>
                                        <p:attrNameLst>
                                          <p:attrName>style.visibility</p:attrName>
                                        </p:attrNameLst>
                                      </p:cBhvr>
                                      <p:to>
                                        <p:strVal val="visible"/>
                                      </p:to>
                                    </p:set>
                                    <p:animEffect transition="in" filter="dissolve">
                                      <p:cBhvr>
                                        <p:cTn id="119" dur="500"/>
                                        <p:tgtEl>
                                          <p:spTgt spid="64547"/>
                                        </p:tgtEl>
                                      </p:cBhvr>
                                    </p:animEffect>
                                  </p:childTnLst>
                                </p:cTn>
                              </p:par>
                            </p:childTnLst>
                          </p:cTn>
                        </p:par>
                      </p:childTnLst>
                    </p:cTn>
                  </p:par>
                  <p:par>
                    <p:cTn id="120" fill="hold">
                      <p:stCondLst>
                        <p:cond delay="indefinite"/>
                      </p:stCondLst>
                      <p:childTnLst>
                        <p:par>
                          <p:cTn id="121" fill="hold">
                            <p:stCondLst>
                              <p:cond delay="0"/>
                            </p:stCondLst>
                            <p:childTnLst>
                              <p:par>
                                <p:cTn id="122" presetID="9" presetClass="entr" presetSubtype="0" fill="hold" grpId="0" nodeType="clickEffect">
                                  <p:stCondLst>
                                    <p:cond delay="0"/>
                                  </p:stCondLst>
                                  <p:childTnLst>
                                    <p:set>
                                      <p:cBhvr>
                                        <p:cTn id="123" dur="1" fill="hold">
                                          <p:stCondLst>
                                            <p:cond delay="0"/>
                                          </p:stCondLst>
                                        </p:cTn>
                                        <p:tgtEl>
                                          <p:spTgt spid="64548"/>
                                        </p:tgtEl>
                                        <p:attrNameLst>
                                          <p:attrName>style.visibility</p:attrName>
                                        </p:attrNameLst>
                                      </p:cBhvr>
                                      <p:to>
                                        <p:strVal val="visible"/>
                                      </p:to>
                                    </p:set>
                                    <p:animEffect transition="in" filter="dissolve">
                                      <p:cBhvr>
                                        <p:cTn id="124" dur="500"/>
                                        <p:tgtEl>
                                          <p:spTgt spid="64548"/>
                                        </p:tgtEl>
                                      </p:cBhvr>
                                    </p:animEffect>
                                  </p:childTnLst>
                                </p:cTn>
                              </p:par>
                            </p:childTnLst>
                          </p:cTn>
                        </p:par>
                      </p:childTnLst>
                    </p:cTn>
                  </p:par>
                  <p:par>
                    <p:cTn id="125" fill="hold">
                      <p:stCondLst>
                        <p:cond delay="indefinite"/>
                      </p:stCondLst>
                      <p:childTnLst>
                        <p:par>
                          <p:cTn id="126" fill="hold">
                            <p:stCondLst>
                              <p:cond delay="0"/>
                            </p:stCondLst>
                            <p:childTnLst>
                              <p:par>
                                <p:cTn id="127" presetID="5" presetClass="entr" presetSubtype="10" fill="hold" grpId="0" nodeType="clickEffect">
                                  <p:stCondLst>
                                    <p:cond delay="0"/>
                                  </p:stCondLst>
                                  <p:iterate type="lt">
                                    <p:tmPct val="100000"/>
                                  </p:iterate>
                                  <p:childTnLst>
                                    <p:set>
                                      <p:cBhvr>
                                        <p:cTn id="128" dur="1" fill="hold">
                                          <p:stCondLst>
                                            <p:cond delay="0"/>
                                          </p:stCondLst>
                                        </p:cTn>
                                        <p:tgtEl>
                                          <p:spTgt spid="64549"/>
                                        </p:tgtEl>
                                        <p:attrNameLst>
                                          <p:attrName>style.visibility</p:attrName>
                                        </p:attrNameLst>
                                      </p:cBhvr>
                                      <p:to>
                                        <p:strVal val="visible"/>
                                      </p:to>
                                    </p:set>
                                    <p:animEffect transition="in" filter="checkerboard(across)">
                                      <p:cBhvr>
                                        <p:cTn id="129" dur="75"/>
                                        <p:tgtEl>
                                          <p:spTgt spid="64549"/>
                                        </p:tgtEl>
                                      </p:cBhvr>
                                    </p:animEffect>
                                  </p:childTnLst>
                                </p:cTn>
                              </p:par>
                            </p:childTnLst>
                          </p:cTn>
                        </p:par>
                      </p:childTnLst>
                    </p:cTn>
                  </p:par>
                  <p:par>
                    <p:cTn id="130" fill="hold">
                      <p:stCondLst>
                        <p:cond delay="indefinite"/>
                      </p:stCondLst>
                      <p:childTnLst>
                        <p:par>
                          <p:cTn id="131" fill="hold">
                            <p:stCondLst>
                              <p:cond delay="0"/>
                            </p:stCondLst>
                            <p:childTnLst>
                              <p:par>
                                <p:cTn id="132" presetID="12" presetClass="entr" presetSubtype="4" fill="hold" grpId="0" nodeType="clickEffect">
                                  <p:stCondLst>
                                    <p:cond delay="0"/>
                                  </p:stCondLst>
                                  <p:childTnLst>
                                    <p:set>
                                      <p:cBhvr>
                                        <p:cTn id="133" dur="1" fill="hold">
                                          <p:stCondLst>
                                            <p:cond delay="0"/>
                                          </p:stCondLst>
                                        </p:cTn>
                                        <p:tgtEl>
                                          <p:spTgt spid="64550"/>
                                        </p:tgtEl>
                                        <p:attrNameLst>
                                          <p:attrName>style.visibility</p:attrName>
                                        </p:attrNameLst>
                                      </p:cBhvr>
                                      <p:to>
                                        <p:strVal val="visible"/>
                                      </p:to>
                                    </p:set>
                                    <p:animEffect transition="in" filter="slide(fromBottom)">
                                      <p:cBhvr>
                                        <p:cTn id="134" dur="500"/>
                                        <p:tgtEl>
                                          <p:spTgt spid="64550"/>
                                        </p:tgtEl>
                                      </p:cBhvr>
                                    </p:animEffect>
                                  </p:childTnLst>
                                </p:cTn>
                              </p:par>
                            </p:childTnLst>
                          </p:cTn>
                        </p:par>
                      </p:childTnLst>
                    </p:cTn>
                  </p:par>
                  <p:par>
                    <p:cTn id="135" fill="hold">
                      <p:stCondLst>
                        <p:cond delay="indefinite"/>
                      </p:stCondLst>
                      <p:childTnLst>
                        <p:par>
                          <p:cTn id="136" fill="hold">
                            <p:stCondLst>
                              <p:cond delay="0"/>
                            </p:stCondLst>
                            <p:childTnLst>
                              <p:par>
                                <p:cTn id="137" presetID="5" presetClass="entr" presetSubtype="10" fill="hold" grpId="0" nodeType="clickEffect">
                                  <p:stCondLst>
                                    <p:cond delay="0"/>
                                  </p:stCondLst>
                                  <p:childTnLst>
                                    <p:set>
                                      <p:cBhvr>
                                        <p:cTn id="138" dur="1" fill="hold">
                                          <p:stCondLst>
                                            <p:cond delay="0"/>
                                          </p:stCondLst>
                                        </p:cTn>
                                        <p:tgtEl>
                                          <p:spTgt spid="64552"/>
                                        </p:tgtEl>
                                        <p:attrNameLst>
                                          <p:attrName>style.visibility</p:attrName>
                                        </p:attrNameLst>
                                      </p:cBhvr>
                                      <p:to>
                                        <p:strVal val="visible"/>
                                      </p:to>
                                    </p:set>
                                    <p:animEffect transition="in" filter="checkerboard(across)">
                                      <p:cBhvr>
                                        <p:cTn id="139" dur="500"/>
                                        <p:tgtEl>
                                          <p:spTgt spid="64552"/>
                                        </p:tgtEl>
                                      </p:cBhvr>
                                    </p:animEffect>
                                  </p:childTnLst>
                                </p:cTn>
                              </p:par>
                            </p:childTnLst>
                          </p:cTn>
                        </p:par>
                      </p:childTnLst>
                    </p:cTn>
                  </p:par>
                  <p:par>
                    <p:cTn id="140" fill="hold">
                      <p:stCondLst>
                        <p:cond delay="indefinite"/>
                      </p:stCondLst>
                      <p:childTnLst>
                        <p:par>
                          <p:cTn id="141" fill="hold">
                            <p:stCondLst>
                              <p:cond delay="0"/>
                            </p:stCondLst>
                            <p:childTnLst>
                              <p:par>
                                <p:cTn id="142" presetID="7" presetClass="entr" presetSubtype="8" fill="hold" grpId="0" nodeType="clickEffect">
                                  <p:stCondLst>
                                    <p:cond delay="0"/>
                                  </p:stCondLst>
                                  <p:childTnLst>
                                    <p:set>
                                      <p:cBhvr>
                                        <p:cTn id="143" dur="1" fill="hold">
                                          <p:stCondLst>
                                            <p:cond delay="0"/>
                                          </p:stCondLst>
                                        </p:cTn>
                                        <p:tgtEl>
                                          <p:spTgt spid="64575"/>
                                        </p:tgtEl>
                                        <p:attrNameLst>
                                          <p:attrName>style.visibility</p:attrName>
                                        </p:attrNameLst>
                                      </p:cBhvr>
                                      <p:to>
                                        <p:strVal val="visible"/>
                                      </p:to>
                                    </p:set>
                                    <p:anim calcmode="lin" valueType="num">
                                      <p:cBhvr additive="base">
                                        <p:cTn id="144" dur="5000" fill="hold"/>
                                        <p:tgtEl>
                                          <p:spTgt spid="64575"/>
                                        </p:tgtEl>
                                        <p:attrNameLst>
                                          <p:attrName>ppt_x</p:attrName>
                                        </p:attrNameLst>
                                      </p:cBhvr>
                                      <p:tavLst>
                                        <p:tav tm="0">
                                          <p:val>
                                            <p:strVal val="0-#ppt_w/2"/>
                                          </p:val>
                                        </p:tav>
                                        <p:tav tm="100000">
                                          <p:val>
                                            <p:strVal val="#ppt_x"/>
                                          </p:val>
                                        </p:tav>
                                      </p:tavLst>
                                    </p:anim>
                                    <p:anim calcmode="lin" valueType="num">
                                      <p:cBhvr additive="base">
                                        <p:cTn id="145" dur="5000" fill="hold"/>
                                        <p:tgtEl>
                                          <p:spTgt spid="64575"/>
                                        </p:tgtEl>
                                        <p:attrNameLst>
                                          <p:attrName>ppt_y</p:attrName>
                                        </p:attrNameLst>
                                      </p:cBhvr>
                                      <p:tavLst>
                                        <p:tav tm="0">
                                          <p:val>
                                            <p:strVal val="#ppt_y"/>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3" presetClass="entr" presetSubtype="10" fill="hold" grpId="0" nodeType="clickEffect">
                                  <p:stCondLst>
                                    <p:cond delay="0"/>
                                  </p:stCondLst>
                                  <p:childTnLst>
                                    <p:set>
                                      <p:cBhvr>
                                        <p:cTn id="149" dur="1" fill="hold">
                                          <p:stCondLst>
                                            <p:cond delay="0"/>
                                          </p:stCondLst>
                                        </p:cTn>
                                        <p:tgtEl>
                                          <p:spTgt spid="64551"/>
                                        </p:tgtEl>
                                        <p:attrNameLst>
                                          <p:attrName>style.visibility</p:attrName>
                                        </p:attrNameLst>
                                      </p:cBhvr>
                                      <p:to>
                                        <p:strVal val="visible"/>
                                      </p:to>
                                    </p:set>
                                    <p:animEffect transition="in" filter="blinds(horizontal)">
                                      <p:cBhvr>
                                        <p:cTn id="150" dur="500"/>
                                        <p:tgtEl>
                                          <p:spTgt spid="64551"/>
                                        </p:tgtEl>
                                      </p:cBhvr>
                                    </p:animEffect>
                                  </p:childTnLst>
                                </p:cTn>
                              </p:par>
                            </p:childTnLst>
                          </p:cTn>
                        </p:par>
                      </p:childTnLst>
                    </p:cTn>
                  </p:par>
                  <p:par>
                    <p:cTn id="151" fill="hold">
                      <p:stCondLst>
                        <p:cond delay="indefinite"/>
                      </p:stCondLst>
                      <p:childTnLst>
                        <p:par>
                          <p:cTn id="152" fill="hold">
                            <p:stCondLst>
                              <p:cond delay="0"/>
                            </p:stCondLst>
                            <p:childTnLst>
                              <p:par>
                                <p:cTn id="153" presetID="2" presetClass="entr" presetSubtype="4" fill="hold" grpId="0" nodeType="clickEffect">
                                  <p:stCondLst>
                                    <p:cond delay="0"/>
                                  </p:stCondLst>
                                  <p:childTnLst>
                                    <p:set>
                                      <p:cBhvr>
                                        <p:cTn id="154" dur="1" fill="hold">
                                          <p:stCondLst>
                                            <p:cond delay="0"/>
                                          </p:stCondLst>
                                        </p:cTn>
                                        <p:tgtEl>
                                          <p:spTgt spid="64553"/>
                                        </p:tgtEl>
                                        <p:attrNameLst>
                                          <p:attrName>style.visibility</p:attrName>
                                        </p:attrNameLst>
                                      </p:cBhvr>
                                      <p:to>
                                        <p:strVal val="visible"/>
                                      </p:to>
                                    </p:set>
                                    <p:anim calcmode="lin" valueType="num">
                                      <p:cBhvr additive="base">
                                        <p:cTn id="155" dur="500" fill="hold"/>
                                        <p:tgtEl>
                                          <p:spTgt spid="64553"/>
                                        </p:tgtEl>
                                        <p:attrNameLst>
                                          <p:attrName>ppt_x</p:attrName>
                                        </p:attrNameLst>
                                      </p:cBhvr>
                                      <p:tavLst>
                                        <p:tav tm="0">
                                          <p:val>
                                            <p:strVal val="#ppt_x"/>
                                          </p:val>
                                        </p:tav>
                                        <p:tav tm="100000">
                                          <p:val>
                                            <p:strVal val="#ppt_x"/>
                                          </p:val>
                                        </p:tav>
                                      </p:tavLst>
                                    </p:anim>
                                    <p:anim calcmode="lin" valueType="num">
                                      <p:cBhvr additive="base">
                                        <p:cTn id="156" dur="500" fill="hold"/>
                                        <p:tgtEl>
                                          <p:spTgt spid="64553"/>
                                        </p:tgtEl>
                                        <p:attrNameLst>
                                          <p:attrName>ppt_y</p:attrName>
                                        </p:attrNameLst>
                                      </p:cBhvr>
                                      <p:tavLst>
                                        <p:tav tm="0">
                                          <p:val>
                                            <p:strVal val="1+#ppt_h/2"/>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7" presetClass="entr" presetSubtype="4" fill="hold" grpId="0" nodeType="clickEffect">
                                  <p:stCondLst>
                                    <p:cond delay="0"/>
                                  </p:stCondLst>
                                  <p:childTnLst>
                                    <p:set>
                                      <p:cBhvr>
                                        <p:cTn id="160" dur="1" fill="hold">
                                          <p:stCondLst>
                                            <p:cond delay="0"/>
                                          </p:stCondLst>
                                        </p:cTn>
                                        <p:tgtEl>
                                          <p:spTgt spid="64555"/>
                                        </p:tgtEl>
                                        <p:attrNameLst>
                                          <p:attrName>style.visibility</p:attrName>
                                        </p:attrNameLst>
                                      </p:cBhvr>
                                      <p:to>
                                        <p:strVal val="visible"/>
                                      </p:to>
                                    </p:set>
                                    <p:anim calcmode="lin" valueType="num">
                                      <p:cBhvr additive="base">
                                        <p:cTn id="161" dur="5000" fill="hold"/>
                                        <p:tgtEl>
                                          <p:spTgt spid="64555"/>
                                        </p:tgtEl>
                                        <p:attrNameLst>
                                          <p:attrName>ppt_x</p:attrName>
                                        </p:attrNameLst>
                                      </p:cBhvr>
                                      <p:tavLst>
                                        <p:tav tm="0">
                                          <p:val>
                                            <p:strVal val="#ppt_x"/>
                                          </p:val>
                                        </p:tav>
                                        <p:tav tm="100000">
                                          <p:val>
                                            <p:strVal val="#ppt_x"/>
                                          </p:val>
                                        </p:tav>
                                      </p:tavLst>
                                    </p:anim>
                                    <p:anim calcmode="lin" valueType="num">
                                      <p:cBhvr additive="base">
                                        <p:cTn id="162" dur="5000" fill="hold"/>
                                        <p:tgtEl>
                                          <p:spTgt spid="64555"/>
                                        </p:tgtEl>
                                        <p:attrNameLst>
                                          <p:attrName>ppt_y</p:attrName>
                                        </p:attrNameLst>
                                      </p:cBhvr>
                                      <p:tavLst>
                                        <p:tav tm="0">
                                          <p:val>
                                            <p:strVal val="1+#ppt_h/2"/>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23" presetClass="entr" presetSubtype="36" fill="hold" grpId="0" nodeType="clickEffect">
                                  <p:stCondLst>
                                    <p:cond delay="0"/>
                                  </p:stCondLst>
                                  <p:childTnLst>
                                    <p:set>
                                      <p:cBhvr>
                                        <p:cTn id="166" dur="1" fill="hold">
                                          <p:stCondLst>
                                            <p:cond delay="0"/>
                                          </p:stCondLst>
                                        </p:cTn>
                                        <p:tgtEl>
                                          <p:spTgt spid="64554"/>
                                        </p:tgtEl>
                                        <p:attrNameLst>
                                          <p:attrName>style.visibility</p:attrName>
                                        </p:attrNameLst>
                                      </p:cBhvr>
                                      <p:to>
                                        <p:strVal val="visible"/>
                                      </p:to>
                                    </p:set>
                                    <p:anim calcmode="lin" valueType="num">
                                      <p:cBhvr>
                                        <p:cTn id="167" dur="500" fill="hold"/>
                                        <p:tgtEl>
                                          <p:spTgt spid="64554"/>
                                        </p:tgtEl>
                                        <p:attrNameLst>
                                          <p:attrName>ppt_w</p:attrName>
                                        </p:attrNameLst>
                                      </p:cBhvr>
                                      <p:tavLst>
                                        <p:tav tm="0">
                                          <p:val>
                                            <p:strVal val="(6*min(max(#ppt_w*#ppt_h,.3),1)-7.4)/-.7*#ppt_w"/>
                                          </p:val>
                                        </p:tav>
                                        <p:tav tm="100000">
                                          <p:val>
                                            <p:strVal val="#ppt_w"/>
                                          </p:val>
                                        </p:tav>
                                      </p:tavLst>
                                    </p:anim>
                                    <p:anim calcmode="lin" valueType="num">
                                      <p:cBhvr>
                                        <p:cTn id="168" dur="500" fill="hold"/>
                                        <p:tgtEl>
                                          <p:spTgt spid="64554"/>
                                        </p:tgtEl>
                                        <p:attrNameLst>
                                          <p:attrName>ppt_h</p:attrName>
                                        </p:attrNameLst>
                                      </p:cBhvr>
                                      <p:tavLst>
                                        <p:tav tm="0">
                                          <p:val>
                                            <p:strVal val="(6*min(max(#ppt_w*#ppt_h,.3),1)-7.4)/-.7*#ppt_h"/>
                                          </p:val>
                                        </p:tav>
                                        <p:tav tm="100000">
                                          <p:val>
                                            <p:strVal val="#ppt_h"/>
                                          </p:val>
                                        </p:tav>
                                      </p:tavLst>
                                    </p:anim>
                                    <p:anim calcmode="lin" valueType="num">
                                      <p:cBhvr>
                                        <p:cTn id="169" dur="500" fill="hold"/>
                                        <p:tgtEl>
                                          <p:spTgt spid="64554"/>
                                        </p:tgtEl>
                                        <p:attrNameLst>
                                          <p:attrName>ppt_x</p:attrName>
                                        </p:attrNameLst>
                                      </p:cBhvr>
                                      <p:tavLst>
                                        <p:tav tm="0">
                                          <p:val>
                                            <p:fltVal val="0.5"/>
                                          </p:val>
                                        </p:tav>
                                        <p:tav tm="100000">
                                          <p:val>
                                            <p:strVal val="#ppt_x"/>
                                          </p:val>
                                        </p:tav>
                                      </p:tavLst>
                                    </p:anim>
                                    <p:anim calcmode="lin" valueType="num">
                                      <p:cBhvr>
                                        <p:cTn id="170" dur="500" fill="hold"/>
                                        <p:tgtEl>
                                          <p:spTgt spid="64554"/>
                                        </p:tgtEl>
                                        <p:attrNameLst>
                                          <p:attrName>ppt_y</p:attrName>
                                        </p:attrNameLst>
                                      </p:cBhvr>
                                      <p:tavLst>
                                        <p:tav tm="0">
                                          <p:val>
                                            <p:strVal val="1+(6*min(max(#ppt_w*#ppt_h,.3),1)-7.4)/-.7*#ppt_h/2"/>
                                          </p:val>
                                        </p:tav>
                                        <p:tav tm="100000">
                                          <p:val>
                                            <p:strVal val="#ppt_y"/>
                                          </p:val>
                                        </p:tav>
                                      </p:tavLst>
                                    </p:anim>
                                  </p:childTnLst>
                                </p:cTn>
                              </p:par>
                            </p:childTnLst>
                          </p:cTn>
                        </p:par>
                      </p:childTnLst>
                    </p:cTn>
                  </p:par>
                  <p:par>
                    <p:cTn id="171" fill="hold">
                      <p:stCondLst>
                        <p:cond delay="indefinite"/>
                      </p:stCondLst>
                      <p:childTnLst>
                        <p:par>
                          <p:cTn id="172" fill="hold">
                            <p:stCondLst>
                              <p:cond delay="0"/>
                            </p:stCondLst>
                            <p:childTnLst>
                              <p:par>
                                <p:cTn id="173" presetID="7" presetClass="entr" presetSubtype="4" fill="hold" grpId="0" nodeType="clickEffect">
                                  <p:stCondLst>
                                    <p:cond delay="0"/>
                                  </p:stCondLst>
                                  <p:childTnLst>
                                    <p:set>
                                      <p:cBhvr>
                                        <p:cTn id="174" dur="1" fill="hold">
                                          <p:stCondLst>
                                            <p:cond delay="0"/>
                                          </p:stCondLst>
                                        </p:cTn>
                                        <p:tgtEl>
                                          <p:spTgt spid="64564"/>
                                        </p:tgtEl>
                                        <p:attrNameLst>
                                          <p:attrName>style.visibility</p:attrName>
                                        </p:attrNameLst>
                                      </p:cBhvr>
                                      <p:to>
                                        <p:strVal val="visible"/>
                                      </p:to>
                                    </p:set>
                                    <p:anim calcmode="lin" valueType="num">
                                      <p:cBhvr additive="base">
                                        <p:cTn id="175" dur="5000" fill="hold"/>
                                        <p:tgtEl>
                                          <p:spTgt spid="64564"/>
                                        </p:tgtEl>
                                        <p:attrNameLst>
                                          <p:attrName>ppt_x</p:attrName>
                                        </p:attrNameLst>
                                      </p:cBhvr>
                                      <p:tavLst>
                                        <p:tav tm="0">
                                          <p:val>
                                            <p:strVal val="#ppt_x"/>
                                          </p:val>
                                        </p:tav>
                                        <p:tav tm="100000">
                                          <p:val>
                                            <p:strVal val="#ppt_x"/>
                                          </p:val>
                                        </p:tav>
                                      </p:tavLst>
                                    </p:anim>
                                    <p:anim calcmode="lin" valueType="num">
                                      <p:cBhvr additive="base">
                                        <p:cTn id="176" dur="5000" fill="hold"/>
                                        <p:tgtEl>
                                          <p:spTgt spid="64564"/>
                                        </p:tgtEl>
                                        <p:attrNameLst>
                                          <p:attrName>ppt_y</p:attrName>
                                        </p:attrNameLst>
                                      </p:cBhvr>
                                      <p:tavLst>
                                        <p:tav tm="0">
                                          <p:val>
                                            <p:strVal val="1+#ppt_h/2"/>
                                          </p:val>
                                        </p:tav>
                                        <p:tav tm="100000">
                                          <p:val>
                                            <p:strVal val="#ppt_y"/>
                                          </p:val>
                                        </p:tav>
                                      </p:tavLst>
                                    </p:anim>
                                  </p:childTnLst>
                                </p:cTn>
                              </p:par>
                            </p:childTnLst>
                          </p:cTn>
                        </p:par>
                      </p:childTnLst>
                    </p:cTn>
                  </p:par>
                  <p:par>
                    <p:cTn id="177" fill="hold">
                      <p:stCondLst>
                        <p:cond delay="indefinite"/>
                      </p:stCondLst>
                      <p:childTnLst>
                        <p:par>
                          <p:cTn id="178" fill="hold">
                            <p:stCondLst>
                              <p:cond delay="0"/>
                            </p:stCondLst>
                            <p:childTnLst>
                              <p:par>
                                <p:cTn id="179" presetID="15" presetClass="entr" presetSubtype="0" fill="hold" grpId="0" nodeType="clickEffect">
                                  <p:stCondLst>
                                    <p:cond delay="0"/>
                                  </p:stCondLst>
                                  <p:childTnLst>
                                    <p:set>
                                      <p:cBhvr>
                                        <p:cTn id="180" dur="1" fill="hold">
                                          <p:stCondLst>
                                            <p:cond delay="0"/>
                                          </p:stCondLst>
                                        </p:cTn>
                                        <p:tgtEl>
                                          <p:spTgt spid="64557"/>
                                        </p:tgtEl>
                                        <p:attrNameLst>
                                          <p:attrName>style.visibility</p:attrName>
                                        </p:attrNameLst>
                                      </p:cBhvr>
                                      <p:to>
                                        <p:strVal val="visible"/>
                                      </p:to>
                                    </p:set>
                                    <p:anim calcmode="lin" valueType="num">
                                      <p:cBhvr>
                                        <p:cTn id="181" dur="1000" fill="hold"/>
                                        <p:tgtEl>
                                          <p:spTgt spid="64557"/>
                                        </p:tgtEl>
                                        <p:attrNameLst>
                                          <p:attrName>ppt_w</p:attrName>
                                        </p:attrNameLst>
                                      </p:cBhvr>
                                      <p:tavLst>
                                        <p:tav tm="0">
                                          <p:val>
                                            <p:fltVal val="0"/>
                                          </p:val>
                                        </p:tav>
                                        <p:tav tm="100000">
                                          <p:val>
                                            <p:strVal val="#ppt_w"/>
                                          </p:val>
                                        </p:tav>
                                      </p:tavLst>
                                    </p:anim>
                                    <p:anim calcmode="lin" valueType="num">
                                      <p:cBhvr>
                                        <p:cTn id="182" dur="1000" fill="hold"/>
                                        <p:tgtEl>
                                          <p:spTgt spid="64557"/>
                                        </p:tgtEl>
                                        <p:attrNameLst>
                                          <p:attrName>ppt_h</p:attrName>
                                        </p:attrNameLst>
                                      </p:cBhvr>
                                      <p:tavLst>
                                        <p:tav tm="0">
                                          <p:val>
                                            <p:fltVal val="0"/>
                                          </p:val>
                                        </p:tav>
                                        <p:tav tm="100000">
                                          <p:val>
                                            <p:strVal val="#ppt_h"/>
                                          </p:val>
                                        </p:tav>
                                      </p:tavLst>
                                    </p:anim>
                                    <p:anim calcmode="lin" valueType="num">
                                      <p:cBhvr>
                                        <p:cTn id="183" dur="1000" fill="hold"/>
                                        <p:tgtEl>
                                          <p:spTgt spid="64557"/>
                                        </p:tgtEl>
                                        <p:attrNameLst>
                                          <p:attrName>ppt_x</p:attrName>
                                        </p:attrNameLst>
                                      </p:cBhvr>
                                      <p:tavLst>
                                        <p:tav tm="0" fmla="#ppt_x+(cos(-2*pi*(1-$))*-#ppt_x-sin(-2*pi*(1-$))*(1-#ppt_y))*(1-$)">
                                          <p:val>
                                            <p:fltVal val="0"/>
                                          </p:val>
                                        </p:tav>
                                        <p:tav tm="100000">
                                          <p:val>
                                            <p:fltVal val="1"/>
                                          </p:val>
                                        </p:tav>
                                      </p:tavLst>
                                    </p:anim>
                                    <p:anim calcmode="lin" valueType="num">
                                      <p:cBhvr>
                                        <p:cTn id="184" dur="1000" fill="hold"/>
                                        <p:tgtEl>
                                          <p:spTgt spid="6455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85" fill="hold">
                      <p:stCondLst>
                        <p:cond delay="indefinite"/>
                      </p:stCondLst>
                      <p:childTnLst>
                        <p:par>
                          <p:cTn id="186" fill="hold">
                            <p:stCondLst>
                              <p:cond delay="0"/>
                            </p:stCondLst>
                            <p:childTnLst>
                              <p:par>
                                <p:cTn id="187" presetID="7" presetClass="entr" presetSubtype="4" fill="hold" grpId="0" nodeType="clickEffect">
                                  <p:stCondLst>
                                    <p:cond delay="0"/>
                                  </p:stCondLst>
                                  <p:childTnLst>
                                    <p:set>
                                      <p:cBhvr>
                                        <p:cTn id="188" dur="1" fill="hold">
                                          <p:stCondLst>
                                            <p:cond delay="0"/>
                                          </p:stCondLst>
                                        </p:cTn>
                                        <p:tgtEl>
                                          <p:spTgt spid="64558"/>
                                        </p:tgtEl>
                                        <p:attrNameLst>
                                          <p:attrName>style.visibility</p:attrName>
                                        </p:attrNameLst>
                                      </p:cBhvr>
                                      <p:to>
                                        <p:strVal val="visible"/>
                                      </p:to>
                                    </p:set>
                                    <p:anim calcmode="lin" valueType="num">
                                      <p:cBhvr additive="base">
                                        <p:cTn id="189" dur="5000" fill="hold"/>
                                        <p:tgtEl>
                                          <p:spTgt spid="64558"/>
                                        </p:tgtEl>
                                        <p:attrNameLst>
                                          <p:attrName>ppt_x</p:attrName>
                                        </p:attrNameLst>
                                      </p:cBhvr>
                                      <p:tavLst>
                                        <p:tav tm="0">
                                          <p:val>
                                            <p:strVal val="#ppt_x"/>
                                          </p:val>
                                        </p:tav>
                                        <p:tav tm="100000">
                                          <p:val>
                                            <p:strVal val="#ppt_x"/>
                                          </p:val>
                                        </p:tav>
                                      </p:tavLst>
                                    </p:anim>
                                    <p:anim calcmode="lin" valueType="num">
                                      <p:cBhvr additive="base">
                                        <p:cTn id="190" dur="5000" fill="hold"/>
                                        <p:tgtEl>
                                          <p:spTgt spid="64558"/>
                                        </p:tgtEl>
                                        <p:attrNameLst>
                                          <p:attrName>ppt_y</p:attrName>
                                        </p:attrNameLst>
                                      </p:cBhvr>
                                      <p:tavLst>
                                        <p:tav tm="0">
                                          <p:val>
                                            <p:strVal val="1+#ppt_h/2"/>
                                          </p:val>
                                        </p:tav>
                                        <p:tav tm="100000">
                                          <p:val>
                                            <p:strVal val="#ppt_y"/>
                                          </p:val>
                                        </p:tav>
                                      </p:tavLst>
                                    </p:anim>
                                  </p:childTnLst>
                                </p:cTn>
                              </p:par>
                            </p:childTnLst>
                          </p:cTn>
                        </p:par>
                      </p:childTnLst>
                    </p:cTn>
                  </p:par>
                  <p:par>
                    <p:cTn id="191" fill="hold">
                      <p:stCondLst>
                        <p:cond delay="indefinite"/>
                      </p:stCondLst>
                      <p:childTnLst>
                        <p:par>
                          <p:cTn id="192" fill="hold">
                            <p:stCondLst>
                              <p:cond delay="0"/>
                            </p:stCondLst>
                            <p:childTnLst>
                              <p:par>
                                <p:cTn id="193" presetID="5" presetClass="entr" presetSubtype="10" fill="hold" grpId="0" nodeType="clickEffect">
                                  <p:stCondLst>
                                    <p:cond delay="0"/>
                                  </p:stCondLst>
                                  <p:childTnLst>
                                    <p:set>
                                      <p:cBhvr>
                                        <p:cTn id="194" dur="1" fill="hold">
                                          <p:stCondLst>
                                            <p:cond delay="0"/>
                                          </p:stCondLst>
                                        </p:cTn>
                                        <p:tgtEl>
                                          <p:spTgt spid="64559"/>
                                        </p:tgtEl>
                                        <p:attrNameLst>
                                          <p:attrName>style.visibility</p:attrName>
                                        </p:attrNameLst>
                                      </p:cBhvr>
                                      <p:to>
                                        <p:strVal val="visible"/>
                                      </p:to>
                                    </p:set>
                                    <p:animEffect transition="in" filter="checkerboard(across)">
                                      <p:cBhvr>
                                        <p:cTn id="195" dur="500"/>
                                        <p:tgtEl>
                                          <p:spTgt spid="64559"/>
                                        </p:tgtEl>
                                      </p:cBhvr>
                                    </p:animEffect>
                                  </p:childTnLst>
                                </p:cTn>
                              </p:par>
                            </p:childTnLst>
                          </p:cTn>
                        </p:par>
                      </p:childTnLst>
                    </p:cTn>
                  </p:par>
                  <p:par>
                    <p:cTn id="196" fill="hold">
                      <p:stCondLst>
                        <p:cond delay="indefinite"/>
                      </p:stCondLst>
                      <p:childTnLst>
                        <p:par>
                          <p:cTn id="197" fill="hold">
                            <p:stCondLst>
                              <p:cond delay="0"/>
                            </p:stCondLst>
                            <p:childTnLst>
                              <p:par>
                                <p:cTn id="198" presetID="7" presetClass="entr" presetSubtype="4" fill="hold" grpId="0" nodeType="clickEffect">
                                  <p:stCondLst>
                                    <p:cond delay="0"/>
                                  </p:stCondLst>
                                  <p:childTnLst>
                                    <p:set>
                                      <p:cBhvr>
                                        <p:cTn id="199" dur="1" fill="hold">
                                          <p:stCondLst>
                                            <p:cond delay="0"/>
                                          </p:stCondLst>
                                        </p:cTn>
                                        <p:tgtEl>
                                          <p:spTgt spid="64560"/>
                                        </p:tgtEl>
                                        <p:attrNameLst>
                                          <p:attrName>style.visibility</p:attrName>
                                        </p:attrNameLst>
                                      </p:cBhvr>
                                      <p:to>
                                        <p:strVal val="visible"/>
                                      </p:to>
                                    </p:set>
                                    <p:anim calcmode="lin" valueType="num">
                                      <p:cBhvr additive="base">
                                        <p:cTn id="200" dur="5000" fill="hold"/>
                                        <p:tgtEl>
                                          <p:spTgt spid="64560"/>
                                        </p:tgtEl>
                                        <p:attrNameLst>
                                          <p:attrName>ppt_x</p:attrName>
                                        </p:attrNameLst>
                                      </p:cBhvr>
                                      <p:tavLst>
                                        <p:tav tm="0">
                                          <p:val>
                                            <p:strVal val="#ppt_x"/>
                                          </p:val>
                                        </p:tav>
                                        <p:tav tm="100000">
                                          <p:val>
                                            <p:strVal val="#ppt_x"/>
                                          </p:val>
                                        </p:tav>
                                      </p:tavLst>
                                    </p:anim>
                                    <p:anim calcmode="lin" valueType="num">
                                      <p:cBhvr additive="base">
                                        <p:cTn id="201" dur="5000" fill="hold"/>
                                        <p:tgtEl>
                                          <p:spTgt spid="64560"/>
                                        </p:tgtEl>
                                        <p:attrNameLst>
                                          <p:attrName>ppt_y</p:attrName>
                                        </p:attrNameLst>
                                      </p:cBhvr>
                                      <p:tavLst>
                                        <p:tav tm="0">
                                          <p:val>
                                            <p:strVal val="1+#ppt_h/2"/>
                                          </p:val>
                                        </p:tav>
                                        <p:tav tm="100000">
                                          <p:val>
                                            <p:strVal val="#ppt_y"/>
                                          </p:val>
                                        </p:tav>
                                      </p:tavLst>
                                    </p:anim>
                                  </p:childTnLst>
                                </p:cTn>
                              </p:par>
                            </p:childTnLst>
                          </p:cTn>
                        </p:par>
                      </p:childTnLst>
                    </p:cTn>
                  </p:par>
                  <p:par>
                    <p:cTn id="202" fill="hold">
                      <p:stCondLst>
                        <p:cond delay="indefinite"/>
                      </p:stCondLst>
                      <p:childTnLst>
                        <p:par>
                          <p:cTn id="203" fill="hold">
                            <p:stCondLst>
                              <p:cond delay="0"/>
                            </p:stCondLst>
                            <p:childTnLst>
                              <p:par>
                                <p:cTn id="204" presetID="12" presetClass="entr" presetSubtype="4" fill="hold" grpId="0" nodeType="clickEffect">
                                  <p:stCondLst>
                                    <p:cond delay="0"/>
                                  </p:stCondLst>
                                  <p:childTnLst>
                                    <p:set>
                                      <p:cBhvr>
                                        <p:cTn id="205" dur="1" fill="hold">
                                          <p:stCondLst>
                                            <p:cond delay="0"/>
                                          </p:stCondLst>
                                        </p:cTn>
                                        <p:tgtEl>
                                          <p:spTgt spid="64562"/>
                                        </p:tgtEl>
                                        <p:attrNameLst>
                                          <p:attrName>style.visibility</p:attrName>
                                        </p:attrNameLst>
                                      </p:cBhvr>
                                      <p:to>
                                        <p:strVal val="visible"/>
                                      </p:to>
                                    </p:set>
                                    <p:animEffect transition="in" filter="slide(fromBottom)">
                                      <p:cBhvr>
                                        <p:cTn id="206" dur="500"/>
                                        <p:tgtEl>
                                          <p:spTgt spid="64562"/>
                                        </p:tgtEl>
                                      </p:cBhvr>
                                    </p:animEffect>
                                  </p:childTnLst>
                                </p:cTn>
                              </p:par>
                            </p:childTnLst>
                          </p:cTn>
                        </p:par>
                      </p:childTnLst>
                    </p:cTn>
                  </p:par>
                  <p:par>
                    <p:cTn id="207" fill="hold">
                      <p:stCondLst>
                        <p:cond delay="indefinite"/>
                      </p:stCondLst>
                      <p:childTnLst>
                        <p:par>
                          <p:cTn id="208" fill="hold">
                            <p:stCondLst>
                              <p:cond delay="0"/>
                            </p:stCondLst>
                            <p:childTnLst>
                              <p:par>
                                <p:cTn id="209" presetID="7" presetClass="entr" presetSubtype="8" fill="hold" grpId="0" nodeType="clickEffect">
                                  <p:stCondLst>
                                    <p:cond delay="0"/>
                                  </p:stCondLst>
                                  <p:childTnLst>
                                    <p:set>
                                      <p:cBhvr>
                                        <p:cTn id="210" dur="1" fill="hold">
                                          <p:stCondLst>
                                            <p:cond delay="0"/>
                                          </p:stCondLst>
                                        </p:cTn>
                                        <p:tgtEl>
                                          <p:spTgt spid="64574"/>
                                        </p:tgtEl>
                                        <p:attrNameLst>
                                          <p:attrName>style.visibility</p:attrName>
                                        </p:attrNameLst>
                                      </p:cBhvr>
                                      <p:to>
                                        <p:strVal val="visible"/>
                                      </p:to>
                                    </p:set>
                                    <p:anim calcmode="lin" valueType="num">
                                      <p:cBhvr additive="base">
                                        <p:cTn id="211" dur="5000" fill="hold"/>
                                        <p:tgtEl>
                                          <p:spTgt spid="64574"/>
                                        </p:tgtEl>
                                        <p:attrNameLst>
                                          <p:attrName>ppt_x</p:attrName>
                                        </p:attrNameLst>
                                      </p:cBhvr>
                                      <p:tavLst>
                                        <p:tav tm="0">
                                          <p:val>
                                            <p:strVal val="0-#ppt_w/2"/>
                                          </p:val>
                                        </p:tav>
                                        <p:tav tm="100000">
                                          <p:val>
                                            <p:strVal val="#ppt_x"/>
                                          </p:val>
                                        </p:tav>
                                      </p:tavLst>
                                    </p:anim>
                                    <p:anim calcmode="lin" valueType="num">
                                      <p:cBhvr additive="base">
                                        <p:cTn id="212" dur="5000" fill="hold"/>
                                        <p:tgtEl>
                                          <p:spTgt spid="64574"/>
                                        </p:tgtEl>
                                        <p:attrNameLst>
                                          <p:attrName>ppt_y</p:attrName>
                                        </p:attrNameLst>
                                      </p:cBhvr>
                                      <p:tavLst>
                                        <p:tav tm="0">
                                          <p:val>
                                            <p:strVal val="#ppt_y"/>
                                          </p:val>
                                        </p:tav>
                                        <p:tav tm="100000">
                                          <p:val>
                                            <p:strVal val="#ppt_y"/>
                                          </p:val>
                                        </p:tav>
                                      </p:tavLst>
                                    </p:anim>
                                  </p:childTnLst>
                                </p:cTn>
                              </p:par>
                            </p:childTnLst>
                          </p:cTn>
                        </p:par>
                      </p:childTnLst>
                    </p:cTn>
                  </p:par>
                  <p:par>
                    <p:cTn id="213" fill="hold">
                      <p:stCondLst>
                        <p:cond delay="indefinite"/>
                      </p:stCondLst>
                      <p:childTnLst>
                        <p:par>
                          <p:cTn id="214" fill="hold">
                            <p:stCondLst>
                              <p:cond delay="0"/>
                            </p:stCondLst>
                            <p:childTnLst>
                              <p:par>
                                <p:cTn id="215" presetID="2" presetClass="entr" presetSubtype="4" fill="hold" grpId="0" nodeType="clickEffect">
                                  <p:stCondLst>
                                    <p:cond delay="0"/>
                                  </p:stCondLst>
                                  <p:childTnLst>
                                    <p:set>
                                      <p:cBhvr>
                                        <p:cTn id="216" dur="1" fill="hold">
                                          <p:stCondLst>
                                            <p:cond delay="0"/>
                                          </p:stCondLst>
                                        </p:cTn>
                                        <p:tgtEl>
                                          <p:spTgt spid="64561"/>
                                        </p:tgtEl>
                                        <p:attrNameLst>
                                          <p:attrName>style.visibility</p:attrName>
                                        </p:attrNameLst>
                                      </p:cBhvr>
                                      <p:to>
                                        <p:strVal val="visible"/>
                                      </p:to>
                                    </p:set>
                                    <p:anim calcmode="lin" valueType="num">
                                      <p:cBhvr additive="base">
                                        <p:cTn id="217" dur="500" fill="hold"/>
                                        <p:tgtEl>
                                          <p:spTgt spid="64561"/>
                                        </p:tgtEl>
                                        <p:attrNameLst>
                                          <p:attrName>ppt_x</p:attrName>
                                        </p:attrNameLst>
                                      </p:cBhvr>
                                      <p:tavLst>
                                        <p:tav tm="0">
                                          <p:val>
                                            <p:strVal val="#ppt_x"/>
                                          </p:val>
                                        </p:tav>
                                        <p:tav tm="100000">
                                          <p:val>
                                            <p:strVal val="#ppt_x"/>
                                          </p:val>
                                        </p:tav>
                                      </p:tavLst>
                                    </p:anim>
                                    <p:anim calcmode="lin" valueType="num">
                                      <p:cBhvr additive="base">
                                        <p:cTn id="218" dur="500" fill="hold"/>
                                        <p:tgtEl>
                                          <p:spTgt spid="64561"/>
                                        </p:tgtEl>
                                        <p:attrNameLst>
                                          <p:attrName>ppt_y</p:attrName>
                                        </p:attrNameLst>
                                      </p:cBhvr>
                                      <p:tavLst>
                                        <p:tav tm="0">
                                          <p:val>
                                            <p:strVal val="1+#ppt_h/2"/>
                                          </p:val>
                                        </p:tav>
                                        <p:tav tm="100000">
                                          <p:val>
                                            <p:strVal val="#ppt_y"/>
                                          </p:val>
                                        </p:tav>
                                      </p:tavLst>
                                    </p:anim>
                                  </p:childTnLst>
                                </p:cTn>
                              </p:par>
                            </p:childTnLst>
                          </p:cTn>
                        </p:par>
                      </p:childTnLst>
                    </p:cTn>
                  </p:par>
                  <p:par>
                    <p:cTn id="219" fill="hold">
                      <p:stCondLst>
                        <p:cond delay="indefinite"/>
                      </p:stCondLst>
                      <p:childTnLst>
                        <p:par>
                          <p:cTn id="220" fill="hold">
                            <p:stCondLst>
                              <p:cond delay="0"/>
                            </p:stCondLst>
                            <p:childTnLst>
                              <p:par>
                                <p:cTn id="221" presetID="12" presetClass="entr" presetSubtype="4" fill="hold" grpId="0" nodeType="clickEffect">
                                  <p:stCondLst>
                                    <p:cond delay="0"/>
                                  </p:stCondLst>
                                  <p:childTnLst>
                                    <p:set>
                                      <p:cBhvr>
                                        <p:cTn id="222" dur="1" fill="hold">
                                          <p:stCondLst>
                                            <p:cond delay="0"/>
                                          </p:stCondLst>
                                        </p:cTn>
                                        <p:tgtEl>
                                          <p:spTgt spid="64563"/>
                                        </p:tgtEl>
                                        <p:attrNameLst>
                                          <p:attrName>style.visibility</p:attrName>
                                        </p:attrNameLst>
                                      </p:cBhvr>
                                      <p:to>
                                        <p:strVal val="visible"/>
                                      </p:to>
                                    </p:set>
                                    <p:animEffect transition="in" filter="slide(fromBottom)">
                                      <p:cBhvr>
                                        <p:cTn id="223" dur="500"/>
                                        <p:tgtEl>
                                          <p:spTgt spid="64563"/>
                                        </p:tgtEl>
                                      </p:cBhvr>
                                    </p:animEffect>
                                  </p:childTnLst>
                                </p:cTn>
                              </p:par>
                            </p:childTnLst>
                          </p:cTn>
                        </p:par>
                      </p:childTnLst>
                    </p:cTn>
                  </p:par>
                  <p:par>
                    <p:cTn id="224" fill="hold">
                      <p:stCondLst>
                        <p:cond delay="indefinite"/>
                      </p:stCondLst>
                      <p:childTnLst>
                        <p:par>
                          <p:cTn id="225" fill="hold">
                            <p:stCondLst>
                              <p:cond delay="0"/>
                            </p:stCondLst>
                            <p:childTnLst>
                              <p:par>
                                <p:cTn id="226" presetID="2" presetClass="entr" presetSubtype="4" fill="hold" grpId="0" nodeType="clickEffect">
                                  <p:stCondLst>
                                    <p:cond delay="0"/>
                                  </p:stCondLst>
                                  <p:childTnLst>
                                    <p:set>
                                      <p:cBhvr>
                                        <p:cTn id="227" dur="1" fill="hold">
                                          <p:stCondLst>
                                            <p:cond delay="0"/>
                                          </p:stCondLst>
                                        </p:cTn>
                                        <p:tgtEl>
                                          <p:spTgt spid="64567"/>
                                        </p:tgtEl>
                                        <p:attrNameLst>
                                          <p:attrName>style.visibility</p:attrName>
                                        </p:attrNameLst>
                                      </p:cBhvr>
                                      <p:to>
                                        <p:strVal val="visible"/>
                                      </p:to>
                                    </p:set>
                                    <p:anim calcmode="lin" valueType="num">
                                      <p:cBhvr additive="base">
                                        <p:cTn id="228" dur="500" fill="hold"/>
                                        <p:tgtEl>
                                          <p:spTgt spid="64567"/>
                                        </p:tgtEl>
                                        <p:attrNameLst>
                                          <p:attrName>ppt_x</p:attrName>
                                        </p:attrNameLst>
                                      </p:cBhvr>
                                      <p:tavLst>
                                        <p:tav tm="0">
                                          <p:val>
                                            <p:strVal val="#ppt_x"/>
                                          </p:val>
                                        </p:tav>
                                        <p:tav tm="100000">
                                          <p:val>
                                            <p:strVal val="#ppt_x"/>
                                          </p:val>
                                        </p:tav>
                                      </p:tavLst>
                                    </p:anim>
                                    <p:anim calcmode="lin" valueType="num">
                                      <p:cBhvr additive="base">
                                        <p:cTn id="229" dur="500" fill="hold"/>
                                        <p:tgtEl>
                                          <p:spTgt spid="64567"/>
                                        </p:tgtEl>
                                        <p:attrNameLst>
                                          <p:attrName>ppt_y</p:attrName>
                                        </p:attrNameLst>
                                      </p:cBhvr>
                                      <p:tavLst>
                                        <p:tav tm="0">
                                          <p:val>
                                            <p:strVal val="1+#ppt_h/2"/>
                                          </p:val>
                                        </p:tav>
                                        <p:tav tm="100000">
                                          <p:val>
                                            <p:strVal val="#ppt_y"/>
                                          </p:val>
                                        </p:tav>
                                      </p:tavLst>
                                    </p:anim>
                                  </p:childTnLst>
                                </p:cTn>
                              </p:par>
                            </p:childTnLst>
                          </p:cTn>
                        </p:par>
                      </p:childTnLst>
                    </p:cTn>
                  </p:par>
                  <p:par>
                    <p:cTn id="230" fill="hold">
                      <p:stCondLst>
                        <p:cond delay="indefinite"/>
                      </p:stCondLst>
                      <p:childTnLst>
                        <p:par>
                          <p:cTn id="231" fill="hold">
                            <p:stCondLst>
                              <p:cond delay="0"/>
                            </p:stCondLst>
                            <p:childTnLst>
                              <p:par>
                                <p:cTn id="232" presetID="23" presetClass="entr" presetSubtype="528" fill="hold" grpId="0" nodeType="clickEffect">
                                  <p:stCondLst>
                                    <p:cond delay="0"/>
                                  </p:stCondLst>
                                  <p:childTnLst>
                                    <p:set>
                                      <p:cBhvr>
                                        <p:cTn id="233" dur="1" fill="hold">
                                          <p:stCondLst>
                                            <p:cond delay="0"/>
                                          </p:stCondLst>
                                        </p:cTn>
                                        <p:tgtEl>
                                          <p:spTgt spid="64565"/>
                                        </p:tgtEl>
                                        <p:attrNameLst>
                                          <p:attrName>style.visibility</p:attrName>
                                        </p:attrNameLst>
                                      </p:cBhvr>
                                      <p:to>
                                        <p:strVal val="visible"/>
                                      </p:to>
                                    </p:set>
                                    <p:anim calcmode="lin" valueType="num">
                                      <p:cBhvr>
                                        <p:cTn id="234" dur="500" fill="hold"/>
                                        <p:tgtEl>
                                          <p:spTgt spid="64565"/>
                                        </p:tgtEl>
                                        <p:attrNameLst>
                                          <p:attrName>ppt_w</p:attrName>
                                        </p:attrNameLst>
                                      </p:cBhvr>
                                      <p:tavLst>
                                        <p:tav tm="0">
                                          <p:val>
                                            <p:fltVal val="0"/>
                                          </p:val>
                                        </p:tav>
                                        <p:tav tm="100000">
                                          <p:val>
                                            <p:strVal val="#ppt_w"/>
                                          </p:val>
                                        </p:tav>
                                      </p:tavLst>
                                    </p:anim>
                                    <p:anim calcmode="lin" valueType="num">
                                      <p:cBhvr>
                                        <p:cTn id="235" dur="500" fill="hold"/>
                                        <p:tgtEl>
                                          <p:spTgt spid="64565"/>
                                        </p:tgtEl>
                                        <p:attrNameLst>
                                          <p:attrName>ppt_h</p:attrName>
                                        </p:attrNameLst>
                                      </p:cBhvr>
                                      <p:tavLst>
                                        <p:tav tm="0">
                                          <p:val>
                                            <p:fltVal val="0"/>
                                          </p:val>
                                        </p:tav>
                                        <p:tav tm="100000">
                                          <p:val>
                                            <p:strVal val="#ppt_h"/>
                                          </p:val>
                                        </p:tav>
                                      </p:tavLst>
                                    </p:anim>
                                    <p:anim calcmode="lin" valueType="num">
                                      <p:cBhvr>
                                        <p:cTn id="236" dur="500" fill="hold"/>
                                        <p:tgtEl>
                                          <p:spTgt spid="64565"/>
                                        </p:tgtEl>
                                        <p:attrNameLst>
                                          <p:attrName>ppt_x</p:attrName>
                                        </p:attrNameLst>
                                      </p:cBhvr>
                                      <p:tavLst>
                                        <p:tav tm="0">
                                          <p:val>
                                            <p:fltVal val="0.5"/>
                                          </p:val>
                                        </p:tav>
                                        <p:tav tm="100000">
                                          <p:val>
                                            <p:strVal val="#ppt_x"/>
                                          </p:val>
                                        </p:tav>
                                      </p:tavLst>
                                    </p:anim>
                                    <p:anim calcmode="lin" valueType="num">
                                      <p:cBhvr>
                                        <p:cTn id="237" dur="500" fill="hold"/>
                                        <p:tgtEl>
                                          <p:spTgt spid="64565"/>
                                        </p:tgtEl>
                                        <p:attrNameLst>
                                          <p:attrName>ppt_y</p:attrName>
                                        </p:attrNameLst>
                                      </p:cBhvr>
                                      <p:tavLst>
                                        <p:tav tm="0">
                                          <p:val>
                                            <p:fltVal val="0.5"/>
                                          </p:val>
                                        </p:tav>
                                        <p:tav tm="100000">
                                          <p:val>
                                            <p:strVal val="#ppt_y"/>
                                          </p:val>
                                        </p:tav>
                                      </p:tavLst>
                                    </p:anim>
                                  </p:childTnLst>
                                </p:cTn>
                              </p:par>
                            </p:childTnLst>
                          </p:cTn>
                        </p:par>
                      </p:childTnLst>
                    </p:cTn>
                  </p:par>
                  <p:par>
                    <p:cTn id="238" fill="hold">
                      <p:stCondLst>
                        <p:cond delay="indefinite"/>
                      </p:stCondLst>
                      <p:childTnLst>
                        <p:par>
                          <p:cTn id="239" fill="hold">
                            <p:stCondLst>
                              <p:cond delay="0"/>
                            </p:stCondLst>
                            <p:childTnLst>
                              <p:par>
                                <p:cTn id="240" presetID="15" presetClass="entr" presetSubtype="0" fill="hold" grpId="0" nodeType="clickEffect">
                                  <p:stCondLst>
                                    <p:cond delay="0"/>
                                  </p:stCondLst>
                                  <p:childTnLst>
                                    <p:set>
                                      <p:cBhvr>
                                        <p:cTn id="241" dur="1" fill="hold">
                                          <p:stCondLst>
                                            <p:cond delay="0"/>
                                          </p:stCondLst>
                                        </p:cTn>
                                        <p:tgtEl>
                                          <p:spTgt spid="64570"/>
                                        </p:tgtEl>
                                        <p:attrNameLst>
                                          <p:attrName>style.visibility</p:attrName>
                                        </p:attrNameLst>
                                      </p:cBhvr>
                                      <p:to>
                                        <p:strVal val="visible"/>
                                      </p:to>
                                    </p:set>
                                    <p:anim calcmode="lin" valueType="num">
                                      <p:cBhvr>
                                        <p:cTn id="242" dur="1000" fill="hold"/>
                                        <p:tgtEl>
                                          <p:spTgt spid="64570"/>
                                        </p:tgtEl>
                                        <p:attrNameLst>
                                          <p:attrName>ppt_w</p:attrName>
                                        </p:attrNameLst>
                                      </p:cBhvr>
                                      <p:tavLst>
                                        <p:tav tm="0">
                                          <p:val>
                                            <p:fltVal val="0"/>
                                          </p:val>
                                        </p:tav>
                                        <p:tav tm="100000">
                                          <p:val>
                                            <p:strVal val="#ppt_w"/>
                                          </p:val>
                                        </p:tav>
                                      </p:tavLst>
                                    </p:anim>
                                    <p:anim calcmode="lin" valueType="num">
                                      <p:cBhvr>
                                        <p:cTn id="243" dur="1000" fill="hold"/>
                                        <p:tgtEl>
                                          <p:spTgt spid="64570"/>
                                        </p:tgtEl>
                                        <p:attrNameLst>
                                          <p:attrName>ppt_h</p:attrName>
                                        </p:attrNameLst>
                                      </p:cBhvr>
                                      <p:tavLst>
                                        <p:tav tm="0">
                                          <p:val>
                                            <p:fltVal val="0"/>
                                          </p:val>
                                        </p:tav>
                                        <p:tav tm="100000">
                                          <p:val>
                                            <p:strVal val="#ppt_h"/>
                                          </p:val>
                                        </p:tav>
                                      </p:tavLst>
                                    </p:anim>
                                    <p:anim calcmode="lin" valueType="num">
                                      <p:cBhvr>
                                        <p:cTn id="244" dur="1000" fill="hold"/>
                                        <p:tgtEl>
                                          <p:spTgt spid="64570"/>
                                        </p:tgtEl>
                                        <p:attrNameLst>
                                          <p:attrName>ppt_x</p:attrName>
                                        </p:attrNameLst>
                                      </p:cBhvr>
                                      <p:tavLst>
                                        <p:tav tm="0" fmla="#ppt_x+(cos(-2*pi*(1-$))*-#ppt_x-sin(-2*pi*(1-$))*(1-#ppt_y))*(1-$)">
                                          <p:val>
                                            <p:fltVal val="0"/>
                                          </p:val>
                                        </p:tav>
                                        <p:tav tm="100000">
                                          <p:val>
                                            <p:fltVal val="1"/>
                                          </p:val>
                                        </p:tav>
                                      </p:tavLst>
                                    </p:anim>
                                    <p:anim calcmode="lin" valueType="num">
                                      <p:cBhvr>
                                        <p:cTn id="245" dur="1000" fill="hold"/>
                                        <p:tgtEl>
                                          <p:spTgt spid="6457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6" fill="hold">
                      <p:stCondLst>
                        <p:cond delay="indefinite"/>
                      </p:stCondLst>
                      <p:childTnLst>
                        <p:par>
                          <p:cTn id="247" fill="hold">
                            <p:stCondLst>
                              <p:cond delay="0"/>
                            </p:stCondLst>
                            <p:childTnLst>
                              <p:par>
                                <p:cTn id="248" presetID="23" presetClass="entr" presetSubtype="36" fill="hold" grpId="0" nodeType="clickEffect">
                                  <p:stCondLst>
                                    <p:cond delay="0"/>
                                  </p:stCondLst>
                                  <p:iterate type="lt">
                                    <p:tmPct val="100000"/>
                                  </p:iterate>
                                  <p:childTnLst>
                                    <p:set>
                                      <p:cBhvr>
                                        <p:cTn id="249" dur="1" fill="hold">
                                          <p:stCondLst>
                                            <p:cond delay="0"/>
                                          </p:stCondLst>
                                        </p:cTn>
                                        <p:tgtEl>
                                          <p:spTgt spid="64566"/>
                                        </p:tgtEl>
                                        <p:attrNameLst>
                                          <p:attrName>style.visibility</p:attrName>
                                        </p:attrNameLst>
                                      </p:cBhvr>
                                      <p:to>
                                        <p:strVal val="visible"/>
                                      </p:to>
                                    </p:set>
                                    <p:anim calcmode="lin" valueType="num">
                                      <p:cBhvr>
                                        <p:cTn id="250" dur="75" fill="hold"/>
                                        <p:tgtEl>
                                          <p:spTgt spid="64566"/>
                                        </p:tgtEl>
                                        <p:attrNameLst>
                                          <p:attrName>ppt_w</p:attrName>
                                        </p:attrNameLst>
                                      </p:cBhvr>
                                      <p:tavLst>
                                        <p:tav tm="0">
                                          <p:val>
                                            <p:strVal val="(6*min(max(#ppt_w*#ppt_h,.3),1)-7.4)/-.7*#ppt_w"/>
                                          </p:val>
                                        </p:tav>
                                        <p:tav tm="100000">
                                          <p:val>
                                            <p:strVal val="#ppt_w"/>
                                          </p:val>
                                        </p:tav>
                                      </p:tavLst>
                                    </p:anim>
                                    <p:anim calcmode="lin" valueType="num">
                                      <p:cBhvr>
                                        <p:cTn id="251" dur="75" fill="hold"/>
                                        <p:tgtEl>
                                          <p:spTgt spid="64566"/>
                                        </p:tgtEl>
                                        <p:attrNameLst>
                                          <p:attrName>ppt_h</p:attrName>
                                        </p:attrNameLst>
                                      </p:cBhvr>
                                      <p:tavLst>
                                        <p:tav tm="0">
                                          <p:val>
                                            <p:strVal val="(6*min(max(#ppt_w*#ppt_h,.3),1)-7.4)/-.7*#ppt_h"/>
                                          </p:val>
                                        </p:tav>
                                        <p:tav tm="100000">
                                          <p:val>
                                            <p:strVal val="#ppt_h"/>
                                          </p:val>
                                        </p:tav>
                                      </p:tavLst>
                                    </p:anim>
                                    <p:anim calcmode="lin" valueType="num">
                                      <p:cBhvr>
                                        <p:cTn id="252" dur="75" fill="hold"/>
                                        <p:tgtEl>
                                          <p:spTgt spid="64566"/>
                                        </p:tgtEl>
                                        <p:attrNameLst>
                                          <p:attrName>ppt_x</p:attrName>
                                        </p:attrNameLst>
                                      </p:cBhvr>
                                      <p:tavLst>
                                        <p:tav tm="0">
                                          <p:val>
                                            <p:fltVal val="0.5"/>
                                          </p:val>
                                        </p:tav>
                                        <p:tav tm="100000">
                                          <p:val>
                                            <p:strVal val="#ppt_x"/>
                                          </p:val>
                                        </p:tav>
                                      </p:tavLst>
                                    </p:anim>
                                    <p:anim calcmode="lin" valueType="num">
                                      <p:cBhvr>
                                        <p:cTn id="253" dur="75" fill="hold"/>
                                        <p:tgtEl>
                                          <p:spTgt spid="64566"/>
                                        </p:tgtEl>
                                        <p:attrNameLst>
                                          <p:attrName>ppt_y</p:attrName>
                                        </p:attrNameLst>
                                      </p:cBhvr>
                                      <p:tavLst>
                                        <p:tav tm="0">
                                          <p:val>
                                            <p:strVal val="1+(6*min(max(#ppt_w*#ppt_h,.3),1)-7.4)/-.7*#ppt_h/2"/>
                                          </p:val>
                                        </p:tav>
                                        <p:tav tm="100000">
                                          <p:val>
                                            <p:strVal val="#ppt_y"/>
                                          </p:val>
                                        </p:tav>
                                      </p:tavLst>
                                    </p:anim>
                                  </p:childTnLst>
                                </p:cTn>
                              </p:par>
                            </p:childTnLst>
                          </p:cTn>
                        </p:par>
                      </p:childTnLst>
                    </p:cTn>
                  </p:par>
                  <p:par>
                    <p:cTn id="254" fill="hold">
                      <p:stCondLst>
                        <p:cond delay="indefinite"/>
                      </p:stCondLst>
                      <p:childTnLst>
                        <p:par>
                          <p:cTn id="255" fill="hold">
                            <p:stCondLst>
                              <p:cond delay="0"/>
                            </p:stCondLst>
                            <p:childTnLst>
                              <p:par>
                                <p:cTn id="256" presetID="2" presetClass="entr" presetSubtype="4" fill="hold" grpId="0" nodeType="clickEffect">
                                  <p:stCondLst>
                                    <p:cond delay="0"/>
                                  </p:stCondLst>
                                  <p:childTnLst>
                                    <p:set>
                                      <p:cBhvr>
                                        <p:cTn id="257" dur="1" fill="hold">
                                          <p:stCondLst>
                                            <p:cond delay="0"/>
                                          </p:stCondLst>
                                        </p:cTn>
                                        <p:tgtEl>
                                          <p:spTgt spid="64572"/>
                                        </p:tgtEl>
                                        <p:attrNameLst>
                                          <p:attrName>style.visibility</p:attrName>
                                        </p:attrNameLst>
                                      </p:cBhvr>
                                      <p:to>
                                        <p:strVal val="visible"/>
                                      </p:to>
                                    </p:set>
                                    <p:anim calcmode="lin" valueType="num">
                                      <p:cBhvr additive="base">
                                        <p:cTn id="258" dur="500" fill="hold"/>
                                        <p:tgtEl>
                                          <p:spTgt spid="64572"/>
                                        </p:tgtEl>
                                        <p:attrNameLst>
                                          <p:attrName>ppt_x</p:attrName>
                                        </p:attrNameLst>
                                      </p:cBhvr>
                                      <p:tavLst>
                                        <p:tav tm="0">
                                          <p:val>
                                            <p:strVal val="#ppt_x"/>
                                          </p:val>
                                        </p:tav>
                                        <p:tav tm="100000">
                                          <p:val>
                                            <p:strVal val="#ppt_x"/>
                                          </p:val>
                                        </p:tav>
                                      </p:tavLst>
                                    </p:anim>
                                    <p:anim calcmode="lin" valueType="num">
                                      <p:cBhvr additive="base">
                                        <p:cTn id="259" dur="500" fill="hold"/>
                                        <p:tgtEl>
                                          <p:spTgt spid="64572"/>
                                        </p:tgtEl>
                                        <p:attrNameLst>
                                          <p:attrName>ppt_y</p:attrName>
                                        </p:attrNameLst>
                                      </p:cBhvr>
                                      <p:tavLst>
                                        <p:tav tm="0">
                                          <p:val>
                                            <p:strVal val="1+#ppt_h/2"/>
                                          </p:val>
                                        </p:tav>
                                        <p:tav tm="100000">
                                          <p:val>
                                            <p:strVal val="#ppt_y"/>
                                          </p:val>
                                        </p:tav>
                                      </p:tavLst>
                                    </p:anim>
                                  </p:childTnLst>
                                </p:cTn>
                              </p:par>
                            </p:childTnLst>
                          </p:cTn>
                        </p:par>
                      </p:childTnLst>
                    </p:cTn>
                  </p:par>
                  <p:par>
                    <p:cTn id="260" fill="hold">
                      <p:stCondLst>
                        <p:cond delay="indefinite"/>
                      </p:stCondLst>
                      <p:childTnLst>
                        <p:par>
                          <p:cTn id="261" fill="hold">
                            <p:stCondLst>
                              <p:cond delay="0"/>
                            </p:stCondLst>
                            <p:childTnLst>
                              <p:par>
                                <p:cTn id="262" presetID="7" presetClass="entr" presetSubtype="4" fill="hold" grpId="0" nodeType="clickEffect">
                                  <p:stCondLst>
                                    <p:cond delay="0"/>
                                  </p:stCondLst>
                                  <p:childTnLst>
                                    <p:set>
                                      <p:cBhvr>
                                        <p:cTn id="263" dur="1" fill="hold">
                                          <p:stCondLst>
                                            <p:cond delay="0"/>
                                          </p:stCondLst>
                                        </p:cTn>
                                        <p:tgtEl>
                                          <p:spTgt spid="64573"/>
                                        </p:tgtEl>
                                        <p:attrNameLst>
                                          <p:attrName>style.visibility</p:attrName>
                                        </p:attrNameLst>
                                      </p:cBhvr>
                                      <p:to>
                                        <p:strVal val="visible"/>
                                      </p:to>
                                    </p:set>
                                    <p:anim calcmode="lin" valueType="num">
                                      <p:cBhvr additive="base">
                                        <p:cTn id="264" dur="5000" fill="hold"/>
                                        <p:tgtEl>
                                          <p:spTgt spid="64573"/>
                                        </p:tgtEl>
                                        <p:attrNameLst>
                                          <p:attrName>ppt_x</p:attrName>
                                        </p:attrNameLst>
                                      </p:cBhvr>
                                      <p:tavLst>
                                        <p:tav tm="0">
                                          <p:val>
                                            <p:strVal val="#ppt_x"/>
                                          </p:val>
                                        </p:tav>
                                        <p:tav tm="100000">
                                          <p:val>
                                            <p:strVal val="#ppt_x"/>
                                          </p:val>
                                        </p:tav>
                                      </p:tavLst>
                                    </p:anim>
                                    <p:anim calcmode="lin" valueType="num">
                                      <p:cBhvr additive="base">
                                        <p:cTn id="265" dur="5000" fill="hold"/>
                                        <p:tgtEl>
                                          <p:spTgt spid="645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34" grpId="0" animBg="1" autoUpdateAnimBg="0"/>
      <p:bldP spid="64535" grpId="0" animBg="1"/>
      <p:bldP spid="64536" grpId="0" animBg="1" autoUpdateAnimBg="0"/>
      <p:bldP spid="64537" grpId="0" animBg="1" autoUpdateAnimBg="0"/>
      <p:bldP spid="64538" grpId="0" animBg="1" autoUpdateAnimBg="0"/>
      <p:bldP spid="64539" grpId="0" animBg="1"/>
      <p:bldP spid="64540" grpId="0" animBg="1"/>
      <p:bldP spid="64541" grpId="0" animBg="1"/>
      <p:bldP spid="64542" grpId="0" animBg="1" autoUpdateAnimBg="0"/>
      <p:bldP spid="64543" grpId="0" animBg="1" autoUpdateAnimBg="0"/>
      <p:bldP spid="64544" grpId="0" animBg="1"/>
      <p:bldP spid="64545" grpId="0" animBg="1"/>
      <p:bldP spid="64546" grpId="0" animBg="1" autoUpdateAnimBg="0"/>
      <p:bldP spid="64547" grpId="0" animBg="1" autoUpdateAnimBg="0"/>
      <p:bldP spid="64548" grpId="0" animBg="1"/>
      <p:bldP spid="64549" grpId="0" animBg="1" autoUpdateAnimBg="0"/>
      <p:bldP spid="64550" grpId="0" animBg="1"/>
      <p:bldP spid="64551" grpId="0" animBg="1"/>
      <p:bldP spid="64552" grpId="0" animBg="1" autoUpdateAnimBg="0"/>
      <p:bldP spid="64553" grpId="0" animBg="1" autoUpdateAnimBg="0"/>
      <p:bldP spid="64554" grpId="0" animBg="1" autoUpdateAnimBg="0"/>
      <p:bldP spid="64555" grpId="0" animBg="1"/>
      <p:bldP spid="64556" grpId="0" animBg="1"/>
      <p:bldP spid="64557" grpId="0" animBg="1" autoUpdateAnimBg="0"/>
      <p:bldP spid="64558" grpId="0" animBg="1"/>
      <p:bldP spid="64559" grpId="0" animBg="1" autoUpdateAnimBg="0"/>
      <p:bldP spid="64560" grpId="0" animBg="1"/>
      <p:bldP spid="64561" grpId="0" animBg="1"/>
      <p:bldP spid="64562" grpId="0" animBg="1" autoUpdateAnimBg="0"/>
      <p:bldP spid="64563" grpId="0" animBg="1" autoUpdateAnimBg="0"/>
      <p:bldP spid="64564" grpId="0" animBg="1"/>
      <p:bldP spid="64565" grpId="0" animBg="1" autoUpdateAnimBg="0"/>
      <p:bldP spid="64566" grpId="0" animBg="1" autoUpdateAnimBg="0"/>
      <p:bldP spid="64567" grpId="0" animBg="1"/>
      <p:bldP spid="64568" grpId="0" animBg="1" autoUpdateAnimBg="0"/>
      <p:bldP spid="64569" grpId="0" animBg="1"/>
      <p:bldP spid="64570" grpId="0" animBg="1"/>
      <p:bldP spid="64571" grpId="0" animBg="1" autoUpdateAnimBg="0"/>
      <p:bldP spid="64572" grpId="0" animBg="1"/>
      <p:bldP spid="64573" grpId="0" animBg="1"/>
      <p:bldP spid="64574" grpId="0" animBg="1"/>
      <p:bldP spid="64575" grpId="0" animBg="1"/>
      <p:bldP spid="64576" grpId="0" animBg="1"/>
      <p:bldP spid="64577" grpId="0" animBg="1" autoUpdateAnimBg="0"/>
      <p:bldP spid="64578" grpId="0" animBg="1"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838200" y="152400"/>
            <a:ext cx="7315200" cy="533400"/>
          </a:xfrm>
          <a:ln w="38100">
            <a:solidFill>
              <a:schemeClr val="accent2"/>
            </a:solidFill>
          </a:ln>
        </p:spPr>
        <p:txBody>
          <a:bodyPr/>
          <a:lstStyle/>
          <a:p>
            <a:pPr eaLnBrk="1" hangingPunct="1"/>
            <a:r>
              <a:rPr lang="en-US" sz="2800" smtClean="0">
                <a:latin typeface="Tahoma" pitchFamily="34" charset="0"/>
              </a:rPr>
              <a:t>KETENTUAN MENGENAI PENCATATAN</a:t>
            </a:r>
          </a:p>
        </p:txBody>
      </p:sp>
      <p:sp>
        <p:nvSpPr>
          <p:cNvPr id="103427" name="AutoShape 3"/>
          <p:cNvSpPr>
            <a:spLocks noChangeArrowheads="1"/>
          </p:cNvSpPr>
          <p:nvPr/>
        </p:nvSpPr>
        <p:spPr bwMode="auto">
          <a:xfrm>
            <a:off x="3886200" y="914400"/>
            <a:ext cx="6096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03428" name="Rectangle 4"/>
          <p:cNvSpPr>
            <a:spLocks noChangeArrowheads="1"/>
          </p:cNvSpPr>
          <p:nvPr/>
        </p:nvSpPr>
        <p:spPr bwMode="auto">
          <a:xfrm>
            <a:off x="533400" y="1524000"/>
            <a:ext cx="7924800" cy="7112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harus diselenggarakan dengan memperhatikan itikad baik dan </a:t>
            </a:r>
            <a:r>
              <a:rPr lang="en-US" sz="2000" u="none">
                <a:solidFill>
                  <a:schemeClr val="accent2"/>
                </a:solidFill>
                <a:latin typeface="Tahoma" pitchFamily="34" charset="0"/>
              </a:rPr>
              <a:t>mencerminkan keadaan atau kegiatan usaha yang sebenarnya</a:t>
            </a:r>
          </a:p>
        </p:txBody>
      </p:sp>
      <p:sp>
        <p:nvSpPr>
          <p:cNvPr id="103429" name="Rectangle 5"/>
          <p:cNvSpPr>
            <a:spLocks noChangeArrowheads="1"/>
          </p:cNvSpPr>
          <p:nvPr/>
        </p:nvSpPr>
        <p:spPr bwMode="auto">
          <a:xfrm>
            <a:off x="228600" y="2413000"/>
            <a:ext cx="8686800" cy="10160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harus diselenggarakan di Indonesia dengan menggunakan huruf Latin, angka Arab, satuan mata uang Rupiah, dan disusun dalam bahasa Indonesia atau dalam bahasa asing yang diizinkan oleh Menteri Keuangan</a:t>
            </a:r>
          </a:p>
        </p:txBody>
      </p:sp>
      <p:sp>
        <p:nvSpPr>
          <p:cNvPr id="103434" name="Rectangle 10"/>
          <p:cNvSpPr>
            <a:spLocks noChangeArrowheads="1"/>
          </p:cNvSpPr>
          <p:nvPr/>
        </p:nvSpPr>
        <p:spPr bwMode="auto">
          <a:xfrm>
            <a:off x="4953000" y="762000"/>
            <a:ext cx="2667000" cy="381000"/>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u="none">
                <a:latin typeface="Tahoma" pitchFamily="34" charset="0"/>
              </a:rPr>
              <a:t>Pasal 28 UU KUP</a:t>
            </a:r>
          </a:p>
        </p:txBody>
      </p:sp>
      <p:sp>
        <p:nvSpPr>
          <p:cNvPr id="103435" name="Rectangle 11"/>
          <p:cNvSpPr>
            <a:spLocks noChangeArrowheads="1"/>
          </p:cNvSpPr>
          <p:nvPr/>
        </p:nvSpPr>
        <p:spPr bwMode="auto">
          <a:xfrm>
            <a:off x="228600" y="3556000"/>
            <a:ext cx="8610600" cy="1625600"/>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a:latin typeface="Tahoma" pitchFamily="34" charset="0"/>
              </a:rPr>
              <a:t>Pencatatan terdiri dari data yang dikumpulkan secara teratur tentang peredaran atau penerimaan bruto dan atau penghasilan bruto sebagai dasar untuk menghitung jumlah pajak yang terutang, termasuk penghasilan yang bukan objek pajak dan atau yang dikenakan pajak yang bersifat final</a:t>
            </a:r>
          </a:p>
        </p:txBody>
      </p:sp>
      <p:sp>
        <p:nvSpPr>
          <p:cNvPr id="74760" name="AutoShape 12"/>
          <p:cNvSpPr>
            <a:spLocks noChangeArrowheads="1"/>
          </p:cNvSpPr>
          <p:nvPr/>
        </p:nvSpPr>
        <p:spPr bwMode="auto">
          <a:xfrm>
            <a:off x="395288" y="1412875"/>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1</a:t>
            </a:r>
          </a:p>
        </p:txBody>
      </p:sp>
      <p:sp>
        <p:nvSpPr>
          <p:cNvPr id="74761" name="AutoShape 13"/>
          <p:cNvSpPr>
            <a:spLocks noChangeArrowheads="1"/>
          </p:cNvSpPr>
          <p:nvPr/>
        </p:nvSpPr>
        <p:spPr bwMode="auto">
          <a:xfrm>
            <a:off x="107950" y="2276475"/>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2</a:t>
            </a:r>
          </a:p>
        </p:txBody>
      </p:sp>
      <p:sp>
        <p:nvSpPr>
          <p:cNvPr id="74762" name="AutoShape 14"/>
          <p:cNvSpPr>
            <a:spLocks noChangeArrowheads="1"/>
          </p:cNvSpPr>
          <p:nvPr/>
        </p:nvSpPr>
        <p:spPr bwMode="auto">
          <a:xfrm>
            <a:off x="107950" y="3502025"/>
            <a:ext cx="288925" cy="287338"/>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426"/>
                                        </p:tgtEl>
                                        <p:attrNameLst>
                                          <p:attrName>style.visibility</p:attrName>
                                        </p:attrNameLst>
                                      </p:cBhvr>
                                      <p:to>
                                        <p:strVal val="visible"/>
                                      </p:to>
                                    </p:set>
                                    <p:anim calcmode="lin" valueType="num">
                                      <p:cBhvr additive="base">
                                        <p:cTn id="7" dur="500" fill="hold"/>
                                        <p:tgtEl>
                                          <p:spTgt spid="103426"/>
                                        </p:tgtEl>
                                        <p:attrNameLst>
                                          <p:attrName>ppt_x</p:attrName>
                                        </p:attrNameLst>
                                      </p:cBhvr>
                                      <p:tavLst>
                                        <p:tav tm="0">
                                          <p:val>
                                            <p:strVal val="0-#ppt_w/2"/>
                                          </p:val>
                                        </p:tav>
                                        <p:tav tm="100000">
                                          <p:val>
                                            <p:strVal val="#ppt_x"/>
                                          </p:val>
                                        </p:tav>
                                      </p:tavLst>
                                    </p:anim>
                                    <p:anim calcmode="lin" valueType="num">
                                      <p:cBhvr additive="base">
                                        <p:cTn id="8" dur="500" fill="hold"/>
                                        <p:tgtEl>
                                          <p:spTgt spid="1034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3427"/>
                                        </p:tgtEl>
                                        <p:attrNameLst>
                                          <p:attrName>style.visibility</p:attrName>
                                        </p:attrNameLst>
                                      </p:cBhvr>
                                      <p:to>
                                        <p:strVal val="visible"/>
                                      </p:to>
                                    </p:set>
                                    <p:anim calcmode="lin" valueType="num">
                                      <p:cBhvr additive="base">
                                        <p:cTn id="13" dur="500" fill="hold"/>
                                        <p:tgtEl>
                                          <p:spTgt spid="103427"/>
                                        </p:tgtEl>
                                        <p:attrNameLst>
                                          <p:attrName>ppt_x</p:attrName>
                                        </p:attrNameLst>
                                      </p:cBhvr>
                                      <p:tavLst>
                                        <p:tav tm="0">
                                          <p:val>
                                            <p:strVal val="0-#ppt_w/2"/>
                                          </p:val>
                                        </p:tav>
                                        <p:tav tm="100000">
                                          <p:val>
                                            <p:strVal val="#ppt_x"/>
                                          </p:val>
                                        </p:tav>
                                      </p:tavLst>
                                    </p:anim>
                                    <p:anim calcmode="lin" valueType="num">
                                      <p:cBhvr additive="base">
                                        <p:cTn id="14" dur="500" fill="hold"/>
                                        <p:tgtEl>
                                          <p:spTgt spid="10342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3428"/>
                                        </p:tgtEl>
                                        <p:attrNameLst>
                                          <p:attrName>style.visibility</p:attrName>
                                        </p:attrNameLst>
                                      </p:cBhvr>
                                      <p:to>
                                        <p:strVal val="visible"/>
                                      </p:to>
                                    </p:set>
                                    <p:anim calcmode="lin" valueType="num">
                                      <p:cBhvr additive="base">
                                        <p:cTn id="19" dur="500" fill="hold"/>
                                        <p:tgtEl>
                                          <p:spTgt spid="103428"/>
                                        </p:tgtEl>
                                        <p:attrNameLst>
                                          <p:attrName>ppt_x</p:attrName>
                                        </p:attrNameLst>
                                      </p:cBhvr>
                                      <p:tavLst>
                                        <p:tav tm="0">
                                          <p:val>
                                            <p:strVal val="0-#ppt_w/2"/>
                                          </p:val>
                                        </p:tav>
                                        <p:tav tm="100000">
                                          <p:val>
                                            <p:strVal val="#ppt_x"/>
                                          </p:val>
                                        </p:tav>
                                      </p:tavLst>
                                    </p:anim>
                                    <p:anim calcmode="lin" valueType="num">
                                      <p:cBhvr additive="base">
                                        <p:cTn id="20" dur="500" fill="hold"/>
                                        <p:tgtEl>
                                          <p:spTgt spid="10342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3429"/>
                                        </p:tgtEl>
                                        <p:attrNameLst>
                                          <p:attrName>style.visibility</p:attrName>
                                        </p:attrNameLst>
                                      </p:cBhvr>
                                      <p:to>
                                        <p:strVal val="visible"/>
                                      </p:to>
                                    </p:set>
                                    <p:anim calcmode="lin" valueType="num">
                                      <p:cBhvr additive="base">
                                        <p:cTn id="25" dur="500" fill="hold"/>
                                        <p:tgtEl>
                                          <p:spTgt spid="103429"/>
                                        </p:tgtEl>
                                        <p:attrNameLst>
                                          <p:attrName>ppt_x</p:attrName>
                                        </p:attrNameLst>
                                      </p:cBhvr>
                                      <p:tavLst>
                                        <p:tav tm="0">
                                          <p:val>
                                            <p:strVal val="0-#ppt_w/2"/>
                                          </p:val>
                                        </p:tav>
                                        <p:tav tm="100000">
                                          <p:val>
                                            <p:strVal val="#ppt_x"/>
                                          </p:val>
                                        </p:tav>
                                      </p:tavLst>
                                    </p:anim>
                                    <p:anim calcmode="lin" valueType="num">
                                      <p:cBhvr additive="base">
                                        <p:cTn id="26" dur="500" fill="hold"/>
                                        <p:tgtEl>
                                          <p:spTgt spid="1034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3434"/>
                                        </p:tgtEl>
                                        <p:attrNameLst>
                                          <p:attrName>style.visibility</p:attrName>
                                        </p:attrNameLst>
                                      </p:cBhvr>
                                      <p:to>
                                        <p:strVal val="visible"/>
                                      </p:to>
                                    </p:set>
                                    <p:anim calcmode="lin" valueType="num">
                                      <p:cBhvr additive="base">
                                        <p:cTn id="31" dur="500" fill="hold"/>
                                        <p:tgtEl>
                                          <p:spTgt spid="103434"/>
                                        </p:tgtEl>
                                        <p:attrNameLst>
                                          <p:attrName>ppt_x</p:attrName>
                                        </p:attrNameLst>
                                      </p:cBhvr>
                                      <p:tavLst>
                                        <p:tav tm="0">
                                          <p:val>
                                            <p:strVal val="0-#ppt_w/2"/>
                                          </p:val>
                                        </p:tav>
                                        <p:tav tm="100000">
                                          <p:val>
                                            <p:strVal val="#ppt_x"/>
                                          </p:val>
                                        </p:tav>
                                      </p:tavLst>
                                    </p:anim>
                                    <p:anim calcmode="lin" valueType="num">
                                      <p:cBhvr additive="base">
                                        <p:cTn id="32" dur="500" fill="hold"/>
                                        <p:tgtEl>
                                          <p:spTgt spid="10343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3435"/>
                                        </p:tgtEl>
                                        <p:attrNameLst>
                                          <p:attrName>style.visibility</p:attrName>
                                        </p:attrNameLst>
                                      </p:cBhvr>
                                      <p:to>
                                        <p:strVal val="visible"/>
                                      </p:to>
                                    </p:set>
                                    <p:anim calcmode="lin" valueType="num">
                                      <p:cBhvr additive="base">
                                        <p:cTn id="37" dur="500" fill="hold"/>
                                        <p:tgtEl>
                                          <p:spTgt spid="103435"/>
                                        </p:tgtEl>
                                        <p:attrNameLst>
                                          <p:attrName>ppt_x</p:attrName>
                                        </p:attrNameLst>
                                      </p:cBhvr>
                                      <p:tavLst>
                                        <p:tav tm="0">
                                          <p:val>
                                            <p:strVal val="0-#ppt_w/2"/>
                                          </p:val>
                                        </p:tav>
                                        <p:tav tm="100000">
                                          <p:val>
                                            <p:strVal val="#ppt_x"/>
                                          </p:val>
                                        </p:tav>
                                      </p:tavLst>
                                    </p:anim>
                                    <p:anim calcmode="lin" valueType="num">
                                      <p:cBhvr additive="base">
                                        <p:cTn id="38" dur="500" fill="hold"/>
                                        <p:tgtEl>
                                          <p:spTgt spid="1034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animBg="1" autoUpdateAnimBg="0"/>
      <p:bldP spid="103427" grpId="0" animBg="1"/>
      <p:bldP spid="103428" grpId="0" animBg="1" autoUpdateAnimBg="0"/>
      <p:bldP spid="103429" grpId="0" animBg="1" autoUpdateAnimBg="0"/>
      <p:bldP spid="103434" grpId="0" animBg="1" autoUpdateAnimBg="0"/>
      <p:bldP spid="103435" grpId="0" animBg="1"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1763713" y="115888"/>
            <a:ext cx="5184775" cy="536575"/>
          </a:xfrm>
          <a:ln w="28575">
            <a:solidFill>
              <a:schemeClr val="accent2"/>
            </a:solidFill>
          </a:ln>
        </p:spPr>
        <p:txBody>
          <a:bodyPr/>
          <a:lstStyle/>
          <a:p>
            <a:pPr eaLnBrk="1" hangingPunct="1"/>
            <a:r>
              <a:rPr lang="en-US" sz="3200" b="1" smtClean="0">
                <a:latin typeface="Lucida Console" pitchFamily="49" charset="0"/>
              </a:rPr>
              <a:t>PENYIMPANAN DOKUMEN</a:t>
            </a:r>
          </a:p>
        </p:txBody>
      </p:sp>
      <p:sp>
        <p:nvSpPr>
          <p:cNvPr id="105475" name="AutoShape 3"/>
          <p:cNvSpPr>
            <a:spLocks noChangeArrowheads="1"/>
          </p:cNvSpPr>
          <p:nvPr/>
        </p:nvSpPr>
        <p:spPr bwMode="auto">
          <a:xfrm>
            <a:off x="3886200" y="620713"/>
            <a:ext cx="685800" cy="4778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05476" name="Rectangle 4"/>
          <p:cNvSpPr>
            <a:spLocks noChangeArrowheads="1"/>
          </p:cNvSpPr>
          <p:nvPr/>
        </p:nvSpPr>
        <p:spPr bwMode="auto">
          <a:xfrm>
            <a:off x="323850" y="1196975"/>
            <a:ext cx="8351838" cy="2568575"/>
          </a:xfrm>
          <a:prstGeom prst="rect">
            <a:avLst/>
          </a:prstGeom>
          <a:noFill/>
          <a:ln w="38100">
            <a:solidFill>
              <a:srgbClr val="FF0000"/>
            </a:solidFill>
            <a:miter lim="800000"/>
            <a:headEnd/>
            <a:tailEnd/>
          </a:ln>
        </p:spPr>
        <p:txBody>
          <a:bodyPr lIns="91422" tIns="45712" rIns="91422" bIns="45712">
            <a:spAutoFit/>
          </a:bodyPr>
          <a:lstStyle/>
          <a:p>
            <a:pPr>
              <a:spcBef>
                <a:spcPct val="50000"/>
              </a:spcBef>
            </a:pPr>
            <a:r>
              <a:rPr lang="en-US" sz="2000" b="1" u="none"/>
              <a:t>Buku, catatan, dan dokumen yang menjadi dasar pembukuan atau pencatatan dan dokumen lain termasuk hasil pengolahan data dari pembukuan yang dikelola secara elektronik atau secara program aplikasi on-line wajib disimpan selama 10 (sepuluh) tahun di Indonesia, yaitu di tempat kegiatan atau tempat tinggal Wajib Pajak orang pribadi, atau di tempat kedudukan Wajib Pajak badan.</a:t>
            </a:r>
          </a:p>
        </p:txBody>
      </p:sp>
      <p:sp>
        <p:nvSpPr>
          <p:cNvPr id="75781" name="Rectangle 5"/>
          <p:cNvSpPr>
            <a:spLocks noChangeArrowheads="1"/>
          </p:cNvSpPr>
          <p:nvPr/>
        </p:nvSpPr>
        <p:spPr bwMode="auto">
          <a:xfrm>
            <a:off x="5407025" y="692150"/>
            <a:ext cx="3341688" cy="360363"/>
          </a:xfrm>
          <a:prstGeom prst="rect">
            <a:avLst/>
          </a:prstGeom>
          <a:solidFill>
            <a:schemeClr val="hlink"/>
          </a:solidFill>
          <a:ln w="9525">
            <a:solidFill>
              <a:schemeClr val="tx1"/>
            </a:solidFill>
            <a:miter lim="800000"/>
            <a:headEnd/>
            <a:tailEnd/>
          </a:ln>
        </p:spPr>
        <p:txBody>
          <a:bodyPr wrap="none" lIns="91422" tIns="45712" rIns="91422" bIns="45712" anchor="ctr"/>
          <a:lstStyle/>
          <a:p>
            <a:r>
              <a:rPr lang="en-US" sz="2000" u="none">
                <a:latin typeface="Tahoma" pitchFamily="34" charset="0"/>
              </a:rPr>
              <a:t>Pasal 28 angka 11 UU KUP</a:t>
            </a:r>
          </a:p>
        </p:txBody>
      </p:sp>
      <p:sp>
        <p:nvSpPr>
          <p:cNvPr id="75782" name="Rectangle 6"/>
          <p:cNvSpPr>
            <a:spLocks noChangeArrowheads="1"/>
          </p:cNvSpPr>
          <p:nvPr/>
        </p:nvSpPr>
        <p:spPr bwMode="auto">
          <a:xfrm>
            <a:off x="611188" y="3898900"/>
            <a:ext cx="7777162" cy="2847975"/>
          </a:xfrm>
          <a:prstGeom prst="rect">
            <a:avLst/>
          </a:prstGeom>
          <a:noFill/>
          <a:ln w="9525">
            <a:solidFill>
              <a:srgbClr val="0033CC"/>
            </a:solidFill>
            <a:miter lim="800000"/>
            <a:headEnd/>
            <a:tailEnd/>
          </a:ln>
        </p:spPr>
        <p:txBody>
          <a:bodyPr lIns="91422" tIns="45712" rIns="91422" bIns="45712" anchor="ctr">
            <a:spAutoFit/>
          </a:bodyPr>
          <a:lstStyle/>
          <a:p>
            <a:pPr algn="l"/>
            <a:r>
              <a:rPr lang="sv-SE" sz="1800" b="1" u="none"/>
              <a:t>Kurun waktu 10 (sepuluh) tahun penyimpanan buku, catatan, dan dokumen yang menjadi dasar pembukuan atau pencatatan adalah sesuai dengan ketentuan yang mengatur mengenai batas daluwarsa penyidikan tindak pidana di bidang perpajakan. Penyimpanan buku, catatan, dan dokumen yang menjadi dasar pembukuan atau pencatatan dan dokumen lain termasuk yang diselenggarakan secara program aplikasi </a:t>
            </a:r>
            <a:r>
              <a:rPr lang="sv-SE" sz="1800" b="1" i="1" u="none"/>
              <a:t>on-line</a:t>
            </a:r>
            <a:r>
              <a:rPr lang="sv-SE" sz="1800" b="1" u="none"/>
              <a:t> harus dilakukan dengan memperhatikan faktor keamanan, kelayakan, dan kewajaran penyimpanan.</a:t>
            </a:r>
            <a:r>
              <a:rPr lang="en-US" sz="1800" b="1" u="none"/>
              <a:t> </a:t>
            </a:r>
          </a:p>
        </p:txBody>
      </p:sp>
      <p:sp>
        <p:nvSpPr>
          <p:cNvPr id="75783" name="AutoShape 7"/>
          <p:cNvSpPr>
            <a:spLocks noChangeArrowheads="1"/>
          </p:cNvSpPr>
          <p:nvPr/>
        </p:nvSpPr>
        <p:spPr bwMode="auto">
          <a:xfrm>
            <a:off x="466725" y="3789363"/>
            <a:ext cx="360363" cy="287337"/>
          </a:xfrm>
          <a:custGeom>
            <a:avLst/>
            <a:gdLst>
              <a:gd name="T0" fmla="*/ 2147483647 w 21600"/>
              <a:gd name="T1" fmla="*/ 0 h 21600"/>
              <a:gd name="T2" fmla="*/ 2147483647 w 21600"/>
              <a:gd name="T3" fmla="*/ 131760653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131760653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additive="base">
                                        <p:cTn id="7" dur="500" fill="hold"/>
                                        <p:tgtEl>
                                          <p:spTgt spid="105474"/>
                                        </p:tgtEl>
                                        <p:attrNameLst>
                                          <p:attrName>ppt_x</p:attrName>
                                        </p:attrNameLst>
                                      </p:cBhvr>
                                      <p:tavLst>
                                        <p:tav tm="0">
                                          <p:val>
                                            <p:strVal val="0-#ppt_w/2"/>
                                          </p:val>
                                        </p:tav>
                                        <p:tav tm="100000">
                                          <p:val>
                                            <p:strVal val="#ppt_x"/>
                                          </p:val>
                                        </p:tav>
                                      </p:tavLst>
                                    </p:anim>
                                    <p:anim calcmode="lin" valueType="num">
                                      <p:cBhvr additive="base">
                                        <p:cTn id="8" dur="500" fill="hold"/>
                                        <p:tgtEl>
                                          <p:spTgt spid="1054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5475"/>
                                        </p:tgtEl>
                                        <p:attrNameLst>
                                          <p:attrName>style.visibility</p:attrName>
                                        </p:attrNameLst>
                                      </p:cBhvr>
                                      <p:to>
                                        <p:strVal val="visible"/>
                                      </p:to>
                                    </p:set>
                                    <p:anim calcmode="lin" valueType="num">
                                      <p:cBhvr additive="base">
                                        <p:cTn id="13" dur="500" fill="hold"/>
                                        <p:tgtEl>
                                          <p:spTgt spid="105475"/>
                                        </p:tgtEl>
                                        <p:attrNameLst>
                                          <p:attrName>ppt_x</p:attrName>
                                        </p:attrNameLst>
                                      </p:cBhvr>
                                      <p:tavLst>
                                        <p:tav tm="0">
                                          <p:val>
                                            <p:strVal val="0-#ppt_w/2"/>
                                          </p:val>
                                        </p:tav>
                                        <p:tav tm="100000">
                                          <p:val>
                                            <p:strVal val="#ppt_x"/>
                                          </p:val>
                                        </p:tav>
                                      </p:tavLst>
                                    </p:anim>
                                    <p:anim calcmode="lin" valueType="num">
                                      <p:cBhvr additive="base">
                                        <p:cTn id="14" dur="500" fill="hold"/>
                                        <p:tgtEl>
                                          <p:spTgt spid="1054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5476"/>
                                        </p:tgtEl>
                                        <p:attrNameLst>
                                          <p:attrName>style.visibility</p:attrName>
                                        </p:attrNameLst>
                                      </p:cBhvr>
                                      <p:to>
                                        <p:strVal val="visible"/>
                                      </p:to>
                                    </p:set>
                                    <p:anim calcmode="lin" valueType="num">
                                      <p:cBhvr additive="base">
                                        <p:cTn id="19" dur="500" fill="hold"/>
                                        <p:tgtEl>
                                          <p:spTgt spid="105476"/>
                                        </p:tgtEl>
                                        <p:attrNameLst>
                                          <p:attrName>ppt_x</p:attrName>
                                        </p:attrNameLst>
                                      </p:cBhvr>
                                      <p:tavLst>
                                        <p:tav tm="0">
                                          <p:val>
                                            <p:strVal val="0-#ppt_w/2"/>
                                          </p:val>
                                        </p:tav>
                                        <p:tav tm="100000">
                                          <p:val>
                                            <p:strVal val="#ppt_x"/>
                                          </p:val>
                                        </p:tav>
                                      </p:tavLst>
                                    </p:anim>
                                    <p:anim calcmode="lin" valueType="num">
                                      <p:cBhvr additive="base">
                                        <p:cTn id="20" dur="500" fill="hold"/>
                                        <p:tgtEl>
                                          <p:spTgt spid="1054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animBg="1" autoUpdateAnimBg="0"/>
      <p:bldP spid="105475" grpId="0" animBg="1"/>
      <p:bldP spid="105476" grpId="0" animBg="1"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973138" y="76200"/>
            <a:ext cx="7199312" cy="615950"/>
          </a:xfrm>
          <a:ln w="28575">
            <a:solidFill>
              <a:schemeClr val="accent2"/>
            </a:solidFill>
          </a:ln>
        </p:spPr>
        <p:txBody>
          <a:bodyPr/>
          <a:lstStyle/>
          <a:p>
            <a:pPr eaLnBrk="1" hangingPunct="1">
              <a:lnSpc>
                <a:spcPct val="80000"/>
              </a:lnSpc>
            </a:pPr>
            <a:r>
              <a:rPr lang="en-US" sz="2400" b="1" smtClean="0">
                <a:latin typeface="Lucida Console" pitchFamily="49" charset="0"/>
              </a:rPr>
              <a:t>SANKSI BERKAITAN DENGAN KEWAJIBAN PEMBUKUAN DAN PENCATATAN</a:t>
            </a:r>
          </a:p>
        </p:txBody>
      </p:sp>
      <p:sp>
        <p:nvSpPr>
          <p:cNvPr id="106500" name="Rectangle 4"/>
          <p:cNvSpPr>
            <a:spLocks noChangeArrowheads="1"/>
          </p:cNvSpPr>
          <p:nvPr/>
        </p:nvSpPr>
        <p:spPr bwMode="auto">
          <a:xfrm>
            <a:off x="381000" y="739775"/>
            <a:ext cx="2678113" cy="385763"/>
          </a:xfrm>
          <a:prstGeom prst="rect">
            <a:avLst/>
          </a:prstGeom>
          <a:solidFill>
            <a:srgbClr val="99FF66"/>
          </a:solidFill>
          <a:ln w="9525">
            <a:solidFill>
              <a:schemeClr val="tx1"/>
            </a:solidFill>
            <a:miter lim="800000"/>
            <a:headEnd/>
            <a:tailEnd/>
          </a:ln>
        </p:spPr>
        <p:txBody>
          <a:bodyPr wrap="none" lIns="91422" tIns="45712" rIns="91422" bIns="45712" anchor="ctr"/>
          <a:lstStyle/>
          <a:p>
            <a:r>
              <a:rPr lang="en-US" sz="2000" b="1" u="none">
                <a:latin typeface="Tahoma" pitchFamily="34" charset="0"/>
              </a:rPr>
              <a:t>ADMINISTRASI</a:t>
            </a:r>
          </a:p>
        </p:txBody>
      </p:sp>
      <p:sp>
        <p:nvSpPr>
          <p:cNvPr id="106502" name="Rectangle 6"/>
          <p:cNvSpPr>
            <a:spLocks noChangeArrowheads="1"/>
          </p:cNvSpPr>
          <p:nvPr/>
        </p:nvSpPr>
        <p:spPr bwMode="auto">
          <a:xfrm>
            <a:off x="6484938" y="762000"/>
            <a:ext cx="1974850" cy="363538"/>
          </a:xfrm>
          <a:prstGeom prst="rect">
            <a:avLst/>
          </a:prstGeom>
          <a:solidFill>
            <a:srgbClr val="99FF66"/>
          </a:solidFill>
          <a:ln w="9525">
            <a:solidFill>
              <a:schemeClr val="tx1"/>
            </a:solidFill>
            <a:miter lim="800000"/>
            <a:headEnd/>
            <a:tailEnd/>
          </a:ln>
        </p:spPr>
        <p:txBody>
          <a:bodyPr wrap="none" lIns="91422" tIns="45712" rIns="91422" bIns="45712" anchor="ctr"/>
          <a:lstStyle/>
          <a:p>
            <a:r>
              <a:rPr lang="en-US" sz="2000" b="1" u="none">
                <a:latin typeface="Tahoma" pitchFamily="34" charset="0"/>
              </a:rPr>
              <a:t>PIDANA</a:t>
            </a:r>
          </a:p>
        </p:txBody>
      </p:sp>
      <p:sp>
        <p:nvSpPr>
          <p:cNvPr id="106503" name="Rectangle 7"/>
          <p:cNvSpPr>
            <a:spLocks noChangeArrowheads="1"/>
          </p:cNvSpPr>
          <p:nvPr/>
        </p:nvSpPr>
        <p:spPr bwMode="auto">
          <a:xfrm>
            <a:off x="80963" y="1052513"/>
            <a:ext cx="3051175" cy="1749425"/>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1800" b="1" u="none">
                <a:latin typeface="Arial Narrow" pitchFamily="34" charset="0"/>
              </a:rPr>
              <a:t>apabila kewajiban sebagaimana dimaksud dalam </a:t>
            </a:r>
            <a:r>
              <a:rPr lang="en-US" sz="1800" b="1" u="none">
                <a:solidFill>
                  <a:schemeClr val="accent2"/>
                </a:solidFill>
                <a:latin typeface="Arial Narrow" pitchFamily="34" charset="0"/>
              </a:rPr>
              <a:t>Pasal 28 (Pembukuan)</a:t>
            </a:r>
            <a:r>
              <a:rPr lang="en-US" sz="1800" b="1" u="none">
                <a:latin typeface="Arial Narrow" pitchFamily="34" charset="0"/>
              </a:rPr>
              <a:t> </a:t>
            </a:r>
            <a:r>
              <a:rPr lang="en-US" sz="1800" b="1" i="1" u="none">
                <a:latin typeface="Arial Narrow" pitchFamily="34" charset="0"/>
              </a:rPr>
              <a:t>atau</a:t>
            </a:r>
            <a:r>
              <a:rPr lang="en-US" sz="1800" b="1" u="none">
                <a:latin typeface="Arial Narrow" pitchFamily="34" charset="0"/>
              </a:rPr>
              <a:t> Pasal 29 (Pemeriksaan) tidak dipenuhi, sehingga tidak dapat diketahui besarnya pajak yang terutang</a:t>
            </a:r>
          </a:p>
        </p:txBody>
      </p:sp>
      <p:sp>
        <p:nvSpPr>
          <p:cNvPr id="106504" name="AutoShape 8"/>
          <p:cNvSpPr>
            <a:spLocks noChangeArrowheads="1"/>
          </p:cNvSpPr>
          <p:nvPr/>
        </p:nvSpPr>
        <p:spPr bwMode="auto">
          <a:xfrm>
            <a:off x="1403350" y="2708275"/>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06506" name="Rectangle 10"/>
          <p:cNvSpPr>
            <a:spLocks noChangeArrowheads="1"/>
          </p:cNvSpPr>
          <p:nvPr/>
        </p:nvSpPr>
        <p:spPr bwMode="auto">
          <a:xfrm>
            <a:off x="34925" y="2924175"/>
            <a:ext cx="3095625" cy="3122613"/>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1800" b="1" u="none">
                <a:latin typeface="Arial Narrow" pitchFamily="34" charset="0"/>
              </a:rPr>
              <a:t>berupa </a:t>
            </a:r>
            <a:r>
              <a:rPr lang="en-US" sz="1800" b="1" u="none">
                <a:solidFill>
                  <a:schemeClr val="accent2"/>
                </a:solidFill>
                <a:latin typeface="Arial Narrow" pitchFamily="34" charset="0"/>
              </a:rPr>
              <a:t>kenaikan</a:t>
            </a:r>
            <a:r>
              <a:rPr lang="en-US" sz="1800" b="1" u="none">
                <a:latin typeface="Arial Narrow" pitchFamily="34" charset="0"/>
              </a:rPr>
              <a:t> sebesar :</a:t>
            </a:r>
            <a:r>
              <a:rPr lang="en-US" sz="1800" b="1" u="none">
                <a:solidFill>
                  <a:schemeClr val="accent2"/>
                </a:solidFill>
                <a:latin typeface="Arial Narrow" pitchFamily="34" charset="0"/>
              </a:rPr>
              <a:t>50 %</a:t>
            </a:r>
            <a:r>
              <a:rPr lang="en-US" sz="1800" b="1" u="none">
                <a:latin typeface="Arial Narrow" pitchFamily="34" charset="0"/>
              </a:rPr>
              <a:t> dari PPh yang tidak atau kurang dibayar;</a:t>
            </a:r>
            <a:r>
              <a:rPr lang="en-US" sz="1800" b="1" u="none">
                <a:solidFill>
                  <a:schemeClr val="accent2"/>
                </a:solidFill>
                <a:latin typeface="Arial Narrow" pitchFamily="34" charset="0"/>
              </a:rPr>
              <a:t>100 %</a:t>
            </a:r>
            <a:r>
              <a:rPr lang="en-US" sz="1800" b="1" u="none">
                <a:latin typeface="Arial Narrow" pitchFamily="34" charset="0"/>
              </a:rPr>
              <a:t> dari PPh yang tidak atau kurang dipotong, tidak atau kurang dipungut, tidak atau kurang disetorkan, dan dipotong atau dipungut tetapi tidak atau kurang disetorkan;</a:t>
            </a:r>
            <a:r>
              <a:rPr lang="en-US" sz="1800" b="1" u="none">
                <a:solidFill>
                  <a:schemeClr val="accent2"/>
                </a:solidFill>
                <a:latin typeface="Arial Narrow" pitchFamily="34" charset="0"/>
              </a:rPr>
              <a:t>100 %</a:t>
            </a:r>
            <a:r>
              <a:rPr lang="en-US" sz="1800" b="1" u="none">
                <a:latin typeface="Arial Narrow" pitchFamily="34" charset="0"/>
              </a:rPr>
              <a:t> dari PPN dan PPnBM yang tidak atau kurang dibayar</a:t>
            </a:r>
          </a:p>
        </p:txBody>
      </p:sp>
      <p:sp>
        <p:nvSpPr>
          <p:cNvPr id="106507" name="Rectangle 11"/>
          <p:cNvSpPr>
            <a:spLocks noChangeArrowheads="1"/>
          </p:cNvSpPr>
          <p:nvPr/>
        </p:nvSpPr>
        <p:spPr bwMode="auto">
          <a:xfrm>
            <a:off x="220663" y="6162675"/>
            <a:ext cx="2695575" cy="650875"/>
          </a:xfrm>
          <a:prstGeom prst="rect">
            <a:avLst/>
          </a:prstGeom>
          <a:solidFill>
            <a:srgbClr val="99FF66"/>
          </a:solidFill>
          <a:ln w="9525">
            <a:solidFill>
              <a:schemeClr val="accent2"/>
            </a:solidFill>
            <a:miter lim="800000"/>
            <a:headEnd/>
            <a:tailEnd/>
          </a:ln>
        </p:spPr>
        <p:txBody>
          <a:bodyPr lIns="91422" tIns="45712" rIns="91422" bIns="45712">
            <a:spAutoFit/>
          </a:bodyPr>
          <a:lstStyle/>
          <a:p>
            <a:pPr>
              <a:spcBef>
                <a:spcPct val="50000"/>
              </a:spcBef>
            </a:pPr>
            <a:r>
              <a:rPr lang="en-US" sz="1800" b="1" u="none">
                <a:latin typeface="Arial Narrow" pitchFamily="34" charset="0"/>
              </a:rPr>
              <a:t>Pasal 13 (1) d jo Pasal 13 (3) UU KUP</a:t>
            </a:r>
          </a:p>
        </p:txBody>
      </p:sp>
      <p:sp>
        <p:nvSpPr>
          <p:cNvPr id="106508" name="Rectangle 12"/>
          <p:cNvSpPr>
            <a:spLocks noChangeArrowheads="1"/>
          </p:cNvSpPr>
          <p:nvPr/>
        </p:nvSpPr>
        <p:spPr bwMode="auto">
          <a:xfrm>
            <a:off x="3203575" y="1052513"/>
            <a:ext cx="5864225" cy="3946525"/>
          </a:xfrm>
          <a:prstGeom prst="rect">
            <a:avLst/>
          </a:prstGeom>
          <a:noFill/>
          <a:ln w="9525">
            <a:solidFill>
              <a:schemeClr val="accent2"/>
            </a:solidFill>
            <a:miter lim="800000"/>
            <a:headEnd/>
            <a:tailEnd/>
          </a:ln>
        </p:spPr>
        <p:txBody>
          <a:bodyPr lIns="91422" tIns="45712" rIns="91422" bIns="45712">
            <a:spAutoFit/>
          </a:bodyPr>
          <a:lstStyle/>
          <a:p>
            <a:r>
              <a:rPr lang="en-US" sz="1800" b="1" u="none">
                <a:latin typeface="Arial Narrow" pitchFamily="34" charset="0"/>
              </a:rPr>
              <a:t>Pasal 39 ayat 1 UU KUP</a:t>
            </a:r>
          </a:p>
          <a:p>
            <a:r>
              <a:rPr lang="en-US" sz="1800" b="1" u="none">
                <a:latin typeface="Arial Narrow" pitchFamily="34" charset="0"/>
              </a:rPr>
              <a:t>Setiap orang yang dengan sengaja:</a:t>
            </a:r>
          </a:p>
          <a:p>
            <a:r>
              <a:rPr lang="en-US" sz="1800" b="1" u="none">
                <a:solidFill>
                  <a:schemeClr val="accent2"/>
                </a:solidFill>
                <a:latin typeface="Arial Narrow" pitchFamily="34" charset="0"/>
              </a:rPr>
              <a:t>f. memperlihatkan pembukuan, pencatatan, atau dokumen lain yang palsu atau dipalsukan seolah-olah benar atau tidak menggambarkan keadaan yg sebenarnya</a:t>
            </a:r>
            <a:r>
              <a:rPr lang="en-US" sz="1800" b="1" u="none">
                <a:latin typeface="Arial Narrow" pitchFamily="34" charset="0"/>
              </a:rPr>
              <a:t>; g. </a:t>
            </a:r>
            <a:r>
              <a:rPr lang="en-US" sz="1800" b="1" u="none">
                <a:solidFill>
                  <a:srgbClr val="008000"/>
                </a:solidFill>
                <a:latin typeface="Arial Narrow" pitchFamily="34" charset="0"/>
              </a:rPr>
              <a:t>tidak menyelenggarakan pembukuan atau pencatatan, tidak memperlihatkan atau tidak meminjamkan buku, catatan, atau dokumen lainnya; h.  </a:t>
            </a:r>
            <a:r>
              <a:rPr lang="fi-FI" sz="1800" b="1" u="none">
                <a:latin typeface="Arial Narrow" pitchFamily="34" charset="0"/>
              </a:rPr>
              <a:t>tidak menyimpan buku, catatan, atau dokumen yang menjadi dasar pembukuan atau pencatatan dan dokumen lain termasuk hasil pengolahan data dari pembukuan yang dikelola secara elektronik atau diselenggarakan secara program aplikasi </a:t>
            </a:r>
            <a:r>
              <a:rPr lang="fi-FI" sz="1800" b="1" i="1" u="none">
                <a:latin typeface="Arial Narrow" pitchFamily="34" charset="0"/>
              </a:rPr>
              <a:t>on-line</a:t>
            </a:r>
            <a:r>
              <a:rPr lang="fi-FI" sz="1800" b="1" u="none">
                <a:latin typeface="Arial Narrow" pitchFamily="34" charset="0"/>
              </a:rPr>
              <a:t> di Indonesia sebagaimana dimaksud dalam Pasal 28 ayat (11);</a:t>
            </a:r>
            <a:r>
              <a:rPr lang="en-US" sz="1800" b="1" u="none">
                <a:latin typeface="Arial Narrow" pitchFamily="34" charset="0"/>
              </a:rPr>
              <a:t> </a:t>
            </a:r>
            <a:endParaRPr lang="en-US" sz="1800" b="1" u="none">
              <a:solidFill>
                <a:srgbClr val="008000"/>
              </a:solidFill>
              <a:latin typeface="Arial Narrow" pitchFamily="34" charset="0"/>
            </a:endParaRPr>
          </a:p>
          <a:p>
            <a:r>
              <a:rPr lang="en-US" sz="1800" b="1" u="none">
                <a:solidFill>
                  <a:srgbClr val="008000"/>
                </a:solidFill>
                <a:latin typeface="Arial Narrow" pitchFamily="34" charset="0"/>
              </a:rPr>
              <a:t> </a:t>
            </a:r>
            <a:r>
              <a:rPr lang="en-US" sz="1800" b="1" u="none">
                <a:latin typeface="Arial Narrow" pitchFamily="34" charset="0"/>
              </a:rPr>
              <a:t>sehingga dapat menimbulkan kerugian pd pendapatan negara</a:t>
            </a:r>
          </a:p>
        </p:txBody>
      </p:sp>
      <p:sp>
        <p:nvSpPr>
          <p:cNvPr id="106509" name="Rectangle 13"/>
          <p:cNvSpPr>
            <a:spLocks noChangeArrowheads="1"/>
          </p:cNvSpPr>
          <p:nvPr/>
        </p:nvSpPr>
        <p:spPr bwMode="auto">
          <a:xfrm>
            <a:off x="3276600" y="5157788"/>
            <a:ext cx="5791200" cy="1474787"/>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fi-FI" sz="1800" b="1" u="none">
                <a:latin typeface="Arial Narrow" pitchFamily="34" charset="0"/>
              </a:rPr>
              <a:t>dipidana dengan pidana penjara paling singkat 6 (enam) bulan dan paling lama 6 (enam) tahun dan denda paling sedikit 2 (dua) kali jumlah pajak terutang yang tidak atau kurang dibayar dan paling banyak 4 (empat) kali jumlah pajak terutang yang tidak atau kurang dibayar.</a:t>
            </a:r>
            <a:r>
              <a:rPr lang="en-US" sz="1800" u="none">
                <a:latin typeface="Arial Narrow" pitchFamily="34" charset="0"/>
              </a:rPr>
              <a:t> </a:t>
            </a:r>
          </a:p>
        </p:txBody>
      </p:sp>
      <p:sp>
        <p:nvSpPr>
          <p:cNvPr id="106512" name="AutoShape 16"/>
          <p:cNvSpPr>
            <a:spLocks noChangeArrowheads="1"/>
          </p:cNvSpPr>
          <p:nvPr/>
        </p:nvSpPr>
        <p:spPr bwMode="auto">
          <a:xfrm>
            <a:off x="8359775" y="4941888"/>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76812" name="AutoShape 18"/>
          <p:cNvSpPr>
            <a:spLocks noChangeArrowheads="1"/>
          </p:cNvSpPr>
          <p:nvPr/>
        </p:nvSpPr>
        <p:spPr bwMode="auto">
          <a:xfrm rot="535115">
            <a:off x="4784725" y="715963"/>
            <a:ext cx="1655763" cy="287337"/>
          </a:xfrm>
          <a:prstGeom prst="rightArrow">
            <a:avLst>
              <a:gd name="adj1" fmla="val 50000"/>
              <a:gd name="adj2" fmla="val 144061"/>
            </a:avLst>
          </a:prstGeom>
          <a:solidFill>
            <a:schemeClr val="accent1"/>
          </a:solidFill>
          <a:ln w="9525">
            <a:solidFill>
              <a:schemeClr val="tx1"/>
            </a:solidFill>
            <a:miter lim="800000"/>
            <a:headEnd/>
            <a:tailEnd/>
          </a:ln>
        </p:spPr>
        <p:txBody>
          <a:bodyPr wrap="none" anchor="ctr"/>
          <a:lstStyle/>
          <a:p>
            <a:endParaRPr lang="en-US"/>
          </a:p>
        </p:txBody>
      </p:sp>
      <p:sp>
        <p:nvSpPr>
          <p:cNvPr id="76813" name="AutoShape 19"/>
          <p:cNvSpPr>
            <a:spLocks noChangeArrowheads="1"/>
          </p:cNvSpPr>
          <p:nvPr/>
        </p:nvSpPr>
        <p:spPr bwMode="auto">
          <a:xfrm rot="10284265">
            <a:off x="3132138" y="692150"/>
            <a:ext cx="1655762" cy="287338"/>
          </a:xfrm>
          <a:prstGeom prst="rightArrow">
            <a:avLst>
              <a:gd name="adj1" fmla="val 50000"/>
              <a:gd name="adj2" fmla="val 14406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6498"/>
                                        </p:tgtEl>
                                        <p:attrNameLst>
                                          <p:attrName>style.visibility</p:attrName>
                                        </p:attrNameLst>
                                      </p:cBhvr>
                                      <p:to>
                                        <p:strVal val="visible"/>
                                      </p:to>
                                    </p:set>
                                    <p:anim calcmode="lin" valueType="num">
                                      <p:cBhvr additive="base">
                                        <p:cTn id="7" dur="500" fill="hold"/>
                                        <p:tgtEl>
                                          <p:spTgt spid="106498"/>
                                        </p:tgtEl>
                                        <p:attrNameLst>
                                          <p:attrName>ppt_x</p:attrName>
                                        </p:attrNameLst>
                                      </p:cBhvr>
                                      <p:tavLst>
                                        <p:tav tm="0">
                                          <p:val>
                                            <p:strVal val="0-#ppt_w/2"/>
                                          </p:val>
                                        </p:tav>
                                        <p:tav tm="100000">
                                          <p:val>
                                            <p:strVal val="#ppt_x"/>
                                          </p:val>
                                        </p:tav>
                                      </p:tavLst>
                                    </p:anim>
                                    <p:anim calcmode="lin" valueType="num">
                                      <p:cBhvr additive="base">
                                        <p:cTn id="8" dur="500" fill="hold"/>
                                        <p:tgtEl>
                                          <p:spTgt spid="1064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6500"/>
                                        </p:tgtEl>
                                        <p:attrNameLst>
                                          <p:attrName>style.visibility</p:attrName>
                                        </p:attrNameLst>
                                      </p:cBhvr>
                                      <p:to>
                                        <p:strVal val="visible"/>
                                      </p:to>
                                    </p:set>
                                    <p:anim calcmode="lin" valueType="num">
                                      <p:cBhvr additive="base">
                                        <p:cTn id="13" dur="500" fill="hold"/>
                                        <p:tgtEl>
                                          <p:spTgt spid="106500"/>
                                        </p:tgtEl>
                                        <p:attrNameLst>
                                          <p:attrName>ppt_x</p:attrName>
                                        </p:attrNameLst>
                                      </p:cBhvr>
                                      <p:tavLst>
                                        <p:tav tm="0">
                                          <p:val>
                                            <p:strVal val="0-#ppt_w/2"/>
                                          </p:val>
                                        </p:tav>
                                        <p:tav tm="100000">
                                          <p:val>
                                            <p:strVal val="#ppt_x"/>
                                          </p:val>
                                        </p:tav>
                                      </p:tavLst>
                                    </p:anim>
                                    <p:anim calcmode="lin" valueType="num">
                                      <p:cBhvr additive="base">
                                        <p:cTn id="14" dur="500" fill="hold"/>
                                        <p:tgtEl>
                                          <p:spTgt spid="10650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6502"/>
                                        </p:tgtEl>
                                        <p:attrNameLst>
                                          <p:attrName>style.visibility</p:attrName>
                                        </p:attrNameLst>
                                      </p:cBhvr>
                                      <p:to>
                                        <p:strVal val="visible"/>
                                      </p:to>
                                    </p:set>
                                    <p:anim calcmode="lin" valueType="num">
                                      <p:cBhvr additive="base">
                                        <p:cTn id="19" dur="500" fill="hold"/>
                                        <p:tgtEl>
                                          <p:spTgt spid="106502"/>
                                        </p:tgtEl>
                                        <p:attrNameLst>
                                          <p:attrName>ppt_x</p:attrName>
                                        </p:attrNameLst>
                                      </p:cBhvr>
                                      <p:tavLst>
                                        <p:tav tm="0">
                                          <p:val>
                                            <p:strVal val="0-#ppt_w/2"/>
                                          </p:val>
                                        </p:tav>
                                        <p:tav tm="100000">
                                          <p:val>
                                            <p:strVal val="#ppt_x"/>
                                          </p:val>
                                        </p:tav>
                                      </p:tavLst>
                                    </p:anim>
                                    <p:anim calcmode="lin" valueType="num">
                                      <p:cBhvr additive="base">
                                        <p:cTn id="20" dur="500" fill="hold"/>
                                        <p:tgtEl>
                                          <p:spTgt spid="10650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6503"/>
                                        </p:tgtEl>
                                        <p:attrNameLst>
                                          <p:attrName>style.visibility</p:attrName>
                                        </p:attrNameLst>
                                      </p:cBhvr>
                                      <p:to>
                                        <p:strVal val="visible"/>
                                      </p:to>
                                    </p:set>
                                    <p:anim calcmode="lin" valueType="num">
                                      <p:cBhvr additive="base">
                                        <p:cTn id="25" dur="500" fill="hold"/>
                                        <p:tgtEl>
                                          <p:spTgt spid="106503"/>
                                        </p:tgtEl>
                                        <p:attrNameLst>
                                          <p:attrName>ppt_x</p:attrName>
                                        </p:attrNameLst>
                                      </p:cBhvr>
                                      <p:tavLst>
                                        <p:tav tm="0">
                                          <p:val>
                                            <p:strVal val="0-#ppt_w/2"/>
                                          </p:val>
                                        </p:tav>
                                        <p:tav tm="100000">
                                          <p:val>
                                            <p:strVal val="#ppt_x"/>
                                          </p:val>
                                        </p:tav>
                                      </p:tavLst>
                                    </p:anim>
                                    <p:anim calcmode="lin" valueType="num">
                                      <p:cBhvr additive="base">
                                        <p:cTn id="26" dur="500" fill="hold"/>
                                        <p:tgtEl>
                                          <p:spTgt spid="10650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6504"/>
                                        </p:tgtEl>
                                        <p:attrNameLst>
                                          <p:attrName>style.visibility</p:attrName>
                                        </p:attrNameLst>
                                      </p:cBhvr>
                                      <p:to>
                                        <p:strVal val="visible"/>
                                      </p:to>
                                    </p:set>
                                    <p:anim calcmode="lin" valueType="num">
                                      <p:cBhvr additive="base">
                                        <p:cTn id="31" dur="500" fill="hold"/>
                                        <p:tgtEl>
                                          <p:spTgt spid="106504"/>
                                        </p:tgtEl>
                                        <p:attrNameLst>
                                          <p:attrName>ppt_x</p:attrName>
                                        </p:attrNameLst>
                                      </p:cBhvr>
                                      <p:tavLst>
                                        <p:tav tm="0">
                                          <p:val>
                                            <p:strVal val="0-#ppt_w/2"/>
                                          </p:val>
                                        </p:tav>
                                        <p:tav tm="100000">
                                          <p:val>
                                            <p:strVal val="#ppt_x"/>
                                          </p:val>
                                        </p:tav>
                                      </p:tavLst>
                                    </p:anim>
                                    <p:anim calcmode="lin" valueType="num">
                                      <p:cBhvr additive="base">
                                        <p:cTn id="32" dur="500" fill="hold"/>
                                        <p:tgtEl>
                                          <p:spTgt spid="10650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6506"/>
                                        </p:tgtEl>
                                        <p:attrNameLst>
                                          <p:attrName>style.visibility</p:attrName>
                                        </p:attrNameLst>
                                      </p:cBhvr>
                                      <p:to>
                                        <p:strVal val="visible"/>
                                      </p:to>
                                    </p:set>
                                    <p:anim calcmode="lin" valueType="num">
                                      <p:cBhvr additive="base">
                                        <p:cTn id="37" dur="500" fill="hold"/>
                                        <p:tgtEl>
                                          <p:spTgt spid="106506"/>
                                        </p:tgtEl>
                                        <p:attrNameLst>
                                          <p:attrName>ppt_x</p:attrName>
                                        </p:attrNameLst>
                                      </p:cBhvr>
                                      <p:tavLst>
                                        <p:tav tm="0">
                                          <p:val>
                                            <p:strVal val="0-#ppt_w/2"/>
                                          </p:val>
                                        </p:tav>
                                        <p:tav tm="100000">
                                          <p:val>
                                            <p:strVal val="#ppt_x"/>
                                          </p:val>
                                        </p:tav>
                                      </p:tavLst>
                                    </p:anim>
                                    <p:anim calcmode="lin" valueType="num">
                                      <p:cBhvr additive="base">
                                        <p:cTn id="38" dur="500" fill="hold"/>
                                        <p:tgtEl>
                                          <p:spTgt spid="106506"/>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6507"/>
                                        </p:tgtEl>
                                        <p:attrNameLst>
                                          <p:attrName>style.visibility</p:attrName>
                                        </p:attrNameLst>
                                      </p:cBhvr>
                                      <p:to>
                                        <p:strVal val="visible"/>
                                      </p:to>
                                    </p:set>
                                    <p:anim calcmode="lin" valueType="num">
                                      <p:cBhvr additive="base">
                                        <p:cTn id="43" dur="500" fill="hold"/>
                                        <p:tgtEl>
                                          <p:spTgt spid="106507"/>
                                        </p:tgtEl>
                                        <p:attrNameLst>
                                          <p:attrName>ppt_x</p:attrName>
                                        </p:attrNameLst>
                                      </p:cBhvr>
                                      <p:tavLst>
                                        <p:tav tm="0">
                                          <p:val>
                                            <p:strVal val="0-#ppt_w/2"/>
                                          </p:val>
                                        </p:tav>
                                        <p:tav tm="100000">
                                          <p:val>
                                            <p:strVal val="#ppt_x"/>
                                          </p:val>
                                        </p:tav>
                                      </p:tavLst>
                                    </p:anim>
                                    <p:anim calcmode="lin" valueType="num">
                                      <p:cBhvr additive="base">
                                        <p:cTn id="44" dur="500" fill="hold"/>
                                        <p:tgtEl>
                                          <p:spTgt spid="10650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06508"/>
                                        </p:tgtEl>
                                        <p:attrNameLst>
                                          <p:attrName>style.visibility</p:attrName>
                                        </p:attrNameLst>
                                      </p:cBhvr>
                                      <p:to>
                                        <p:strVal val="visible"/>
                                      </p:to>
                                    </p:set>
                                    <p:anim calcmode="lin" valueType="num">
                                      <p:cBhvr additive="base">
                                        <p:cTn id="49" dur="500" fill="hold"/>
                                        <p:tgtEl>
                                          <p:spTgt spid="106508"/>
                                        </p:tgtEl>
                                        <p:attrNameLst>
                                          <p:attrName>ppt_x</p:attrName>
                                        </p:attrNameLst>
                                      </p:cBhvr>
                                      <p:tavLst>
                                        <p:tav tm="0">
                                          <p:val>
                                            <p:strVal val="1+#ppt_w/2"/>
                                          </p:val>
                                        </p:tav>
                                        <p:tav tm="100000">
                                          <p:val>
                                            <p:strVal val="#ppt_x"/>
                                          </p:val>
                                        </p:tav>
                                      </p:tavLst>
                                    </p:anim>
                                    <p:anim calcmode="lin" valueType="num">
                                      <p:cBhvr additive="base">
                                        <p:cTn id="50" dur="500" fill="hold"/>
                                        <p:tgtEl>
                                          <p:spTgt spid="10650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6512"/>
                                        </p:tgtEl>
                                        <p:attrNameLst>
                                          <p:attrName>style.visibility</p:attrName>
                                        </p:attrNameLst>
                                      </p:cBhvr>
                                      <p:to>
                                        <p:strVal val="visible"/>
                                      </p:to>
                                    </p:set>
                                    <p:anim calcmode="lin" valueType="num">
                                      <p:cBhvr additive="base">
                                        <p:cTn id="55" dur="500" fill="hold"/>
                                        <p:tgtEl>
                                          <p:spTgt spid="106512"/>
                                        </p:tgtEl>
                                        <p:attrNameLst>
                                          <p:attrName>ppt_x</p:attrName>
                                        </p:attrNameLst>
                                      </p:cBhvr>
                                      <p:tavLst>
                                        <p:tav tm="0">
                                          <p:val>
                                            <p:strVal val="0-#ppt_w/2"/>
                                          </p:val>
                                        </p:tav>
                                        <p:tav tm="100000">
                                          <p:val>
                                            <p:strVal val="#ppt_x"/>
                                          </p:val>
                                        </p:tav>
                                      </p:tavLst>
                                    </p:anim>
                                    <p:anim calcmode="lin" valueType="num">
                                      <p:cBhvr additive="base">
                                        <p:cTn id="56" dur="500" fill="hold"/>
                                        <p:tgtEl>
                                          <p:spTgt spid="10651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106509"/>
                                        </p:tgtEl>
                                        <p:attrNameLst>
                                          <p:attrName>style.visibility</p:attrName>
                                        </p:attrNameLst>
                                      </p:cBhvr>
                                      <p:to>
                                        <p:strVal val="visible"/>
                                      </p:to>
                                    </p:set>
                                    <p:anim calcmode="lin" valueType="num">
                                      <p:cBhvr additive="base">
                                        <p:cTn id="61" dur="500" fill="hold"/>
                                        <p:tgtEl>
                                          <p:spTgt spid="106509"/>
                                        </p:tgtEl>
                                        <p:attrNameLst>
                                          <p:attrName>ppt_x</p:attrName>
                                        </p:attrNameLst>
                                      </p:cBhvr>
                                      <p:tavLst>
                                        <p:tav tm="0">
                                          <p:val>
                                            <p:strVal val="1+#ppt_w/2"/>
                                          </p:val>
                                        </p:tav>
                                        <p:tav tm="100000">
                                          <p:val>
                                            <p:strVal val="#ppt_x"/>
                                          </p:val>
                                        </p:tav>
                                      </p:tavLst>
                                    </p:anim>
                                    <p:anim calcmode="lin" valueType="num">
                                      <p:cBhvr additive="base">
                                        <p:cTn id="62" dur="500" fill="hold"/>
                                        <p:tgtEl>
                                          <p:spTgt spid="1065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animBg="1" autoUpdateAnimBg="0"/>
      <p:bldP spid="106500" grpId="0" animBg="1" autoUpdateAnimBg="0"/>
      <p:bldP spid="106502" grpId="0" animBg="1" autoUpdateAnimBg="0"/>
      <p:bldP spid="106503" grpId="0" animBg="1" autoUpdateAnimBg="0"/>
      <p:bldP spid="106504" grpId="0" animBg="1"/>
      <p:bldP spid="106506" grpId="0" animBg="1" autoUpdateAnimBg="0"/>
      <p:bldP spid="106507" grpId="0" animBg="1" autoUpdateAnimBg="0"/>
      <p:bldP spid="106508" grpId="0" animBg="1" autoUpdateAnimBg="0"/>
      <p:bldP spid="106509" grpId="0" animBg="1" autoUpdateAnimBg="0"/>
      <p:bldP spid="10651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685800" y="609600"/>
            <a:ext cx="7772400" cy="3657600"/>
          </a:xfrm>
          <a:ln w="57150">
            <a:solidFill>
              <a:schemeClr val="accent2"/>
            </a:solidFill>
          </a:ln>
        </p:spPr>
        <p:txBody>
          <a:bodyPr/>
          <a:lstStyle/>
          <a:p>
            <a:pPr eaLnBrk="1" hangingPunct="1"/>
            <a:r>
              <a:rPr lang="en-US" sz="4800" b="1" smtClean="0">
                <a:latin typeface="Lucida Console" pitchFamily="49" charset="0"/>
              </a:rPr>
              <a:t>III</a:t>
            </a:r>
            <a:br>
              <a:rPr lang="en-US" sz="4800" b="1" smtClean="0">
                <a:latin typeface="Lucida Console" pitchFamily="49" charset="0"/>
              </a:rPr>
            </a:br>
            <a:r>
              <a:rPr lang="en-US" sz="4800" b="1" smtClean="0">
                <a:latin typeface="Lucida Console" pitchFamily="49" charset="0"/>
              </a:rPr>
              <a:t/>
            </a:r>
            <a:br>
              <a:rPr lang="en-US" sz="4800" b="1" smtClean="0">
                <a:latin typeface="Lucida Console" pitchFamily="49" charset="0"/>
              </a:rPr>
            </a:br>
            <a:r>
              <a:rPr lang="en-US" sz="4800" b="1" smtClean="0">
                <a:latin typeface="Lucida Console" pitchFamily="49" charset="0"/>
              </a:rPr>
              <a:t>PELAPORAN PAJAK</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755650" y="228600"/>
            <a:ext cx="7912100" cy="679450"/>
          </a:xfrm>
          <a:prstGeom prst="rect">
            <a:avLst/>
          </a:prstGeom>
          <a:noFill/>
          <a:ln w="38100">
            <a:solidFill>
              <a:srgbClr val="FF0000"/>
            </a:solidFill>
            <a:miter lim="800000"/>
            <a:headEnd/>
            <a:tailEnd/>
          </a:ln>
        </p:spPr>
        <p:txBody>
          <a:bodyPr wrap="none">
            <a:spAutoFit/>
          </a:bodyPr>
          <a:lstStyle/>
          <a:p>
            <a:r>
              <a:rPr lang="en-US" sz="3600" b="1" u="none">
                <a:solidFill>
                  <a:schemeClr val="tx2"/>
                </a:solidFill>
              </a:rPr>
              <a:t>MENGISI DAN MENYAMPAIKAN </a:t>
            </a:r>
            <a:r>
              <a:rPr lang="en-US" sz="3600" b="1">
                <a:solidFill>
                  <a:schemeClr val="tx2"/>
                </a:solidFill>
              </a:rPr>
              <a:t>SPT</a:t>
            </a:r>
          </a:p>
        </p:txBody>
      </p:sp>
      <p:sp>
        <p:nvSpPr>
          <p:cNvPr id="471043" name="Rectangle 3"/>
          <p:cNvSpPr>
            <a:spLocks noChangeArrowheads="1"/>
          </p:cNvSpPr>
          <p:nvPr/>
        </p:nvSpPr>
        <p:spPr bwMode="auto">
          <a:xfrm>
            <a:off x="1835150" y="1341438"/>
            <a:ext cx="5616575" cy="730250"/>
          </a:xfrm>
          <a:prstGeom prst="rect">
            <a:avLst/>
          </a:prstGeom>
          <a:noFill/>
          <a:ln w="28575">
            <a:solidFill>
              <a:srgbClr val="000000"/>
            </a:solidFill>
            <a:miter lim="800000"/>
            <a:headEnd/>
            <a:tailEnd/>
          </a:ln>
        </p:spPr>
        <p:txBody>
          <a:bodyPr lIns="91422" tIns="45712" rIns="91422" bIns="45712" anchor="ctr">
            <a:spAutoFit/>
          </a:bodyPr>
          <a:lstStyle/>
          <a:p>
            <a:r>
              <a:rPr lang="en-US" sz="4000" b="1" u="none">
                <a:solidFill>
                  <a:schemeClr val="folHlink"/>
                </a:solidFill>
              </a:rPr>
              <a:t>adalah KEWAJIBAN</a:t>
            </a:r>
          </a:p>
        </p:txBody>
      </p:sp>
      <p:sp>
        <p:nvSpPr>
          <p:cNvPr id="78852" name="AutoShape 4"/>
          <p:cNvSpPr>
            <a:spLocks noChangeArrowheads="1"/>
          </p:cNvSpPr>
          <p:nvPr/>
        </p:nvSpPr>
        <p:spPr bwMode="auto">
          <a:xfrm>
            <a:off x="4068763" y="836613"/>
            <a:ext cx="1008062"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71045" name="Rectangle 5"/>
          <p:cNvSpPr>
            <a:spLocks noChangeArrowheads="1"/>
          </p:cNvSpPr>
          <p:nvPr/>
        </p:nvSpPr>
        <p:spPr bwMode="auto">
          <a:xfrm>
            <a:off x="179388" y="2420938"/>
            <a:ext cx="8820150" cy="528637"/>
          </a:xfrm>
          <a:prstGeom prst="rect">
            <a:avLst/>
          </a:prstGeom>
          <a:noFill/>
          <a:ln w="9525">
            <a:solidFill>
              <a:schemeClr val="tx2"/>
            </a:solidFill>
            <a:miter lim="800000"/>
            <a:headEnd/>
            <a:tailEnd/>
          </a:ln>
        </p:spPr>
        <p:txBody>
          <a:bodyPr lIns="91422" tIns="45712" rIns="91422" bIns="45712" anchor="ctr">
            <a:spAutoFit/>
          </a:bodyPr>
          <a:lstStyle/>
          <a:p>
            <a:r>
              <a:rPr lang="en-US" sz="2800" b="1" u="none"/>
              <a:t>bagi setiap WAJIB PAJAK</a:t>
            </a:r>
          </a:p>
        </p:txBody>
      </p:sp>
      <p:sp>
        <p:nvSpPr>
          <p:cNvPr id="471046" name="AutoShape 6"/>
          <p:cNvSpPr>
            <a:spLocks noChangeArrowheads="1"/>
          </p:cNvSpPr>
          <p:nvPr/>
        </p:nvSpPr>
        <p:spPr bwMode="auto">
          <a:xfrm>
            <a:off x="36513" y="188913"/>
            <a:ext cx="647700" cy="719137"/>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
        <p:nvSpPr>
          <p:cNvPr id="471047" name="AutoShape 7"/>
          <p:cNvSpPr>
            <a:spLocks noChangeArrowheads="1"/>
          </p:cNvSpPr>
          <p:nvPr/>
        </p:nvSpPr>
        <p:spPr bwMode="auto">
          <a:xfrm>
            <a:off x="4068763" y="1989138"/>
            <a:ext cx="1008062"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71048" name="Rectangle 8"/>
          <p:cNvSpPr>
            <a:spLocks noChangeArrowheads="1"/>
          </p:cNvSpPr>
          <p:nvPr/>
        </p:nvSpPr>
        <p:spPr bwMode="auto">
          <a:xfrm>
            <a:off x="1116013" y="3716338"/>
            <a:ext cx="7777162" cy="2292350"/>
          </a:xfrm>
          <a:prstGeom prst="rect">
            <a:avLst/>
          </a:prstGeom>
          <a:noFill/>
          <a:ln w="9525">
            <a:solidFill>
              <a:srgbClr val="FF33CC"/>
            </a:solidFill>
            <a:miter lim="800000"/>
            <a:headEnd/>
            <a:tailEnd/>
          </a:ln>
        </p:spPr>
        <p:txBody>
          <a:bodyPr>
            <a:spAutoFit/>
          </a:bodyPr>
          <a:lstStyle/>
          <a:p>
            <a:r>
              <a:rPr lang="en-US" b="1" u="none"/>
              <a:t>surat yang oleh Wajib Pajak digunakan untuk MELAPORKAN penghitungan dan atau pembayaran pajak, objek pajak dan/atau bukan objek pajak dan/atau harta dan kewajiban, sesuai dengan ketentuan peraturan perundang-undangan perpajakan.</a:t>
            </a:r>
          </a:p>
        </p:txBody>
      </p:sp>
      <p:sp>
        <p:nvSpPr>
          <p:cNvPr id="471049" name="Line 9"/>
          <p:cNvSpPr>
            <a:spLocks noChangeShapeType="1"/>
          </p:cNvSpPr>
          <p:nvPr/>
        </p:nvSpPr>
        <p:spPr bwMode="auto">
          <a:xfrm flipH="1">
            <a:off x="8099425" y="765175"/>
            <a:ext cx="1588" cy="3095625"/>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71043"/>
                                        </p:tgtEl>
                                        <p:attrNameLst>
                                          <p:attrName>style.visibility</p:attrName>
                                        </p:attrNameLst>
                                      </p:cBhvr>
                                      <p:to>
                                        <p:strVal val="visible"/>
                                      </p:to>
                                    </p:set>
                                    <p:anim calcmode="lin" valueType="num">
                                      <p:cBhvr>
                                        <p:cTn id="7" dur="1000" fill="hold"/>
                                        <p:tgtEl>
                                          <p:spTgt spid="471043"/>
                                        </p:tgtEl>
                                        <p:attrNameLst>
                                          <p:attrName>ppt_w</p:attrName>
                                        </p:attrNameLst>
                                      </p:cBhvr>
                                      <p:tavLst>
                                        <p:tav tm="0">
                                          <p:val>
                                            <p:strVal val="#ppt_w*0.70"/>
                                          </p:val>
                                        </p:tav>
                                        <p:tav tm="100000">
                                          <p:val>
                                            <p:strVal val="#ppt_w"/>
                                          </p:val>
                                        </p:tav>
                                      </p:tavLst>
                                    </p:anim>
                                    <p:anim calcmode="lin" valueType="num">
                                      <p:cBhvr>
                                        <p:cTn id="8" dur="1000" fill="hold"/>
                                        <p:tgtEl>
                                          <p:spTgt spid="471043"/>
                                        </p:tgtEl>
                                        <p:attrNameLst>
                                          <p:attrName>ppt_h</p:attrName>
                                        </p:attrNameLst>
                                      </p:cBhvr>
                                      <p:tavLst>
                                        <p:tav tm="0">
                                          <p:val>
                                            <p:strVal val="#ppt_h"/>
                                          </p:val>
                                        </p:tav>
                                        <p:tav tm="100000">
                                          <p:val>
                                            <p:strVal val="#ppt_h"/>
                                          </p:val>
                                        </p:tav>
                                      </p:tavLst>
                                    </p:anim>
                                    <p:animEffect transition="in" filter="fade">
                                      <p:cBhvr>
                                        <p:cTn id="9" dur="1000"/>
                                        <p:tgtEl>
                                          <p:spTgt spid="47104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71047"/>
                                        </p:tgtEl>
                                        <p:attrNameLst>
                                          <p:attrName>style.visibility</p:attrName>
                                        </p:attrNameLst>
                                      </p:cBhvr>
                                      <p:to>
                                        <p:strVal val="visible"/>
                                      </p:to>
                                    </p:set>
                                    <p:anim calcmode="lin" valueType="num">
                                      <p:cBhvr additive="base">
                                        <p:cTn id="14" dur="500" fill="hold"/>
                                        <p:tgtEl>
                                          <p:spTgt spid="471047"/>
                                        </p:tgtEl>
                                        <p:attrNameLst>
                                          <p:attrName>ppt_x</p:attrName>
                                        </p:attrNameLst>
                                      </p:cBhvr>
                                      <p:tavLst>
                                        <p:tav tm="0">
                                          <p:val>
                                            <p:strVal val="#ppt_x"/>
                                          </p:val>
                                        </p:tav>
                                        <p:tav tm="100000">
                                          <p:val>
                                            <p:strVal val="#ppt_x"/>
                                          </p:val>
                                        </p:tav>
                                      </p:tavLst>
                                    </p:anim>
                                    <p:anim calcmode="lin" valueType="num">
                                      <p:cBhvr additive="base">
                                        <p:cTn id="15" dur="500" fill="hold"/>
                                        <p:tgtEl>
                                          <p:spTgt spid="47104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471045"/>
                                        </p:tgtEl>
                                        <p:attrNameLst>
                                          <p:attrName>style.visibility</p:attrName>
                                        </p:attrNameLst>
                                      </p:cBhvr>
                                      <p:to>
                                        <p:strVal val="visible"/>
                                      </p:to>
                                    </p:set>
                                    <p:anim calcmode="lin" valueType="num">
                                      <p:cBhvr>
                                        <p:cTn id="20" dur="1000" fill="hold"/>
                                        <p:tgtEl>
                                          <p:spTgt spid="471045"/>
                                        </p:tgtEl>
                                        <p:attrNameLst>
                                          <p:attrName>ppt_w</p:attrName>
                                        </p:attrNameLst>
                                      </p:cBhvr>
                                      <p:tavLst>
                                        <p:tav tm="0">
                                          <p:val>
                                            <p:strVal val="#ppt_w*0.70"/>
                                          </p:val>
                                        </p:tav>
                                        <p:tav tm="100000">
                                          <p:val>
                                            <p:strVal val="#ppt_w"/>
                                          </p:val>
                                        </p:tav>
                                      </p:tavLst>
                                    </p:anim>
                                    <p:anim calcmode="lin" valueType="num">
                                      <p:cBhvr>
                                        <p:cTn id="21" dur="1000" fill="hold"/>
                                        <p:tgtEl>
                                          <p:spTgt spid="471045"/>
                                        </p:tgtEl>
                                        <p:attrNameLst>
                                          <p:attrName>ppt_h</p:attrName>
                                        </p:attrNameLst>
                                      </p:cBhvr>
                                      <p:tavLst>
                                        <p:tav tm="0">
                                          <p:val>
                                            <p:strVal val="#ppt_h"/>
                                          </p:val>
                                        </p:tav>
                                        <p:tav tm="100000">
                                          <p:val>
                                            <p:strVal val="#ppt_h"/>
                                          </p:val>
                                        </p:tav>
                                      </p:tavLst>
                                    </p:anim>
                                    <p:animEffect transition="in" filter="fade">
                                      <p:cBhvr>
                                        <p:cTn id="22" dur="1000"/>
                                        <p:tgtEl>
                                          <p:spTgt spid="47104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71049"/>
                                        </p:tgtEl>
                                        <p:attrNameLst>
                                          <p:attrName>style.visibility</p:attrName>
                                        </p:attrNameLst>
                                      </p:cBhvr>
                                      <p:to>
                                        <p:strVal val="visible"/>
                                      </p:to>
                                    </p:set>
                                    <p:anim calcmode="lin" valueType="num">
                                      <p:cBhvr additive="base">
                                        <p:cTn id="27" dur="500" fill="hold"/>
                                        <p:tgtEl>
                                          <p:spTgt spid="471049"/>
                                        </p:tgtEl>
                                        <p:attrNameLst>
                                          <p:attrName>ppt_x</p:attrName>
                                        </p:attrNameLst>
                                      </p:cBhvr>
                                      <p:tavLst>
                                        <p:tav tm="0">
                                          <p:val>
                                            <p:strVal val="#ppt_x"/>
                                          </p:val>
                                        </p:tav>
                                        <p:tav tm="100000">
                                          <p:val>
                                            <p:strVal val="#ppt_x"/>
                                          </p:val>
                                        </p:tav>
                                      </p:tavLst>
                                    </p:anim>
                                    <p:anim calcmode="lin" valueType="num">
                                      <p:cBhvr additive="base">
                                        <p:cTn id="28" dur="500" fill="hold"/>
                                        <p:tgtEl>
                                          <p:spTgt spid="47104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grpId="0" nodeType="clickEffect">
                                  <p:stCondLst>
                                    <p:cond delay="0"/>
                                  </p:stCondLst>
                                  <p:childTnLst>
                                    <p:set>
                                      <p:cBhvr>
                                        <p:cTn id="32" dur="1" fill="hold">
                                          <p:stCondLst>
                                            <p:cond delay="0"/>
                                          </p:stCondLst>
                                        </p:cTn>
                                        <p:tgtEl>
                                          <p:spTgt spid="471048"/>
                                        </p:tgtEl>
                                        <p:attrNameLst>
                                          <p:attrName>style.visibility</p:attrName>
                                        </p:attrNameLst>
                                      </p:cBhvr>
                                      <p:to>
                                        <p:strVal val="visible"/>
                                      </p:to>
                                    </p:set>
                                    <p:anim calcmode="lin" valueType="num">
                                      <p:cBhvr>
                                        <p:cTn id="33" dur="500" fill="hold"/>
                                        <p:tgtEl>
                                          <p:spTgt spid="471048"/>
                                        </p:tgtEl>
                                        <p:attrNameLst>
                                          <p:attrName>ppt_w</p:attrName>
                                        </p:attrNameLst>
                                      </p:cBhvr>
                                      <p:tavLst>
                                        <p:tav tm="0">
                                          <p:val>
                                            <p:fltVal val="0"/>
                                          </p:val>
                                        </p:tav>
                                        <p:tav tm="100000">
                                          <p:val>
                                            <p:strVal val="#ppt_w"/>
                                          </p:val>
                                        </p:tav>
                                      </p:tavLst>
                                    </p:anim>
                                    <p:anim calcmode="lin" valueType="num">
                                      <p:cBhvr>
                                        <p:cTn id="34" dur="500" fill="hold"/>
                                        <p:tgtEl>
                                          <p:spTgt spid="47104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43" grpId="0" animBg="1"/>
      <p:bldP spid="471045" grpId="0" animBg="1"/>
      <p:bldP spid="471047" grpId="0" animBg="1"/>
      <p:bldP spid="471048" grpId="0" animBg="1"/>
      <p:bldP spid="471049"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107950" y="76200"/>
            <a:ext cx="1368425" cy="400050"/>
          </a:xfrm>
          <a:solidFill>
            <a:srgbClr val="FFFFCC"/>
          </a:solidFill>
          <a:ln w="28575">
            <a:solidFill>
              <a:srgbClr val="FF33CC"/>
            </a:solidFill>
          </a:ln>
        </p:spPr>
        <p:txBody>
          <a:bodyPr/>
          <a:lstStyle/>
          <a:p>
            <a:pPr eaLnBrk="1" hangingPunct="1"/>
            <a:r>
              <a:rPr lang="en-US" sz="2800" smtClean="0">
                <a:latin typeface="Lucida Console" pitchFamily="49" charset="0"/>
              </a:rPr>
              <a:t>SPT</a:t>
            </a:r>
          </a:p>
        </p:txBody>
      </p:sp>
      <p:sp>
        <p:nvSpPr>
          <p:cNvPr id="79875" name="AutoShape 6"/>
          <p:cNvSpPr>
            <a:spLocks noChangeArrowheads="1"/>
          </p:cNvSpPr>
          <p:nvPr/>
        </p:nvSpPr>
        <p:spPr bwMode="auto">
          <a:xfrm>
            <a:off x="3962400" y="2133600"/>
            <a:ext cx="533400" cy="609600"/>
          </a:xfrm>
          <a:prstGeom prst="curvedLeftArrow">
            <a:avLst>
              <a:gd name="adj1" fmla="val 22857"/>
              <a:gd name="adj2" fmla="val 45714"/>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79876" name="AutoShape 7"/>
          <p:cNvSpPr>
            <a:spLocks noChangeArrowheads="1"/>
          </p:cNvSpPr>
          <p:nvPr/>
        </p:nvSpPr>
        <p:spPr bwMode="auto">
          <a:xfrm>
            <a:off x="4419600" y="2133600"/>
            <a:ext cx="533400" cy="609600"/>
          </a:xfrm>
          <a:prstGeom prst="curvedRightArrow">
            <a:avLst>
              <a:gd name="adj1" fmla="val 22857"/>
              <a:gd name="adj2" fmla="val 45714"/>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79877" name="Rectangle 8"/>
          <p:cNvSpPr>
            <a:spLocks noChangeArrowheads="1"/>
          </p:cNvSpPr>
          <p:nvPr/>
        </p:nvSpPr>
        <p:spPr bwMode="auto">
          <a:xfrm>
            <a:off x="1219200" y="2324100"/>
            <a:ext cx="2438400" cy="495300"/>
          </a:xfrm>
          <a:prstGeom prst="rect">
            <a:avLst/>
          </a:prstGeom>
          <a:noFill/>
          <a:ln w="38100">
            <a:solidFill>
              <a:schemeClr val="accent2"/>
            </a:solidFill>
            <a:miter lim="800000"/>
            <a:headEnd/>
            <a:tailEnd/>
          </a:ln>
        </p:spPr>
        <p:txBody>
          <a:bodyPr lIns="91422" tIns="45712" rIns="91422" bIns="45712">
            <a:spAutoFit/>
          </a:bodyPr>
          <a:lstStyle/>
          <a:p>
            <a:r>
              <a:rPr lang="en-US" b="1" u="none">
                <a:latin typeface="Lucida Console" pitchFamily="49" charset="0"/>
                <a:cs typeface="Times New Roman" pitchFamily="18" charset="0"/>
              </a:rPr>
              <a:t>SPT Masa</a:t>
            </a:r>
            <a:r>
              <a:rPr lang="en-GB" u="none">
                <a:latin typeface="Lucida Console" pitchFamily="49" charset="0"/>
              </a:rPr>
              <a:t> </a:t>
            </a:r>
          </a:p>
        </p:txBody>
      </p:sp>
      <p:sp>
        <p:nvSpPr>
          <p:cNvPr id="79878" name="Rectangle 9"/>
          <p:cNvSpPr>
            <a:spLocks noChangeArrowheads="1"/>
          </p:cNvSpPr>
          <p:nvPr/>
        </p:nvSpPr>
        <p:spPr bwMode="auto">
          <a:xfrm>
            <a:off x="5257800" y="2324100"/>
            <a:ext cx="2438400" cy="495300"/>
          </a:xfrm>
          <a:prstGeom prst="rect">
            <a:avLst/>
          </a:prstGeom>
          <a:noFill/>
          <a:ln w="38100">
            <a:solidFill>
              <a:schemeClr val="accent2"/>
            </a:solidFill>
            <a:miter lim="800000"/>
            <a:headEnd/>
            <a:tailEnd/>
          </a:ln>
        </p:spPr>
        <p:txBody>
          <a:bodyPr lIns="91422" tIns="45712" rIns="91422" bIns="45712">
            <a:spAutoFit/>
          </a:bodyPr>
          <a:lstStyle/>
          <a:p>
            <a:r>
              <a:rPr lang="en-US" b="1" u="none">
                <a:latin typeface="Lucida Console" pitchFamily="49" charset="0"/>
                <a:cs typeface="Times New Roman" pitchFamily="18" charset="0"/>
              </a:rPr>
              <a:t>SPT Tahunan</a:t>
            </a:r>
            <a:endParaRPr lang="en-GB" u="none">
              <a:latin typeface="Lucida Console" pitchFamily="49" charset="0"/>
            </a:endParaRPr>
          </a:p>
        </p:txBody>
      </p:sp>
      <p:sp>
        <p:nvSpPr>
          <p:cNvPr id="79879" name="Rectangle 10"/>
          <p:cNvSpPr>
            <a:spLocks noChangeArrowheads="1"/>
          </p:cNvSpPr>
          <p:nvPr/>
        </p:nvSpPr>
        <p:spPr bwMode="auto">
          <a:xfrm>
            <a:off x="381000" y="2870200"/>
            <a:ext cx="4038600" cy="711200"/>
          </a:xfrm>
          <a:prstGeom prst="rect">
            <a:avLst/>
          </a:prstGeom>
          <a:noFill/>
          <a:ln w="9525">
            <a:solidFill>
              <a:srgbClr val="FF0000"/>
            </a:solidFill>
            <a:miter lim="800000"/>
            <a:headEnd/>
            <a:tailEnd/>
          </a:ln>
        </p:spPr>
        <p:txBody>
          <a:bodyPr lIns="91422" tIns="45712" rIns="91422" bIns="45712">
            <a:spAutoFit/>
          </a:bodyPr>
          <a:lstStyle/>
          <a:p>
            <a:pPr algn="l"/>
            <a:r>
              <a:rPr lang="en-US" sz="2000" u="none">
                <a:latin typeface="Tahoma" pitchFamily="34" charset="0"/>
                <a:cs typeface="Times New Roman" pitchFamily="18" charset="0"/>
              </a:rPr>
              <a:t>yaitu Surat Pemberitahuan untuk suatu Masa Pajak, terdiri dari:</a:t>
            </a:r>
            <a:r>
              <a:rPr lang="en-GB" sz="2000" u="none">
                <a:latin typeface="Tahoma" pitchFamily="34" charset="0"/>
              </a:rPr>
              <a:t> </a:t>
            </a:r>
          </a:p>
        </p:txBody>
      </p:sp>
      <p:sp>
        <p:nvSpPr>
          <p:cNvPr id="79880" name="AutoShape 11"/>
          <p:cNvSpPr>
            <a:spLocks noChangeArrowheads="1"/>
          </p:cNvSpPr>
          <p:nvPr/>
        </p:nvSpPr>
        <p:spPr bwMode="auto">
          <a:xfrm>
            <a:off x="1905000" y="3657600"/>
            <a:ext cx="8382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79881" name="Rectangle 13"/>
          <p:cNvSpPr>
            <a:spLocks noChangeArrowheads="1"/>
          </p:cNvSpPr>
          <p:nvPr/>
        </p:nvSpPr>
        <p:spPr bwMode="auto">
          <a:xfrm>
            <a:off x="381000" y="3937000"/>
            <a:ext cx="4114800" cy="2844800"/>
          </a:xfrm>
          <a:prstGeom prst="rect">
            <a:avLst/>
          </a:prstGeom>
          <a:noFill/>
          <a:ln w="9525">
            <a:solidFill>
              <a:srgbClr val="FF0000"/>
            </a:solidFill>
            <a:miter lim="800000"/>
            <a:headEnd/>
            <a:tailEnd/>
          </a:ln>
        </p:spPr>
        <p:txBody>
          <a:bodyPr lIns="91422" tIns="45712" rIns="91422" bIns="45712">
            <a:spAutoFit/>
          </a:bodyPr>
          <a:lstStyle/>
          <a:p>
            <a:pPr algn="l"/>
            <a:r>
              <a:rPr lang="en-US" sz="2000" u="none">
                <a:latin typeface="Lucida Console" pitchFamily="49" charset="0"/>
                <a:cs typeface="Times New Roman" pitchFamily="18" charset="0"/>
              </a:rPr>
              <a:t>PPh Pasal 21 dan Pasal 26</a:t>
            </a:r>
            <a:r>
              <a:rPr lang="en-GB" sz="2000" u="none">
                <a:latin typeface="Lucida Console" pitchFamily="49" charset="0"/>
              </a:rPr>
              <a:t> </a:t>
            </a:r>
          </a:p>
          <a:p>
            <a:pPr algn="l"/>
            <a:r>
              <a:rPr lang="en-US" sz="2000" u="none">
                <a:latin typeface="Lucida Console" pitchFamily="49" charset="0"/>
                <a:cs typeface="Times New Roman" pitchFamily="18" charset="0"/>
              </a:rPr>
              <a:t>PPh Pasal 22</a:t>
            </a:r>
            <a:r>
              <a:rPr lang="en-US" sz="2000" u="none">
                <a:latin typeface="Lucida Console" pitchFamily="49" charset="0"/>
              </a:rPr>
              <a:t> </a:t>
            </a:r>
          </a:p>
          <a:p>
            <a:pPr algn="l"/>
            <a:r>
              <a:rPr lang="en-US" sz="2000" u="none">
                <a:latin typeface="Lucida Console" pitchFamily="49" charset="0"/>
                <a:cs typeface="Times New Roman" pitchFamily="18" charset="0"/>
              </a:rPr>
              <a:t>PPh Pasal 23 dan Pasal 26</a:t>
            </a:r>
            <a:r>
              <a:rPr lang="en-US" sz="2000" u="none">
                <a:latin typeface="Lucida Console" pitchFamily="49" charset="0"/>
              </a:rPr>
              <a:t> </a:t>
            </a:r>
          </a:p>
          <a:p>
            <a:pPr algn="l"/>
            <a:r>
              <a:rPr lang="en-US" sz="2000" u="none">
                <a:latin typeface="Lucida Console" pitchFamily="49" charset="0"/>
                <a:cs typeface="Times New Roman" pitchFamily="18" charset="0"/>
              </a:rPr>
              <a:t>PPh Pasal 25</a:t>
            </a:r>
            <a:r>
              <a:rPr lang="en-US" sz="2000" u="none">
                <a:latin typeface="Lucida Console" pitchFamily="49" charset="0"/>
              </a:rPr>
              <a:t> </a:t>
            </a:r>
          </a:p>
          <a:p>
            <a:pPr algn="l"/>
            <a:r>
              <a:rPr lang="en-US" sz="2000" u="none">
                <a:latin typeface="Lucida Console" pitchFamily="49" charset="0"/>
                <a:cs typeface="Times New Roman" pitchFamily="18" charset="0"/>
              </a:rPr>
              <a:t>PPh Pasal 4 ayat 2</a:t>
            </a:r>
            <a:r>
              <a:rPr lang="en-US" sz="2000" u="none">
                <a:latin typeface="Lucida Console" pitchFamily="49" charset="0"/>
              </a:rPr>
              <a:t> </a:t>
            </a:r>
          </a:p>
          <a:p>
            <a:pPr algn="l"/>
            <a:r>
              <a:rPr lang="en-US" sz="2000" u="none">
                <a:latin typeface="Lucida Console" pitchFamily="49" charset="0"/>
                <a:cs typeface="Times New Roman" pitchFamily="18" charset="0"/>
              </a:rPr>
              <a:t>PPh Pasal 15</a:t>
            </a:r>
            <a:r>
              <a:rPr lang="en-US" sz="2000" u="none">
                <a:latin typeface="Lucida Console" pitchFamily="49" charset="0"/>
              </a:rPr>
              <a:t> </a:t>
            </a:r>
          </a:p>
          <a:p>
            <a:pPr algn="l"/>
            <a:r>
              <a:rPr lang="en-US" sz="2000" u="none">
                <a:latin typeface="Lucida Console" pitchFamily="49" charset="0"/>
                <a:cs typeface="Times New Roman" pitchFamily="18" charset="0"/>
              </a:rPr>
              <a:t>PPN</a:t>
            </a:r>
            <a:r>
              <a:rPr lang="en-US" sz="2000" u="none">
                <a:latin typeface="Lucida Console" pitchFamily="49" charset="0"/>
              </a:rPr>
              <a:t> (Form 1107)</a:t>
            </a:r>
          </a:p>
          <a:p>
            <a:pPr algn="l"/>
            <a:r>
              <a:rPr lang="en-US" sz="2000" u="none">
                <a:latin typeface="Lucida Console" pitchFamily="49" charset="0"/>
                <a:cs typeface="Times New Roman" pitchFamily="18" charset="0"/>
              </a:rPr>
              <a:t>PPN bagi Pemungut (Form 1107 PUT)</a:t>
            </a:r>
            <a:r>
              <a:rPr lang="en-US" sz="2000" u="none">
                <a:latin typeface="Lucida Console" pitchFamily="49" charset="0"/>
              </a:rPr>
              <a:t> </a:t>
            </a:r>
            <a:endParaRPr lang="en-GB" sz="2000" u="none">
              <a:latin typeface="Lucida Console" pitchFamily="49" charset="0"/>
            </a:endParaRPr>
          </a:p>
        </p:txBody>
      </p:sp>
      <p:sp>
        <p:nvSpPr>
          <p:cNvPr id="79882" name="Rectangle 14"/>
          <p:cNvSpPr>
            <a:spLocks noChangeArrowheads="1"/>
          </p:cNvSpPr>
          <p:nvPr/>
        </p:nvSpPr>
        <p:spPr bwMode="auto">
          <a:xfrm>
            <a:off x="4876800" y="2870200"/>
            <a:ext cx="3810000" cy="1016000"/>
          </a:xfrm>
          <a:prstGeom prst="rect">
            <a:avLst/>
          </a:prstGeom>
          <a:noFill/>
          <a:ln w="9525">
            <a:solidFill>
              <a:srgbClr val="FF00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yaitu Surat Pemberitahuan untuk suatu Tahun Pajak atau bagian Tahun Pajak meliputi:</a:t>
            </a:r>
            <a:r>
              <a:rPr lang="en-GB" sz="2000" u="none">
                <a:latin typeface="Tahoma" pitchFamily="34" charset="0"/>
              </a:rPr>
              <a:t> </a:t>
            </a:r>
          </a:p>
        </p:txBody>
      </p:sp>
      <p:sp>
        <p:nvSpPr>
          <p:cNvPr id="79883" name="AutoShape 15"/>
          <p:cNvSpPr>
            <a:spLocks noChangeArrowheads="1"/>
          </p:cNvSpPr>
          <p:nvPr/>
        </p:nvSpPr>
        <p:spPr bwMode="auto">
          <a:xfrm>
            <a:off x="6248400" y="3962400"/>
            <a:ext cx="8382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79884" name="Rectangle 16"/>
          <p:cNvSpPr>
            <a:spLocks noChangeArrowheads="1"/>
          </p:cNvSpPr>
          <p:nvPr/>
        </p:nvSpPr>
        <p:spPr bwMode="auto">
          <a:xfrm>
            <a:off x="4800600" y="4241800"/>
            <a:ext cx="4038600" cy="1930400"/>
          </a:xfrm>
          <a:prstGeom prst="rect">
            <a:avLst/>
          </a:prstGeom>
          <a:noFill/>
          <a:ln w="9525">
            <a:solidFill>
              <a:srgbClr val="FF0000"/>
            </a:solidFill>
            <a:miter lim="800000"/>
            <a:headEnd/>
            <a:tailEnd/>
          </a:ln>
        </p:spPr>
        <p:txBody>
          <a:bodyPr lIns="91422" tIns="45712" rIns="91422" bIns="45712">
            <a:spAutoFit/>
          </a:bodyPr>
          <a:lstStyle/>
          <a:p>
            <a:pPr algn="l">
              <a:buFontTx/>
              <a:buChar char="-"/>
            </a:pPr>
            <a:r>
              <a:rPr lang="en-US" sz="2000" u="none">
                <a:latin typeface="Lucida Console" pitchFamily="49" charset="0"/>
                <a:cs typeface="Times New Roman" pitchFamily="18" charset="0"/>
              </a:rPr>
              <a:t>SPT Tahunan PPh WP Badan (SPT 1771 dan SPT 1771$)</a:t>
            </a:r>
            <a:endParaRPr lang="en-GB" sz="2000" u="none">
              <a:latin typeface="Lucida Console" pitchFamily="49" charset="0"/>
            </a:endParaRPr>
          </a:p>
          <a:p>
            <a:pPr algn="l">
              <a:buFontTx/>
              <a:buChar char="-"/>
            </a:pPr>
            <a:r>
              <a:rPr lang="en-US" sz="2000" u="none">
                <a:latin typeface="Lucida Console" pitchFamily="49" charset="0"/>
                <a:cs typeface="Times New Roman" pitchFamily="18" charset="0"/>
              </a:rPr>
              <a:t>SPT Tahunan PPh WP Orang Pribadi (SPT 1770, 1770S dan 1770SS)</a:t>
            </a:r>
            <a:endParaRPr lang="en-US" sz="2000" u="none">
              <a:latin typeface="Lucida Console" pitchFamily="49" charset="0"/>
            </a:endParaRPr>
          </a:p>
          <a:p>
            <a:pPr algn="l">
              <a:buFontTx/>
              <a:buChar char="-"/>
            </a:pPr>
            <a:r>
              <a:rPr lang="en-US" sz="2000" u="none">
                <a:latin typeface="Lucida Console" pitchFamily="49" charset="0"/>
                <a:cs typeface="Times New Roman" pitchFamily="18" charset="0"/>
              </a:rPr>
              <a:t>SPT Tahunan Pembetulan</a:t>
            </a:r>
            <a:r>
              <a:rPr lang="en-US" sz="2000" u="none">
                <a:latin typeface="Lucida Console" pitchFamily="49" charset="0"/>
              </a:rPr>
              <a:t> </a:t>
            </a:r>
            <a:endParaRPr lang="en-GB" sz="2000" u="none">
              <a:latin typeface="Lucida Console" pitchFamily="49" charset="0"/>
            </a:endParaRPr>
          </a:p>
        </p:txBody>
      </p:sp>
      <p:sp>
        <p:nvSpPr>
          <p:cNvPr id="79885" name="Rectangle 17"/>
          <p:cNvSpPr>
            <a:spLocks noChangeArrowheads="1"/>
          </p:cNvSpPr>
          <p:nvPr/>
        </p:nvSpPr>
        <p:spPr bwMode="auto">
          <a:xfrm>
            <a:off x="323850" y="836613"/>
            <a:ext cx="8512175" cy="1349375"/>
          </a:xfrm>
          <a:prstGeom prst="rect">
            <a:avLst/>
          </a:prstGeom>
          <a:noFill/>
          <a:ln w="38100">
            <a:solidFill>
              <a:srgbClr val="FF00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surat yang oleh Wajib Pajak digunakan untuk </a:t>
            </a:r>
            <a:r>
              <a:rPr lang="en-US" sz="2000" b="1" u="none">
                <a:solidFill>
                  <a:schemeClr val="accent2"/>
                </a:solidFill>
                <a:latin typeface="Tahoma" pitchFamily="34" charset="0"/>
                <a:cs typeface="Times New Roman" pitchFamily="18" charset="0"/>
              </a:rPr>
              <a:t>melaporkan</a:t>
            </a:r>
            <a:r>
              <a:rPr lang="en-US" sz="2000" u="none">
                <a:latin typeface="Tahoma" pitchFamily="34" charset="0"/>
                <a:cs typeface="Times New Roman" pitchFamily="18" charset="0"/>
              </a:rPr>
              <a:t> penghitungan dan atau pembayaran pajak, objek pajak dan/atau bukan objek pajak dan/atau harta dan kewajiban, sesuai dengan ketentuan peraturan perundang-undangan perpajakan.</a:t>
            </a:r>
            <a:r>
              <a:rPr lang="en-GB" sz="2000" u="none">
                <a:latin typeface="Tahoma" pitchFamily="34" charset="0"/>
              </a:rPr>
              <a:t> (Pasal 1 angka 11 UU KUP)</a:t>
            </a:r>
          </a:p>
        </p:txBody>
      </p:sp>
      <p:sp>
        <p:nvSpPr>
          <p:cNvPr id="79886" name="AutoShape 18"/>
          <p:cNvSpPr>
            <a:spLocks noChangeArrowheads="1"/>
          </p:cNvSpPr>
          <p:nvPr/>
        </p:nvSpPr>
        <p:spPr bwMode="auto">
          <a:xfrm>
            <a:off x="3924300" y="457200"/>
            <a:ext cx="838200" cy="381000"/>
          </a:xfrm>
          <a:prstGeom prst="downArrow">
            <a:avLst>
              <a:gd name="adj1" fmla="val 50000"/>
              <a:gd name="adj2" fmla="val 25000"/>
            </a:avLst>
          </a:prstGeom>
          <a:solidFill>
            <a:schemeClr val="bg1"/>
          </a:solidFill>
          <a:ln w="28575">
            <a:solidFill>
              <a:schemeClr val="tx1"/>
            </a:solidFill>
            <a:miter lim="800000"/>
            <a:headEnd/>
            <a:tailEnd/>
          </a:ln>
        </p:spPr>
        <p:txBody>
          <a:bodyPr wrap="none" anchor="ctr"/>
          <a:lstStyle/>
          <a:p>
            <a:endParaRPr lang="en-US"/>
          </a:p>
        </p:txBody>
      </p:sp>
      <p:sp>
        <p:nvSpPr>
          <p:cNvPr id="79887" name="Rectangle 19"/>
          <p:cNvSpPr>
            <a:spLocks noChangeArrowheads="1"/>
          </p:cNvSpPr>
          <p:nvPr/>
        </p:nvSpPr>
        <p:spPr bwMode="auto">
          <a:xfrm>
            <a:off x="2195513" y="44450"/>
            <a:ext cx="4752975" cy="431800"/>
          </a:xfrm>
          <a:prstGeom prst="rect">
            <a:avLst/>
          </a:prstGeom>
          <a:noFill/>
          <a:ln w="28575">
            <a:solidFill>
              <a:schemeClr val="accent2"/>
            </a:solidFill>
            <a:miter lim="800000"/>
            <a:headEnd/>
            <a:tailEnd/>
          </a:ln>
        </p:spPr>
        <p:txBody>
          <a:bodyPr lIns="91422" tIns="45712" rIns="91422" bIns="45712" anchor="ctr"/>
          <a:lstStyle/>
          <a:p>
            <a:r>
              <a:rPr lang="en-US" sz="2800" b="1" u="none">
                <a:solidFill>
                  <a:schemeClr val="tx2"/>
                </a:solidFill>
                <a:latin typeface="Kristen ITC" pitchFamily="66" charset="0"/>
              </a:rPr>
              <a:t>Definisi SPT</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ChangeArrowheads="1"/>
          </p:cNvSpPr>
          <p:nvPr/>
        </p:nvSpPr>
        <p:spPr bwMode="auto">
          <a:xfrm>
            <a:off x="179388" y="765175"/>
            <a:ext cx="8785225" cy="1749425"/>
          </a:xfrm>
          <a:prstGeom prst="rect">
            <a:avLst/>
          </a:prstGeom>
          <a:noFill/>
          <a:ln w="9525">
            <a:solidFill>
              <a:schemeClr val="accent2"/>
            </a:solidFill>
            <a:miter lim="800000"/>
            <a:headEnd/>
            <a:tailEnd/>
          </a:ln>
        </p:spPr>
        <p:txBody>
          <a:bodyPr lIns="91422" tIns="45712" rIns="91422" bIns="45712">
            <a:spAutoFit/>
          </a:bodyPr>
          <a:lstStyle/>
          <a:p>
            <a:r>
              <a:rPr lang="id-ID" sz="1800" u="none">
                <a:latin typeface="Tahoma" pitchFamily="34" charset="0"/>
              </a:rPr>
              <a:t>Setiap Wajib Pajak wajib mengisi Surat Pemberitahuan dengan benar, lengkap, dan jelas, dalam bahasa Indonesia dengan menggunakan huruf Latin, angka Arab, satuan mata uang Rupiah, dan </a:t>
            </a:r>
            <a:r>
              <a:rPr lang="id-ID" sz="1800">
                <a:latin typeface="Tahoma" pitchFamily="34" charset="0"/>
              </a:rPr>
              <a:t>menandatangani</a:t>
            </a:r>
            <a:r>
              <a:rPr lang="id-ID" sz="1800" u="none">
                <a:latin typeface="Tahoma" pitchFamily="34" charset="0"/>
              </a:rPr>
              <a:t> serta menyampaikannya ke kantor Direktorat Jenderal Pajak tempat Wajib Pajak terdaftar atau dikukuhkan atau tempat lain yang ditetapkan oleh Direktur Jenderal Pajak.</a:t>
            </a:r>
            <a:r>
              <a:rPr lang="en-US" sz="1800" u="none">
                <a:latin typeface="Tahoma" pitchFamily="34" charset="0"/>
              </a:rPr>
              <a:t> </a:t>
            </a:r>
          </a:p>
          <a:p>
            <a:r>
              <a:rPr lang="en-US" sz="1800" u="none">
                <a:latin typeface="Tahoma" pitchFamily="34" charset="0"/>
              </a:rPr>
              <a:t>{Pasal 3 ayat 1 UU KUP}</a:t>
            </a:r>
            <a:endParaRPr lang="en-GB" sz="1800" u="none">
              <a:latin typeface="Tahoma" pitchFamily="34" charset="0"/>
            </a:endParaRPr>
          </a:p>
        </p:txBody>
      </p:sp>
      <p:sp>
        <p:nvSpPr>
          <p:cNvPr id="302083" name="AutoShape 3"/>
          <p:cNvSpPr>
            <a:spLocks noChangeArrowheads="1"/>
          </p:cNvSpPr>
          <p:nvPr/>
        </p:nvSpPr>
        <p:spPr bwMode="auto">
          <a:xfrm>
            <a:off x="4318000" y="533400"/>
            <a:ext cx="541338" cy="30321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2084" name="Rectangle 4"/>
          <p:cNvSpPr>
            <a:spLocks noChangeArrowheads="1"/>
          </p:cNvSpPr>
          <p:nvPr/>
        </p:nvSpPr>
        <p:spPr bwMode="auto">
          <a:xfrm>
            <a:off x="684213" y="2492375"/>
            <a:ext cx="7573962" cy="1565275"/>
          </a:xfrm>
          <a:prstGeom prst="rect">
            <a:avLst/>
          </a:prstGeom>
          <a:noFill/>
          <a:ln w="9525">
            <a:solidFill>
              <a:schemeClr val="accent2"/>
            </a:solidFill>
            <a:miter lim="800000"/>
            <a:headEnd/>
            <a:tailEnd/>
          </a:ln>
        </p:spPr>
        <p:txBody>
          <a:bodyPr lIns="91422" tIns="45712" rIns="91422" bIns="45712">
            <a:spAutoFit/>
          </a:bodyPr>
          <a:lstStyle/>
          <a:p>
            <a:r>
              <a:rPr lang="nl-NL" sz="1800" b="1" u="none">
                <a:latin typeface="Arial Narrow" pitchFamily="34" charset="0"/>
              </a:rPr>
              <a:t>Penandatanganan sebagaimana dimaksud pada ayat (1) dapat dilakukan </a:t>
            </a:r>
            <a:r>
              <a:rPr lang="nl-NL" sz="2000" b="1" u="none">
                <a:solidFill>
                  <a:schemeClr val="accent2"/>
                </a:solidFill>
                <a:latin typeface="Arial Narrow" pitchFamily="34" charset="0"/>
              </a:rPr>
              <a:t>secara biasa, </a:t>
            </a:r>
            <a:r>
              <a:rPr lang="id-ID" sz="2000" b="1" u="none">
                <a:solidFill>
                  <a:schemeClr val="accent2"/>
                </a:solidFill>
                <a:latin typeface="Arial Narrow" pitchFamily="34" charset="0"/>
              </a:rPr>
              <a:t>dengan</a:t>
            </a:r>
            <a:r>
              <a:rPr lang="nl-NL" sz="2000" b="1" u="none">
                <a:solidFill>
                  <a:schemeClr val="accent2"/>
                </a:solidFill>
                <a:latin typeface="Arial Narrow" pitchFamily="34" charset="0"/>
              </a:rPr>
              <a:t> tanda tangan stempel, atau tanda tangan elektronik atau digital</a:t>
            </a:r>
            <a:r>
              <a:rPr lang="nl-NL" sz="1800" b="1" u="none">
                <a:latin typeface="Arial Narrow" pitchFamily="34" charset="0"/>
              </a:rPr>
              <a:t>, yang semuanya mempunyai kekuatan hukum yang sama, yang tata cara pelaksanaannya diatur dengan atau berdasarkan Peraturan Menteri Keuangan. </a:t>
            </a:r>
          </a:p>
          <a:p>
            <a:r>
              <a:rPr lang="nl-NL" sz="1800" b="1" u="none">
                <a:latin typeface="Arial Narrow" pitchFamily="34" charset="0"/>
              </a:rPr>
              <a:t>{Pasal 3 ayat 1b UU KUP}</a:t>
            </a:r>
            <a:endParaRPr lang="en-GB" sz="1800" b="1" u="none">
              <a:latin typeface="Arial Narrow" pitchFamily="34" charset="0"/>
            </a:endParaRPr>
          </a:p>
        </p:txBody>
      </p:sp>
      <p:sp>
        <p:nvSpPr>
          <p:cNvPr id="302086" name="Line 6"/>
          <p:cNvSpPr>
            <a:spLocks noChangeShapeType="1"/>
          </p:cNvSpPr>
          <p:nvPr/>
        </p:nvSpPr>
        <p:spPr bwMode="auto">
          <a:xfrm flipH="1">
            <a:off x="2987675" y="1628775"/>
            <a:ext cx="1871663" cy="1008063"/>
          </a:xfrm>
          <a:prstGeom prst="line">
            <a:avLst/>
          </a:prstGeom>
          <a:noFill/>
          <a:ln w="28575">
            <a:solidFill>
              <a:srgbClr val="FF33CC"/>
            </a:solidFill>
            <a:round/>
            <a:headEnd/>
            <a:tailEnd type="triangle" w="med" len="med"/>
          </a:ln>
        </p:spPr>
        <p:txBody>
          <a:bodyPr/>
          <a:lstStyle/>
          <a:p>
            <a:endParaRPr lang="en-US"/>
          </a:p>
        </p:txBody>
      </p:sp>
      <p:sp>
        <p:nvSpPr>
          <p:cNvPr id="302088" name="Rectangle 8"/>
          <p:cNvSpPr>
            <a:spLocks noChangeArrowheads="1"/>
          </p:cNvSpPr>
          <p:nvPr/>
        </p:nvSpPr>
        <p:spPr bwMode="auto">
          <a:xfrm>
            <a:off x="1690688" y="117475"/>
            <a:ext cx="6337300" cy="431800"/>
          </a:xfrm>
          <a:prstGeom prst="rect">
            <a:avLst/>
          </a:prstGeom>
          <a:noFill/>
          <a:ln w="28575">
            <a:solidFill>
              <a:schemeClr val="accent2"/>
            </a:solidFill>
            <a:miter lim="800000"/>
            <a:headEnd/>
            <a:tailEnd/>
          </a:ln>
        </p:spPr>
        <p:txBody>
          <a:bodyPr lIns="91422" tIns="45712" rIns="91422" bIns="45712" anchor="ctr"/>
          <a:lstStyle/>
          <a:p>
            <a:r>
              <a:rPr lang="en-US" sz="2800" b="1" u="none">
                <a:solidFill>
                  <a:schemeClr val="tx2"/>
                </a:solidFill>
                <a:latin typeface="Kristen ITC" pitchFamily="66" charset="0"/>
              </a:rPr>
              <a:t>Kewajiban penyampaian SPT</a:t>
            </a:r>
          </a:p>
        </p:txBody>
      </p:sp>
      <p:sp>
        <p:nvSpPr>
          <p:cNvPr id="302089" name="Rectangle 9"/>
          <p:cNvSpPr>
            <a:spLocks noChangeArrowheads="1"/>
          </p:cNvSpPr>
          <p:nvPr/>
        </p:nvSpPr>
        <p:spPr bwMode="auto">
          <a:xfrm>
            <a:off x="179388" y="4076700"/>
            <a:ext cx="8748712" cy="1749425"/>
          </a:xfrm>
          <a:prstGeom prst="rect">
            <a:avLst/>
          </a:prstGeom>
          <a:noFill/>
          <a:ln w="9525">
            <a:solidFill>
              <a:schemeClr val="accent2"/>
            </a:solidFill>
            <a:miter lim="800000"/>
            <a:headEnd/>
            <a:tailEnd/>
          </a:ln>
        </p:spPr>
        <p:txBody>
          <a:bodyPr lIns="91422" tIns="45712" rIns="91422" bIns="45712">
            <a:spAutoFit/>
          </a:bodyPr>
          <a:lstStyle/>
          <a:p>
            <a:r>
              <a:rPr lang="en-US" sz="1800" u="none">
                <a:latin typeface="Tahoma" pitchFamily="34" charset="0"/>
              </a:rPr>
              <a:t>Wajib Pajak yang telah mendapat izin Menteri Keuangan untuk menyelenggarakan pembukuan dengan menggunakan bahasa asing dan mata uang selain Rupiah, wajib menyampaikan Surat Pemberitahuan dalam bahasa Indonesia dengan menggunakan satuan mata uang selain Rupiah yang diizinkan, yang pelaksanaannya diatur dengan atau berdasarkan Peraturan Menteri Keuangan. (Pasal 3 ayat 1b UU KUP)</a:t>
            </a:r>
            <a:endParaRPr lang="en-GB" sz="1800" u="none">
              <a:latin typeface="Tahoma" pitchFamily="34" charset="0"/>
            </a:endParaRPr>
          </a:p>
        </p:txBody>
      </p:sp>
      <p:sp>
        <p:nvSpPr>
          <p:cNvPr id="302090" name="Rectangle 10"/>
          <p:cNvSpPr>
            <a:spLocks noChangeArrowheads="1"/>
          </p:cNvSpPr>
          <p:nvPr/>
        </p:nvSpPr>
        <p:spPr bwMode="auto">
          <a:xfrm>
            <a:off x="322263" y="5888038"/>
            <a:ext cx="8353425" cy="925512"/>
          </a:xfrm>
          <a:prstGeom prst="rect">
            <a:avLst/>
          </a:prstGeom>
          <a:noFill/>
          <a:ln w="9525">
            <a:solidFill>
              <a:srgbClr val="0033CC"/>
            </a:solidFill>
            <a:miter lim="800000"/>
            <a:headEnd/>
            <a:tailEnd/>
          </a:ln>
        </p:spPr>
        <p:txBody>
          <a:bodyPr lIns="91422" tIns="45712" rIns="91422" bIns="45712">
            <a:spAutoFit/>
          </a:bodyPr>
          <a:lstStyle/>
          <a:p>
            <a:r>
              <a:rPr lang="en-US" sz="1800" b="1" u="none">
                <a:latin typeface="Arial Narrow" pitchFamily="34" charset="0"/>
              </a:rPr>
              <a:t>Wajib Pajak mengambil sendiri Surat Pemberitahuan di tempat yang ditetapkan oleh Direktur Jenderal Pajak atau mengambil dengan cara lain yang tata cara pelaksanaannya diatur dengan atau berdasarkan Peraturan Menteri Keuangan. (Pasal 3 ayat 2 UU KUP)</a:t>
            </a:r>
          </a:p>
        </p:txBody>
      </p:sp>
      <p:sp>
        <p:nvSpPr>
          <p:cNvPr id="302093" name="AutoShape 13"/>
          <p:cNvSpPr>
            <a:spLocks noChangeArrowheads="1"/>
          </p:cNvSpPr>
          <p:nvPr/>
        </p:nvSpPr>
        <p:spPr bwMode="auto">
          <a:xfrm>
            <a:off x="71438" y="692150"/>
            <a:ext cx="323850"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02094" name="AutoShape 14"/>
          <p:cNvSpPr>
            <a:spLocks noChangeArrowheads="1"/>
          </p:cNvSpPr>
          <p:nvPr/>
        </p:nvSpPr>
        <p:spPr bwMode="auto">
          <a:xfrm>
            <a:off x="34925" y="4003675"/>
            <a:ext cx="323850"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302095" name="AutoShape 15"/>
          <p:cNvSpPr>
            <a:spLocks noChangeArrowheads="1"/>
          </p:cNvSpPr>
          <p:nvPr/>
        </p:nvSpPr>
        <p:spPr bwMode="auto">
          <a:xfrm>
            <a:off x="215900" y="5876925"/>
            <a:ext cx="323850" cy="2889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80908" name="Rectangle 16"/>
          <p:cNvSpPr>
            <a:spLocks noGrp="1" noChangeArrowheads="1"/>
          </p:cNvSpPr>
          <p:nvPr>
            <p:ph type="title"/>
          </p:nvPr>
        </p:nvSpPr>
        <p:spPr>
          <a:xfrm>
            <a:off x="107950" y="76200"/>
            <a:ext cx="1368425" cy="400050"/>
          </a:xfrm>
          <a:solidFill>
            <a:srgbClr val="FFFFCC"/>
          </a:solidFill>
          <a:ln w="28575">
            <a:solidFill>
              <a:srgbClr val="FF33CC"/>
            </a:solidFill>
          </a:ln>
        </p:spPr>
        <p:txBody>
          <a:bodyPr/>
          <a:lstStyle/>
          <a:p>
            <a:pPr eaLnBrk="1" hangingPunct="1"/>
            <a:r>
              <a:rPr lang="en-US" sz="3200" smtClean="0"/>
              <a:t>SPT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2088"/>
                                        </p:tgtEl>
                                        <p:attrNameLst>
                                          <p:attrName>style.visibility</p:attrName>
                                        </p:attrNameLst>
                                      </p:cBhvr>
                                      <p:to>
                                        <p:strVal val="visible"/>
                                      </p:to>
                                    </p:set>
                                    <p:animEffect transition="in" filter="box(in)">
                                      <p:cBhvr>
                                        <p:cTn id="7" dur="500"/>
                                        <p:tgtEl>
                                          <p:spTgt spid="30208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02083"/>
                                        </p:tgtEl>
                                        <p:attrNameLst>
                                          <p:attrName>style.visibility</p:attrName>
                                        </p:attrNameLst>
                                      </p:cBhvr>
                                      <p:to>
                                        <p:strVal val="visible"/>
                                      </p:to>
                                    </p:set>
                                    <p:anim calcmode="lin" valueType="num">
                                      <p:cBhvr additive="base">
                                        <p:cTn id="12" dur="500" fill="hold"/>
                                        <p:tgtEl>
                                          <p:spTgt spid="302083"/>
                                        </p:tgtEl>
                                        <p:attrNameLst>
                                          <p:attrName>ppt_x</p:attrName>
                                        </p:attrNameLst>
                                      </p:cBhvr>
                                      <p:tavLst>
                                        <p:tav tm="0">
                                          <p:val>
                                            <p:strVal val="#ppt_x"/>
                                          </p:val>
                                        </p:tav>
                                        <p:tav tm="100000">
                                          <p:val>
                                            <p:strVal val="#ppt_x"/>
                                          </p:val>
                                        </p:tav>
                                      </p:tavLst>
                                    </p:anim>
                                    <p:anim calcmode="lin" valueType="num">
                                      <p:cBhvr additive="base">
                                        <p:cTn id="13" dur="500" fill="hold"/>
                                        <p:tgtEl>
                                          <p:spTgt spid="30208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302082"/>
                                        </p:tgtEl>
                                        <p:attrNameLst>
                                          <p:attrName>style.visibility</p:attrName>
                                        </p:attrNameLst>
                                      </p:cBhvr>
                                      <p:to>
                                        <p:strVal val="visible"/>
                                      </p:to>
                                    </p:set>
                                    <p:animEffect transition="in" filter="checkerboard(across)">
                                      <p:cBhvr>
                                        <p:cTn id="18" dur="1000"/>
                                        <p:tgtEl>
                                          <p:spTgt spid="30208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02093"/>
                                        </p:tgtEl>
                                        <p:attrNameLst>
                                          <p:attrName>style.visibility</p:attrName>
                                        </p:attrNameLst>
                                      </p:cBhvr>
                                      <p:to>
                                        <p:strVal val="visible"/>
                                      </p:to>
                                    </p:set>
                                    <p:animEffect transition="in" filter="blinds(horizontal)">
                                      <p:cBhvr>
                                        <p:cTn id="23" dur="500"/>
                                        <p:tgtEl>
                                          <p:spTgt spid="30209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02086"/>
                                        </p:tgtEl>
                                        <p:attrNameLst>
                                          <p:attrName>style.visibility</p:attrName>
                                        </p:attrNameLst>
                                      </p:cBhvr>
                                      <p:to>
                                        <p:strVal val="visible"/>
                                      </p:to>
                                    </p:set>
                                    <p:anim calcmode="lin" valueType="num">
                                      <p:cBhvr additive="base">
                                        <p:cTn id="28" dur="500" fill="hold"/>
                                        <p:tgtEl>
                                          <p:spTgt spid="302086"/>
                                        </p:tgtEl>
                                        <p:attrNameLst>
                                          <p:attrName>ppt_x</p:attrName>
                                        </p:attrNameLst>
                                      </p:cBhvr>
                                      <p:tavLst>
                                        <p:tav tm="0">
                                          <p:val>
                                            <p:strVal val="#ppt_x"/>
                                          </p:val>
                                        </p:tav>
                                        <p:tav tm="100000">
                                          <p:val>
                                            <p:strVal val="#ppt_x"/>
                                          </p:val>
                                        </p:tav>
                                      </p:tavLst>
                                    </p:anim>
                                    <p:anim calcmode="lin" valueType="num">
                                      <p:cBhvr additive="base">
                                        <p:cTn id="29" dur="500" fill="hold"/>
                                        <p:tgtEl>
                                          <p:spTgt spid="30208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302084"/>
                                        </p:tgtEl>
                                        <p:attrNameLst>
                                          <p:attrName>style.visibility</p:attrName>
                                        </p:attrNameLst>
                                      </p:cBhvr>
                                      <p:to>
                                        <p:strVal val="visible"/>
                                      </p:to>
                                    </p:set>
                                    <p:animEffect transition="in" filter="checkerboard(across)">
                                      <p:cBhvr>
                                        <p:cTn id="34" dur="500"/>
                                        <p:tgtEl>
                                          <p:spTgt spid="302084"/>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grpId="0" nodeType="clickEffect">
                                  <p:stCondLst>
                                    <p:cond delay="0"/>
                                  </p:stCondLst>
                                  <p:childTnLst>
                                    <p:set>
                                      <p:cBhvr>
                                        <p:cTn id="38" dur="1" fill="hold">
                                          <p:stCondLst>
                                            <p:cond delay="0"/>
                                          </p:stCondLst>
                                        </p:cTn>
                                        <p:tgtEl>
                                          <p:spTgt spid="302089"/>
                                        </p:tgtEl>
                                        <p:attrNameLst>
                                          <p:attrName>style.visibility</p:attrName>
                                        </p:attrNameLst>
                                      </p:cBhvr>
                                      <p:to>
                                        <p:strVal val="visible"/>
                                      </p:to>
                                    </p:set>
                                    <p:animEffect transition="in" filter="checkerboard(across)">
                                      <p:cBhvr>
                                        <p:cTn id="39" dur="500"/>
                                        <p:tgtEl>
                                          <p:spTgt spid="302089"/>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302094"/>
                                        </p:tgtEl>
                                        <p:attrNameLst>
                                          <p:attrName>style.visibility</p:attrName>
                                        </p:attrNameLst>
                                      </p:cBhvr>
                                      <p:to>
                                        <p:strVal val="visible"/>
                                      </p:to>
                                    </p:set>
                                    <p:animEffect transition="in" filter="blinds(horizontal)">
                                      <p:cBhvr>
                                        <p:cTn id="44" dur="500"/>
                                        <p:tgtEl>
                                          <p:spTgt spid="302094"/>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302090"/>
                                        </p:tgtEl>
                                        <p:attrNameLst>
                                          <p:attrName>style.visibility</p:attrName>
                                        </p:attrNameLst>
                                      </p:cBhvr>
                                      <p:to>
                                        <p:strVal val="visible"/>
                                      </p:to>
                                    </p:set>
                                    <p:animEffect transition="in" filter="wipe(down)">
                                      <p:cBhvr>
                                        <p:cTn id="49" dur="1000"/>
                                        <p:tgtEl>
                                          <p:spTgt spid="302090"/>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302095"/>
                                        </p:tgtEl>
                                        <p:attrNameLst>
                                          <p:attrName>style.visibility</p:attrName>
                                        </p:attrNameLst>
                                      </p:cBhvr>
                                      <p:to>
                                        <p:strVal val="visible"/>
                                      </p:to>
                                    </p:set>
                                    <p:animEffect transition="in" filter="blinds(horizontal)">
                                      <p:cBhvr>
                                        <p:cTn id="54" dur="500"/>
                                        <p:tgtEl>
                                          <p:spTgt spid="3020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2" grpId="0" animBg="1"/>
      <p:bldP spid="302083" grpId="0" animBg="1"/>
      <p:bldP spid="302084" grpId="0" animBg="1"/>
      <p:bldP spid="302086" grpId="0" animBg="1"/>
      <p:bldP spid="302088" grpId="0" animBg="1"/>
      <p:bldP spid="302089" grpId="0" animBg="1"/>
      <p:bldP spid="302090" grpId="0" animBg="1"/>
      <p:bldP spid="302093" grpId="0" animBg="1"/>
      <p:bldP spid="302094" grpId="0" animBg="1"/>
      <p:bldP spid="302095"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Rectangle 3"/>
          <p:cNvSpPr>
            <a:spLocks noChangeArrowheads="1"/>
          </p:cNvSpPr>
          <p:nvPr/>
        </p:nvSpPr>
        <p:spPr bwMode="auto">
          <a:xfrm>
            <a:off x="381000" y="620713"/>
            <a:ext cx="8229600" cy="835025"/>
          </a:xfrm>
          <a:prstGeom prst="rect">
            <a:avLst/>
          </a:prstGeom>
          <a:noFill/>
          <a:ln w="9525">
            <a:solidFill>
              <a:schemeClr val="accent2"/>
            </a:solidFill>
            <a:miter lim="800000"/>
            <a:headEnd/>
            <a:tailEnd/>
          </a:ln>
        </p:spPr>
        <p:txBody>
          <a:bodyPr lIns="91422" tIns="45712" rIns="91422" bIns="45712">
            <a:spAutoFit/>
          </a:bodyPr>
          <a:lstStyle/>
          <a:p>
            <a:pPr>
              <a:lnSpc>
                <a:spcPct val="80000"/>
              </a:lnSpc>
            </a:pPr>
            <a:r>
              <a:rPr lang="en-US" sz="2000" u="none">
                <a:latin typeface="Lucida Console" pitchFamily="49" charset="0"/>
                <a:cs typeface="Times New Roman" pitchFamily="18" charset="0"/>
              </a:rPr>
              <a:t>Wajib Pajak wajib mengisi dan menyampaikan Surat Pemberitahuan dengan </a:t>
            </a:r>
            <a:r>
              <a:rPr lang="en-US" sz="2000" b="1" u="none">
                <a:solidFill>
                  <a:schemeClr val="accent2"/>
                </a:solidFill>
                <a:latin typeface="Lucida Console" pitchFamily="49" charset="0"/>
                <a:cs typeface="Times New Roman" pitchFamily="18" charset="0"/>
              </a:rPr>
              <a:t>benar</a:t>
            </a:r>
            <a:r>
              <a:rPr lang="en-US" sz="2000" u="none">
                <a:latin typeface="Lucida Console" pitchFamily="49" charset="0"/>
                <a:cs typeface="Times New Roman" pitchFamily="18" charset="0"/>
              </a:rPr>
              <a:t>, </a:t>
            </a:r>
            <a:r>
              <a:rPr lang="en-US" sz="2000" b="1" u="none">
                <a:solidFill>
                  <a:schemeClr val="accent2"/>
                </a:solidFill>
                <a:latin typeface="Lucida Console" pitchFamily="49" charset="0"/>
                <a:cs typeface="Times New Roman" pitchFamily="18" charset="0"/>
              </a:rPr>
              <a:t>lengkap</a:t>
            </a:r>
            <a:r>
              <a:rPr lang="en-US" sz="2000" u="none">
                <a:latin typeface="Lucida Console" pitchFamily="49" charset="0"/>
                <a:cs typeface="Times New Roman" pitchFamily="18" charset="0"/>
              </a:rPr>
              <a:t>, </a:t>
            </a:r>
            <a:r>
              <a:rPr lang="en-US" sz="2000" b="1" u="none">
                <a:solidFill>
                  <a:schemeClr val="accent2"/>
                </a:solidFill>
                <a:latin typeface="Lucida Console" pitchFamily="49" charset="0"/>
                <a:cs typeface="Times New Roman" pitchFamily="18" charset="0"/>
              </a:rPr>
              <a:t>jelas</a:t>
            </a:r>
            <a:r>
              <a:rPr lang="en-US" sz="2000" u="none">
                <a:latin typeface="Lucida Console" pitchFamily="49" charset="0"/>
                <a:cs typeface="Times New Roman" pitchFamily="18" charset="0"/>
              </a:rPr>
              <a:t>, dan</a:t>
            </a:r>
          </a:p>
          <a:p>
            <a:pPr>
              <a:lnSpc>
                <a:spcPct val="80000"/>
              </a:lnSpc>
            </a:pPr>
            <a:r>
              <a:rPr lang="en-US" sz="2000" u="none">
                <a:latin typeface="Lucida Console" pitchFamily="49" charset="0"/>
                <a:cs typeface="Times New Roman" pitchFamily="18" charset="0"/>
              </a:rPr>
              <a:t> </a:t>
            </a:r>
            <a:r>
              <a:rPr lang="en-US" sz="2000" b="1" u="none">
                <a:solidFill>
                  <a:srgbClr val="FF0000"/>
                </a:solidFill>
                <a:latin typeface="Lucida Console" pitchFamily="49" charset="0"/>
                <a:cs typeface="Times New Roman" pitchFamily="18" charset="0"/>
              </a:rPr>
              <a:t>menandatanganinya</a:t>
            </a:r>
            <a:r>
              <a:rPr lang="en-US" sz="1800" b="1" u="none">
                <a:latin typeface="Arial Narrow" pitchFamily="34" charset="0"/>
                <a:cs typeface="Times New Roman" pitchFamily="18" charset="0"/>
              </a:rPr>
              <a:t>.{Pasal 4 ayat (1) UU tentang KUP}</a:t>
            </a:r>
            <a:r>
              <a:rPr lang="en-US" sz="2000" u="none">
                <a:latin typeface="Lucida Console" pitchFamily="49" charset="0"/>
              </a:rPr>
              <a:t> </a:t>
            </a:r>
            <a:endParaRPr lang="en-GB" sz="2000" u="none">
              <a:latin typeface="Lucida Console" pitchFamily="49" charset="0"/>
            </a:endParaRPr>
          </a:p>
        </p:txBody>
      </p:sp>
      <p:sp>
        <p:nvSpPr>
          <p:cNvPr id="114693" name="Rectangle 5"/>
          <p:cNvSpPr>
            <a:spLocks noChangeArrowheads="1"/>
          </p:cNvSpPr>
          <p:nvPr/>
        </p:nvSpPr>
        <p:spPr bwMode="auto">
          <a:xfrm>
            <a:off x="76200" y="1557338"/>
            <a:ext cx="3124200" cy="1474787"/>
          </a:xfrm>
          <a:prstGeom prst="rect">
            <a:avLst/>
          </a:prstGeom>
          <a:noFill/>
          <a:ln w="9525">
            <a:solidFill>
              <a:schemeClr val="accent2"/>
            </a:solidFill>
            <a:miter lim="800000"/>
            <a:headEnd/>
            <a:tailEnd/>
          </a:ln>
        </p:spPr>
        <p:txBody>
          <a:bodyPr lIns="91422" tIns="45712" rIns="91422" bIns="45712">
            <a:spAutoFit/>
          </a:bodyPr>
          <a:lstStyle/>
          <a:p>
            <a:r>
              <a:rPr lang="en-US" sz="1800" u="none">
                <a:latin typeface="Tahoma" pitchFamily="34" charset="0"/>
                <a:cs typeface="Times New Roman" pitchFamily="18" charset="0"/>
              </a:rPr>
              <a:t>Surat Pemberitahuan WP badan harus ditandatangani oleh </a:t>
            </a:r>
            <a:r>
              <a:rPr lang="en-US" sz="1800" b="1" u="none">
                <a:solidFill>
                  <a:schemeClr val="accent2"/>
                </a:solidFill>
                <a:latin typeface="Tahoma" pitchFamily="34" charset="0"/>
                <a:cs typeface="Times New Roman" pitchFamily="18" charset="0"/>
              </a:rPr>
              <a:t>pengurus atau direksi</a:t>
            </a:r>
            <a:r>
              <a:rPr lang="en-US" sz="1800" u="none">
                <a:latin typeface="Tahoma" pitchFamily="34" charset="0"/>
                <a:cs typeface="Times New Roman" pitchFamily="18" charset="0"/>
              </a:rPr>
              <a:t>.</a:t>
            </a:r>
            <a:r>
              <a:rPr lang="en-US" sz="1800" u="none">
                <a:latin typeface="Tahoma" pitchFamily="34" charset="0"/>
              </a:rPr>
              <a:t>  </a:t>
            </a:r>
            <a:r>
              <a:rPr lang="en-US" sz="1800" b="1" u="none">
                <a:latin typeface="Arial Narrow" pitchFamily="34" charset="0"/>
              </a:rPr>
              <a:t>(Pasal 4 ayat 2 UU KUP)</a:t>
            </a:r>
            <a:endParaRPr lang="en-GB" sz="1800" b="1" u="none">
              <a:latin typeface="Arial Narrow" pitchFamily="34" charset="0"/>
            </a:endParaRPr>
          </a:p>
        </p:txBody>
      </p:sp>
      <p:sp>
        <p:nvSpPr>
          <p:cNvPr id="114696" name="Rectangle 8"/>
          <p:cNvSpPr>
            <a:spLocks noChangeArrowheads="1"/>
          </p:cNvSpPr>
          <p:nvPr/>
        </p:nvSpPr>
        <p:spPr bwMode="auto">
          <a:xfrm>
            <a:off x="87313" y="3141663"/>
            <a:ext cx="2540000" cy="1749425"/>
          </a:xfrm>
          <a:prstGeom prst="rect">
            <a:avLst/>
          </a:prstGeom>
          <a:noFill/>
          <a:ln w="9525">
            <a:solidFill>
              <a:srgbClr val="009999"/>
            </a:solidFill>
            <a:miter lim="800000"/>
            <a:headEnd/>
            <a:tailEnd/>
          </a:ln>
        </p:spPr>
        <p:txBody>
          <a:bodyPr lIns="91422" tIns="45712" rIns="91422" bIns="45712">
            <a:spAutoFit/>
          </a:bodyPr>
          <a:lstStyle/>
          <a:p>
            <a:pPr>
              <a:spcBef>
                <a:spcPct val="50000"/>
              </a:spcBef>
            </a:pPr>
            <a:r>
              <a:rPr lang="en-US" sz="1800" i="1" u="none">
                <a:latin typeface="Tahoma" pitchFamily="34" charset="0"/>
              </a:rPr>
              <a:t>yaitu yang tercantum namanya dalam susunan pengurus yang tertera dalam akte pendirian maupun akte perubahan</a:t>
            </a:r>
          </a:p>
        </p:txBody>
      </p:sp>
      <p:sp>
        <p:nvSpPr>
          <p:cNvPr id="114697" name="AutoShape 9"/>
          <p:cNvSpPr>
            <a:spLocks noChangeArrowheads="1"/>
          </p:cNvSpPr>
          <p:nvPr/>
        </p:nvSpPr>
        <p:spPr bwMode="auto">
          <a:xfrm>
            <a:off x="1143000" y="2924175"/>
            <a:ext cx="549275" cy="3127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14698" name="Rectangle 10"/>
          <p:cNvSpPr>
            <a:spLocks noChangeArrowheads="1"/>
          </p:cNvSpPr>
          <p:nvPr/>
        </p:nvSpPr>
        <p:spPr bwMode="auto">
          <a:xfrm>
            <a:off x="3429000" y="1557338"/>
            <a:ext cx="5638800" cy="1474787"/>
          </a:xfrm>
          <a:prstGeom prst="rect">
            <a:avLst/>
          </a:prstGeom>
          <a:noFill/>
          <a:ln w="9525">
            <a:solidFill>
              <a:schemeClr val="accent2"/>
            </a:solidFill>
            <a:miter lim="800000"/>
            <a:headEnd/>
            <a:tailEnd/>
          </a:ln>
        </p:spPr>
        <p:txBody>
          <a:bodyPr lIns="91422" tIns="45712" rIns="91422" bIns="45712">
            <a:spAutoFit/>
          </a:bodyPr>
          <a:lstStyle/>
          <a:p>
            <a:r>
              <a:rPr lang="en-US" sz="1800" u="none" dirty="0" err="1">
                <a:latin typeface="Tahoma" pitchFamily="34" charset="0"/>
              </a:rPr>
              <a:t>Dalam</a:t>
            </a:r>
            <a:r>
              <a:rPr lang="en-US" sz="1800" u="none" dirty="0">
                <a:latin typeface="Tahoma" pitchFamily="34" charset="0"/>
              </a:rPr>
              <a:t> </a:t>
            </a:r>
            <a:r>
              <a:rPr lang="en-US" sz="1800" u="none" dirty="0" err="1">
                <a:latin typeface="Tahoma" pitchFamily="34" charset="0"/>
              </a:rPr>
              <a:t>hal</a:t>
            </a:r>
            <a:r>
              <a:rPr lang="en-US" sz="1800" u="none" dirty="0">
                <a:latin typeface="Tahoma" pitchFamily="34" charset="0"/>
              </a:rPr>
              <a:t> </a:t>
            </a:r>
            <a:r>
              <a:rPr lang="en-US" sz="1800" u="none" dirty="0" err="1">
                <a:latin typeface="Tahoma" pitchFamily="34" charset="0"/>
              </a:rPr>
              <a:t>Wajib</a:t>
            </a:r>
            <a:r>
              <a:rPr lang="en-US" sz="1800" u="none" dirty="0">
                <a:latin typeface="Tahoma" pitchFamily="34" charset="0"/>
              </a:rPr>
              <a:t> </a:t>
            </a:r>
            <a:r>
              <a:rPr lang="en-US" sz="1800" u="none" dirty="0" err="1">
                <a:latin typeface="Tahoma" pitchFamily="34" charset="0"/>
              </a:rPr>
              <a:t>Pajak</a:t>
            </a:r>
            <a:r>
              <a:rPr lang="en-US" sz="1800" u="none" dirty="0">
                <a:latin typeface="Tahoma" pitchFamily="34" charset="0"/>
              </a:rPr>
              <a:t> </a:t>
            </a:r>
            <a:r>
              <a:rPr lang="en-US" sz="1800" u="none" dirty="0" err="1">
                <a:latin typeface="Tahoma" pitchFamily="34" charset="0"/>
              </a:rPr>
              <a:t>menunjuk</a:t>
            </a:r>
            <a:r>
              <a:rPr lang="en-US" sz="1800" u="none" dirty="0">
                <a:latin typeface="Tahoma" pitchFamily="34" charset="0"/>
              </a:rPr>
              <a:t> </a:t>
            </a:r>
            <a:r>
              <a:rPr lang="en-US" sz="1800" u="none" dirty="0" err="1">
                <a:latin typeface="Tahoma" pitchFamily="34" charset="0"/>
              </a:rPr>
              <a:t>seorang</a:t>
            </a:r>
            <a:r>
              <a:rPr lang="en-US" sz="1800" u="none" dirty="0">
                <a:latin typeface="Tahoma" pitchFamily="34" charset="0"/>
              </a:rPr>
              <a:t> </a:t>
            </a:r>
            <a:r>
              <a:rPr lang="en-US" sz="1800" u="none" dirty="0" err="1">
                <a:latin typeface="Tahoma" pitchFamily="34" charset="0"/>
              </a:rPr>
              <a:t>kuasa</a:t>
            </a:r>
            <a:r>
              <a:rPr lang="en-US" sz="1800" u="none" dirty="0">
                <a:latin typeface="Tahoma" pitchFamily="34" charset="0"/>
              </a:rPr>
              <a:t> </a:t>
            </a:r>
            <a:r>
              <a:rPr lang="en-US" sz="1800" u="none" dirty="0" err="1">
                <a:latin typeface="Tahoma" pitchFamily="34" charset="0"/>
              </a:rPr>
              <a:t>dengan</a:t>
            </a:r>
            <a:r>
              <a:rPr lang="en-US" sz="1800" u="none" dirty="0">
                <a:latin typeface="Tahoma" pitchFamily="34" charset="0"/>
              </a:rPr>
              <a:t> </a:t>
            </a:r>
            <a:r>
              <a:rPr lang="en-US" sz="1800" u="none" dirty="0" err="1">
                <a:latin typeface="Tahoma" pitchFamily="34" charset="0"/>
              </a:rPr>
              <a:t>surat</a:t>
            </a:r>
            <a:r>
              <a:rPr lang="en-US" sz="1800" u="none" dirty="0">
                <a:latin typeface="Tahoma" pitchFamily="34" charset="0"/>
              </a:rPr>
              <a:t> </a:t>
            </a:r>
            <a:r>
              <a:rPr lang="en-US" sz="1800" u="none" dirty="0" err="1">
                <a:latin typeface="Tahoma" pitchFamily="34" charset="0"/>
              </a:rPr>
              <a:t>kuasa</a:t>
            </a:r>
            <a:r>
              <a:rPr lang="en-US" sz="1800" u="none" dirty="0">
                <a:latin typeface="Tahoma" pitchFamily="34" charset="0"/>
              </a:rPr>
              <a:t> </a:t>
            </a:r>
            <a:r>
              <a:rPr lang="en-US" sz="1800" u="none" dirty="0" err="1">
                <a:latin typeface="Tahoma" pitchFamily="34" charset="0"/>
              </a:rPr>
              <a:t>khusus</a:t>
            </a:r>
            <a:r>
              <a:rPr lang="en-US" sz="1800" u="none" dirty="0">
                <a:latin typeface="Tahoma" pitchFamily="34" charset="0"/>
              </a:rPr>
              <a:t> </a:t>
            </a:r>
            <a:r>
              <a:rPr lang="en-US" sz="1800" u="none" dirty="0" err="1">
                <a:latin typeface="Tahoma" pitchFamily="34" charset="0"/>
              </a:rPr>
              <a:t>untuk</a:t>
            </a:r>
            <a:r>
              <a:rPr lang="en-US" sz="1800" u="none" dirty="0">
                <a:latin typeface="Tahoma" pitchFamily="34" charset="0"/>
              </a:rPr>
              <a:t> </a:t>
            </a:r>
            <a:r>
              <a:rPr lang="en-US" sz="1800" u="none" dirty="0" err="1">
                <a:latin typeface="Tahoma" pitchFamily="34" charset="0"/>
              </a:rPr>
              <a:t>mengisi</a:t>
            </a:r>
            <a:r>
              <a:rPr lang="en-US" sz="1800" u="none" dirty="0">
                <a:latin typeface="Tahoma" pitchFamily="34" charset="0"/>
              </a:rPr>
              <a:t> </a:t>
            </a:r>
            <a:r>
              <a:rPr lang="en-US" sz="1800" u="none" dirty="0" err="1">
                <a:latin typeface="Tahoma" pitchFamily="34" charset="0"/>
              </a:rPr>
              <a:t>dan</a:t>
            </a:r>
            <a:r>
              <a:rPr lang="en-US" sz="1800" u="none" dirty="0">
                <a:latin typeface="Tahoma" pitchFamily="34" charset="0"/>
              </a:rPr>
              <a:t> </a:t>
            </a:r>
            <a:r>
              <a:rPr lang="en-US" sz="1800" u="none" dirty="0" err="1">
                <a:latin typeface="Tahoma" pitchFamily="34" charset="0"/>
              </a:rPr>
              <a:t>menandatangani</a:t>
            </a:r>
            <a:r>
              <a:rPr lang="en-US" sz="1800" u="none" dirty="0">
                <a:latin typeface="Tahoma" pitchFamily="34" charset="0"/>
              </a:rPr>
              <a:t> </a:t>
            </a:r>
            <a:r>
              <a:rPr lang="en-US" sz="1800" u="none" dirty="0" err="1">
                <a:latin typeface="Tahoma" pitchFamily="34" charset="0"/>
              </a:rPr>
              <a:t>Surat</a:t>
            </a:r>
            <a:r>
              <a:rPr lang="en-US" sz="1800" u="none" dirty="0">
                <a:latin typeface="Tahoma" pitchFamily="34" charset="0"/>
              </a:rPr>
              <a:t> </a:t>
            </a:r>
            <a:r>
              <a:rPr lang="en-US" sz="1800" u="none" dirty="0" err="1">
                <a:latin typeface="Tahoma" pitchFamily="34" charset="0"/>
              </a:rPr>
              <a:t>Pemberitahuan</a:t>
            </a:r>
            <a:r>
              <a:rPr lang="en-US" sz="1800" u="none" dirty="0">
                <a:latin typeface="Tahoma" pitchFamily="34" charset="0"/>
              </a:rPr>
              <a:t>, </a:t>
            </a:r>
            <a:r>
              <a:rPr lang="en-US" sz="1800" u="none" dirty="0" err="1">
                <a:latin typeface="Tahoma" pitchFamily="34" charset="0"/>
              </a:rPr>
              <a:t>surat</a:t>
            </a:r>
            <a:r>
              <a:rPr lang="en-US" sz="1800" u="none" dirty="0">
                <a:latin typeface="Tahoma" pitchFamily="34" charset="0"/>
              </a:rPr>
              <a:t> </a:t>
            </a:r>
            <a:r>
              <a:rPr lang="en-US" sz="1800" u="none" dirty="0" err="1">
                <a:latin typeface="Tahoma" pitchFamily="34" charset="0"/>
              </a:rPr>
              <a:t>kuasa</a:t>
            </a:r>
            <a:r>
              <a:rPr lang="en-US" sz="1800" u="none" dirty="0">
                <a:latin typeface="Tahoma" pitchFamily="34" charset="0"/>
              </a:rPr>
              <a:t> </a:t>
            </a:r>
            <a:r>
              <a:rPr lang="en-US" sz="1800" u="none" dirty="0" err="1">
                <a:latin typeface="Tahoma" pitchFamily="34" charset="0"/>
              </a:rPr>
              <a:t>khusus</a:t>
            </a:r>
            <a:r>
              <a:rPr lang="en-US" sz="1800" u="none" dirty="0">
                <a:latin typeface="Tahoma" pitchFamily="34" charset="0"/>
              </a:rPr>
              <a:t> </a:t>
            </a:r>
            <a:r>
              <a:rPr lang="en-US" sz="1800" u="none" dirty="0" err="1">
                <a:latin typeface="Tahoma" pitchFamily="34" charset="0"/>
              </a:rPr>
              <a:t>tersebut</a:t>
            </a:r>
            <a:r>
              <a:rPr lang="en-US" sz="1800" u="none" dirty="0">
                <a:latin typeface="Tahoma" pitchFamily="34" charset="0"/>
              </a:rPr>
              <a:t> </a:t>
            </a:r>
            <a:r>
              <a:rPr lang="en-US" sz="1800" u="none" dirty="0" err="1">
                <a:latin typeface="Tahoma" pitchFamily="34" charset="0"/>
              </a:rPr>
              <a:t>harus</a:t>
            </a:r>
            <a:r>
              <a:rPr lang="en-US" sz="1800" u="none" dirty="0">
                <a:latin typeface="Tahoma" pitchFamily="34" charset="0"/>
              </a:rPr>
              <a:t> </a:t>
            </a:r>
            <a:r>
              <a:rPr lang="en-US" sz="1800" u="none" dirty="0" err="1">
                <a:latin typeface="Tahoma" pitchFamily="34" charset="0"/>
              </a:rPr>
              <a:t>dilampirkan</a:t>
            </a:r>
            <a:r>
              <a:rPr lang="en-US" sz="1800" u="none" dirty="0">
                <a:latin typeface="Tahoma" pitchFamily="34" charset="0"/>
              </a:rPr>
              <a:t> </a:t>
            </a:r>
            <a:r>
              <a:rPr lang="en-US" sz="1800" u="none" dirty="0" err="1">
                <a:latin typeface="Tahoma" pitchFamily="34" charset="0"/>
              </a:rPr>
              <a:t>pada</a:t>
            </a:r>
            <a:r>
              <a:rPr lang="en-US" sz="1800" u="none" dirty="0">
                <a:latin typeface="Tahoma" pitchFamily="34" charset="0"/>
              </a:rPr>
              <a:t> </a:t>
            </a:r>
            <a:r>
              <a:rPr lang="en-US" sz="1800" u="none" dirty="0" err="1">
                <a:latin typeface="Tahoma" pitchFamily="34" charset="0"/>
              </a:rPr>
              <a:t>Surat</a:t>
            </a:r>
            <a:r>
              <a:rPr lang="en-US" sz="1800" u="none" dirty="0">
                <a:latin typeface="Tahoma" pitchFamily="34" charset="0"/>
              </a:rPr>
              <a:t> </a:t>
            </a:r>
            <a:r>
              <a:rPr lang="en-US" sz="1800" u="none" dirty="0" err="1">
                <a:latin typeface="Tahoma" pitchFamily="34" charset="0"/>
              </a:rPr>
              <a:t>Pemberitahuan</a:t>
            </a:r>
            <a:r>
              <a:rPr lang="en-US" sz="1800" u="none" dirty="0">
                <a:latin typeface="Tahoma" pitchFamily="34" charset="0"/>
              </a:rPr>
              <a:t>. </a:t>
            </a:r>
            <a:r>
              <a:rPr lang="en-US" sz="1800" b="1" u="none" dirty="0">
                <a:latin typeface="Arial Narrow" pitchFamily="34" charset="0"/>
              </a:rPr>
              <a:t>(</a:t>
            </a:r>
            <a:r>
              <a:rPr lang="en-US" sz="1800" b="1" u="none" dirty="0" err="1">
                <a:latin typeface="Arial Narrow" pitchFamily="34" charset="0"/>
              </a:rPr>
              <a:t>Pasal</a:t>
            </a:r>
            <a:r>
              <a:rPr lang="en-US" sz="1800" b="1" u="none" dirty="0">
                <a:latin typeface="Arial Narrow" pitchFamily="34" charset="0"/>
              </a:rPr>
              <a:t> 4 </a:t>
            </a:r>
            <a:r>
              <a:rPr lang="en-US" sz="1800" b="1" u="none" dirty="0" err="1">
                <a:latin typeface="Arial Narrow" pitchFamily="34" charset="0"/>
              </a:rPr>
              <a:t>ayat</a:t>
            </a:r>
            <a:r>
              <a:rPr lang="en-US" sz="1800" b="1" u="none" dirty="0">
                <a:latin typeface="Arial Narrow" pitchFamily="34" charset="0"/>
              </a:rPr>
              <a:t> 3 UU KUP)</a:t>
            </a:r>
            <a:endParaRPr lang="en-GB" sz="1800" b="1" u="none" dirty="0">
              <a:latin typeface="Arial Narrow" pitchFamily="34" charset="0"/>
            </a:endParaRPr>
          </a:p>
        </p:txBody>
      </p:sp>
      <p:sp>
        <p:nvSpPr>
          <p:cNvPr id="114701" name="Rectangle 13"/>
          <p:cNvSpPr>
            <a:spLocks noChangeArrowheads="1"/>
          </p:cNvSpPr>
          <p:nvPr/>
        </p:nvSpPr>
        <p:spPr bwMode="auto">
          <a:xfrm>
            <a:off x="2700338" y="3141663"/>
            <a:ext cx="6367462" cy="2024062"/>
          </a:xfrm>
          <a:prstGeom prst="rect">
            <a:avLst/>
          </a:prstGeom>
          <a:noFill/>
          <a:ln w="9525">
            <a:solidFill>
              <a:schemeClr val="accent2"/>
            </a:solidFill>
            <a:miter lim="800000"/>
            <a:headEnd/>
            <a:tailEnd/>
          </a:ln>
        </p:spPr>
        <p:txBody>
          <a:bodyPr lIns="91422" tIns="45712" rIns="91422" bIns="45712">
            <a:spAutoFit/>
          </a:bodyPr>
          <a:lstStyle/>
          <a:p>
            <a:pPr algn="l"/>
            <a:r>
              <a:rPr lang="en-US" sz="1800" b="1" u="none">
                <a:latin typeface="Arial Narrow" pitchFamily="34" charset="0"/>
              </a:rPr>
              <a:t>harus memenuhi syarat sbb:</a:t>
            </a:r>
          </a:p>
          <a:p>
            <a:pPr algn="l"/>
            <a:r>
              <a:rPr lang="en-US" sz="1800" b="1" u="none">
                <a:latin typeface="Arial Narrow" pitchFamily="34" charset="0"/>
              </a:rPr>
              <a:t>-memiliki NPWP;</a:t>
            </a:r>
          </a:p>
          <a:p>
            <a:pPr algn="l"/>
            <a:r>
              <a:rPr lang="en-US" sz="1800" b="1" u="none">
                <a:latin typeface="Arial Narrow" pitchFamily="34" charset="0"/>
              </a:rPr>
              <a:t>-telah menyampaikan SPT Tahunan PPh Tahun Pajak terakhir;</a:t>
            </a:r>
          </a:p>
          <a:p>
            <a:pPr algn="l"/>
            <a:r>
              <a:rPr lang="en-US" sz="1800" b="1" u="none">
                <a:latin typeface="Arial Narrow" pitchFamily="34" charset="0"/>
              </a:rPr>
              <a:t>-</a:t>
            </a:r>
            <a:r>
              <a:rPr lang="en-US" sz="1800" b="1">
                <a:latin typeface="Arial Narrow" pitchFamily="34" charset="0"/>
              </a:rPr>
              <a:t>menguasai ketentuan peraturan perundang-undangan perpajakan</a:t>
            </a:r>
            <a:r>
              <a:rPr lang="en-US" sz="1800" b="1" u="none">
                <a:latin typeface="Arial Narrow" pitchFamily="34" charset="0"/>
              </a:rPr>
              <a:t>; dan</a:t>
            </a:r>
          </a:p>
          <a:p>
            <a:pPr algn="l"/>
            <a:r>
              <a:rPr lang="en-US" sz="1800" b="1" u="none">
                <a:latin typeface="Arial Narrow" pitchFamily="34" charset="0"/>
              </a:rPr>
              <a:t>-memiliki Surat Kuasa Khusus dari WP yang memberi kuasa dengan format terlampir.</a:t>
            </a:r>
            <a:endParaRPr lang="en-US" sz="1800" b="1" u="none">
              <a:solidFill>
                <a:schemeClr val="accent2"/>
              </a:solidFill>
              <a:latin typeface="Arial Narrow" pitchFamily="34" charset="0"/>
            </a:endParaRPr>
          </a:p>
        </p:txBody>
      </p:sp>
      <p:sp>
        <p:nvSpPr>
          <p:cNvPr id="114702" name="Line 14"/>
          <p:cNvSpPr>
            <a:spLocks noChangeShapeType="1"/>
          </p:cNvSpPr>
          <p:nvPr/>
        </p:nvSpPr>
        <p:spPr bwMode="auto">
          <a:xfrm flipH="1">
            <a:off x="1042988" y="1387475"/>
            <a:ext cx="1081087" cy="241300"/>
          </a:xfrm>
          <a:prstGeom prst="line">
            <a:avLst/>
          </a:prstGeom>
          <a:noFill/>
          <a:ln w="57150">
            <a:solidFill>
              <a:schemeClr val="accent2"/>
            </a:solidFill>
            <a:round/>
            <a:headEnd/>
            <a:tailEnd type="triangle" w="med" len="med"/>
          </a:ln>
        </p:spPr>
        <p:txBody>
          <a:bodyPr/>
          <a:lstStyle/>
          <a:p>
            <a:endParaRPr lang="en-US"/>
          </a:p>
        </p:txBody>
      </p:sp>
      <p:sp>
        <p:nvSpPr>
          <p:cNvPr id="114703" name="Line 15"/>
          <p:cNvSpPr>
            <a:spLocks noChangeShapeType="1"/>
          </p:cNvSpPr>
          <p:nvPr/>
        </p:nvSpPr>
        <p:spPr bwMode="auto">
          <a:xfrm>
            <a:off x="2882900" y="1387475"/>
            <a:ext cx="1328738" cy="241300"/>
          </a:xfrm>
          <a:prstGeom prst="line">
            <a:avLst/>
          </a:prstGeom>
          <a:noFill/>
          <a:ln w="57150">
            <a:solidFill>
              <a:schemeClr val="accent2"/>
            </a:solidFill>
            <a:round/>
            <a:headEnd/>
            <a:tailEnd type="triangle" w="med" len="med"/>
          </a:ln>
        </p:spPr>
        <p:txBody>
          <a:bodyPr/>
          <a:lstStyle/>
          <a:p>
            <a:endParaRPr lang="en-US"/>
          </a:p>
        </p:txBody>
      </p:sp>
      <p:sp>
        <p:nvSpPr>
          <p:cNvPr id="114704" name="AutoShape 16"/>
          <p:cNvSpPr>
            <a:spLocks noChangeArrowheads="1"/>
          </p:cNvSpPr>
          <p:nvPr/>
        </p:nvSpPr>
        <p:spPr bwMode="auto">
          <a:xfrm>
            <a:off x="6324600" y="2924175"/>
            <a:ext cx="6096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14705" name="AutoShape 17"/>
          <p:cNvSpPr>
            <a:spLocks noChangeArrowheads="1"/>
          </p:cNvSpPr>
          <p:nvPr/>
        </p:nvSpPr>
        <p:spPr bwMode="auto">
          <a:xfrm>
            <a:off x="4284663" y="404813"/>
            <a:ext cx="574675" cy="288925"/>
          </a:xfrm>
          <a:prstGeom prst="downArrow">
            <a:avLst>
              <a:gd name="adj1" fmla="val 50000"/>
              <a:gd name="adj2" fmla="val 25000"/>
            </a:avLst>
          </a:prstGeom>
          <a:solidFill>
            <a:srgbClr val="FFFFCC"/>
          </a:solidFill>
          <a:ln w="28575">
            <a:solidFill>
              <a:schemeClr val="tx1"/>
            </a:solidFill>
            <a:miter lim="800000"/>
            <a:headEnd/>
            <a:tailEnd/>
          </a:ln>
        </p:spPr>
        <p:txBody>
          <a:bodyPr vert="eaVert" wrap="none" anchor="ctr"/>
          <a:lstStyle/>
          <a:p>
            <a:endParaRPr lang="en-US"/>
          </a:p>
        </p:txBody>
      </p:sp>
      <p:sp>
        <p:nvSpPr>
          <p:cNvPr id="114706" name="Rectangle 18"/>
          <p:cNvSpPr>
            <a:spLocks noChangeArrowheads="1"/>
          </p:cNvSpPr>
          <p:nvPr/>
        </p:nvSpPr>
        <p:spPr bwMode="auto">
          <a:xfrm>
            <a:off x="2195513" y="44450"/>
            <a:ext cx="4968875" cy="431800"/>
          </a:xfrm>
          <a:prstGeom prst="rect">
            <a:avLst/>
          </a:prstGeom>
          <a:noFill/>
          <a:ln w="28575">
            <a:solidFill>
              <a:schemeClr val="accent2"/>
            </a:solidFill>
            <a:miter lim="800000"/>
            <a:headEnd/>
            <a:tailEnd/>
          </a:ln>
        </p:spPr>
        <p:txBody>
          <a:bodyPr lIns="91422" tIns="45712" rIns="91422" bIns="45712" anchor="ctr"/>
          <a:lstStyle/>
          <a:p>
            <a:r>
              <a:rPr lang="en-US" sz="2800" b="1" u="none">
                <a:solidFill>
                  <a:schemeClr val="tx2"/>
                </a:solidFill>
                <a:latin typeface="Kristen ITC" pitchFamily="66" charset="0"/>
              </a:rPr>
              <a:t>Penandatangan SPT</a:t>
            </a:r>
          </a:p>
        </p:txBody>
      </p:sp>
      <p:sp>
        <p:nvSpPr>
          <p:cNvPr id="81933" name="Rectangle 20"/>
          <p:cNvSpPr>
            <a:spLocks noGrp="1" noChangeArrowheads="1"/>
          </p:cNvSpPr>
          <p:nvPr>
            <p:ph type="title"/>
          </p:nvPr>
        </p:nvSpPr>
        <p:spPr>
          <a:xfrm>
            <a:off x="107950" y="76200"/>
            <a:ext cx="1368425" cy="400050"/>
          </a:xfrm>
          <a:solidFill>
            <a:srgbClr val="FFFFCC"/>
          </a:solidFill>
          <a:ln w="28575">
            <a:solidFill>
              <a:srgbClr val="FF33CC"/>
            </a:solidFill>
          </a:ln>
        </p:spPr>
        <p:txBody>
          <a:bodyPr/>
          <a:lstStyle/>
          <a:p>
            <a:pPr eaLnBrk="1" hangingPunct="1"/>
            <a:r>
              <a:rPr lang="en-US" sz="2800" smtClean="0">
                <a:latin typeface="Tahoma" pitchFamily="34" charset="0"/>
              </a:rPr>
              <a:t>SPT</a:t>
            </a:r>
          </a:p>
        </p:txBody>
      </p:sp>
      <p:sp>
        <p:nvSpPr>
          <p:cNvPr id="114710" name="Rectangle 22"/>
          <p:cNvSpPr>
            <a:spLocks noChangeArrowheads="1"/>
          </p:cNvSpPr>
          <p:nvPr/>
        </p:nvSpPr>
        <p:spPr bwMode="auto">
          <a:xfrm>
            <a:off x="6771221" y="3124200"/>
            <a:ext cx="2323035" cy="369316"/>
          </a:xfrm>
          <a:prstGeom prst="rect">
            <a:avLst/>
          </a:prstGeom>
          <a:noFill/>
          <a:ln w="9525">
            <a:solidFill>
              <a:srgbClr val="0033CC"/>
            </a:solidFill>
            <a:miter lim="800000"/>
            <a:headEnd/>
            <a:tailEnd/>
          </a:ln>
        </p:spPr>
        <p:txBody>
          <a:bodyPr wrap="none" lIns="91422" tIns="45712" rIns="91422" bIns="45712">
            <a:spAutoFit/>
          </a:bodyPr>
          <a:lstStyle/>
          <a:p>
            <a:r>
              <a:rPr lang="en-US" sz="1800" b="1" u="none" dirty="0">
                <a:solidFill>
                  <a:schemeClr val="accent2"/>
                </a:solidFill>
                <a:latin typeface="Arial Narrow" pitchFamily="34" charset="0"/>
              </a:rPr>
              <a:t>(</a:t>
            </a:r>
            <a:r>
              <a:rPr lang="en-US" sz="1800" b="1" u="none" dirty="0" smtClean="0">
                <a:solidFill>
                  <a:schemeClr val="accent2"/>
                </a:solidFill>
                <a:latin typeface="Arial Narrow" pitchFamily="34" charset="0"/>
              </a:rPr>
              <a:t>PMK:</a:t>
            </a:r>
            <a:r>
              <a:rPr lang="en-US" sz="1800" b="1" u="none" dirty="0" smtClean="0">
                <a:solidFill>
                  <a:srgbClr val="FF0000"/>
                </a:solidFill>
                <a:latin typeface="Arial Narrow" pitchFamily="34" charset="0"/>
              </a:rPr>
              <a:t>229/PMK.03/2014</a:t>
            </a:r>
            <a:r>
              <a:rPr lang="en-US" sz="1800" b="1" u="none" dirty="0" smtClean="0">
                <a:solidFill>
                  <a:schemeClr val="accent2"/>
                </a:solidFill>
                <a:latin typeface="Arial Narrow" pitchFamily="34" charset="0"/>
              </a:rPr>
              <a:t>)</a:t>
            </a:r>
            <a:endParaRPr lang="en-US" sz="1800" b="1" u="none" dirty="0">
              <a:solidFill>
                <a:schemeClr val="accent2"/>
              </a:solidFill>
              <a:latin typeface="Arial Narrow" pitchFamily="34" charset="0"/>
            </a:endParaRPr>
          </a:p>
        </p:txBody>
      </p:sp>
      <p:sp>
        <p:nvSpPr>
          <p:cNvPr id="114711" name="Line 23"/>
          <p:cNvSpPr>
            <a:spLocks noChangeShapeType="1"/>
          </p:cNvSpPr>
          <p:nvPr/>
        </p:nvSpPr>
        <p:spPr bwMode="auto">
          <a:xfrm flipH="1">
            <a:off x="1835150" y="4292600"/>
            <a:ext cx="1441450" cy="1008063"/>
          </a:xfrm>
          <a:prstGeom prst="line">
            <a:avLst/>
          </a:prstGeom>
          <a:noFill/>
          <a:ln w="28575">
            <a:solidFill>
              <a:srgbClr val="0033CC"/>
            </a:solidFill>
            <a:round/>
            <a:headEnd/>
            <a:tailEnd type="triangle" w="med" len="med"/>
          </a:ln>
        </p:spPr>
        <p:txBody>
          <a:bodyPr/>
          <a:lstStyle/>
          <a:p>
            <a:endParaRPr lang="en-US"/>
          </a:p>
        </p:txBody>
      </p:sp>
      <p:sp>
        <p:nvSpPr>
          <p:cNvPr id="114713" name="Rectangle 25"/>
          <p:cNvSpPr>
            <a:spLocks noChangeArrowheads="1"/>
          </p:cNvSpPr>
          <p:nvPr/>
        </p:nvSpPr>
        <p:spPr bwMode="auto">
          <a:xfrm>
            <a:off x="179388" y="5229225"/>
            <a:ext cx="8785225" cy="1474788"/>
          </a:xfrm>
          <a:prstGeom prst="rect">
            <a:avLst/>
          </a:prstGeom>
          <a:noFill/>
          <a:ln w="9525">
            <a:solidFill>
              <a:schemeClr val="accent2"/>
            </a:solidFill>
            <a:miter lim="800000"/>
            <a:headEnd/>
            <a:tailEnd/>
          </a:ln>
        </p:spPr>
        <p:txBody>
          <a:bodyPr lIns="91422" tIns="45712" rIns="91422" bIns="45712">
            <a:spAutoFit/>
          </a:bodyPr>
          <a:lstStyle/>
          <a:p>
            <a:pPr algn="l"/>
            <a:r>
              <a:rPr lang="en-US" sz="1800" b="1" u="none">
                <a:solidFill>
                  <a:schemeClr val="accent2"/>
                </a:solidFill>
                <a:latin typeface="Arial Narrow" pitchFamily="34" charset="0"/>
              </a:rPr>
              <a:t>Dalam hal seorang kuasa bukan konsultan pajak dibuktikan dengan kepemilikan sertifikat brevet atau ijazah pendidikan formal di bidang perpajakan yg diterbitkan oleh perguruan tinggi negeri atau swasta dg status terakreditasi A, sekurang-kurangnya DIII;</a:t>
            </a:r>
          </a:p>
          <a:p>
            <a:pPr algn="l"/>
            <a:r>
              <a:rPr lang="en-US" sz="1800" b="1" u="none">
                <a:solidFill>
                  <a:schemeClr val="accent2"/>
                </a:solidFill>
                <a:latin typeface="Arial Narrow" pitchFamily="34" charset="0"/>
              </a:rPr>
              <a:t>Dalam hal konsultan pajak dibuktikan dg kepemilikan Surat Izin Praktik yg diterbitkan Dirjen Pajak dan dilengkapi dg Surat Pernyataan sbg Konsultan Pajak.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4706"/>
                                        </p:tgtEl>
                                        <p:attrNameLst>
                                          <p:attrName>style.visibility</p:attrName>
                                        </p:attrNameLst>
                                      </p:cBhvr>
                                      <p:to>
                                        <p:strVal val="visible"/>
                                      </p:to>
                                    </p:set>
                                    <p:animEffect transition="in" filter="blinds(horizontal)">
                                      <p:cBhvr>
                                        <p:cTn id="7" dur="500"/>
                                        <p:tgtEl>
                                          <p:spTgt spid="11470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14705"/>
                                        </p:tgtEl>
                                        <p:attrNameLst>
                                          <p:attrName>style.visibility</p:attrName>
                                        </p:attrNameLst>
                                      </p:cBhvr>
                                      <p:to>
                                        <p:strVal val="visible"/>
                                      </p:to>
                                    </p:set>
                                    <p:animEffect transition="in" filter="diamond(in)">
                                      <p:cBhvr>
                                        <p:cTn id="12" dur="2000"/>
                                        <p:tgtEl>
                                          <p:spTgt spid="11470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iterate type="wd">
                                    <p:tmPct val="10000"/>
                                  </p:iterate>
                                  <p:childTnLst>
                                    <p:set>
                                      <p:cBhvr>
                                        <p:cTn id="16" dur="1" fill="hold">
                                          <p:stCondLst>
                                            <p:cond delay="0"/>
                                          </p:stCondLst>
                                        </p:cTn>
                                        <p:tgtEl>
                                          <p:spTgt spid="114691"/>
                                        </p:tgtEl>
                                        <p:attrNameLst>
                                          <p:attrName>style.visibility</p:attrName>
                                        </p:attrNameLst>
                                      </p:cBhvr>
                                      <p:to>
                                        <p:strVal val="visible"/>
                                      </p:to>
                                    </p:set>
                                    <p:animEffect transition="in" filter="checkerboard(across)">
                                      <p:cBhvr>
                                        <p:cTn id="17" dur="500"/>
                                        <p:tgtEl>
                                          <p:spTgt spid="11469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14702"/>
                                        </p:tgtEl>
                                        <p:attrNameLst>
                                          <p:attrName>style.visibility</p:attrName>
                                        </p:attrNameLst>
                                      </p:cBhvr>
                                      <p:to>
                                        <p:strVal val="visible"/>
                                      </p:to>
                                    </p:set>
                                    <p:anim calcmode="lin" valueType="num">
                                      <p:cBhvr additive="base">
                                        <p:cTn id="22" dur="500" fill="hold"/>
                                        <p:tgtEl>
                                          <p:spTgt spid="114702"/>
                                        </p:tgtEl>
                                        <p:attrNameLst>
                                          <p:attrName>ppt_x</p:attrName>
                                        </p:attrNameLst>
                                      </p:cBhvr>
                                      <p:tavLst>
                                        <p:tav tm="0">
                                          <p:val>
                                            <p:strVal val="#ppt_x"/>
                                          </p:val>
                                        </p:tav>
                                        <p:tav tm="100000">
                                          <p:val>
                                            <p:strVal val="#ppt_x"/>
                                          </p:val>
                                        </p:tav>
                                      </p:tavLst>
                                    </p:anim>
                                    <p:anim calcmode="lin" valueType="num">
                                      <p:cBhvr additive="base">
                                        <p:cTn id="23" dur="500" fill="hold"/>
                                        <p:tgtEl>
                                          <p:spTgt spid="11470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14693"/>
                                        </p:tgtEl>
                                        <p:attrNameLst>
                                          <p:attrName>style.visibility</p:attrName>
                                        </p:attrNameLst>
                                      </p:cBhvr>
                                      <p:to>
                                        <p:strVal val="visible"/>
                                      </p:to>
                                    </p:set>
                                    <p:anim calcmode="lin" valueType="num">
                                      <p:cBhvr additive="base">
                                        <p:cTn id="28" dur="500" fill="hold"/>
                                        <p:tgtEl>
                                          <p:spTgt spid="114693"/>
                                        </p:tgtEl>
                                        <p:attrNameLst>
                                          <p:attrName>ppt_x</p:attrName>
                                        </p:attrNameLst>
                                      </p:cBhvr>
                                      <p:tavLst>
                                        <p:tav tm="0">
                                          <p:val>
                                            <p:strVal val="#ppt_x"/>
                                          </p:val>
                                        </p:tav>
                                        <p:tav tm="100000">
                                          <p:val>
                                            <p:strVal val="#ppt_x"/>
                                          </p:val>
                                        </p:tav>
                                      </p:tavLst>
                                    </p:anim>
                                    <p:anim calcmode="lin" valueType="num">
                                      <p:cBhvr additive="base">
                                        <p:cTn id="29" dur="500" fill="hold"/>
                                        <p:tgtEl>
                                          <p:spTgt spid="11469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14697"/>
                                        </p:tgtEl>
                                        <p:attrNameLst>
                                          <p:attrName>style.visibility</p:attrName>
                                        </p:attrNameLst>
                                      </p:cBhvr>
                                      <p:to>
                                        <p:strVal val="visible"/>
                                      </p:to>
                                    </p:set>
                                    <p:anim calcmode="lin" valueType="num">
                                      <p:cBhvr additive="base">
                                        <p:cTn id="34" dur="500" fill="hold"/>
                                        <p:tgtEl>
                                          <p:spTgt spid="114697"/>
                                        </p:tgtEl>
                                        <p:attrNameLst>
                                          <p:attrName>ppt_x</p:attrName>
                                        </p:attrNameLst>
                                      </p:cBhvr>
                                      <p:tavLst>
                                        <p:tav tm="0">
                                          <p:val>
                                            <p:strVal val="#ppt_x"/>
                                          </p:val>
                                        </p:tav>
                                        <p:tav tm="100000">
                                          <p:val>
                                            <p:strVal val="#ppt_x"/>
                                          </p:val>
                                        </p:tav>
                                      </p:tavLst>
                                    </p:anim>
                                    <p:anim calcmode="lin" valueType="num">
                                      <p:cBhvr additive="base">
                                        <p:cTn id="35" dur="500" fill="hold"/>
                                        <p:tgtEl>
                                          <p:spTgt spid="11469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14696"/>
                                        </p:tgtEl>
                                        <p:attrNameLst>
                                          <p:attrName>style.visibility</p:attrName>
                                        </p:attrNameLst>
                                      </p:cBhvr>
                                      <p:to>
                                        <p:strVal val="visible"/>
                                      </p:to>
                                    </p:set>
                                    <p:anim calcmode="lin" valueType="num">
                                      <p:cBhvr additive="base">
                                        <p:cTn id="40" dur="500" fill="hold"/>
                                        <p:tgtEl>
                                          <p:spTgt spid="114696"/>
                                        </p:tgtEl>
                                        <p:attrNameLst>
                                          <p:attrName>ppt_x</p:attrName>
                                        </p:attrNameLst>
                                      </p:cBhvr>
                                      <p:tavLst>
                                        <p:tav tm="0">
                                          <p:val>
                                            <p:strVal val="#ppt_x"/>
                                          </p:val>
                                        </p:tav>
                                        <p:tav tm="100000">
                                          <p:val>
                                            <p:strVal val="#ppt_x"/>
                                          </p:val>
                                        </p:tav>
                                      </p:tavLst>
                                    </p:anim>
                                    <p:anim calcmode="lin" valueType="num">
                                      <p:cBhvr additive="base">
                                        <p:cTn id="41" dur="500" fill="hold"/>
                                        <p:tgtEl>
                                          <p:spTgt spid="11469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14703"/>
                                        </p:tgtEl>
                                        <p:attrNameLst>
                                          <p:attrName>style.visibility</p:attrName>
                                        </p:attrNameLst>
                                      </p:cBhvr>
                                      <p:to>
                                        <p:strVal val="visible"/>
                                      </p:to>
                                    </p:set>
                                    <p:anim calcmode="lin" valueType="num">
                                      <p:cBhvr additive="base">
                                        <p:cTn id="46" dur="500" fill="hold"/>
                                        <p:tgtEl>
                                          <p:spTgt spid="114703"/>
                                        </p:tgtEl>
                                        <p:attrNameLst>
                                          <p:attrName>ppt_x</p:attrName>
                                        </p:attrNameLst>
                                      </p:cBhvr>
                                      <p:tavLst>
                                        <p:tav tm="0">
                                          <p:val>
                                            <p:strVal val="#ppt_x"/>
                                          </p:val>
                                        </p:tav>
                                        <p:tav tm="100000">
                                          <p:val>
                                            <p:strVal val="#ppt_x"/>
                                          </p:val>
                                        </p:tav>
                                      </p:tavLst>
                                    </p:anim>
                                    <p:anim calcmode="lin" valueType="num">
                                      <p:cBhvr additive="base">
                                        <p:cTn id="47" dur="500" fill="hold"/>
                                        <p:tgtEl>
                                          <p:spTgt spid="114703"/>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14698"/>
                                        </p:tgtEl>
                                        <p:attrNameLst>
                                          <p:attrName>style.visibility</p:attrName>
                                        </p:attrNameLst>
                                      </p:cBhvr>
                                      <p:to>
                                        <p:strVal val="visible"/>
                                      </p:to>
                                    </p:set>
                                    <p:anim calcmode="lin" valueType="num">
                                      <p:cBhvr additive="base">
                                        <p:cTn id="52" dur="500" fill="hold"/>
                                        <p:tgtEl>
                                          <p:spTgt spid="114698"/>
                                        </p:tgtEl>
                                        <p:attrNameLst>
                                          <p:attrName>ppt_x</p:attrName>
                                        </p:attrNameLst>
                                      </p:cBhvr>
                                      <p:tavLst>
                                        <p:tav tm="0">
                                          <p:val>
                                            <p:strVal val="#ppt_x"/>
                                          </p:val>
                                        </p:tav>
                                        <p:tav tm="100000">
                                          <p:val>
                                            <p:strVal val="#ppt_x"/>
                                          </p:val>
                                        </p:tav>
                                      </p:tavLst>
                                    </p:anim>
                                    <p:anim calcmode="lin" valueType="num">
                                      <p:cBhvr additive="base">
                                        <p:cTn id="53" dur="500" fill="hold"/>
                                        <p:tgtEl>
                                          <p:spTgt spid="114698"/>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114704"/>
                                        </p:tgtEl>
                                        <p:attrNameLst>
                                          <p:attrName>style.visibility</p:attrName>
                                        </p:attrNameLst>
                                      </p:cBhvr>
                                      <p:to>
                                        <p:strVal val="visible"/>
                                      </p:to>
                                    </p:set>
                                    <p:anim calcmode="lin" valueType="num">
                                      <p:cBhvr additive="base">
                                        <p:cTn id="58" dur="500" fill="hold"/>
                                        <p:tgtEl>
                                          <p:spTgt spid="114704"/>
                                        </p:tgtEl>
                                        <p:attrNameLst>
                                          <p:attrName>ppt_x</p:attrName>
                                        </p:attrNameLst>
                                      </p:cBhvr>
                                      <p:tavLst>
                                        <p:tav tm="0">
                                          <p:val>
                                            <p:strVal val="#ppt_x"/>
                                          </p:val>
                                        </p:tav>
                                        <p:tav tm="100000">
                                          <p:val>
                                            <p:strVal val="#ppt_x"/>
                                          </p:val>
                                        </p:tav>
                                      </p:tavLst>
                                    </p:anim>
                                    <p:anim calcmode="lin" valueType="num">
                                      <p:cBhvr additive="base">
                                        <p:cTn id="59" dur="500" fill="hold"/>
                                        <p:tgtEl>
                                          <p:spTgt spid="114704"/>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0" presetClass="entr" presetSubtype="0" fill="hold" grpId="0" nodeType="clickEffect">
                                  <p:stCondLst>
                                    <p:cond delay="0"/>
                                  </p:stCondLst>
                                  <p:childTnLst>
                                    <p:set>
                                      <p:cBhvr>
                                        <p:cTn id="63" dur="1" fill="hold">
                                          <p:stCondLst>
                                            <p:cond delay="0"/>
                                          </p:stCondLst>
                                        </p:cTn>
                                        <p:tgtEl>
                                          <p:spTgt spid="114701"/>
                                        </p:tgtEl>
                                        <p:attrNameLst>
                                          <p:attrName>style.visibility</p:attrName>
                                        </p:attrNameLst>
                                      </p:cBhvr>
                                      <p:to>
                                        <p:strVal val="visible"/>
                                      </p:to>
                                    </p:set>
                                    <p:animEffect transition="in" filter="fade">
                                      <p:cBhvr>
                                        <p:cTn id="64" dur="800" decel="100000"/>
                                        <p:tgtEl>
                                          <p:spTgt spid="114701"/>
                                        </p:tgtEl>
                                      </p:cBhvr>
                                    </p:animEffect>
                                    <p:anim calcmode="lin" valueType="num">
                                      <p:cBhvr>
                                        <p:cTn id="65" dur="800" decel="100000" fill="hold"/>
                                        <p:tgtEl>
                                          <p:spTgt spid="114701"/>
                                        </p:tgtEl>
                                        <p:attrNameLst>
                                          <p:attrName>style.rotation</p:attrName>
                                        </p:attrNameLst>
                                      </p:cBhvr>
                                      <p:tavLst>
                                        <p:tav tm="0">
                                          <p:val>
                                            <p:fltVal val="-90"/>
                                          </p:val>
                                        </p:tav>
                                        <p:tav tm="100000">
                                          <p:val>
                                            <p:fltVal val="0"/>
                                          </p:val>
                                        </p:tav>
                                      </p:tavLst>
                                    </p:anim>
                                    <p:anim calcmode="lin" valueType="num">
                                      <p:cBhvr>
                                        <p:cTn id="66" dur="800" decel="100000" fill="hold"/>
                                        <p:tgtEl>
                                          <p:spTgt spid="114701"/>
                                        </p:tgtEl>
                                        <p:attrNameLst>
                                          <p:attrName>ppt_x</p:attrName>
                                        </p:attrNameLst>
                                      </p:cBhvr>
                                      <p:tavLst>
                                        <p:tav tm="0">
                                          <p:val>
                                            <p:strVal val="#ppt_x+0.4"/>
                                          </p:val>
                                        </p:tav>
                                        <p:tav tm="100000">
                                          <p:val>
                                            <p:strVal val="#ppt_x-0.05"/>
                                          </p:val>
                                        </p:tav>
                                      </p:tavLst>
                                    </p:anim>
                                    <p:anim calcmode="lin" valueType="num">
                                      <p:cBhvr>
                                        <p:cTn id="67" dur="800" decel="100000" fill="hold"/>
                                        <p:tgtEl>
                                          <p:spTgt spid="114701"/>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114701"/>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114701"/>
                                        </p:tgtEl>
                                        <p:attrNameLst>
                                          <p:attrName>ppt_y</p:attrName>
                                        </p:attrNameLst>
                                      </p:cBhvr>
                                      <p:tavLst>
                                        <p:tav tm="0">
                                          <p:val>
                                            <p:strVal val="#ppt_y+0.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3" presetClass="entr" presetSubtype="10" fill="hold" grpId="0" nodeType="clickEffect">
                                  <p:stCondLst>
                                    <p:cond delay="0"/>
                                  </p:stCondLst>
                                  <p:childTnLst>
                                    <p:set>
                                      <p:cBhvr>
                                        <p:cTn id="73" dur="1" fill="hold">
                                          <p:stCondLst>
                                            <p:cond delay="0"/>
                                          </p:stCondLst>
                                        </p:cTn>
                                        <p:tgtEl>
                                          <p:spTgt spid="114710"/>
                                        </p:tgtEl>
                                        <p:attrNameLst>
                                          <p:attrName>style.visibility</p:attrName>
                                        </p:attrNameLst>
                                      </p:cBhvr>
                                      <p:to>
                                        <p:strVal val="visible"/>
                                      </p:to>
                                    </p:set>
                                    <p:animEffect transition="in" filter="blinds(horizontal)">
                                      <p:cBhvr>
                                        <p:cTn id="74" dur="500"/>
                                        <p:tgtEl>
                                          <p:spTgt spid="114710"/>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14711"/>
                                        </p:tgtEl>
                                        <p:attrNameLst>
                                          <p:attrName>style.visibility</p:attrName>
                                        </p:attrNameLst>
                                      </p:cBhvr>
                                      <p:to>
                                        <p:strVal val="visible"/>
                                      </p:to>
                                    </p:set>
                                    <p:anim calcmode="lin" valueType="num">
                                      <p:cBhvr additive="base">
                                        <p:cTn id="79" dur="500" fill="hold"/>
                                        <p:tgtEl>
                                          <p:spTgt spid="114711"/>
                                        </p:tgtEl>
                                        <p:attrNameLst>
                                          <p:attrName>ppt_x</p:attrName>
                                        </p:attrNameLst>
                                      </p:cBhvr>
                                      <p:tavLst>
                                        <p:tav tm="0">
                                          <p:val>
                                            <p:strVal val="#ppt_x"/>
                                          </p:val>
                                        </p:tav>
                                        <p:tav tm="100000">
                                          <p:val>
                                            <p:strVal val="#ppt_x"/>
                                          </p:val>
                                        </p:tav>
                                      </p:tavLst>
                                    </p:anim>
                                    <p:anim calcmode="lin" valueType="num">
                                      <p:cBhvr additive="base">
                                        <p:cTn id="80" dur="500" fill="hold"/>
                                        <p:tgtEl>
                                          <p:spTgt spid="114711"/>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17" presetClass="entr" presetSubtype="10" fill="hold" grpId="0" nodeType="clickEffect">
                                  <p:stCondLst>
                                    <p:cond delay="0"/>
                                  </p:stCondLst>
                                  <p:childTnLst>
                                    <p:set>
                                      <p:cBhvr>
                                        <p:cTn id="84" dur="1" fill="hold">
                                          <p:stCondLst>
                                            <p:cond delay="0"/>
                                          </p:stCondLst>
                                        </p:cTn>
                                        <p:tgtEl>
                                          <p:spTgt spid="114713"/>
                                        </p:tgtEl>
                                        <p:attrNameLst>
                                          <p:attrName>style.visibility</p:attrName>
                                        </p:attrNameLst>
                                      </p:cBhvr>
                                      <p:to>
                                        <p:strVal val="visible"/>
                                      </p:to>
                                    </p:set>
                                    <p:anim calcmode="lin" valueType="num">
                                      <p:cBhvr>
                                        <p:cTn id="85" dur="500" fill="hold"/>
                                        <p:tgtEl>
                                          <p:spTgt spid="114713"/>
                                        </p:tgtEl>
                                        <p:attrNameLst>
                                          <p:attrName>ppt_w</p:attrName>
                                        </p:attrNameLst>
                                      </p:cBhvr>
                                      <p:tavLst>
                                        <p:tav tm="0">
                                          <p:val>
                                            <p:fltVal val="0"/>
                                          </p:val>
                                        </p:tav>
                                        <p:tav tm="100000">
                                          <p:val>
                                            <p:strVal val="#ppt_w"/>
                                          </p:val>
                                        </p:tav>
                                      </p:tavLst>
                                    </p:anim>
                                    <p:anim calcmode="lin" valueType="num">
                                      <p:cBhvr>
                                        <p:cTn id="86" dur="500" fill="hold"/>
                                        <p:tgtEl>
                                          <p:spTgt spid="1147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animBg="1"/>
      <p:bldP spid="114693" grpId="0" animBg="1"/>
      <p:bldP spid="114696" grpId="0" animBg="1"/>
      <p:bldP spid="114697" grpId="0" animBg="1"/>
      <p:bldP spid="114698" grpId="0" animBg="1"/>
      <p:bldP spid="114701" grpId="0" animBg="1"/>
      <p:bldP spid="114702" grpId="0" animBg="1"/>
      <p:bldP spid="114703" grpId="0" animBg="1"/>
      <p:bldP spid="114704" grpId="0" animBg="1"/>
      <p:bldP spid="114705" grpId="0" animBg="1"/>
      <p:bldP spid="114706" grpId="0" animBg="1"/>
      <p:bldP spid="114710" grpId="0" animBg="1"/>
      <p:bldP spid="114711" grpId="0" animBg="1"/>
      <p:bldP spid="11471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a:xfrm>
            <a:off x="107950" y="115888"/>
            <a:ext cx="6838950" cy="433387"/>
          </a:xfrm>
          <a:ln w="28575">
            <a:solidFill>
              <a:schemeClr val="accent2"/>
            </a:solidFill>
          </a:ln>
        </p:spPr>
        <p:txBody>
          <a:bodyPr/>
          <a:lstStyle/>
          <a:p>
            <a:pPr eaLnBrk="1" hangingPunct="1">
              <a:lnSpc>
                <a:spcPct val="60000"/>
              </a:lnSpc>
            </a:pPr>
            <a:r>
              <a:rPr lang="en-US" sz="2800" b="1" smtClean="0">
                <a:latin typeface="Courier New" pitchFamily="49" charset="0"/>
              </a:rPr>
              <a:t>SPT DIANGGAP TIDAK DISAMPAIKAN</a:t>
            </a:r>
            <a:endParaRPr lang="en-US" sz="2400" b="1" smtClean="0">
              <a:solidFill>
                <a:schemeClr val="tx1"/>
              </a:solidFill>
              <a:latin typeface="Courier New" pitchFamily="49" charset="0"/>
            </a:endParaRPr>
          </a:p>
        </p:txBody>
      </p:sp>
      <p:sp>
        <p:nvSpPr>
          <p:cNvPr id="303107" name="Rectangle 3"/>
          <p:cNvSpPr>
            <a:spLocks noChangeArrowheads="1"/>
          </p:cNvSpPr>
          <p:nvPr/>
        </p:nvSpPr>
        <p:spPr bwMode="auto">
          <a:xfrm>
            <a:off x="179388" y="620713"/>
            <a:ext cx="8713787" cy="434975"/>
          </a:xfrm>
          <a:prstGeom prst="rect">
            <a:avLst/>
          </a:prstGeom>
          <a:noFill/>
          <a:ln w="38100">
            <a:solidFill>
              <a:srgbClr val="FF33CC"/>
            </a:solidFill>
            <a:miter lim="800000"/>
            <a:headEnd/>
            <a:tailEnd/>
          </a:ln>
        </p:spPr>
        <p:txBody>
          <a:bodyPr lIns="91422" tIns="45712" rIns="91422" bIns="45712">
            <a:spAutoFit/>
          </a:bodyPr>
          <a:lstStyle/>
          <a:p>
            <a:r>
              <a:rPr lang="en-US" sz="2000" u="none">
                <a:latin typeface="Lucida Console" pitchFamily="49" charset="0"/>
                <a:cs typeface="Times New Roman" pitchFamily="18" charset="0"/>
              </a:rPr>
              <a:t>Surat Pemberitahuan </a:t>
            </a:r>
            <a:r>
              <a:rPr lang="en-US" sz="2000" b="1" u="none">
                <a:solidFill>
                  <a:schemeClr val="accent2"/>
                </a:solidFill>
                <a:latin typeface="Lucida Console" pitchFamily="49" charset="0"/>
                <a:cs typeface="Times New Roman" pitchFamily="18" charset="0"/>
              </a:rPr>
              <a:t>dianggap tidak disampaikan</a:t>
            </a:r>
            <a:r>
              <a:rPr lang="en-US" sz="2000" u="none">
                <a:latin typeface="Lucida Console" pitchFamily="49" charset="0"/>
                <a:cs typeface="Times New Roman" pitchFamily="18" charset="0"/>
              </a:rPr>
              <a:t> apabila:</a:t>
            </a:r>
          </a:p>
        </p:txBody>
      </p:sp>
      <p:sp>
        <p:nvSpPr>
          <p:cNvPr id="303108" name="AutoShape 4"/>
          <p:cNvSpPr>
            <a:spLocks noChangeArrowheads="1"/>
          </p:cNvSpPr>
          <p:nvPr/>
        </p:nvSpPr>
        <p:spPr bwMode="auto">
          <a:xfrm>
            <a:off x="3886200" y="981075"/>
            <a:ext cx="609600" cy="3048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3109" name="Rectangle 5"/>
          <p:cNvSpPr>
            <a:spLocks noChangeArrowheads="1"/>
          </p:cNvSpPr>
          <p:nvPr/>
        </p:nvSpPr>
        <p:spPr bwMode="auto">
          <a:xfrm>
            <a:off x="873125" y="1268413"/>
            <a:ext cx="7227888" cy="395287"/>
          </a:xfrm>
          <a:prstGeom prst="rect">
            <a:avLst/>
          </a:prstGeom>
          <a:solidFill>
            <a:schemeClr val="bg1"/>
          </a:solidFill>
          <a:ln w="28575">
            <a:solidFill>
              <a:schemeClr val="accent2"/>
            </a:solidFill>
            <a:miter lim="800000"/>
            <a:headEnd/>
            <a:tailEnd/>
          </a:ln>
        </p:spPr>
        <p:txBody>
          <a:bodyPr lIns="91422" tIns="45712" rIns="91422" bIns="45712">
            <a:spAutoFit/>
          </a:bodyPr>
          <a:lstStyle/>
          <a:p>
            <a:r>
              <a:rPr lang="id-ID" sz="1800" b="1" u="none"/>
              <a:t>Surat Pemberitahuan tidak ditandatangani</a:t>
            </a:r>
            <a:r>
              <a:rPr lang="en-US" sz="1800" b="1" u="none"/>
              <a:t>;</a:t>
            </a:r>
            <a:r>
              <a:rPr lang="id-ID" sz="1800" b="1" u="none"/>
              <a:t> </a:t>
            </a:r>
            <a:endParaRPr lang="en-US" sz="1800" b="1" u="none"/>
          </a:p>
        </p:txBody>
      </p:sp>
      <p:sp>
        <p:nvSpPr>
          <p:cNvPr id="303110" name="Rectangle 6"/>
          <p:cNvSpPr>
            <a:spLocks noChangeArrowheads="1"/>
          </p:cNvSpPr>
          <p:nvPr/>
        </p:nvSpPr>
        <p:spPr bwMode="auto">
          <a:xfrm>
            <a:off x="34925" y="1700213"/>
            <a:ext cx="8964613" cy="558800"/>
          </a:xfrm>
          <a:prstGeom prst="rect">
            <a:avLst/>
          </a:prstGeom>
          <a:solidFill>
            <a:schemeClr val="bg1"/>
          </a:solidFill>
          <a:ln w="28575">
            <a:solidFill>
              <a:schemeClr val="accent2"/>
            </a:solidFill>
            <a:miter lim="800000"/>
            <a:headEnd/>
            <a:tailEnd/>
          </a:ln>
        </p:spPr>
        <p:txBody>
          <a:bodyPr lIns="91422" tIns="45712" rIns="91422" bIns="45712">
            <a:spAutoFit/>
          </a:bodyPr>
          <a:lstStyle/>
          <a:p>
            <a:pPr>
              <a:lnSpc>
                <a:spcPct val="80000"/>
              </a:lnSpc>
            </a:pPr>
            <a:r>
              <a:rPr lang="id-ID" sz="1800" b="1" u="none"/>
              <a:t>Surat Pemberitahuan tidak sepenuhnya dilampiri keterangan dan/atau dokumen</a:t>
            </a:r>
            <a:r>
              <a:rPr lang="en-US" sz="1800" b="1" u="none"/>
              <a:t> sebagaimana diatur </a:t>
            </a:r>
            <a:r>
              <a:rPr lang="en-US" sz="1800" b="1" i="1" u="none"/>
              <a:t>Peraturan Menteri Keuangan</a:t>
            </a:r>
            <a:r>
              <a:rPr lang="en-US" sz="1800" b="1" u="none"/>
              <a:t> ;</a:t>
            </a:r>
          </a:p>
        </p:txBody>
      </p:sp>
      <p:sp>
        <p:nvSpPr>
          <p:cNvPr id="303111" name="Rectangle 7"/>
          <p:cNvSpPr>
            <a:spLocks noChangeArrowheads="1"/>
          </p:cNvSpPr>
          <p:nvPr/>
        </p:nvSpPr>
        <p:spPr bwMode="auto">
          <a:xfrm>
            <a:off x="179388" y="4797425"/>
            <a:ext cx="8785225" cy="996950"/>
          </a:xfrm>
          <a:prstGeom prst="rect">
            <a:avLst/>
          </a:prstGeom>
          <a:solidFill>
            <a:schemeClr val="bg1"/>
          </a:solidFill>
          <a:ln w="28575">
            <a:solidFill>
              <a:schemeClr val="accent2"/>
            </a:solidFill>
            <a:miter lim="800000"/>
            <a:headEnd/>
            <a:tailEnd/>
          </a:ln>
        </p:spPr>
        <p:txBody>
          <a:bodyPr lIns="91422" tIns="45712" rIns="91422" bIns="45712">
            <a:spAutoFit/>
          </a:bodyPr>
          <a:lstStyle/>
          <a:p>
            <a:pPr>
              <a:lnSpc>
                <a:spcPct val="80000"/>
              </a:lnSpc>
              <a:spcBef>
                <a:spcPct val="50000"/>
              </a:spcBef>
            </a:pPr>
            <a:r>
              <a:rPr lang="id-ID" sz="1800" b="1" u="none"/>
              <a:t>Surat Pemberitahuan yang menyatakan lebih bayar disampaikan setelah 3 (tiga) tahun sesudah berakhirnya Masa Pajak, bagian Tahun Pajak atau Tahun Pajak, dan Wajib Pajak telah ditegur secara tertulis; atau </a:t>
            </a:r>
            <a:endParaRPr lang="en-US" sz="1800" b="1" u="none"/>
          </a:p>
        </p:txBody>
      </p:sp>
      <p:sp>
        <p:nvSpPr>
          <p:cNvPr id="303112" name="Rectangle 8"/>
          <p:cNvSpPr>
            <a:spLocks noChangeArrowheads="1"/>
          </p:cNvSpPr>
          <p:nvPr/>
        </p:nvSpPr>
        <p:spPr bwMode="auto">
          <a:xfrm>
            <a:off x="179388" y="5842000"/>
            <a:ext cx="8785225" cy="558800"/>
          </a:xfrm>
          <a:prstGeom prst="rect">
            <a:avLst/>
          </a:prstGeom>
          <a:solidFill>
            <a:schemeClr val="bg1"/>
          </a:solidFill>
          <a:ln w="28575">
            <a:solidFill>
              <a:schemeClr val="accent2"/>
            </a:solidFill>
            <a:miter lim="800000"/>
            <a:headEnd/>
            <a:tailEnd/>
          </a:ln>
        </p:spPr>
        <p:txBody>
          <a:bodyPr lIns="91422" tIns="45712" rIns="91422" bIns="45712">
            <a:spAutoFit/>
          </a:bodyPr>
          <a:lstStyle/>
          <a:p>
            <a:pPr>
              <a:lnSpc>
                <a:spcPct val="80000"/>
              </a:lnSpc>
              <a:spcBef>
                <a:spcPct val="50000"/>
              </a:spcBef>
            </a:pPr>
            <a:r>
              <a:rPr lang="id-ID" sz="1800" b="1" u="none"/>
              <a:t>Surat Pemberitahuan disampaikan setelah Dir</a:t>
            </a:r>
            <a:r>
              <a:rPr lang="en-US" sz="1800" b="1" u="none"/>
              <a:t>jen</a:t>
            </a:r>
            <a:r>
              <a:rPr lang="id-ID" sz="1800" b="1" u="none"/>
              <a:t> Pajak melakukan pemeriksaan atau menerbitkan surat ketetapan pajak. </a:t>
            </a:r>
            <a:endParaRPr lang="en-US" sz="1800" b="1" u="none"/>
          </a:p>
        </p:txBody>
      </p:sp>
      <p:sp>
        <p:nvSpPr>
          <p:cNvPr id="303115" name="Rectangle 11"/>
          <p:cNvSpPr>
            <a:spLocks noChangeArrowheads="1"/>
          </p:cNvSpPr>
          <p:nvPr/>
        </p:nvSpPr>
        <p:spPr bwMode="auto">
          <a:xfrm>
            <a:off x="179388" y="2309813"/>
            <a:ext cx="8712200" cy="758825"/>
          </a:xfrm>
          <a:prstGeom prst="rect">
            <a:avLst/>
          </a:prstGeom>
          <a:solidFill>
            <a:srgbClr val="FFFFCC"/>
          </a:solidFill>
          <a:ln w="9525">
            <a:solidFill>
              <a:schemeClr val="accent2"/>
            </a:solidFill>
            <a:miter lim="800000"/>
            <a:headEnd/>
            <a:tailEnd/>
          </a:ln>
        </p:spPr>
        <p:txBody>
          <a:bodyPr lIns="91422" tIns="45712" rIns="91422" bIns="45712">
            <a:spAutoFit/>
          </a:bodyPr>
          <a:lstStyle/>
          <a:p>
            <a:pPr>
              <a:lnSpc>
                <a:spcPct val="80000"/>
              </a:lnSpc>
            </a:pPr>
            <a:r>
              <a:rPr lang="en-US" sz="1800" b="1" u="none">
                <a:latin typeface="Arial Narrow" pitchFamily="34" charset="0"/>
              </a:rPr>
              <a:t>SPT Tahunan Pajak PPh WP yang wajib menyelenggarakan pembukuan harus dilampiri dengan </a:t>
            </a:r>
            <a:r>
              <a:rPr lang="en-US" sz="1800" b="1" u="none">
                <a:solidFill>
                  <a:srgbClr val="0033CC"/>
                </a:solidFill>
                <a:latin typeface="Tahoma" pitchFamily="34" charset="0"/>
              </a:rPr>
              <a:t>laporan keuangan</a:t>
            </a:r>
            <a:r>
              <a:rPr lang="en-US" sz="1800" b="1" u="none">
                <a:latin typeface="Arial Narrow" pitchFamily="34" charset="0"/>
              </a:rPr>
              <a:t> berupa neraca dan laporan laba rugi serta keterangan lain yang diperlukan untuk menghitung besarnya Penghasilan Kena Pajak. (Ps. 4 angka 4 UU KUP)</a:t>
            </a:r>
          </a:p>
        </p:txBody>
      </p:sp>
      <p:sp>
        <p:nvSpPr>
          <p:cNvPr id="303118" name="Rectangle 14"/>
          <p:cNvSpPr>
            <a:spLocks noChangeArrowheads="1"/>
          </p:cNvSpPr>
          <p:nvPr/>
        </p:nvSpPr>
        <p:spPr bwMode="auto">
          <a:xfrm>
            <a:off x="179388" y="6448425"/>
            <a:ext cx="8785225" cy="395288"/>
          </a:xfrm>
          <a:prstGeom prst="rect">
            <a:avLst/>
          </a:prstGeom>
          <a:solidFill>
            <a:schemeClr val="bg1"/>
          </a:solidFill>
          <a:ln w="28575">
            <a:solidFill>
              <a:schemeClr val="accent2"/>
            </a:solidFill>
            <a:prstDash val="sysDot"/>
            <a:miter lim="800000"/>
            <a:headEnd/>
            <a:tailEnd/>
          </a:ln>
        </p:spPr>
        <p:txBody>
          <a:bodyPr lIns="91422" tIns="45712" rIns="91422" bIns="45712">
            <a:spAutoFit/>
          </a:bodyPr>
          <a:lstStyle/>
          <a:p>
            <a:pPr>
              <a:spcBef>
                <a:spcPct val="50000"/>
              </a:spcBef>
            </a:pPr>
            <a:r>
              <a:rPr lang="en-US" sz="1800" b="1" u="none">
                <a:latin typeface="Arial Narrow" pitchFamily="34" charset="0"/>
              </a:rPr>
              <a:t>Penjelasan: SPT yang dianggap tidak disampaikan tersebut dianggap sebagai data perpajakan.</a:t>
            </a:r>
          </a:p>
        </p:txBody>
      </p:sp>
      <p:sp>
        <p:nvSpPr>
          <p:cNvPr id="303120" name="Rectangle 16"/>
          <p:cNvSpPr>
            <a:spLocks noChangeArrowheads="1"/>
          </p:cNvSpPr>
          <p:nvPr/>
        </p:nvSpPr>
        <p:spPr bwMode="auto">
          <a:xfrm>
            <a:off x="396875" y="3141663"/>
            <a:ext cx="8496300" cy="758825"/>
          </a:xfrm>
          <a:prstGeom prst="rect">
            <a:avLst/>
          </a:prstGeom>
          <a:solidFill>
            <a:srgbClr val="FFFFCC"/>
          </a:solidFill>
          <a:ln w="9525">
            <a:solidFill>
              <a:schemeClr val="accent2"/>
            </a:solidFill>
            <a:miter lim="800000"/>
            <a:headEnd/>
            <a:tailEnd/>
          </a:ln>
        </p:spPr>
        <p:txBody>
          <a:bodyPr lIns="91422" tIns="45712" rIns="91422" bIns="45712">
            <a:spAutoFit/>
          </a:bodyPr>
          <a:lstStyle/>
          <a:p>
            <a:pPr>
              <a:lnSpc>
                <a:spcPct val="80000"/>
              </a:lnSpc>
            </a:pPr>
            <a:r>
              <a:rPr lang="id-ID" sz="1800" b="1" u="none">
                <a:latin typeface="Arial Narrow" pitchFamily="34" charset="0"/>
              </a:rPr>
              <a:t>Dalam hal laporan keuangan diaudit oleh Akuntan Publik tetapi tidak dilampirkan pada S</a:t>
            </a:r>
            <a:r>
              <a:rPr lang="en-US" sz="1800" b="1" u="none">
                <a:latin typeface="Arial Narrow" pitchFamily="34" charset="0"/>
              </a:rPr>
              <a:t>PT</a:t>
            </a:r>
            <a:r>
              <a:rPr lang="id-ID" sz="1800" b="1" u="none">
                <a:latin typeface="Arial Narrow" pitchFamily="34" charset="0"/>
              </a:rPr>
              <a:t>, S</a:t>
            </a:r>
            <a:r>
              <a:rPr lang="en-US" sz="1800" b="1" u="none">
                <a:latin typeface="Arial Narrow" pitchFamily="34" charset="0"/>
              </a:rPr>
              <a:t>PT</a:t>
            </a:r>
            <a:r>
              <a:rPr lang="id-ID" sz="1800" b="1" u="none">
                <a:latin typeface="Arial Narrow" pitchFamily="34" charset="0"/>
              </a:rPr>
              <a:t> dianggap tidak lengkap dan tidak jelas, sehingga S</a:t>
            </a:r>
            <a:r>
              <a:rPr lang="en-US" sz="1800" b="1" u="none">
                <a:latin typeface="Arial Narrow" pitchFamily="34" charset="0"/>
              </a:rPr>
              <a:t>PT</a:t>
            </a:r>
            <a:r>
              <a:rPr lang="id-ID" sz="1800" b="1" u="none">
                <a:latin typeface="Arial Narrow" pitchFamily="34" charset="0"/>
              </a:rPr>
              <a:t> dianggap tidak disampaikan.</a:t>
            </a:r>
            <a:r>
              <a:rPr lang="en-US" sz="1800" b="1" u="none">
                <a:latin typeface="Arial Narrow" pitchFamily="34" charset="0"/>
              </a:rPr>
              <a:t> {Pasal 4 angka 4b UU KUP}</a:t>
            </a:r>
          </a:p>
        </p:txBody>
      </p:sp>
      <p:sp>
        <p:nvSpPr>
          <p:cNvPr id="303122" name="Rectangle 18"/>
          <p:cNvSpPr>
            <a:spLocks noChangeArrowheads="1"/>
          </p:cNvSpPr>
          <p:nvPr/>
        </p:nvSpPr>
        <p:spPr bwMode="auto">
          <a:xfrm>
            <a:off x="179388" y="3933825"/>
            <a:ext cx="8785225" cy="758825"/>
          </a:xfrm>
          <a:prstGeom prst="rect">
            <a:avLst/>
          </a:prstGeom>
          <a:solidFill>
            <a:srgbClr val="FFFFCC"/>
          </a:solidFill>
          <a:ln w="9525">
            <a:solidFill>
              <a:schemeClr val="accent2"/>
            </a:solidFill>
            <a:miter lim="800000"/>
            <a:headEnd/>
            <a:tailEnd/>
          </a:ln>
        </p:spPr>
        <p:txBody>
          <a:bodyPr lIns="91422" tIns="45712" rIns="91422" bIns="45712">
            <a:spAutoFit/>
          </a:bodyPr>
          <a:lstStyle/>
          <a:p>
            <a:pPr>
              <a:lnSpc>
                <a:spcPct val="80000"/>
              </a:lnSpc>
            </a:pPr>
            <a:r>
              <a:rPr lang="en-US" sz="1800" b="1" u="none">
                <a:latin typeface="Arial Narrow" pitchFamily="34" charset="0"/>
              </a:rPr>
              <a:t>Dalam hal WP menunjuk seorang kuasa dengan surat kuasa khusus untuk mengisi dan menandatangani SPT, </a:t>
            </a:r>
            <a:r>
              <a:rPr lang="en-US" sz="1800" b="1" u="none">
                <a:solidFill>
                  <a:srgbClr val="0033CC"/>
                </a:solidFill>
                <a:latin typeface="Tahoma" pitchFamily="34" charset="0"/>
              </a:rPr>
              <a:t>surat kuasa khusus</a:t>
            </a:r>
            <a:r>
              <a:rPr lang="en-US" sz="1800" b="1" u="none">
                <a:latin typeface="Arial Narrow" pitchFamily="34" charset="0"/>
              </a:rPr>
              <a:t> tersebut harus dilampirkan pada SPT. (Ps. 4 angka 3 UU KUP)</a:t>
            </a:r>
          </a:p>
        </p:txBody>
      </p:sp>
      <p:sp>
        <p:nvSpPr>
          <p:cNvPr id="303123" name="Rectangle 19"/>
          <p:cNvSpPr>
            <a:spLocks noChangeArrowheads="1"/>
          </p:cNvSpPr>
          <p:nvPr/>
        </p:nvSpPr>
        <p:spPr bwMode="auto">
          <a:xfrm>
            <a:off x="7000875" y="44450"/>
            <a:ext cx="2108200" cy="596900"/>
          </a:xfrm>
          <a:prstGeom prst="rect">
            <a:avLst/>
          </a:prstGeom>
          <a:noFill/>
          <a:ln w="9525">
            <a:solidFill>
              <a:srgbClr val="0033CC"/>
            </a:solidFill>
            <a:miter lim="800000"/>
            <a:headEnd/>
            <a:tailEnd/>
          </a:ln>
        </p:spPr>
        <p:txBody>
          <a:bodyPr lIns="91422" tIns="45712" rIns="91422" bIns="45712">
            <a:spAutoFit/>
          </a:bodyPr>
          <a:lstStyle/>
          <a:p>
            <a:pPr>
              <a:lnSpc>
                <a:spcPct val="90000"/>
              </a:lnSpc>
            </a:pPr>
            <a:r>
              <a:rPr lang="en-US" sz="1800" b="1" u="none">
                <a:latin typeface="Arial Narrow" pitchFamily="34" charset="0"/>
              </a:rPr>
              <a:t>{Pasal 3 ayat (7) UU KUP}</a:t>
            </a:r>
          </a:p>
        </p:txBody>
      </p:sp>
      <p:sp>
        <p:nvSpPr>
          <p:cNvPr id="303124" name="AutoShape 20"/>
          <p:cNvSpPr>
            <a:spLocks noChangeArrowheads="1"/>
          </p:cNvSpPr>
          <p:nvPr/>
        </p:nvSpPr>
        <p:spPr bwMode="auto">
          <a:xfrm>
            <a:off x="684213" y="1341438"/>
            <a:ext cx="287337" cy="21590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a</a:t>
            </a:r>
          </a:p>
        </p:txBody>
      </p:sp>
      <p:sp>
        <p:nvSpPr>
          <p:cNvPr id="303125" name="AutoShape 21"/>
          <p:cNvSpPr>
            <a:spLocks noChangeArrowheads="1"/>
          </p:cNvSpPr>
          <p:nvPr/>
        </p:nvSpPr>
        <p:spPr bwMode="auto">
          <a:xfrm>
            <a:off x="34925" y="1628775"/>
            <a:ext cx="287338" cy="21590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b</a:t>
            </a:r>
          </a:p>
        </p:txBody>
      </p:sp>
      <p:sp>
        <p:nvSpPr>
          <p:cNvPr id="303126" name="AutoShape 22"/>
          <p:cNvSpPr>
            <a:spLocks noChangeArrowheads="1"/>
          </p:cNvSpPr>
          <p:nvPr/>
        </p:nvSpPr>
        <p:spPr bwMode="auto">
          <a:xfrm>
            <a:off x="107950" y="4797425"/>
            <a:ext cx="287338" cy="21590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c</a:t>
            </a:r>
          </a:p>
        </p:txBody>
      </p:sp>
      <p:sp>
        <p:nvSpPr>
          <p:cNvPr id="303127" name="AutoShape 23"/>
          <p:cNvSpPr>
            <a:spLocks noChangeArrowheads="1"/>
          </p:cNvSpPr>
          <p:nvPr/>
        </p:nvSpPr>
        <p:spPr bwMode="auto">
          <a:xfrm>
            <a:off x="34925" y="5949950"/>
            <a:ext cx="287338" cy="215900"/>
          </a:xfrm>
          <a:prstGeom prst="bracketPair">
            <a:avLst>
              <a:gd name="adj" fmla="val 16667"/>
            </a:avLst>
          </a:prstGeom>
          <a:noFill/>
          <a:ln w="28575">
            <a:solidFill>
              <a:schemeClr val="tx1"/>
            </a:solidFill>
            <a:round/>
            <a:headEnd/>
            <a:tailEnd/>
          </a:ln>
        </p:spPr>
        <p:txBody>
          <a:bodyPr wrap="none" lIns="91422" tIns="45712" rIns="91422" bIns="45712" anchor="ctr"/>
          <a:lstStyle/>
          <a:p>
            <a:r>
              <a:rPr lang="en-US" b="1" u="none"/>
              <a:t>d</a:t>
            </a:r>
          </a:p>
        </p:txBody>
      </p:sp>
      <p:sp>
        <p:nvSpPr>
          <p:cNvPr id="303128" name="AutoShape 24"/>
          <p:cNvSpPr>
            <a:spLocks noChangeArrowheads="1"/>
          </p:cNvSpPr>
          <p:nvPr/>
        </p:nvSpPr>
        <p:spPr bwMode="auto">
          <a:xfrm>
            <a:off x="1476375" y="2206625"/>
            <a:ext cx="287338" cy="21431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3129" name="AutoShape 25"/>
          <p:cNvSpPr>
            <a:spLocks noChangeArrowheads="1"/>
          </p:cNvSpPr>
          <p:nvPr/>
        </p:nvSpPr>
        <p:spPr bwMode="auto">
          <a:xfrm>
            <a:off x="323850" y="2925763"/>
            <a:ext cx="144463"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3106"/>
                                        </p:tgtEl>
                                        <p:attrNameLst>
                                          <p:attrName>style.visibility</p:attrName>
                                        </p:attrNameLst>
                                      </p:cBhvr>
                                      <p:to>
                                        <p:strVal val="visible"/>
                                      </p:to>
                                    </p:set>
                                    <p:animEffect transition="in" filter="blinds(horizontal)">
                                      <p:cBhvr>
                                        <p:cTn id="7" dur="1000"/>
                                        <p:tgtEl>
                                          <p:spTgt spid="30310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03123"/>
                                        </p:tgtEl>
                                        <p:attrNameLst>
                                          <p:attrName>style.visibility</p:attrName>
                                        </p:attrNameLst>
                                      </p:cBhvr>
                                      <p:to>
                                        <p:strVal val="visible"/>
                                      </p:to>
                                    </p:set>
                                    <p:animEffect transition="in" filter="box(in)">
                                      <p:cBhvr>
                                        <p:cTn id="12" dur="500"/>
                                        <p:tgtEl>
                                          <p:spTgt spid="30312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03107"/>
                                        </p:tgtEl>
                                        <p:attrNameLst>
                                          <p:attrName>style.visibility</p:attrName>
                                        </p:attrNameLst>
                                      </p:cBhvr>
                                      <p:to>
                                        <p:strVal val="visible"/>
                                      </p:to>
                                    </p:set>
                                    <p:animEffect transition="in" filter="checkerboard(across)">
                                      <p:cBhvr>
                                        <p:cTn id="17" dur="1000"/>
                                        <p:tgtEl>
                                          <p:spTgt spid="30310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03108"/>
                                        </p:tgtEl>
                                        <p:attrNameLst>
                                          <p:attrName>style.visibility</p:attrName>
                                        </p:attrNameLst>
                                      </p:cBhvr>
                                      <p:to>
                                        <p:strVal val="visible"/>
                                      </p:to>
                                    </p:set>
                                    <p:anim calcmode="lin" valueType="num">
                                      <p:cBhvr additive="base">
                                        <p:cTn id="22" dur="500" fill="hold"/>
                                        <p:tgtEl>
                                          <p:spTgt spid="303108"/>
                                        </p:tgtEl>
                                        <p:attrNameLst>
                                          <p:attrName>ppt_x</p:attrName>
                                        </p:attrNameLst>
                                      </p:cBhvr>
                                      <p:tavLst>
                                        <p:tav tm="0">
                                          <p:val>
                                            <p:strVal val="#ppt_x"/>
                                          </p:val>
                                        </p:tav>
                                        <p:tav tm="100000">
                                          <p:val>
                                            <p:strVal val="#ppt_x"/>
                                          </p:val>
                                        </p:tav>
                                      </p:tavLst>
                                    </p:anim>
                                    <p:anim calcmode="lin" valueType="num">
                                      <p:cBhvr additive="base">
                                        <p:cTn id="23" dur="500" fill="hold"/>
                                        <p:tgtEl>
                                          <p:spTgt spid="30310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3" presetClass="entr" presetSubtype="16" fill="hold" grpId="0" nodeType="clickEffect">
                                  <p:stCondLst>
                                    <p:cond delay="0"/>
                                  </p:stCondLst>
                                  <p:childTnLst>
                                    <p:set>
                                      <p:cBhvr>
                                        <p:cTn id="27" dur="1" fill="hold">
                                          <p:stCondLst>
                                            <p:cond delay="0"/>
                                          </p:stCondLst>
                                        </p:cTn>
                                        <p:tgtEl>
                                          <p:spTgt spid="303124"/>
                                        </p:tgtEl>
                                        <p:attrNameLst>
                                          <p:attrName>style.visibility</p:attrName>
                                        </p:attrNameLst>
                                      </p:cBhvr>
                                      <p:to>
                                        <p:strVal val="visible"/>
                                      </p:to>
                                    </p:set>
                                    <p:anim calcmode="lin" valueType="num">
                                      <p:cBhvr>
                                        <p:cTn id="28" dur="500" fill="hold"/>
                                        <p:tgtEl>
                                          <p:spTgt spid="303124"/>
                                        </p:tgtEl>
                                        <p:attrNameLst>
                                          <p:attrName>ppt_w</p:attrName>
                                        </p:attrNameLst>
                                      </p:cBhvr>
                                      <p:tavLst>
                                        <p:tav tm="0">
                                          <p:val>
                                            <p:fltVal val="0"/>
                                          </p:val>
                                        </p:tav>
                                        <p:tav tm="100000">
                                          <p:val>
                                            <p:strVal val="#ppt_w"/>
                                          </p:val>
                                        </p:tav>
                                      </p:tavLst>
                                    </p:anim>
                                    <p:anim calcmode="lin" valueType="num">
                                      <p:cBhvr>
                                        <p:cTn id="29" dur="500" fill="hold"/>
                                        <p:tgtEl>
                                          <p:spTgt spid="303124"/>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303109"/>
                                        </p:tgtEl>
                                        <p:attrNameLst>
                                          <p:attrName>style.visibility</p:attrName>
                                        </p:attrNameLst>
                                      </p:cBhvr>
                                      <p:to>
                                        <p:strVal val="visible"/>
                                      </p:to>
                                    </p:set>
                                    <p:animEffect transition="in" filter="checkerboard(across)">
                                      <p:cBhvr>
                                        <p:cTn id="34" dur="500"/>
                                        <p:tgtEl>
                                          <p:spTgt spid="303109"/>
                                        </p:tgtEl>
                                      </p:cBhvr>
                                    </p:animEffect>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grpId="0" nodeType="clickEffect">
                                  <p:stCondLst>
                                    <p:cond delay="0"/>
                                  </p:stCondLst>
                                  <p:childTnLst>
                                    <p:set>
                                      <p:cBhvr>
                                        <p:cTn id="38" dur="1" fill="hold">
                                          <p:stCondLst>
                                            <p:cond delay="0"/>
                                          </p:stCondLst>
                                        </p:cTn>
                                        <p:tgtEl>
                                          <p:spTgt spid="303125"/>
                                        </p:tgtEl>
                                        <p:attrNameLst>
                                          <p:attrName>style.visibility</p:attrName>
                                        </p:attrNameLst>
                                      </p:cBhvr>
                                      <p:to>
                                        <p:strVal val="visible"/>
                                      </p:to>
                                    </p:set>
                                    <p:anim calcmode="lin" valueType="num">
                                      <p:cBhvr>
                                        <p:cTn id="39" dur="500" fill="hold"/>
                                        <p:tgtEl>
                                          <p:spTgt spid="303125"/>
                                        </p:tgtEl>
                                        <p:attrNameLst>
                                          <p:attrName>ppt_w</p:attrName>
                                        </p:attrNameLst>
                                      </p:cBhvr>
                                      <p:tavLst>
                                        <p:tav tm="0">
                                          <p:val>
                                            <p:fltVal val="0"/>
                                          </p:val>
                                        </p:tav>
                                        <p:tav tm="100000">
                                          <p:val>
                                            <p:strVal val="#ppt_w"/>
                                          </p:val>
                                        </p:tav>
                                      </p:tavLst>
                                    </p:anim>
                                    <p:anim calcmode="lin" valueType="num">
                                      <p:cBhvr>
                                        <p:cTn id="40" dur="500" fill="hold"/>
                                        <p:tgtEl>
                                          <p:spTgt spid="303125"/>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303110"/>
                                        </p:tgtEl>
                                        <p:attrNameLst>
                                          <p:attrName>style.visibility</p:attrName>
                                        </p:attrNameLst>
                                      </p:cBhvr>
                                      <p:to>
                                        <p:strVal val="visible"/>
                                      </p:to>
                                    </p:set>
                                    <p:animEffect transition="in" filter="checkerboard(across)">
                                      <p:cBhvr>
                                        <p:cTn id="45" dur="500"/>
                                        <p:tgtEl>
                                          <p:spTgt spid="303110"/>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grpId="0" nodeType="clickEffect">
                                  <p:stCondLst>
                                    <p:cond delay="0"/>
                                  </p:stCondLst>
                                  <p:childTnLst>
                                    <p:set>
                                      <p:cBhvr>
                                        <p:cTn id="49" dur="1" fill="hold">
                                          <p:stCondLst>
                                            <p:cond delay="0"/>
                                          </p:stCondLst>
                                        </p:cTn>
                                        <p:tgtEl>
                                          <p:spTgt spid="303128"/>
                                        </p:tgtEl>
                                        <p:attrNameLst>
                                          <p:attrName>style.visibility</p:attrName>
                                        </p:attrNameLst>
                                      </p:cBhvr>
                                      <p:to>
                                        <p:strVal val="visible"/>
                                      </p:to>
                                    </p:set>
                                    <p:animEffect transition="in" filter="diamond(in)">
                                      <p:cBhvr>
                                        <p:cTn id="50" dur="2000"/>
                                        <p:tgtEl>
                                          <p:spTgt spid="303128"/>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303115"/>
                                        </p:tgtEl>
                                        <p:attrNameLst>
                                          <p:attrName>style.visibility</p:attrName>
                                        </p:attrNameLst>
                                      </p:cBhvr>
                                      <p:to>
                                        <p:strVal val="visible"/>
                                      </p:to>
                                    </p:set>
                                    <p:animEffect transition="in" filter="wipe(down)">
                                      <p:cBhvr>
                                        <p:cTn id="55" dur="500"/>
                                        <p:tgtEl>
                                          <p:spTgt spid="303115"/>
                                        </p:tgtEl>
                                      </p:cBhvr>
                                    </p:animEffect>
                                  </p:childTnLst>
                                </p:cTn>
                              </p:par>
                            </p:childTnLst>
                          </p:cTn>
                        </p:par>
                      </p:childTnLst>
                    </p:cTn>
                  </p:par>
                  <p:par>
                    <p:cTn id="56" fill="hold">
                      <p:stCondLst>
                        <p:cond delay="indefinite"/>
                      </p:stCondLst>
                      <p:childTnLst>
                        <p:par>
                          <p:cTn id="57" fill="hold">
                            <p:stCondLst>
                              <p:cond delay="0"/>
                            </p:stCondLst>
                            <p:childTnLst>
                              <p:par>
                                <p:cTn id="58" presetID="55" presetClass="entr" presetSubtype="0" fill="hold" grpId="0" nodeType="clickEffect">
                                  <p:stCondLst>
                                    <p:cond delay="0"/>
                                  </p:stCondLst>
                                  <p:childTnLst>
                                    <p:set>
                                      <p:cBhvr>
                                        <p:cTn id="59" dur="1" fill="hold">
                                          <p:stCondLst>
                                            <p:cond delay="0"/>
                                          </p:stCondLst>
                                        </p:cTn>
                                        <p:tgtEl>
                                          <p:spTgt spid="303129"/>
                                        </p:tgtEl>
                                        <p:attrNameLst>
                                          <p:attrName>style.visibility</p:attrName>
                                        </p:attrNameLst>
                                      </p:cBhvr>
                                      <p:to>
                                        <p:strVal val="visible"/>
                                      </p:to>
                                    </p:set>
                                    <p:anim calcmode="lin" valueType="num">
                                      <p:cBhvr>
                                        <p:cTn id="60" dur="1000" fill="hold"/>
                                        <p:tgtEl>
                                          <p:spTgt spid="303129"/>
                                        </p:tgtEl>
                                        <p:attrNameLst>
                                          <p:attrName>ppt_w</p:attrName>
                                        </p:attrNameLst>
                                      </p:cBhvr>
                                      <p:tavLst>
                                        <p:tav tm="0">
                                          <p:val>
                                            <p:strVal val="#ppt_w*0.70"/>
                                          </p:val>
                                        </p:tav>
                                        <p:tav tm="100000">
                                          <p:val>
                                            <p:strVal val="#ppt_w"/>
                                          </p:val>
                                        </p:tav>
                                      </p:tavLst>
                                    </p:anim>
                                    <p:anim calcmode="lin" valueType="num">
                                      <p:cBhvr>
                                        <p:cTn id="61" dur="1000" fill="hold"/>
                                        <p:tgtEl>
                                          <p:spTgt spid="303129"/>
                                        </p:tgtEl>
                                        <p:attrNameLst>
                                          <p:attrName>ppt_h</p:attrName>
                                        </p:attrNameLst>
                                      </p:cBhvr>
                                      <p:tavLst>
                                        <p:tav tm="0">
                                          <p:val>
                                            <p:strVal val="#ppt_h"/>
                                          </p:val>
                                        </p:tav>
                                        <p:tav tm="100000">
                                          <p:val>
                                            <p:strVal val="#ppt_h"/>
                                          </p:val>
                                        </p:tav>
                                      </p:tavLst>
                                    </p:anim>
                                    <p:animEffect transition="in" filter="fade">
                                      <p:cBhvr>
                                        <p:cTn id="62" dur="1000"/>
                                        <p:tgtEl>
                                          <p:spTgt spid="30312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03120"/>
                                        </p:tgtEl>
                                        <p:attrNameLst>
                                          <p:attrName>style.visibility</p:attrName>
                                        </p:attrNameLst>
                                      </p:cBhvr>
                                      <p:to>
                                        <p:strVal val="visible"/>
                                      </p:to>
                                    </p:set>
                                    <p:animEffect transition="in" filter="wipe(down)">
                                      <p:cBhvr>
                                        <p:cTn id="67" dur="500"/>
                                        <p:tgtEl>
                                          <p:spTgt spid="303120"/>
                                        </p:tgtEl>
                                      </p:cBhvr>
                                    </p:animEffect>
                                  </p:childTnLst>
                                </p:cTn>
                              </p:par>
                            </p:childTnLst>
                          </p:cTn>
                        </p:par>
                      </p:childTnLst>
                    </p:cTn>
                  </p:par>
                  <p:par>
                    <p:cTn id="68" fill="hold">
                      <p:stCondLst>
                        <p:cond delay="indefinite"/>
                      </p:stCondLst>
                      <p:childTnLst>
                        <p:par>
                          <p:cTn id="69" fill="hold">
                            <p:stCondLst>
                              <p:cond delay="0"/>
                            </p:stCondLst>
                            <p:childTnLst>
                              <p:par>
                                <p:cTn id="70" presetID="55" presetClass="entr" presetSubtype="0" fill="hold" grpId="0" nodeType="clickEffect">
                                  <p:stCondLst>
                                    <p:cond delay="0"/>
                                  </p:stCondLst>
                                  <p:childTnLst>
                                    <p:set>
                                      <p:cBhvr>
                                        <p:cTn id="71" dur="1" fill="hold">
                                          <p:stCondLst>
                                            <p:cond delay="0"/>
                                          </p:stCondLst>
                                        </p:cTn>
                                        <p:tgtEl>
                                          <p:spTgt spid="303122"/>
                                        </p:tgtEl>
                                        <p:attrNameLst>
                                          <p:attrName>style.visibility</p:attrName>
                                        </p:attrNameLst>
                                      </p:cBhvr>
                                      <p:to>
                                        <p:strVal val="visible"/>
                                      </p:to>
                                    </p:set>
                                    <p:anim calcmode="lin" valueType="num">
                                      <p:cBhvr>
                                        <p:cTn id="72" dur="1000" fill="hold"/>
                                        <p:tgtEl>
                                          <p:spTgt spid="303122"/>
                                        </p:tgtEl>
                                        <p:attrNameLst>
                                          <p:attrName>ppt_w</p:attrName>
                                        </p:attrNameLst>
                                      </p:cBhvr>
                                      <p:tavLst>
                                        <p:tav tm="0">
                                          <p:val>
                                            <p:strVal val="#ppt_w*0.70"/>
                                          </p:val>
                                        </p:tav>
                                        <p:tav tm="100000">
                                          <p:val>
                                            <p:strVal val="#ppt_w"/>
                                          </p:val>
                                        </p:tav>
                                      </p:tavLst>
                                    </p:anim>
                                    <p:anim calcmode="lin" valueType="num">
                                      <p:cBhvr>
                                        <p:cTn id="73" dur="1000" fill="hold"/>
                                        <p:tgtEl>
                                          <p:spTgt spid="303122"/>
                                        </p:tgtEl>
                                        <p:attrNameLst>
                                          <p:attrName>ppt_h</p:attrName>
                                        </p:attrNameLst>
                                      </p:cBhvr>
                                      <p:tavLst>
                                        <p:tav tm="0">
                                          <p:val>
                                            <p:strVal val="#ppt_h"/>
                                          </p:val>
                                        </p:tav>
                                        <p:tav tm="100000">
                                          <p:val>
                                            <p:strVal val="#ppt_h"/>
                                          </p:val>
                                        </p:tav>
                                      </p:tavLst>
                                    </p:anim>
                                    <p:animEffect transition="in" filter="fade">
                                      <p:cBhvr>
                                        <p:cTn id="74" dur="1000"/>
                                        <p:tgtEl>
                                          <p:spTgt spid="303122"/>
                                        </p:tgtEl>
                                      </p:cBhvr>
                                    </p:animEffect>
                                  </p:childTnLst>
                                </p:cTn>
                              </p:par>
                            </p:childTnLst>
                          </p:cTn>
                        </p:par>
                      </p:childTnLst>
                    </p:cTn>
                  </p:par>
                  <p:par>
                    <p:cTn id="75" fill="hold">
                      <p:stCondLst>
                        <p:cond delay="indefinite"/>
                      </p:stCondLst>
                      <p:childTnLst>
                        <p:par>
                          <p:cTn id="76" fill="hold">
                            <p:stCondLst>
                              <p:cond delay="0"/>
                            </p:stCondLst>
                            <p:childTnLst>
                              <p:par>
                                <p:cTn id="77" presetID="23" presetClass="entr" presetSubtype="16" fill="hold" grpId="0" nodeType="clickEffect">
                                  <p:stCondLst>
                                    <p:cond delay="0"/>
                                  </p:stCondLst>
                                  <p:childTnLst>
                                    <p:set>
                                      <p:cBhvr>
                                        <p:cTn id="78" dur="1" fill="hold">
                                          <p:stCondLst>
                                            <p:cond delay="0"/>
                                          </p:stCondLst>
                                        </p:cTn>
                                        <p:tgtEl>
                                          <p:spTgt spid="303126"/>
                                        </p:tgtEl>
                                        <p:attrNameLst>
                                          <p:attrName>style.visibility</p:attrName>
                                        </p:attrNameLst>
                                      </p:cBhvr>
                                      <p:to>
                                        <p:strVal val="visible"/>
                                      </p:to>
                                    </p:set>
                                    <p:anim calcmode="lin" valueType="num">
                                      <p:cBhvr>
                                        <p:cTn id="79" dur="500" fill="hold"/>
                                        <p:tgtEl>
                                          <p:spTgt spid="303126"/>
                                        </p:tgtEl>
                                        <p:attrNameLst>
                                          <p:attrName>ppt_w</p:attrName>
                                        </p:attrNameLst>
                                      </p:cBhvr>
                                      <p:tavLst>
                                        <p:tav tm="0">
                                          <p:val>
                                            <p:fltVal val="0"/>
                                          </p:val>
                                        </p:tav>
                                        <p:tav tm="100000">
                                          <p:val>
                                            <p:strVal val="#ppt_w"/>
                                          </p:val>
                                        </p:tav>
                                      </p:tavLst>
                                    </p:anim>
                                    <p:anim calcmode="lin" valueType="num">
                                      <p:cBhvr>
                                        <p:cTn id="80" dur="500" fill="hold"/>
                                        <p:tgtEl>
                                          <p:spTgt spid="303126"/>
                                        </p:tgtEl>
                                        <p:attrNameLst>
                                          <p:attrName>ppt_h</p:attrName>
                                        </p:attrNameLst>
                                      </p:cBhvr>
                                      <p:tavLst>
                                        <p:tav tm="0">
                                          <p:val>
                                            <p:fltVal val="0"/>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5" presetClass="entr" presetSubtype="10" fill="hold" grpId="0" nodeType="clickEffect">
                                  <p:stCondLst>
                                    <p:cond delay="0"/>
                                  </p:stCondLst>
                                  <p:childTnLst>
                                    <p:set>
                                      <p:cBhvr>
                                        <p:cTn id="84" dur="1" fill="hold">
                                          <p:stCondLst>
                                            <p:cond delay="0"/>
                                          </p:stCondLst>
                                        </p:cTn>
                                        <p:tgtEl>
                                          <p:spTgt spid="303111"/>
                                        </p:tgtEl>
                                        <p:attrNameLst>
                                          <p:attrName>style.visibility</p:attrName>
                                        </p:attrNameLst>
                                      </p:cBhvr>
                                      <p:to>
                                        <p:strVal val="visible"/>
                                      </p:to>
                                    </p:set>
                                    <p:animEffect transition="in" filter="checkerboard(across)">
                                      <p:cBhvr>
                                        <p:cTn id="85" dur="500"/>
                                        <p:tgtEl>
                                          <p:spTgt spid="303111"/>
                                        </p:tgtEl>
                                      </p:cBhvr>
                                    </p:animEffect>
                                  </p:childTnLst>
                                </p:cTn>
                              </p:par>
                            </p:childTnLst>
                          </p:cTn>
                        </p:par>
                      </p:childTnLst>
                    </p:cTn>
                  </p:par>
                  <p:par>
                    <p:cTn id="86" fill="hold">
                      <p:stCondLst>
                        <p:cond delay="indefinite"/>
                      </p:stCondLst>
                      <p:childTnLst>
                        <p:par>
                          <p:cTn id="87" fill="hold">
                            <p:stCondLst>
                              <p:cond delay="0"/>
                            </p:stCondLst>
                            <p:childTnLst>
                              <p:par>
                                <p:cTn id="88" presetID="23" presetClass="entr" presetSubtype="16" fill="hold" grpId="0" nodeType="clickEffect">
                                  <p:stCondLst>
                                    <p:cond delay="0"/>
                                  </p:stCondLst>
                                  <p:childTnLst>
                                    <p:set>
                                      <p:cBhvr>
                                        <p:cTn id="89" dur="1" fill="hold">
                                          <p:stCondLst>
                                            <p:cond delay="0"/>
                                          </p:stCondLst>
                                        </p:cTn>
                                        <p:tgtEl>
                                          <p:spTgt spid="303127"/>
                                        </p:tgtEl>
                                        <p:attrNameLst>
                                          <p:attrName>style.visibility</p:attrName>
                                        </p:attrNameLst>
                                      </p:cBhvr>
                                      <p:to>
                                        <p:strVal val="visible"/>
                                      </p:to>
                                    </p:set>
                                    <p:anim calcmode="lin" valueType="num">
                                      <p:cBhvr>
                                        <p:cTn id="90" dur="500" fill="hold"/>
                                        <p:tgtEl>
                                          <p:spTgt spid="303127"/>
                                        </p:tgtEl>
                                        <p:attrNameLst>
                                          <p:attrName>ppt_w</p:attrName>
                                        </p:attrNameLst>
                                      </p:cBhvr>
                                      <p:tavLst>
                                        <p:tav tm="0">
                                          <p:val>
                                            <p:fltVal val="0"/>
                                          </p:val>
                                        </p:tav>
                                        <p:tav tm="100000">
                                          <p:val>
                                            <p:strVal val="#ppt_w"/>
                                          </p:val>
                                        </p:tav>
                                      </p:tavLst>
                                    </p:anim>
                                    <p:anim calcmode="lin" valueType="num">
                                      <p:cBhvr>
                                        <p:cTn id="91" dur="500" fill="hold"/>
                                        <p:tgtEl>
                                          <p:spTgt spid="303127"/>
                                        </p:tgtEl>
                                        <p:attrNameLst>
                                          <p:attrName>ppt_h</p:attrName>
                                        </p:attrNameLst>
                                      </p:cBhvr>
                                      <p:tavLst>
                                        <p:tav tm="0">
                                          <p:val>
                                            <p:fltVal val="0"/>
                                          </p:val>
                                        </p:tav>
                                        <p:tav tm="100000">
                                          <p:val>
                                            <p:strVal val="#ppt_h"/>
                                          </p:val>
                                        </p:tav>
                                      </p:tavLst>
                                    </p:anim>
                                  </p:childTnLst>
                                </p:cTn>
                              </p:par>
                            </p:childTnLst>
                          </p:cTn>
                        </p:par>
                      </p:childTnLst>
                    </p:cTn>
                  </p:par>
                  <p:par>
                    <p:cTn id="92" fill="hold">
                      <p:stCondLst>
                        <p:cond delay="indefinite"/>
                      </p:stCondLst>
                      <p:childTnLst>
                        <p:par>
                          <p:cTn id="93" fill="hold">
                            <p:stCondLst>
                              <p:cond delay="0"/>
                            </p:stCondLst>
                            <p:childTnLst>
                              <p:par>
                                <p:cTn id="94" presetID="5" presetClass="entr" presetSubtype="10" fill="hold" grpId="0" nodeType="clickEffect">
                                  <p:stCondLst>
                                    <p:cond delay="0"/>
                                  </p:stCondLst>
                                  <p:childTnLst>
                                    <p:set>
                                      <p:cBhvr>
                                        <p:cTn id="95" dur="1" fill="hold">
                                          <p:stCondLst>
                                            <p:cond delay="0"/>
                                          </p:stCondLst>
                                        </p:cTn>
                                        <p:tgtEl>
                                          <p:spTgt spid="303112"/>
                                        </p:tgtEl>
                                        <p:attrNameLst>
                                          <p:attrName>style.visibility</p:attrName>
                                        </p:attrNameLst>
                                      </p:cBhvr>
                                      <p:to>
                                        <p:strVal val="visible"/>
                                      </p:to>
                                    </p:set>
                                    <p:animEffect transition="in" filter="checkerboard(across)">
                                      <p:cBhvr>
                                        <p:cTn id="96" dur="500"/>
                                        <p:tgtEl>
                                          <p:spTgt spid="303112"/>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303118"/>
                                        </p:tgtEl>
                                        <p:attrNameLst>
                                          <p:attrName>style.visibility</p:attrName>
                                        </p:attrNameLst>
                                      </p:cBhvr>
                                      <p:to>
                                        <p:strVal val="visible"/>
                                      </p:to>
                                    </p:set>
                                    <p:animEffect transition="in" filter="wipe(down)">
                                      <p:cBhvr>
                                        <p:cTn id="101" dur="500"/>
                                        <p:tgtEl>
                                          <p:spTgt spid="303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6" grpId="0" animBg="1"/>
      <p:bldP spid="303107" grpId="0" animBg="1"/>
      <p:bldP spid="303108" grpId="0" animBg="1"/>
      <p:bldP spid="303109" grpId="0" animBg="1"/>
      <p:bldP spid="303110" grpId="0" animBg="1"/>
      <p:bldP spid="303111" grpId="0" animBg="1"/>
      <p:bldP spid="303112" grpId="0" animBg="1"/>
      <p:bldP spid="303115" grpId="0" animBg="1"/>
      <p:bldP spid="303118" grpId="0" animBg="1"/>
      <p:bldP spid="303120" grpId="0" animBg="1"/>
      <p:bldP spid="303122" grpId="0" animBg="1"/>
      <p:bldP spid="303123" grpId="0" animBg="1"/>
      <p:bldP spid="303124" grpId="0" animBg="1"/>
      <p:bldP spid="303125" grpId="0" animBg="1"/>
      <p:bldP spid="303126" grpId="0" animBg="1"/>
      <p:bldP spid="303127" grpId="0" animBg="1"/>
      <p:bldP spid="303128" grpId="0" animBg="1"/>
      <p:bldP spid="303129"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1676400" y="76200"/>
            <a:ext cx="5638800" cy="533400"/>
          </a:xfrm>
          <a:ln w="28575">
            <a:solidFill>
              <a:schemeClr val="accent2"/>
            </a:solidFill>
          </a:ln>
        </p:spPr>
        <p:txBody>
          <a:bodyPr/>
          <a:lstStyle/>
          <a:p>
            <a:pPr eaLnBrk="1" hangingPunct="1"/>
            <a:r>
              <a:rPr lang="en-US" sz="2800" b="1" smtClean="0">
                <a:latin typeface="Kristen ITC" pitchFamily="66" charset="0"/>
              </a:rPr>
              <a:t>CARA PENYAMPAIAN SPT</a:t>
            </a:r>
          </a:p>
        </p:txBody>
      </p:sp>
      <p:sp>
        <p:nvSpPr>
          <p:cNvPr id="83971" name="Rectangle 3"/>
          <p:cNvSpPr>
            <a:spLocks noChangeArrowheads="1"/>
          </p:cNvSpPr>
          <p:nvPr/>
        </p:nvSpPr>
        <p:spPr bwMode="auto">
          <a:xfrm>
            <a:off x="228600" y="908050"/>
            <a:ext cx="3352800" cy="739775"/>
          </a:xfrm>
          <a:prstGeom prst="rect">
            <a:avLst/>
          </a:prstGeom>
          <a:noFill/>
          <a:ln w="38100">
            <a:solidFill>
              <a:srgbClr val="CC3300"/>
            </a:solidFill>
            <a:miter lim="800000"/>
            <a:headEnd/>
            <a:tailEnd/>
          </a:ln>
        </p:spPr>
        <p:txBody>
          <a:bodyPr lIns="91422" tIns="45712" rIns="91422" bIns="45712">
            <a:spAutoFit/>
          </a:bodyPr>
          <a:lstStyle/>
          <a:p>
            <a:r>
              <a:rPr lang="en-US" sz="2000" u="none">
                <a:latin typeface="Lucida Console" pitchFamily="49" charset="0"/>
                <a:cs typeface="Times New Roman" pitchFamily="18" charset="0"/>
              </a:rPr>
              <a:t>Disampaikan Secara langsung</a:t>
            </a:r>
            <a:r>
              <a:rPr lang="en-US" sz="2000" u="none">
                <a:latin typeface="Lucida Console" pitchFamily="49" charset="0"/>
              </a:rPr>
              <a:t> </a:t>
            </a:r>
            <a:endParaRPr lang="en-GB" sz="2000" u="none">
              <a:latin typeface="Lucida Console" pitchFamily="49" charset="0"/>
            </a:endParaRPr>
          </a:p>
        </p:txBody>
      </p:sp>
      <p:sp>
        <p:nvSpPr>
          <p:cNvPr id="83972" name="AutoShape 4"/>
          <p:cNvSpPr>
            <a:spLocks noChangeArrowheads="1"/>
          </p:cNvSpPr>
          <p:nvPr/>
        </p:nvSpPr>
        <p:spPr bwMode="auto">
          <a:xfrm>
            <a:off x="4029075" y="549275"/>
            <a:ext cx="614363" cy="36671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83973" name="AutoShape 8"/>
          <p:cNvSpPr>
            <a:spLocks noChangeArrowheads="1"/>
          </p:cNvSpPr>
          <p:nvPr/>
        </p:nvSpPr>
        <p:spPr bwMode="auto">
          <a:xfrm>
            <a:off x="3657600" y="1052513"/>
            <a:ext cx="1219200" cy="3810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66"/>
          </a:solidFill>
          <a:ln w="9525">
            <a:solidFill>
              <a:schemeClr val="tx1"/>
            </a:solidFill>
            <a:miter lim="800000"/>
            <a:headEnd/>
            <a:tailEnd/>
          </a:ln>
        </p:spPr>
        <p:txBody>
          <a:bodyPr wrap="none" anchor="ctr"/>
          <a:lstStyle/>
          <a:p>
            <a:endParaRPr lang="en-US"/>
          </a:p>
        </p:txBody>
      </p:sp>
      <p:sp>
        <p:nvSpPr>
          <p:cNvPr id="83974" name="Rectangle 9"/>
          <p:cNvSpPr>
            <a:spLocks noChangeArrowheads="1"/>
          </p:cNvSpPr>
          <p:nvPr/>
        </p:nvSpPr>
        <p:spPr bwMode="auto">
          <a:xfrm>
            <a:off x="4953000" y="908050"/>
            <a:ext cx="3581400" cy="711200"/>
          </a:xfrm>
          <a:prstGeom prst="rect">
            <a:avLst/>
          </a:prstGeom>
          <a:noFill/>
          <a:ln w="9525">
            <a:solidFill>
              <a:srgbClr val="CC33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diberi bukti penerimaan oleh petugas yang ditunjuk</a:t>
            </a:r>
            <a:r>
              <a:rPr lang="en-GB" sz="2000" u="none">
                <a:latin typeface="Tahoma" pitchFamily="34" charset="0"/>
              </a:rPr>
              <a:t> </a:t>
            </a:r>
          </a:p>
        </p:txBody>
      </p:sp>
      <p:sp>
        <p:nvSpPr>
          <p:cNvPr id="83975" name="Rectangle 10"/>
          <p:cNvSpPr>
            <a:spLocks noChangeArrowheads="1"/>
          </p:cNvSpPr>
          <p:nvPr/>
        </p:nvSpPr>
        <p:spPr bwMode="auto">
          <a:xfrm>
            <a:off x="228600" y="1825625"/>
            <a:ext cx="3352800" cy="739775"/>
          </a:xfrm>
          <a:prstGeom prst="rect">
            <a:avLst/>
          </a:prstGeom>
          <a:noFill/>
          <a:ln w="38100">
            <a:solidFill>
              <a:srgbClr val="CC3300"/>
            </a:solidFill>
            <a:miter lim="800000"/>
            <a:headEnd/>
            <a:tailEnd/>
          </a:ln>
        </p:spPr>
        <p:txBody>
          <a:bodyPr lIns="91422" tIns="45712" rIns="91422" bIns="45712">
            <a:spAutoFit/>
          </a:bodyPr>
          <a:lstStyle/>
          <a:p>
            <a:r>
              <a:rPr lang="en-US" sz="2000" u="none">
                <a:latin typeface="Lucida Console" pitchFamily="49" charset="0"/>
                <a:cs typeface="Times New Roman" pitchFamily="18" charset="0"/>
              </a:rPr>
              <a:t>Disampaikan melalui pos tercatat</a:t>
            </a:r>
            <a:r>
              <a:rPr lang="en-GB" sz="2000" u="none">
                <a:latin typeface="Lucida Console" pitchFamily="49" charset="0"/>
              </a:rPr>
              <a:t> </a:t>
            </a:r>
          </a:p>
        </p:txBody>
      </p:sp>
      <p:sp>
        <p:nvSpPr>
          <p:cNvPr id="83976" name="AutoShape 11"/>
          <p:cNvSpPr>
            <a:spLocks noChangeArrowheads="1"/>
          </p:cNvSpPr>
          <p:nvPr/>
        </p:nvSpPr>
        <p:spPr bwMode="auto">
          <a:xfrm>
            <a:off x="3640138" y="1989138"/>
            <a:ext cx="1219200" cy="3810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66"/>
          </a:solidFill>
          <a:ln w="9525">
            <a:solidFill>
              <a:schemeClr val="tx1"/>
            </a:solidFill>
            <a:miter lim="800000"/>
            <a:headEnd/>
            <a:tailEnd/>
          </a:ln>
        </p:spPr>
        <p:txBody>
          <a:bodyPr wrap="none" anchor="ctr"/>
          <a:lstStyle/>
          <a:p>
            <a:endParaRPr lang="en-US"/>
          </a:p>
        </p:txBody>
      </p:sp>
      <p:sp>
        <p:nvSpPr>
          <p:cNvPr id="83977" name="Rectangle 12"/>
          <p:cNvSpPr>
            <a:spLocks noChangeArrowheads="1"/>
          </p:cNvSpPr>
          <p:nvPr/>
        </p:nvSpPr>
        <p:spPr bwMode="auto">
          <a:xfrm>
            <a:off x="4953000" y="1916113"/>
            <a:ext cx="3886200" cy="711200"/>
          </a:xfrm>
          <a:prstGeom prst="rect">
            <a:avLst/>
          </a:prstGeom>
          <a:noFill/>
          <a:ln w="9525">
            <a:solidFill>
              <a:srgbClr val="CC3300"/>
            </a:solidFill>
            <a:miter lim="800000"/>
            <a:headEnd/>
            <a:tailEnd/>
          </a:ln>
        </p:spPr>
        <p:txBody>
          <a:bodyPr lIns="91422" tIns="45712" rIns="91422" bIns="45712">
            <a:spAutoFit/>
          </a:bodyPr>
          <a:lstStyle/>
          <a:p>
            <a:r>
              <a:rPr lang="pt-BR" sz="2000" u="none">
                <a:latin typeface="Lucida Console" pitchFamily="49" charset="0"/>
              </a:rPr>
              <a:t>tanda bukti </a:t>
            </a:r>
            <a:r>
              <a:rPr lang="en-US" sz="2000" u="none">
                <a:latin typeface="Lucida Console" pitchFamily="49" charset="0"/>
              </a:rPr>
              <a:t>bukti pengiriman surat</a:t>
            </a:r>
            <a:endParaRPr lang="en-GB" sz="2000" u="none">
              <a:latin typeface="Lucida Console" pitchFamily="49" charset="0"/>
            </a:endParaRPr>
          </a:p>
        </p:txBody>
      </p:sp>
      <p:sp>
        <p:nvSpPr>
          <p:cNvPr id="83978" name="Rectangle 13"/>
          <p:cNvSpPr>
            <a:spLocks noChangeArrowheads="1"/>
          </p:cNvSpPr>
          <p:nvPr/>
        </p:nvSpPr>
        <p:spPr bwMode="auto">
          <a:xfrm>
            <a:off x="250825" y="2889250"/>
            <a:ext cx="3313113" cy="1044575"/>
          </a:xfrm>
          <a:prstGeom prst="rect">
            <a:avLst/>
          </a:prstGeom>
          <a:noFill/>
          <a:ln w="38100">
            <a:solidFill>
              <a:srgbClr val="CC3300"/>
            </a:solidFill>
            <a:miter lim="800000"/>
            <a:headEnd/>
            <a:tailEnd/>
          </a:ln>
        </p:spPr>
        <p:txBody>
          <a:bodyPr lIns="91422" tIns="45712" rIns="91422" bIns="45712">
            <a:spAutoFit/>
          </a:bodyPr>
          <a:lstStyle/>
          <a:p>
            <a:r>
              <a:rPr lang="pt-BR" sz="2000" u="none">
                <a:latin typeface="Lucida Console" pitchFamily="49" charset="0"/>
                <a:cs typeface="Times New Roman" pitchFamily="18" charset="0"/>
              </a:rPr>
              <a:t>Disampaikan melalui jasa ekspedisi atau jasa kurir</a:t>
            </a:r>
            <a:r>
              <a:rPr lang="en-GB" sz="2000" u="none">
                <a:latin typeface="Lucida Console" pitchFamily="49" charset="0"/>
              </a:rPr>
              <a:t> </a:t>
            </a:r>
          </a:p>
        </p:txBody>
      </p:sp>
      <p:sp>
        <p:nvSpPr>
          <p:cNvPr id="83979" name="AutoShape 14"/>
          <p:cNvSpPr>
            <a:spLocks noChangeArrowheads="1"/>
          </p:cNvSpPr>
          <p:nvPr/>
        </p:nvSpPr>
        <p:spPr bwMode="auto">
          <a:xfrm>
            <a:off x="3657600" y="3192463"/>
            <a:ext cx="1219200" cy="3810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66"/>
          </a:solidFill>
          <a:ln w="9525">
            <a:solidFill>
              <a:schemeClr val="tx1"/>
            </a:solidFill>
            <a:miter lim="800000"/>
            <a:headEnd/>
            <a:tailEnd/>
          </a:ln>
        </p:spPr>
        <p:txBody>
          <a:bodyPr wrap="none" anchor="ctr"/>
          <a:lstStyle/>
          <a:p>
            <a:endParaRPr lang="en-US"/>
          </a:p>
        </p:txBody>
      </p:sp>
      <p:sp>
        <p:nvSpPr>
          <p:cNvPr id="83980" name="Rectangle 15"/>
          <p:cNvSpPr>
            <a:spLocks noChangeArrowheads="1"/>
          </p:cNvSpPr>
          <p:nvPr/>
        </p:nvSpPr>
        <p:spPr bwMode="auto">
          <a:xfrm>
            <a:off x="4953000" y="3028950"/>
            <a:ext cx="4114800" cy="711200"/>
          </a:xfrm>
          <a:prstGeom prst="rect">
            <a:avLst/>
          </a:prstGeom>
          <a:noFill/>
          <a:ln w="9525">
            <a:solidFill>
              <a:srgbClr val="CC3300"/>
            </a:solidFill>
            <a:miter lim="800000"/>
            <a:headEnd/>
            <a:tailEnd/>
          </a:ln>
        </p:spPr>
        <p:txBody>
          <a:bodyPr lIns="91422" tIns="45712" rIns="91422" bIns="45712">
            <a:spAutoFit/>
          </a:bodyPr>
          <a:lstStyle/>
          <a:p>
            <a:r>
              <a:rPr lang="pt-BR" sz="2000" u="none">
                <a:latin typeface="Lucida Console" pitchFamily="49" charset="0"/>
                <a:cs typeface="Times New Roman" pitchFamily="18" charset="0"/>
              </a:rPr>
              <a:t>tanda bukti </a:t>
            </a:r>
            <a:r>
              <a:rPr lang="en-US" sz="2000" u="none">
                <a:latin typeface="Lucida Console" pitchFamily="49" charset="0"/>
              </a:rPr>
              <a:t>bukti pengiriman surat</a:t>
            </a:r>
            <a:r>
              <a:rPr lang="en-US" sz="2000">
                <a:latin typeface="Lucida Console" pitchFamily="49" charset="0"/>
              </a:rPr>
              <a:t> </a:t>
            </a:r>
            <a:endParaRPr lang="en-GB" sz="2000">
              <a:latin typeface="Lucida Console" pitchFamily="49" charset="0"/>
            </a:endParaRPr>
          </a:p>
        </p:txBody>
      </p:sp>
      <p:sp>
        <p:nvSpPr>
          <p:cNvPr id="83981" name="Rectangle 16"/>
          <p:cNvSpPr>
            <a:spLocks noChangeArrowheads="1"/>
          </p:cNvSpPr>
          <p:nvPr/>
        </p:nvSpPr>
        <p:spPr bwMode="auto">
          <a:xfrm>
            <a:off x="228600" y="4256088"/>
            <a:ext cx="3276600" cy="1044575"/>
          </a:xfrm>
          <a:prstGeom prst="rect">
            <a:avLst/>
          </a:prstGeom>
          <a:noFill/>
          <a:ln w="38100">
            <a:solidFill>
              <a:srgbClr val="CC3300"/>
            </a:solidFill>
            <a:miter lim="800000"/>
            <a:headEnd/>
            <a:tailEnd/>
          </a:ln>
        </p:spPr>
        <p:txBody>
          <a:bodyPr lIns="91422" tIns="45712" rIns="91422" bIns="45712">
            <a:spAutoFit/>
          </a:bodyPr>
          <a:lstStyle/>
          <a:p>
            <a:r>
              <a:rPr lang="en-US" sz="2000" b="1" i="1" u="none"/>
              <a:t>e-Filing</a:t>
            </a:r>
            <a:r>
              <a:rPr lang="en-US" sz="2000" b="1" u="none"/>
              <a:t> melalui ASP (Penyedia Jasa Aplikasi)</a:t>
            </a:r>
            <a:r>
              <a:rPr lang="en-US" sz="2000" b="1"/>
              <a:t> </a:t>
            </a:r>
            <a:endParaRPr lang="en-GB" sz="2000" b="1"/>
          </a:p>
        </p:txBody>
      </p:sp>
      <p:sp>
        <p:nvSpPr>
          <p:cNvPr id="83982" name="AutoShape 17"/>
          <p:cNvSpPr>
            <a:spLocks noChangeArrowheads="1"/>
          </p:cNvSpPr>
          <p:nvPr/>
        </p:nvSpPr>
        <p:spPr bwMode="auto">
          <a:xfrm>
            <a:off x="3657600" y="4632325"/>
            <a:ext cx="1219200" cy="3810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66"/>
          </a:solidFill>
          <a:ln w="9525">
            <a:solidFill>
              <a:schemeClr val="tx1"/>
            </a:solidFill>
            <a:miter lim="800000"/>
            <a:headEnd/>
            <a:tailEnd/>
          </a:ln>
        </p:spPr>
        <p:txBody>
          <a:bodyPr wrap="none" anchor="ctr"/>
          <a:lstStyle/>
          <a:p>
            <a:endParaRPr lang="en-US"/>
          </a:p>
        </p:txBody>
      </p:sp>
      <p:sp>
        <p:nvSpPr>
          <p:cNvPr id="83983" name="Rectangle 18"/>
          <p:cNvSpPr>
            <a:spLocks noChangeArrowheads="1"/>
          </p:cNvSpPr>
          <p:nvPr/>
        </p:nvSpPr>
        <p:spPr bwMode="auto">
          <a:xfrm>
            <a:off x="4953000" y="4446588"/>
            <a:ext cx="3962400" cy="711200"/>
          </a:xfrm>
          <a:prstGeom prst="rect">
            <a:avLst/>
          </a:prstGeom>
          <a:noFill/>
          <a:ln w="9525">
            <a:solidFill>
              <a:srgbClr val="CC3300"/>
            </a:solidFill>
            <a:miter lim="800000"/>
            <a:headEnd/>
            <a:tailEnd/>
          </a:ln>
        </p:spPr>
        <p:txBody>
          <a:bodyPr lIns="91422" tIns="45712" rIns="91422" bIns="45712">
            <a:spAutoFit/>
          </a:bodyPr>
          <a:lstStyle/>
          <a:p>
            <a:r>
              <a:rPr lang="en-US" sz="2000" u="none">
                <a:latin typeface="Tahoma" pitchFamily="34" charset="0"/>
                <a:cs typeface="Times New Roman" pitchFamily="18" charset="0"/>
              </a:rPr>
              <a:t>kepada WP diberikan Bukti Penerimaan Elektronik</a:t>
            </a:r>
            <a:endParaRPr lang="en-GB" sz="2000" u="none">
              <a:latin typeface="Tahoma" pitchFamily="34" charset="0"/>
            </a:endParaRPr>
          </a:p>
        </p:txBody>
      </p:sp>
      <p:sp>
        <p:nvSpPr>
          <p:cNvPr id="83984" name="Rectangle 19"/>
          <p:cNvSpPr>
            <a:spLocks noChangeArrowheads="1"/>
          </p:cNvSpPr>
          <p:nvPr/>
        </p:nvSpPr>
        <p:spPr bwMode="auto">
          <a:xfrm>
            <a:off x="107950" y="76200"/>
            <a:ext cx="1368425" cy="400050"/>
          </a:xfrm>
          <a:prstGeom prst="rect">
            <a:avLst/>
          </a:prstGeom>
          <a:solidFill>
            <a:srgbClr val="FFFFCC"/>
          </a:solidFill>
          <a:ln w="28575">
            <a:solidFill>
              <a:srgbClr val="FF33CC"/>
            </a:solidFill>
            <a:miter lim="800000"/>
            <a:headEnd/>
            <a:tailEnd/>
          </a:ln>
        </p:spPr>
        <p:txBody>
          <a:bodyPr lIns="91422" tIns="45712" rIns="91422" bIns="45712" anchor="ctr"/>
          <a:lstStyle/>
          <a:p>
            <a:r>
              <a:rPr lang="en-US" sz="3200" u="none">
                <a:solidFill>
                  <a:schemeClr val="tx2"/>
                </a:solidFill>
                <a:latin typeface="Tahoma" pitchFamily="34" charset="0"/>
              </a:rPr>
              <a:t>SPT</a:t>
            </a:r>
          </a:p>
        </p:txBody>
      </p:sp>
      <p:sp>
        <p:nvSpPr>
          <p:cNvPr id="83985" name="Rectangle 21"/>
          <p:cNvSpPr>
            <a:spLocks noChangeArrowheads="1"/>
          </p:cNvSpPr>
          <p:nvPr/>
        </p:nvSpPr>
        <p:spPr bwMode="auto">
          <a:xfrm>
            <a:off x="250824" y="6326781"/>
            <a:ext cx="3529087" cy="338538"/>
          </a:xfrm>
          <a:prstGeom prst="rect">
            <a:avLst/>
          </a:prstGeom>
          <a:noFill/>
          <a:ln w="9525">
            <a:solidFill>
              <a:srgbClr val="0033CC"/>
            </a:solidFill>
            <a:miter lim="800000"/>
            <a:headEnd/>
            <a:tailEnd/>
          </a:ln>
        </p:spPr>
        <p:txBody>
          <a:bodyPr wrap="square" lIns="91422" tIns="45712" rIns="91422" bIns="45712" anchor="ctr">
            <a:spAutoFit/>
          </a:bodyPr>
          <a:lstStyle/>
          <a:p>
            <a:pPr algn="l"/>
            <a:r>
              <a:rPr lang="en-US" sz="1600" b="1" u="none" dirty="0"/>
              <a:t>PMK </a:t>
            </a:r>
            <a:r>
              <a:rPr lang="en-US" sz="1600" b="1" u="none" dirty="0">
                <a:solidFill>
                  <a:srgbClr val="FF0000"/>
                </a:solidFill>
              </a:rPr>
              <a:t>No. </a:t>
            </a:r>
            <a:r>
              <a:rPr lang="en-US" sz="1600" b="1" u="none" dirty="0" smtClean="0">
                <a:solidFill>
                  <a:srgbClr val="FF0000"/>
                </a:solidFill>
              </a:rPr>
              <a:t>243/PMK.03/2014</a:t>
            </a:r>
            <a:endParaRPr lang="en-US" sz="16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609600"/>
            <a:ext cx="7772400" cy="3657600"/>
          </a:xfrm>
          <a:ln w="57150">
            <a:solidFill>
              <a:schemeClr val="accent2"/>
            </a:solidFill>
          </a:ln>
        </p:spPr>
        <p:txBody>
          <a:bodyPr/>
          <a:lstStyle/>
          <a:p>
            <a:pPr eaLnBrk="1" hangingPunct="1"/>
            <a:r>
              <a:rPr lang="en-US" b="1" smtClean="0">
                <a:latin typeface="Lucida Console" pitchFamily="49" charset="0"/>
              </a:rPr>
              <a:t>I</a:t>
            </a:r>
            <a:br>
              <a:rPr lang="en-US" b="1" smtClean="0">
                <a:latin typeface="Lucida Console" pitchFamily="49" charset="0"/>
              </a:rPr>
            </a:br>
            <a:r>
              <a:rPr lang="en-US" b="1" smtClean="0">
                <a:latin typeface="Lucida Console" pitchFamily="49" charset="0"/>
              </a:rPr>
              <a:t/>
            </a:r>
            <a:br>
              <a:rPr lang="en-US" b="1" smtClean="0">
                <a:latin typeface="Lucida Console" pitchFamily="49" charset="0"/>
              </a:rPr>
            </a:br>
            <a:r>
              <a:rPr lang="en-US" b="1" smtClean="0">
                <a:latin typeface="Lucida Console" pitchFamily="49" charset="0"/>
              </a:rPr>
              <a:t>MENDAFTARKAN DIRI dan MELAPORKAN USAHANYA</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xfrm>
            <a:off x="900113" y="147638"/>
            <a:ext cx="7056437" cy="760412"/>
          </a:xfrm>
          <a:ln w="28575">
            <a:solidFill>
              <a:schemeClr val="accent2"/>
            </a:solidFill>
          </a:ln>
        </p:spPr>
        <p:txBody>
          <a:bodyPr/>
          <a:lstStyle/>
          <a:p>
            <a:pPr eaLnBrk="1" hangingPunct="1"/>
            <a:r>
              <a:rPr lang="en-US" sz="2800" b="1" smtClean="0">
                <a:latin typeface="Kristen ITC" pitchFamily="66" charset="0"/>
              </a:rPr>
              <a:t>BATAS WAKTU PENYAMPAIAN SPT</a:t>
            </a:r>
            <a:br>
              <a:rPr lang="en-US" sz="2800" b="1" smtClean="0">
                <a:latin typeface="Kristen ITC" pitchFamily="66" charset="0"/>
              </a:rPr>
            </a:br>
            <a:r>
              <a:rPr lang="en-US" sz="2400" b="1" smtClean="0">
                <a:solidFill>
                  <a:schemeClr val="accent2"/>
                </a:solidFill>
                <a:latin typeface="Courier New" pitchFamily="49" charset="0"/>
              </a:rPr>
              <a:t>{Pasal 3 ayat 3 UU KUP}</a:t>
            </a:r>
          </a:p>
        </p:txBody>
      </p:sp>
      <p:sp>
        <p:nvSpPr>
          <p:cNvPr id="304131" name="Rectangle 3"/>
          <p:cNvSpPr>
            <a:spLocks noChangeArrowheads="1"/>
          </p:cNvSpPr>
          <p:nvPr/>
        </p:nvSpPr>
        <p:spPr bwMode="auto">
          <a:xfrm>
            <a:off x="395288" y="1122363"/>
            <a:ext cx="8229600" cy="539750"/>
          </a:xfrm>
          <a:prstGeom prst="rect">
            <a:avLst/>
          </a:prstGeom>
          <a:noFill/>
          <a:ln w="9525">
            <a:solidFill>
              <a:srgbClr val="CC3300"/>
            </a:solidFill>
            <a:miter lim="800000"/>
            <a:headEnd/>
            <a:tailEnd/>
          </a:ln>
        </p:spPr>
        <p:txBody>
          <a:bodyPr lIns="91422" tIns="45712" rIns="91422" bIns="45712">
            <a:spAutoFit/>
          </a:bodyPr>
          <a:lstStyle/>
          <a:p>
            <a:pPr>
              <a:lnSpc>
                <a:spcPct val="80000"/>
              </a:lnSpc>
            </a:pPr>
            <a:r>
              <a:rPr lang="id-ID" sz="1800" b="1" u="none"/>
              <a:t>untuk Surat Pemberitahuan Masa, paling lama 20 (dua puluh) hari setelah akhir Masa Pajak; </a:t>
            </a:r>
            <a:endParaRPr lang="en-GB" sz="1800" b="1" u="none"/>
          </a:p>
        </p:txBody>
      </p:sp>
      <p:sp>
        <p:nvSpPr>
          <p:cNvPr id="304132" name="Rectangle 4"/>
          <p:cNvSpPr>
            <a:spLocks noChangeArrowheads="1"/>
          </p:cNvSpPr>
          <p:nvPr/>
        </p:nvSpPr>
        <p:spPr bwMode="auto">
          <a:xfrm>
            <a:off x="395288" y="1662113"/>
            <a:ext cx="8229600" cy="758825"/>
          </a:xfrm>
          <a:prstGeom prst="rect">
            <a:avLst/>
          </a:prstGeom>
          <a:noFill/>
          <a:ln w="9525">
            <a:solidFill>
              <a:srgbClr val="CC3300"/>
            </a:solidFill>
            <a:miter lim="800000"/>
            <a:headEnd/>
            <a:tailEnd/>
          </a:ln>
        </p:spPr>
        <p:txBody>
          <a:bodyPr lIns="91422" tIns="45712" rIns="91422" bIns="45712">
            <a:spAutoFit/>
          </a:bodyPr>
          <a:lstStyle/>
          <a:p>
            <a:pPr>
              <a:lnSpc>
                <a:spcPct val="80000"/>
              </a:lnSpc>
            </a:pPr>
            <a:r>
              <a:rPr lang="id-ID" sz="1800" b="1" u="none"/>
              <a:t>untuk Surat Pemberitahuan Tahunan Pajak Penghasilan Wajib Pajak orang pribadi, paling lama 3 (tiga) bulan setelah akhir Tahun Pajak; atau</a:t>
            </a:r>
            <a:r>
              <a:rPr lang="en-US" sz="1800" b="1" u="none"/>
              <a:t> </a:t>
            </a:r>
            <a:endParaRPr lang="en-GB" sz="1800" b="1" u="none"/>
          </a:p>
        </p:txBody>
      </p:sp>
      <p:sp>
        <p:nvSpPr>
          <p:cNvPr id="304133" name="AutoShape 5"/>
          <p:cNvSpPr>
            <a:spLocks noChangeArrowheads="1"/>
          </p:cNvSpPr>
          <p:nvPr/>
        </p:nvSpPr>
        <p:spPr bwMode="auto">
          <a:xfrm>
            <a:off x="4140200" y="836613"/>
            <a:ext cx="503238" cy="35877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4134" name="Rectangle 6"/>
          <p:cNvSpPr>
            <a:spLocks noChangeArrowheads="1"/>
          </p:cNvSpPr>
          <p:nvPr/>
        </p:nvSpPr>
        <p:spPr bwMode="auto">
          <a:xfrm>
            <a:off x="395288" y="2420938"/>
            <a:ext cx="8229600" cy="758825"/>
          </a:xfrm>
          <a:prstGeom prst="rect">
            <a:avLst/>
          </a:prstGeom>
          <a:noFill/>
          <a:ln w="9525">
            <a:solidFill>
              <a:srgbClr val="CC3300"/>
            </a:solidFill>
            <a:miter lim="800000"/>
            <a:headEnd/>
            <a:tailEnd/>
          </a:ln>
        </p:spPr>
        <p:txBody>
          <a:bodyPr lIns="91422" tIns="45712" rIns="91422" bIns="45712">
            <a:spAutoFit/>
          </a:bodyPr>
          <a:lstStyle/>
          <a:p>
            <a:pPr>
              <a:lnSpc>
                <a:spcPct val="80000"/>
              </a:lnSpc>
            </a:pPr>
            <a:r>
              <a:rPr lang="id-ID" sz="1800" b="1" u="none"/>
              <a:t>untuk Surat Pemberitahuan Tahunan Pajak Penghasilan Wajib Pajak badan, paling lama 4 (empat) bulan setelah akhir Tahun Pajak.</a:t>
            </a:r>
            <a:endParaRPr lang="en-GB" sz="1800" b="1" u="none"/>
          </a:p>
        </p:txBody>
      </p:sp>
      <p:sp>
        <p:nvSpPr>
          <p:cNvPr id="304135" name="Rectangle 7"/>
          <p:cNvSpPr>
            <a:spLocks noChangeArrowheads="1"/>
          </p:cNvSpPr>
          <p:nvPr/>
        </p:nvSpPr>
        <p:spPr bwMode="auto">
          <a:xfrm>
            <a:off x="395288" y="3284538"/>
            <a:ext cx="8229600" cy="863600"/>
          </a:xfrm>
          <a:prstGeom prst="rect">
            <a:avLst/>
          </a:prstGeom>
          <a:noFill/>
          <a:ln w="28575">
            <a:solidFill>
              <a:srgbClr val="CC3300"/>
            </a:solidFill>
            <a:miter lim="800000"/>
            <a:headEnd/>
            <a:tailEnd/>
          </a:ln>
        </p:spPr>
        <p:txBody>
          <a:bodyPr lIns="91422" tIns="45712" rIns="91422" bIns="45712">
            <a:spAutoFit/>
          </a:bodyPr>
          <a:lstStyle/>
          <a:p>
            <a:pPr>
              <a:lnSpc>
                <a:spcPct val="90000"/>
              </a:lnSpc>
            </a:pPr>
            <a:r>
              <a:rPr lang="id-ID" sz="1800" b="1"/>
              <a:t>Wajib Pajak dengan kriteria tertentu</a:t>
            </a:r>
            <a:r>
              <a:rPr lang="id-ID" sz="1800" b="1" u="none"/>
              <a:t> dapat melaporkan beberapa Masa Pajak dalam 1 (satu) Surat Pemberitahuan Masa.</a:t>
            </a:r>
            <a:r>
              <a:rPr lang="en-US" sz="1800" b="1" u="none"/>
              <a:t> </a:t>
            </a:r>
            <a:r>
              <a:rPr lang="en-US" sz="1800" b="1" u="none">
                <a:solidFill>
                  <a:schemeClr val="accent2"/>
                </a:solidFill>
              </a:rPr>
              <a:t>(Pasal 3 ayat 3a)</a:t>
            </a:r>
            <a:endParaRPr lang="en-GB" sz="1800" b="1" u="none">
              <a:solidFill>
                <a:schemeClr val="accent2"/>
              </a:solidFill>
            </a:endParaRPr>
          </a:p>
        </p:txBody>
      </p:sp>
      <p:sp>
        <p:nvSpPr>
          <p:cNvPr id="304136" name="Rectangle 8"/>
          <p:cNvSpPr>
            <a:spLocks noChangeArrowheads="1"/>
          </p:cNvSpPr>
          <p:nvPr/>
        </p:nvSpPr>
        <p:spPr bwMode="auto">
          <a:xfrm>
            <a:off x="6948488" y="4292600"/>
            <a:ext cx="2089150" cy="2298700"/>
          </a:xfrm>
          <a:prstGeom prst="rect">
            <a:avLst/>
          </a:prstGeom>
          <a:noFill/>
          <a:ln w="9525">
            <a:solidFill>
              <a:schemeClr val="accent2"/>
            </a:solidFill>
            <a:miter lim="800000"/>
            <a:headEnd/>
            <a:tailEnd/>
          </a:ln>
        </p:spPr>
        <p:txBody>
          <a:bodyPr lIns="91422" tIns="45712" rIns="91422" bIns="45712" anchor="ctr">
            <a:spAutoFit/>
          </a:bodyPr>
          <a:lstStyle/>
          <a:p>
            <a:r>
              <a:rPr lang="id-ID" sz="1800" u="none">
                <a:latin typeface="Tahoma" pitchFamily="34" charset="0"/>
              </a:rPr>
              <a:t>W</a:t>
            </a:r>
            <a:r>
              <a:rPr lang="en-US" sz="1800" u="none">
                <a:latin typeface="Tahoma" pitchFamily="34" charset="0"/>
              </a:rPr>
              <a:t>P</a:t>
            </a:r>
            <a:r>
              <a:rPr lang="id-ID" sz="1800" u="none">
                <a:latin typeface="Tahoma" pitchFamily="34" charset="0"/>
              </a:rPr>
              <a:t> dengan kriteria tertentu dan tata cara pelaporan</a:t>
            </a:r>
            <a:r>
              <a:rPr lang="en-US" sz="1800" u="none">
                <a:latin typeface="Tahoma" pitchFamily="34" charset="0"/>
              </a:rPr>
              <a:t>nya</a:t>
            </a:r>
            <a:r>
              <a:rPr lang="id-ID" sz="1800" u="none">
                <a:latin typeface="Tahoma" pitchFamily="34" charset="0"/>
              </a:rPr>
              <a:t> diatur dengan atau berdasarkan </a:t>
            </a:r>
            <a:r>
              <a:rPr lang="id-ID" sz="1800" i="1" u="none">
                <a:latin typeface="Tahoma" pitchFamily="34" charset="0"/>
              </a:rPr>
              <a:t>Peraturan Menteri Keuangan. </a:t>
            </a:r>
          </a:p>
        </p:txBody>
      </p:sp>
      <p:sp>
        <p:nvSpPr>
          <p:cNvPr id="304137" name="AutoShape 9"/>
          <p:cNvSpPr>
            <a:spLocks noChangeArrowheads="1"/>
          </p:cNvSpPr>
          <p:nvPr/>
        </p:nvSpPr>
        <p:spPr bwMode="auto">
          <a:xfrm>
            <a:off x="8245475" y="4005263"/>
            <a:ext cx="503238"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4138" name="Rectangle 10"/>
          <p:cNvSpPr>
            <a:spLocks noChangeArrowheads="1"/>
          </p:cNvSpPr>
          <p:nvPr/>
        </p:nvSpPr>
        <p:spPr bwMode="auto">
          <a:xfrm>
            <a:off x="107950" y="4221163"/>
            <a:ext cx="3816350" cy="376237"/>
          </a:xfrm>
          <a:prstGeom prst="rect">
            <a:avLst/>
          </a:prstGeom>
          <a:noFill/>
          <a:ln w="9525">
            <a:solidFill>
              <a:schemeClr val="accent2"/>
            </a:solidFill>
            <a:miter lim="800000"/>
            <a:headEnd/>
            <a:tailEnd/>
          </a:ln>
        </p:spPr>
        <p:txBody>
          <a:bodyPr lIns="91422" tIns="45712" rIns="91422" bIns="45712" anchor="ctr">
            <a:spAutoFit/>
          </a:bodyPr>
          <a:lstStyle/>
          <a:p>
            <a:pPr algn="l"/>
            <a:r>
              <a:rPr lang="id-ID" sz="1800" b="1" u="none"/>
              <a:t>antara lain W</a:t>
            </a:r>
            <a:r>
              <a:rPr lang="en-US" sz="1800" b="1" u="none"/>
              <a:t>P</a:t>
            </a:r>
            <a:r>
              <a:rPr lang="id-ID" sz="1800" b="1" u="none"/>
              <a:t> usaha kecil</a:t>
            </a:r>
            <a:r>
              <a:rPr lang="en-US" sz="1800" b="1" u="none"/>
              <a:t> </a:t>
            </a:r>
          </a:p>
        </p:txBody>
      </p:sp>
      <p:sp>
        <p:nvSpPr>
          <p:cNvPr id="304139" name="Line 11"/>
          <p:cNvSpPr>
            <a:spLocks noChangeShapeType="1"/>
          </p:cNvSpPr>
          <p:nvPr/>
        </p:nvSpPr>
        <p:spPr bwMode="auto">
          <a:xfrm flipH="1">
            <a:off x="1331913" y="3573463"/>
            <a:ext cx="1871662" cy="719137"/>
          </a:xfrm>
          <a:prstGeom prst="line">
            <a:avLst/>
          </a:prstGeom>
          <a:noFill/>
          <a:ln w="28575">
            <a:solidFill>
              <a:schemeClr val="accent2"/>
            </a:solidFill>
            <a:round/>
            <a:headEnd/>
            <a:tailEnd type="triangle" w="med" len="med"/>
          </a:ln>
        </p:spPr>
        <p:txBody>
          <a:bodyPr/>
          <a:lstStyle/>
          <a:p>
            <a:endParaRPr lang="en-US"/>
          </a:p>
        </p:txBody>
      </p:sp>
      <p:sp>
        <p:nvSpPr>
          <p:cNvPr id="304140" name="Rectangle 12"/>
          <p:cNvSpPr>
            <a:spLocks noChangeArrowheads="1"/>
          </p:cNvSpPr>
          <p:nvPr/>
        </p:nvSpPr>
        <p:spPr bwMode="auto">
          <a:xfrm>
            <a:off x="4211638" y="4221163"/>
            <a:ext cx="1081087" cy="360362"/>
          </a:xfrm>
          <a:prstGeom prst="rect">
            <a:avLst/>
          </a:prstGeom>
          <a:solidFill>
            <a:srgbClr val="FFFF99"/>
          </a:solidFill>
          <a:ln w="9525">
            <a:solidFill>
              <a:schemeClr val="tx1"/>
            </a:solidFill>
            <a:miter lim="800000"/>
            <a:headEnd/>
            <a:tailEnd/>
          </a:ln>
        </p:spPr>
        <p:txBody>
          <a:bodyPr wrap="none" lIns="91422" tIns="45712" rIns="91422" bIns="45712" anchor="ctr"/>
          <a:lstStyle/>
          <a:p>
            <a:r>
              <a:rPr lang="en-US" b="1" u="none"/>
              <a:t>dapat</a:t>
            </a:r>
          </a:p>
        </p:txBody>
      </p:sp>
      <p:sp>
        <p:nvSpPr>
          <p:cNvPr id="304141" name="AutoShape 13"/>
          <p:cNvSpPr>
            <a:spLocks noChangeArrowheads="1"/>
          </p:cNvSpPr>
          <p:nvPr/>
        </p:nvSpPr>
        <p:spPr bwMode="auto">
          <a:xfrm>
            <a:off x="3851275" y="4221163"/>
            <a:ext cx="360363" cy="433387"/>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4142" name="Rectangle 14"/>
          <p:cNvSpPr>
            <a:spLocks noChangeArrowheads="1"/>
          </p:cNvSpPr>
          <p:nvPr/>
        </p:nvSpPr>
        <p:spPr bwMode="auto">
          <a:xfrm>
            <a:off x="107950" y="4654550"/>
            <a:ext cx="6769100" cy="2087563"/>
          </a:xfrm>
          <a:prstGeom prst="rect">
            <a:avLst/>
          </a:prstGeom>
          <a:noFill/>
          <a:ln w="9525">
            <a:solidFill>
              <a:schemeClr val="accent2"/>
            </a:solidFill>
            <a:miter lim="800000"/>
            <a:headEnd/>
            <a:tailEnd/>
          </a:ln>
        </p:spPr>
        <p:txBody>
          <a:bodyPr lIns="91422" tIns="45712" rIns="91422" bIns="45712" anchor="ctr">
            <a:spAutoFit/>
          </a:bodyPr>
          <a:lstStyle/>
          <a:p>
            <a:pPr marL="457200" indent="-457200" algn="l">
              <a:lnSpc>
                <a:spcPct val="90000"/>
              </a:lnSpc>
              <a:buFontTx/>
              <a:buAutoNum type="alphaLcPeriod"/>
              <a:tabLst>
                <a:tab pos="1714500" algn="l"/>
              </a:tabLst>
            </a:pPr>
            <a:r>
              <a:rPr lang="id-ID" sz="1600" b="1" u="none"/>
              <a:t>menyampaikan S</a:t>
            </a:r>
            <a:r>
              <a:rPr lang="en-US" sz="1600" b="1" u="none"/>
              <a:t>PT</a:t>
            </a:r>
            <a:r>
              <a:rPr lang="id-ID" sz="1600" b="1" u="none"/>
              <a:t> Masa P</a:t>
            </a:r>
            <a:r>
              <a:rPr lang="en-US" sz="1600" b="1" u="none"/>
              <a:t>Ph</a:t>
            </a:r>
            <a:r>
              <a:rPr lang="id-ID" sz="1600" b="1" u="none"/>
              <a:t> Pasal 25 untuk beberapa Masa Pajak sekaligus dgn syarat pembayaran seluruh pajak yg wajib dilunasi menurut S</a:t>
            </a:r>
            <a:r>
              <a:rPr lang="en-US" sz="1600" b="1" u="none"/>
              <a:t>PT</a:t>
            </a:r>
            <a:r>
              <a:rPr lang="id-ID" sz="1600" b="1" u="none"/>
              <a:t> Masa tsb dilakukan sekaligus paling lama dalam Masa Pajak yang terakhir; dan/atau</a:t>
            </a:r>
            <a:endParaRPr lang="en-US" sz="1600" b="1" u="none"/>
          </a:p>
          <a:p>
            <a:pPr marL="457200" indent="-457200" algn="l">
              <a:lnSpc>
                <a:spcPct val="90000"/>
              </a:lnSpc>
              <a:buFontTx/>
              <a:buAutoNum type="alphaLcPeriod"/>
              <a:tabLst>
                <a:tab pos="1714500" algn="l"/>
              </a:tabLst>
            </a:pPr>
            <a:r>
              <a:rPr lang="id-ID" sz="1600" b="1" u="none"/>
              <a:t>menyampaikan S</a:t>
            </a:r>
            <a:r>
              <a:rPr lang="en-US" sz="1600" b="1" u="none"/>
              <a:t>PT</a:t>
            </a:r>
            <a:r>
              <a:rPr lang="id-ID" sz="1600" b="1" u="none"/>
              <a:t> Masa selain huruf a untuk beberapa Masa Pajak sekaligus dgn syarat pembayaran untuk masing-masing Masa Pajak dilakukan sesuai batas waktu untuk Masa Pajak y</a:t>
            </a:r>
            <a:r>
              <a:rPr lang="en-US" sz="1600" b="1" u="none"/>
              <a:t>bs</a:t>
            </a:r>
            <a:r>
              <a:rPr lang="id-ID" sz="1600" b="1" u="none"/>
              <a:t>.</a:t>
            </a:r>
            <a:r>
              <a:rPr lang="en-US" sz="1600" b="1" u="none"/>
              <a:t> </a:t>
            </a:r>
          </a:p>
        </p:txBody>
      </p:sp>
      <p:sp>
        <p:nvSpPr>
          <p:cNvPr id="304143" name="AutoShape 15"/>
          <p:cNvSpPr>
            <a:spLocks noChangeArrowheads="1"/>
          </p:cNvSpPr>
          <p:nvPr/>
        </p:nvSpPr>
        <p:spPr bwMode="auto">
          <a:xfrm>
            <a:off x="5076825" y="4437063"/>
            <a:ext cx="431800"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04130"/>
                                        </p:tgtEl>
                                        <p:attrNameLst>
                                          <p:attrName>style.visibility</p:attrName>
                                        </p:attrNameLst>
                                      </p:cBhvr>
                                      <p:to>
                                        <p:strVal val="visible"/>
                                      </p:to>
                                    </p:set>
                                    <p:animEffect transition="in" filter="diamond(in)">
                                      <p:cBhvr>
                                        <p:cTn id="7" dur="2000"/>
                                        <p:tgtEl>
                                          <p:spTgt spid="30413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04133"/>
                                        </p:tgtEl>
                                        <p:attrNameLst>
                                          <p:attrName>style.visibility</p:attrName>
                                        </p:attrNameLst>
                                      </p:cBhvr>
                                      <p:to>
                                        <p:strVal val="visible"/>
                                      </p:to>
                                    </p:set>
                                    <p:animEffect transition="in" filter="diamond(in)">
                                      <p:cBhvr>
                                        <p:cTn id="12" dur="2000"/>
                                        <p:tgtEl>
                                          <p:spTgt spid="30413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04131"/>
                                        </p:tgtEl>
                                        <p:attrNameLst>
                                          <p:attrName>style.visibility</p:attrName>
                                        </p:attrNameLst>
                                      </p:cBhvr>
                                      <p:to>
                                        <p:strVal val="visible"/>
                                      </p:to>
                                    </p:set>
                                    <p:animEffect transition="in" filter="wipe(down)">
                                      <p:cBhvr>
                                        <p:cTn id="17" dur="500"/>
                                        <p:tgtEl>
                                          <p:spTgt spid="30413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04132"/>
                                        </p:tgtEl>
                                        <p:attrNameLst>
                                          <p:attrName>style.visibility</p:attrName>
                                        </p:attrNameLst>
                                      </p:cBhvr>
                                      <p:to>
                                        <p:strVal val="visible"/>
                                      </p:to>
                                    </p:set>
                                    <p:animEffect transition="in" filter="wipe(down)">
                                      <p:cBhvr>
                                        <p:cTn id="22" dur="500"/>
                                        <p:tgtEl>
                                          <p:spTgt spid="30413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04134"/>
                                        </p:tgtEl>
                                        <p:attrNameLst>
                                          <p:attrName>style.visibility</p:attrName>
                                        </p:attrNameLst>
                                      </p:cBhvr>
                                      <p:to>
                                        <p:strVal val="visible"/>
                                      </p:to>
                                    </p:set>
                                    <p:animEffect transition="in" filter="wipe(down)">
                                      <p:cBhvr>
                                        <p:cTn id="27" dur="500"/>
                                        <p:tgtEl>
                                          <p:spTgt spid="304134"/>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04135"/>
                                        </p:tgtEl>
                                        <p:attrNameLst>
                                          <p:attrName>style.visibility</p:attrName>
                                        </p:attrNameLst>
                                      </p:cBhvr>
                                      <p:to>
                                        <p:strVal val="visible"/>
                                      </p:to>
                                    </p:set>
                                    <p:animEffect transition="in" filter="checkerboard(across)">
                                      <p:cBhvr>
                                        <p:cTn id="32" dur="500"/>
                                        <p:tgtEl>
                                          <p:spTgt spid="304135"/>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4139"/>
                                        </p:tgtEl>
                                        <p:attrNameLst>
                                          <p:attrName>style.visibility</p:attrName>
                                        </p:attrNameLst>
                                      </p:cBhvr>
                                      <p:to>
                                        <p:strVal val="visible"/>
                                      </p:to>
                                    </p:set>
                                    <p:anim calcmode="lin" valueType="num">
                                      <p:cBhvr additive="base">
                                        <p:cTn id="37" dur="500" fill="hold"/>
                                        <p:tgtEl>
                                          <p:spTgt spid="304139"/>
                                        </p:tgtEl>
                                        <p:attrNameLst>
                                          <p:attrName>ppt_x</p:attrName>
                                        </p:attrNameLst>
                                      </p:cBhvr>
                                      <p:tavLst>
                                        <p:tav tm="0">
                                          <p:val>
                                            <p:strVal val="#ppt_x"/>
                                          </p:val>
                                        </p:tav>
                                        <p:tav tm="100000">
                                          <p:val>
                                            <p:strVal val="#ppt_x"/>
                                          </p:val>
                                        </p:tav>
                                      </p:tavLst>
                                    </p:anim>
                                    <p:anim calcmode="lin" valueType="num">
                                      <p:cBhvr additive="base">
                                        <p:cTn id="38" dur="500" fill="hold"/>
                                        <p:tgtEl>
                                          <p:spTgt spid="30413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304138"/>
                                        </p:tgtEl>
                                        <p:attrNameLst>
                                          <p:attrName>style.visibility</p:attrName>
                                        </p:attrNameLst>
                                      </p:cBhvr>
                                      <p:to>
                                        <p:strVal val="visible"/>
                                      </p:to>
                                    </p:set>
                                    <p:anim calcmode="lin" valueType="num">
                                      <p:cBhvr>
                                        <p:cTn id="43" dur="1000" fill="hold"/>
                                        <p:tgtEl>
                                          <p:spTgt spid="304138"/>
                                        </p:tgtEl>
                                        <p:attrNameLst>
                                          <p:attrName>ppt_w</p:attrName>
                                        </p:attrNameLst>
                                      </p:cBhvr>
                                      <p:tavLst>
                                        <p:tav tm="0">
                                          <p:val>
                                            <p:strVal val="#ppt_w*0.70"/>
                                          </p:val>
                                        </p:tav>
                                        <p:tav tm="100000">
                                          <p:val>
                                            <p:strVal val="#ppt_w"/>
                                          </p:val>
                                        </p:tav>
                                      </p:tavLst>
                                    </p:anim>
                                    <p:anim calcmode="lin" valueType="num">
                                      <p:cBhvr>
                                        <p:cTn id="44" dur="1000" fill="hold"/>
                                        <p:tgtEl>
                                          <p:spTgt spid="304138"/>
                                        </p:tgtEl>
                                        <p:attrNameLst>
                                          <p:attrName>ppt_h</p:attrName>
                                        </p:attrNameLst>
                                      </p:cBhvr>
                                      <p:tavLst>
                                        <p:tav tm="0">
                                          <p:val>
                                            <p:strVal val="#ppt_h"/>
                                          </p:val>
                                        </p:tav>
                                        <p:tav tm="100000">
                                          <p:val>
                                            <p:strVal val="#ppt_h"/>
                                          </p:val>
                                        </p:tav>
                                      </p:tavLst>
                                    </p:anim>
                                    <p:animEffect transition="in" filter="fade">
                                      <p:cBhvr>
                                        <p:cTn id="45" dur="1000"/>
                                        <p:tgtEl>
                                          <p:spTgt spid="304138"/>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304141"/>
                                        </p:tgtEl>
                                        <p:attrNameLst>
                                          <p:attrName>style.visibility</p:attrName>
                                        </p:attrNameLst>
                                      </p:cBhvr>
                                      <p:to>
                                        <p:strVal val="visible"/>
                                      </p:to>
                                    </p:set>
                                    <p:anim calcmode="lin" valueType="num">
                                      <p:cBhvr additive="base">
                                        <p:cTn id="50" dur="500" fill="hold"/>
                                        <p:tgtEl>
                                          <p:spTgt spid="304141"/>
                                        </p:tgtEl>
                                        <p:attrNameLst>
                                          <p:attrName>ppt_x</p:attrName>
                                        </p:attrNameLst>
                                      </p:cBhvr>
                                      <p:tavLst>
                                        <p:tav tm="0">
                                          <p:val>
                                            <p:strVal val="#ppt_x"/>
                                          </p:val>
                                        </p:tav>
                                        <p:tav tm="100000">
                                          <p:val>
                                            <p:strVal val="#ppt_x"/>
                                          </p:val>
                                        </p:tav>
                                      </p:tavLst>
                                    </p:anim>
                                    <p:anim calcmode="lin" valueType="num">
                                      <p:cBhvr additive="base">
                                        <p:cTn id="51" dur="500" fill="hold"/>
                                        <p:tgtEl>
                                          <p:spTgt spid="304141"/>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304140"/>
                                        </p:tgtEl>
                                        <p:attrNameLst>
                                          <p:attrName>style.visibility</p:attrName>
                                        </p:attrNameLst>
                                      </p:cBhvr>
                                      <p:to>
                                        <p:strVal val="visible"/>
                                      </p:to>
                                    </p:set>
                                    <p:animEffect transition="in" filter="wipe(down)">
                                      <p:cBhvr>
                                        <p:cTn id="56" dur="500"/>
                                        <p:tgtEl>
                                          <p:spTgt spid="304140"/>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04143"/>
                                        </p:tgtEl>
                                        <p:attrNameLst>
                                          <p:attrName>style.visibility</p:attrName>
                                        </p:attrNameLst>
                                      </p:cBhvr>
                                      <p:to>
                                        <p:strVal val="visible"/>
                                      </p:to>
                                    </p:set>
                                    <p:anim calcmode="lin" valueType="num">
                                      <p:cBhvr additive="base">
                                        <p:cTn id="61" dur="500" fill="hold"/>
                                        <p:tgtEl>
                                          <p:spTgt spid="304143"/>
                                        </p:tgtEl>
                                        <p:attrNameLst>
                                          <p:attrName>ppt_x</p:attrName>
                                        </p:attrNameLst>
                                      </p:cBhvr>
                                      <p:tavLst>
                                        <p:tav tm="0">
                                          <p:val>
                                            <p:strVal val="#ppt_x"/>
                                          </p:val>
                                        </p:tav>
                                        <p:tav tm="100000">
                                          <p:val>
                                            <p:strVal val="#ppt_x"/>
                                          </p:val>
                                        </p:tav>
                                      </p:tavLst>
                                    </p:anim>
                                    <p:anim calcmode="lin" valueType="num">
                                      <p:cBhvr additive="base">
                                        <p:cTn id="62" dur="500" fill="hold"/>
                                        <p:tgtEl>
                                          <p:spTgt spid="30414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04142"/>
                                        </p:tgtEl>
                                        <p:attrNameLst>
                                          <p:attrName>style.visibility</p:attrName>
                                        </p:attrNameLst>
                                      </p:cBhvr>
                                      <p:to>
                                        <p:strVal val="visible"/>
                                      </p:to>
                                    </p:set>
                                    <p:animEffect transition="in" filter="wipe(down)">
                                      <p:cBhvr>
                                        <p:cTn id="67" dur="500"/>
                                        <p:tgtEl>
                                          <p:spTgt spid="304142"/>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04137"/>
                                        </p:tgtEl>
                                        <p:attrNameLst>
                                          <p:attrName>style.visibility</p:attrName>
                                        </p:attrNameLst>
                                      </p:cBhvr>
                                      <p:to>
                                        <p:strVal val="visible"/>
                                      </p:to>
                                    </p:set>
                                    <p:anim calcmode="lin" valueType="num">
                                      <p:cBhvr additive="base">
                                        <p:cTn id="72" dur="500" fill="hold"/>
                                        <p:tgtEl>
                                          <p:spTgt spid="304137"/>
                                        </p:tgtEl>
                                        <p:attrNameLst>
                                          <p:attrName>ppt_x</p:attrName>
                                        </p:attrNameLst>
                                      </p:cBhvr>
                                      <p:tavLst>
                                        <p:tav tm="0">
                                          <p:val>
                                            <p:strVal val="#ppt_x"/>
                                          </p:val>
                                        </p:tav>
                                        <p:tav tm="100000">
                                          <p:val>
                                            <p:strVal val="#ppt_x"/>
                                          </p:val>
                                        </p:tav>
                                      </p:tavLst>
                                    </p:anim>
                                    <p:anim calcmode="lin" valueType="num">
                                      <p:cBhvr additive="base">
                                        <p:cTn id="73" dur="500" fill="hold"/>
                                        <p:tgtEl>
                                          <p:spTgt spid="304137"/>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304136"/>
                                        </p:tgtEl>
                                        <p:attrNameLst>
                                          <p:attrName>style.visibility</p:attrName>
                                        </p:attrNameLst>
                                      </p:cBhvr>
                                      <p:to>
                                        <p:strVal val="visible"/>
                                      </p:to>
                                    </p:set>
                                    <p:animEffect transition="in" filter="wipe(down)">
                                      <p:cBhvr>
                                        <p:cTn id="78" dur="500"/>
                                        <p:tgtEl>
                                          <p:spTgt spid="304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0" grpId="0" animBg="1"/>
      <p:bldP spid="304131" grpId="0" animBg="1"/>
      <p:bldP spid="304132" grpId="0" animBg="1"/>
      <p:bldP spid="304133" grpId="0" animBg="1"/>
      <p:bldP spid="304134" grpId="0" animBg="1"/>
      <p:bldP spid="304135" grpId="0" animBg="1"/>
      <p:bldP spid="304136" grpId="0" animBg="1"/>
      <p:bldP spid="304137" grpId="0" animBg="1"/>
      <p:bldP spid="304138" grpId="0" animBg="1"/>
      <p:bldP spid="304139" grpId="0" animBg="1"/>
      <p:bldP spid="304140" grpId="0" animBg="1"/>
      <p:bldP spid="304141" grpId="0" animBg="1"/>
      <p:bldP spid="304142" grpId="0" animBg="1"/>
      <p:bldP spid="304143"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1109663" y="44450"/>
            <a:ext cx="7639050" cy="431800"/>
          </a:xfrm>
          <a:ln w="38100">
            <a:solidFill>
              <a:schemeClr val="accent2"/>
            </a:solidFill>
          </a:ln>
        </p:spPr>
        <p:txBody>
          <a:bodyPr/>
          <a:lstStyle/>
          <a:p>
            <a:pPr eaLnBrk="1" hangingPunct="1"/>
            <a:r>
              <a:rPr lang="en-US" sz="2000" smtClean="0">
                <a:latin typeface="Kristen ITC" pitchFamily="66" charset="0"/>
              </a:rPr>
              <a:t>Sanksi karena tidak memenuhi kewajiban penyampaian SPT</a:t>
            </a:r>
          </a:p>
        </p:txBody>
      </p:sp>
      <p:sp>
        <p:nvSpPr>
          <p:cNvPr id="134148" name="Rectangle 4"/>
          <p:cNvSpPr>
            <a:spLocks noChangeArrowheads="1"/>
          </p:cNvSpPr>
          <p:nvPr/>
        </p:nvSpPr>
        <p:spPr bwMode="auto">
          <a:xfrm>
            <a:off x="1187450" y="476250"/>
            <a:ext cx="2624138" cy="366713"/>
          </a:xfrm>
          <a:prstGeom prst="rect">
            <a:avLst/>
          </a:prstGeom>
          <a:solidFill>
            <a:srgbClr val="FFFFCC"/>
          </a:solidFill>
          <a:ln w="9525">
            <a:solidFill>
              <a:schemeClr val="tx1"/>
            </a:solidFill>
            <a:miter lim="800000"/>
            <a:headEnd/>
            <a:tailEnd/>
          </a:ln>
        </p:spPr>
        <p:txBody>
          <a:bodyPr wrap="none" lIns="91422" tIns="45712" rIns="91422" bIns="45712" anchor="ctr"/>
          <a:lstStyle/>
          <a:p>
            <a:r>
              <a:rPr lang="en-US" sz="2000" b="1" u="none">
                <a:latin typeface="Tahoma" pitchFamily="34" charset="0"/>
              </a:rPr>
              <a:t>ADMISNISTRASI</a:t>
            </a:r>
          </a:p>
        </p:txBody>
      </p:sp>
      <p:sp>
        <p:nvSpPr>
          <p:cNvPr id="134150" name="Rectangle 6"/>
          <p:cNvSpPr>
            <a:spLocks noChangeArrowheads="1"/>
          </p:cNvSpPr>
          <p:nvPr/>
        </p:nvSpPr>
        <p:spPr bwMode="auto">
          <a:xfrm>
            <a:off x="5356225" y="476250"/>
            <a:ext cx="1879600" cy="371475"/>
          </a:xfrm>
          <a:prstGeom prst="rect">
            <a:avLst/>
          </a:prstGeom>
          <a:solidFill>
            <a:srgbClr val="FFFFCC"/>
          </a:solidFill>
          <a:ln w="9525">
            <a:solidFill>
              <a:schemeClr val="tx1"/>
            </a:solidFill>
            <a:miter lim="800000"/>
            <a:headEnd/>
            <a:tailEnd/>
          </a:ln>
        </p:spPr>
        <p:txBody>
          <a:bodyPr wrap="none" lIns="91422" tIns="45712" rIns="91422" bIns="45712" anchor="ctr"/>
          <a:lstStyle/>
          <a:p>
            <a:r>
              <a:rPr lang="en-US" sz="2000" b="1" u="none">
                <a:latin typeface="Tahoma" pitchFamily="34" charset="0"/>
              </a:rPr>
              <a:t>PIDANA</a:t>
            </a:r>
          </a:p>
        </p:txBody>
      </p:sp>
      <p:sp>
        <p:nvSpPr>
          <p:cNvPr id="134151" name="Rectangle 7"/>
          <p:cNvSpPr>
            <a:spLocks noChangeArrowheads="1"/>
          </p:cNvSpPr>
          <p:nvPr/>
        </p:nvSpPr>
        <p:spPr bwMode="auto">
          <a:xfrm>
            <a:off x="107950" y="911225"/>
            <a:ext cx="4032250" cy="2878138"/>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1800" b="1" u="none">
                <a:latin typeface="Arial Narrow" pitchFamily="34" charset="0"/>
              </a:rPr>
              <a:t>Apabila SPT tidak disampaikan dalam jangka waktunya atau batas waktu perpanjangan penyampaian SPT, dikenai sanksi administrasi berupa </a:t>
            </a:r>
            <a:r>
              <a:rPr lang="en-US" sz="2000" b="1" u="none">
                <a:solidFill>
                  <a:schemeClr val="accent2"/>
                </a:solidFill>
                <a:latin typeface="Tahoma" pitchFamily="34" charset="0"/>
              </a:rPr>
              <a:t>denda</a:t>
            </a:r>
            <a:r>
              <a:rPr lang="en-US" sz="2000" b="1" u="none">
                <a:latin typeface="Tahoma" pitchFamily="34" charset="0"/>
              </a:rPr>
              <a:t> </a:t>
            </a:r>
            <a:r>
              <a:rPr lang="en-US" sz="1800" b="1" u="none">
                <a:latin typeface="Arial Narrow" pitchFamily="34" charset="0"/>
              </a:rPr>
              <a:t>sebesar Rp500.000,00 untuk SPT Masa PPN, Rp100.000,00 untuk SPT Masa lainnya, dan sebesar Rp1.000.000,00 untuk SPT Tahunan PPh WP badan serta sebesar Rp100.000,00 untuk SPT Tahunan PPh WP orang pribadi. (Pasal 7 UU KUP)</a:t>
            </a:r>
          </a:p>
        </p:txBody>
      </p:sp>
      <p:sp>
        <p:nvSpPr>
          <p:cNvPr id="134152" name="Rectangle 8"/>
          <p:cNvSpPr>
            <a:spLocks noChangeArrowheads="1"/>
          </p:cNvSpPr>
          <p:nvPr/>
        </p:nvSpPr>
        <p:spPr bwMode="auto">
          <a:xfrm>
            <a:off x="107950" y="3860800"/>
            <a:ext cx="4032250" cy="2878138"/>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1800" b="1" u="none">
                <a:latin typeface="Arial Narrow" pitchFamily="34" charset="0"/>
              </a:rPr>
              <a:t>Apabila SPT tidak disampaikan dalam jangka waktunya dan setelah ditegur secara tertulis tidak disampaikan pada waktunya sebagaimana ditentukan dalam Surat Teguran; maka jumlah pajak yang kurang dibayar/disetor ditagih dengan SKPKB ditambah </a:t>
            </a:r>
            <a:r>
              <a:rPr lang="en-US" sz="1800" b="1" u="none">
                <a:solidFill>
                  <a:srgbClr val="CC3300"/>
                </a:solidFill>
                <a:latin typeface="Arial Narrow" pitchFamily="34" charset="0"/>
              </a:rPr>
              <a:t>sanksi administrasi berupa </a:t>
            </a:r>
            <a:r>
              <a:rPr lang="en-US" sz="2000" b="1" u="none">
                <a:solidFill>
                  <a:schemeClr val="accent2"/>
                </a:solidFill>
                <a:latin typeface="Tahoma" pitchFamily="34" charset="0"/>
              </a:rPr>
              <a:t>kenaikan</a:t>
            </a:r>
            <a:r>
              <a:rPr lang="en-US" sz="1800" b="1" u="none">
                <a:solidFill>
                  <a:srgbClr val="CC3300"/>
                </a:solidFill>
                <a:latin typeface="Arial Narrow" pitchFamily="34" charset="0"/>
              </a:rPr>
              <a:t> sebesar 50% untuk PPh, 100% untuk PPh PotPut, 100% untuk PPN dan PPnBM.</a:t>
            </a:r>
            <a:r>
              <a:rPr lang="en-US" sz="1800" b="1" u="none">
                <a:latin typeface="Arial Narrow" pitchFamily="34" charset="0"/>
              </a:rPr>
              <a:t> (Pasal 13 ayat 3 UU KUP)</a:t>
            </a:r>
          </a:p>
        </p:txBody>
      </p:sp>
      <p:sp>
        <p:nvSpPr>
          <p:cNvPr id="134153" name="Rectangle 9"/>
          <p:cNvSpPr>
            <a:spLocks noChangeArrowheads="1"/>
          </p:cNvSpPr>
          <p:nvPr/>
        </p:nvSpPr>
        <p:spPr bwMode="auto">
          <a:xfrm>
            <a:off x="4211638" y="836613"/>
            <a:ext cx="4824412" cy="3465512"/>
          </a:xfrm>
          <a:prstGeom prst="rect">
            <a:avLst/>
          </a:prstGeom>
          <a:noFill/>
          <a:ln w="9525">
            <a:solidFill>
              <a:schemeClr val="accent2"/>
            </a:solidFill>
            <a:miter lim="800000"/>
            <a:headEnd/>
            <a:tailEnd/>
          </a:ln>
        </p:spPr>
        <p:txBody>
          <a:bodyPr lIns="91422" tIns="45712" rIns="91422" bIns="45712">
            <a:spAutoFit/>
          </a:bodyPr>
          <a:lstStyle/>
          <a:p>
            <a:r>
              <a:rPr lang="en-US" sz="1700" b="1" u="none" dirty="0" err="1">
                <a:latin typeface="Arial Narrow" pitchFamily="34" charset="0"/>
              </a:rPr>
              <a:t>Setiap</a:t>
            </a:r>
            <a:r>
              <a:rPr lang="en-US" sz="1700" b="1" u="none" dirty="0">
                <a:latin typeface="Arial Narrow" pitchFamily="34" charset="0"/>
              </a:rPr>
              <a:t> </a:t>
            </a:r>
            <a:r>
              <a:rPr lang="en-US" sz="1700" b="1" u="none" dirty="0" err="1">
                <a:latin typeface="Arial Narrow" pitchFamily="34" charset="0"/>
              </a:rPr>
              <a:t>orang</a:t>
            </a:r>
            <a:r>
              <a:rPr lang="en-US" sz="1700" b="1" u="none" dirty="0">
                <a:latin typeface="Arial Narrow" pitchFamily="34" charset="0"/>
              </a:rPr>
              <a:t> </a:t>
            </a:r>
            <a:r>
              <a:rPr lang="en-US" sz="1700" b="1" u="none" dirty="0" err="1">
                <a:latin typeface="Arial Narrow" pitchFamily="34" charset="0"/>
              </a:rPr>
              <a:t>yg</a:t>
            </a:r>
            <a:r>
              <a:rPr lang="en-US" sz="1700" b="1" u="none" dirty="0">
                <a:latin typeface="Arial Narrow" pitchFamily="34" charset="0"/>
              </a:rPr>
              <a:t> </a:t>
            </a:r>
            <a:r>
              <a:rPr lang="en-US" sz="1700" b="1" u="none" dirty="0" err="1">
                <a:latin typeface="Arial Narrow" pitchFamily="34" charset="0"/>
              </a:rPr>
              <a:t>karena</a:t>
            </a:r>
            <a:r>
              <a:rPr lang="en-US" sz="1700" b="1" u="none" dirty="0">
                <a:latin typeface="Arial Narrow" pitchFamily="34" charset="0"/>
              </a:rPr>
              <a:t> </a:t>
            </a:r>
            <a:r>
              <a:rPr lang="en-US" sz="1700" b="1" u="none" dirty="0" err="1">
                <a:latin typeface="Arial Narrow" pitchFamily="34" charset="0"/>
              </a:rPr>
              <a:t>kealpaannya</a:t>
            </a:r>
            <a:r>
              <a:rPr lang="en-US" sz="1700" b="1" u="none" dirty="0">
                <a:latin typeface="Arial Narrow" pitchFamily="34" charset="0"/>
              </a:rPr>
              <a:t>: a.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menyampaikan</a:t>
            </a:r>
            <a:r>
              <a:rPr lang="en-US" sz="1700" b="1" u="none" dirty="0">
                <a:latin typeface="Arial Narrow" pitchFamily="34" charset="0"/>
              </a:rPr>
              <a:t> SPT; </a:t>
            </a:r>
            <a:r>
              <a:rPr lang="en-US" sz="1700" b="1" u="none" dirty="0" err="1">
                <a:latin typeface="Arial Narrow" pitchFamily="34" charset="0"/>
              </a:rPr>
              <a:t>atau</a:t>
            </a:r>
            <a:r>
              <a:rPr lang="en-US" sz="1700" b="1" u="none" dirty="0">
                <a:latin typeface="Arial Narrow" pitchFamily="34" charset="0"/>
              </a:rPr>
              <a:t> b. </a:t>
            </a:r>
            <a:r>
              <a:rPr lang="en-US" sz="1700" b="1" u="none" dirty="0" err="1">
                <a:latin typeface="Arial Narrow" pitchFamily="34" charset="0"/>
              </a:rPr>
              <a:t>menyampaikan</a:t>
            </a:r>
            <a:r>
              <a:rPr lang="en-US" sz="1700" b="1" u="none" dirty="0">
                <a:latin typeface="Arial Narrow" pitchFamily="34" charset="0"/>
              </a:rPr>
              <a:t> SPT, </a:t>
            </a:r>
            <a:r>
              <a:rPr lang="en-US" sz="1700" b="1" u="none" dirty="0" err="1">
                <a:latin typeface="Arial Narrow" pitchFamily="34" charset="0"/>
              </a:rPr>
              <a:t>tetapi</a:t>
            </a:r>
            <a:r>
              <a:rPr lang="en-US" sz="1700" b="1" u="none" dirty="0">
                <a:latin typeface="Arial Narrow" pitchFamily="34" charset="0"/>
              </a:rPr>
              <a:t> </a:t>
            </a:r>
            <a:r>
              <a:rPr lang="en-US" sz="1700" b="1" u="none" dirty="0" err="1">
                <a:latin typeface="Arial Narrow" pitchFamily="34" charset="0"/>
              </a:rPr>
              <a:t>isinya</a:t>
            </a:r>
            <a:r>
              <a:rPr lang="en-US" sz="1700" b="1" u="none" dirty="0">
                <a:latin typeface="Arial Narrow" pitchFamily="34" charset="0"/>
              </a:rPr>
              <a:t>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benar</a:t>
            </a:r>
            <a:r>
              <a:rPr lang="en-US" sz="1700" b="1" u="none" dirty="0">
                <a:latin typeface="Arial Narrow" pitchFamily="34" charset="0"/>
              </a:rPr>
              <a:t> </a:t>
            </a:r>
            <a:r>
              <a:rPr lang="en-US" sz="1700" b="1" u="none" dirty="0" err="1">
                <a:latin typeface="Arial Narrow" pitchFamily="34" charset="0"/>
              </a:rPr>
              <a:t>atau</a:t>
            </a:r>
            <a:r>
              <a:rPr lang="en-US" sz="1700" b="1" u="none" dirty="0">
                <a:latin typeface="Arial Narrow" pitchFamily="34" charset="0"/>
              </a:rPr>
              <a:t>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lengkap</a:t>
            </a:r>
            <a:r>
              <a:rPr lang="en-US" sz="1700" b="1" u="none" dirty="0">
                <a:latin typeface="Arial Narrow" pitchFamily="34" charset="0"/>
              </a:rPr>
              <a:t>, </a:t>
            </a:r>
            <a:r>
              <a:rPr lang="en-US" sz="1700" b="1" u="none" dirty="0" err="1">
                <a:latin typeface="Arial Narrow" pitchFamily="34" charset="0"/>
              </a:rPr>
              <a:t>atau</a:t>
            </a:r>
            <a:r>
              <a:rPr lang="en-US" sz="1700" b="1" u="none" dirty="0">
                <a:latin typeface="Arial Narrow" pitchFamily="34" charset="0"/>
              </a:rPr>
              <a:t> </a:t>
            </a:r>
            <a:r>
              <a:rPr lang="en-US" sz="1700" b="1" u="none" dirty="0" err="1">
                <a:latin typeface="Arial Narrow" pitchFamily="34" charset="0"/>
              </a:rPr>
              <a:t>melampirkan</a:t>
            </a:r>
            <a:r>
              <a:rPr lang="en-US" sz="1700" b="1" u="none" dirty="0">
                <a:latin typeface="Arial Narrow" pitchFamily="34" charset="0"/>
              </a:rPr>
              <a:t> </a:t>
            </a:r>
            <a:r>
              <a:rPr lang="en-US" sz="1700" b="1" u="none" dirty="0" err="1">
                <a:latin typeface="Arial Narrow" pitchFamily="34" charset="0"/>
              </a:rPr>
              <a:t>keterangan</a:t>
            </a:r>
            <a:r>
              <a:rPr lang="en-US" sz="1700" b="1" u="none" dirty="0">
                <a:latin typeface="Arial Narrow" pitchFamily="34" charset="0"/>
              </a:rPr>
              <a:t> </a:t>
            </a:r>
            <a:r>
              <a:rPr lang="en-US" sz="1700" b="1" u="none" dirty="0" err="1">
                <a:latin typeface="Arial Narrow" pitchFamily="34" charset="0"/>
              </a:rPr>
              <a:t>yg</a:t>
            </a:r>
            <a:r>
              <a:rPr lang="en-US" sz="1700" b="1" u="none" dirty="0">
                <a:latin typeface="Arial Narrow" pitchFamily="34" charset="0"/>
              </a:rPr>
              <a:t> </a:t>
            </a:r>
            <a:r>
              <a:rPr lang="en-US" sz="1700" b="1" u="none" dirty="0" err="1">
                <a:latin typeface="Arial Narrow" pitchFamily="34" charset="0"/>
              </a:rPr>
              <a:t>isinya</a:t>
            </a:r>
            <a:r>
              <a:rPr lang="en-US" sz="1700" b="1" u="none" dirty="0">
                <a:latin typeface="Arial Narrow" pitchFamily="34" charset="0"/>
              </a:rPr>
              <a:t>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benar</a:t>
            </a:r>
            <a:r>
              <a:rPr lang="en-US" sz="1700" b="1" u="none" dirty="0">
                <a:latin typeface="Arial Narrow" pitchFamily="34" charset="0"/>
              </a:rPr>
              <a:t> </a:t>
            </a:r>
            <a:r>
              <a:rPr lang="en-US" sz="1700" b="1" u="none" dirty="0" err="1">
                <a:latin typeface="Arial Narrow" pitchFamily="34" charset="0"/>
              </a:rPr>
              <a:t>sehingga</a:t>
            </a:r>
            <a:r>
              <a:rPr lang="en-US" sz="1700" b="1" u="none" dirty="0">
                <a:latin typeface="Arial Narrow" pitchFamily="34" charset="0"/>
              </a:rPr>
              <a:t> </a:t>
            </a:r>
            <a:r>
              <a:rPr lang="en-US" sz="1700" b="1" u="none" dirty="0" err="1">
                <a:latin typeface="Arial Narrow" pitchFamily="34" charset="0"/>
              </a:rPr>
              <a:t>dapat</a:t>
            </a:r>
            <a:r>
              <a:rPr lang="en-US" sz="1700" b="1" u="none" dirty="0">
                <a:latin typeface="Arial Narrow" pitchFamily="34" charset="0"/>
              </a:rPr>
              <a:t> </a:t>
            </a:r>
            <a:r>
              <a:rPr lang="en-US" sz="1700" b="1" u="none" dirty="0" err="1">
                <a:latin typeface="Arial Narrow" pitchFamily="34" charset="0"/>
              </a:rPr>
              <a:t>menimbulkan</a:t>
            </a:r>
            <a:r>
              <a:rPr lang="en-US" sz="1700" b="1" u="none" dirty="0">
                <a:latin typeface="Arial Narrow" pitchFamily="34" charset="0"/>
              </a:rPr>
              <a:t> </a:t>
            </a:r>
            <a:r>
              <a:rPr lang="en-US" sz="1700" b="1" u="none" dirty="0" err="1">
                <a:latin typeface="Arial Narrow" pitchFamily="34" charset="0"/>
              </a:rPr>
              <a:t>kerugian</a:t>
            </a:r>
            <a:r>
              <a:rPr lang="en-US" sz="1700" b="1" u="none" dirty="0">
                <a:latin typeface="Arial Narrow" pitchFamily="34" charset="0"/>
              </a:rPr>
              <a:t> </a:t>
            </a:r>
            <a:r>
              <a:rPr lang="en-US" sz="1700" b="1" u="none" dirty="0" err="1">
                <a:latin typeface="Arial Narrow" pitchFamily="34" charset="0"/>
              </a:rPr>
              <a:t>pada</a:t>
            </a:r>
            <a:r>
              <a:rPr lang="en-US" sz="1700" b="1" u="none" dirty="0">
                <a:latin typeface="Arial Narrow" pitchFamily="34" charset="0"/>
              </a:rPr>
              <a:t> </a:t>
            </a:r>
            <a:r>
              <a:rPr lang="en-US" sz="1700" b="1" u="none" dirty="0" err="1">
                <a:latin typeface="Arial Narrow" pitchFamily="34" charset="0"/>
              </a:rPr>
              <a:t>pendapatan</a:t>
            </a:r>
            <a:r>
              <a:rPr lang="en-US" sz="1700" b="1" u="none" dirty="0">
                <a:latin typeface="Arial Narrow" pitchFamily="34" charset="0"/>
              </a:rPr>
              <a:t> </a:t>
            </a:r>
            <a:r>
              <a:rPr lang="en-US" sz="1700" b="1" u="none" dirty="0" err="1">
                <a:latin typeface="Arial Narrow" pitchFamily="34" charset="0"/>
              </a:rPr>
              <a:t>negara</a:t>
            </a:r>
            <a:r>
              <a:rPr lang="en-US" sz="1700" b="1" u="none" dirty="0">
                <a:latin typeface="Arial Narrow" pitchFamily="34" charset="0"/>
              </a:rPr>
              <a:t> </a:t>
            </a:r>
            <a:r>
              <a:rPr lang="en-US" sz="1700" b="1" u="none" dirty="0" err="1">
                <a:latin typeface="Arial Narrow" pitchFamily="34" charset="0"/>
              </a:rPr>
              <a:t>dan</a:t>
            </a:r>
            <a:r>
              <a:rPr lang="en-US" sz="1700" b="1" u="none" dirty="0">
                <a:latin typeface="Arial Narrow" pitchFamily="34" charset="0"/>
              </a:rPr>
              <a:t> </a:t>
            </a:r>
            <a:r>
              <a:rPr lang="en-US" sz="1700" b="1" u="none" dirty="0" err="1">
                <a:latin typeface="Arial Narrow" pitchFamily="34" charset="0"/>
              </a:rPr>
              <a:t>perbuatan</a:t>
            </a:r>
            <a:r>
              <a:rPr lang="en-US" sz="1700" b="1" u="none" dirty="0">
                <a:latin typeface="Arial Narrow" pitchFamily="34" charset="0"/>
              </a:rPr>
              <a:t> </a:t>
            </a:r>
            <a:r>
              <a:rPr lang="en-US" sz="1700" b="1" u="none" dirty="0" err="1">
                <a:latin typeface="Arial Narrow" pitchFamily="34" charset="0"/>
              </a:rPr>
              <a:t>tsb</a:t>
            </a:r>
            <a:r>
              <a:rPr lang="en-US" sz="1700" b="1" u="none" dirty="0">
                <a:latin typeface="Arial Narrow" pitchFamily="34" charset="0"/>
              </a:rPr>
              <a:t> </a:t>
            </a:r>
            <a:r>
              <a:rPr lang="en-US" sz="1700" b="1" u="none" dirty="0" err="1">
                <a:latin typeface="Arial Narrow" pitchFamily="34" charset="0"/>
              </a:rPr>
              <a:t>merupakan</a:t>
            </a:r>
            <a:r>
              <a:rPr lang="en-US" sz="1700" b="1" u="none" dirty="0">
                <a:latin typeface="Arial Narrow" pitchFamily="34" charset="0"/>
              </a:rPr>
              <a:t> </a:t>
            </a:r>
            <a:r>
              <a:rPr lang="en-US" sz="1700" b="1" u="none" dirty="0" err="1">
                <a:latin typeface="Arial Narrow" pitchFamily="34" charset="0"/>
              </a:rPr>
              <a:t>perbuatan</a:t>
            </a:r>
            <a:r>
              <a:rPr lang="en-US" sz="1700" b="1" u="none" dirty="0">
                <a:latin typeface="Arial Narrow" pitchFamily="34" charset="0"/>
              </a:rPr>
              <a:t> </a:t>
            </a:r>
            <a:r>
              <a:rPr lang="en-US" sz="1700" b="1" u="none" dirty="0" err="1">
                <a:latin typeface="Arial Narrow" pitchFamily="34" charset="0"/>
              </a:rPr>
              <a:t>setelah</a:t>
            </a:r>
            <a:r>
              <a:rPr lang="en-US" sz="1700" b="1" u="none" dirty="0">
                <a:latin typeface="Arial Narrow" pitchFamily="34" charset="0"/>
              </a:rPr>
              <a:t> </a:t>
            </a:r>
            <a:r>
              <a:rPr lang="en-US" sz="1700" b="1" u="none" dirty="0" err="1">
                <a:latin typeface="Arial Narrow" pitchFamily="34" charset="0"/>
              </a:rPr>
              <a:t>perbuatan</a:t>
            </a:r>
            <a:r>
              <a:rPr lang="en-US" sz="1700" b="1" u="none" dirty="0">
                <a:latin typeface="Arial Narrow" pitchFamily="34" charset="0"/>
              </a:rPr>
              <a:t> </a:t>
            </a:r>
            <a:r>
              <a:rPr lang="en-US" sz="1700" b="1" u="none" dirty="0" err="1">
                <a:latin typeface="Arial Narrow" pitchFamily="34" charset="0"/>
              </a:rPr>
              <a:t>yg</a:t>
            </a:r>
            <a:r>
              <a:rPr lang="en-US" sz="1700" b="1" u="none" dirty="0">
                <a:latin typeface="Arial Narrow" pitchFamily="34" charset="0"/>
              </a:rPr>
              <a:t> </a:t>
            </a:r>
            <a:r>
              <a:rPr lang="en-US" sz="1700" b="1" u="none" dirty="0" err="1">
                <a:latin typeface="Arial Narrow" pitchFamily="34" charset="0"/>
              </a:rPr>
              <a:t>pertama</a:t>
            </a:r>
            <a:r>
              <a:rPr lang="en-US" sz="1700" b="1" u="none" dirty="0">
                <a:latin typeface="Arial Narrow" pitchFamily="34" charset="0"/>
              </a:rPr>
              <a:t> kali </a:t>
            </a:r>
            <a:r>
              <a:rPr lang="en-US" sz="1700" b="1" u="none" dirty="0" err="1">
                <a:latin typeface="Arial Narrow" pitchFamily="34" charset="0"/>
              </a:rPr>
              <a:t>sebagaimana</a:t>
            </a:r>
            <a:r>
              <a:rPr lang="en-US" sz="1700" b="1" u="none" dirty="0">
                <a:latin typeface="Arial Narrow" pitchFamily="34" charset="0"/>
              </a:rPr>
              <a:t> </a:t>
            </a:r>
            <a:r>
              <a:rPr lang="en-US" sz="1700" b="1" u="none" dirty="0" err="1">
                <a:latin typeface="Arial Narrow" pitchFamily="34" charset="0"/>
              </a:rPr>
              <a:t>dimaksud</a:t>
            </a:r>
            <a:r>
              <a:rPr lang="en-US" sz="1700" b="1" u="none" dirty="0">
                <a:latin typeface="Arial Narrow" pitchFamily="34" charset="0"/>
              </a:rPr>
              <a:t> </a:t>
            </a:r>
            <a:r>
              <a:rPr lang="en-US" sz="1700" b="1" u="none" dirty="0" err="1">
                <a:latin typeface="Arial Narrow" pitchFamily="34" charset="0"/>
              </a:rPr>
              <a:t>dalam</a:t>
            </a:r>
            <a:r>
              <a:rPr lang="en-US" sz="1700" b="1" u="none" dirty="0">
                <a:latin typeface="Arial Narrow" pitchFamily="34" charset="0"/>
              </a:rPr>
              <a:t> </a:t>
            </a:r>
            <a:r>
              <a:rPr lang="en-US" sz="1700" b="1" u="none" dirty="0" err="1">
                <a:latin typeface="Arial Narrow" pitchFamily="34" charset="0"/>
              </a:rPr>
              <a:t>Pasal</a:t>
            </a:r>
            <a:r>
              <a:rPr lang="en-US" sz="1700" b="1" u="none" dirty="0">
                <a:latin typeface="Arial Narrow" pitchFamily="34" charset="0"/>
              </a:rPr>
              <a:t> 13A, </a:t>
            </a:r>
            <a:r>
              <a:rPr lang="en-US" sz="1700" b="1" u="none" dirty="0" err="1">
                <a:latin typeface="Arial Narrow" pitchFamily="34" charset="0"/>
              </a:rPr>
              <a:t>didenda</a:t>
            </a:r>
            <a:r>
              <a:rPr lang="en-US" sz="1700" b="1" u="none" dirty="0">
                <a:latin typeface="Arial Narrow" pitchFamily="34" charset="0"/>
              </a:rPr>
              <a:t> paling </a:t>
            </a:r>
            <a:r>
              <a:rPr lang="en-US" sz="1700" b="1" u="none" dirty="0" err="1">
                <a:latin typeface="Arial Narrow" pitchFamily="34" charset="0"/>
              </a:rPr>
              <a:t>sedikit</a:t>
            </a:r>
            <a:r>
              <a:rPr lang="en-US" sz="1700" b="1" u="none" dirty="0">
                <a:latin typeface="Arial Narrow" pitchFamily="34" charset="0"/>
              </a:rPr>
              <a:t> 1 kali </a:t>
            </a:r>
            <a:r>
              <a:rPr lang="en-US" sz="1700" b="1" u="none" dirty="0" err="1">
                <a:latin typeface="Arial Narrow" pitchFamily="34" charset="0"/>
              </a:rPr>
              <a:t>jumlah</a:t>
            </a:r>
            <a:r>
              <a:rPr lang="en-US" sz="1700" b="1" u="none" dirty="0">
                <a:latin typeface="Arial Narrow" pitchFamily="34" charset="0"/>
              </a:rPr>
              <a:t> </a:t>
            </a:r>
            <a:r>
              <a:rPr lang="en-US" sz="1700" b="1" u="none" dirty="0" err="1">
                <a:latin typeface="Arial Narrow" pitchFamily="34" charset="0"/>
              </a:rPr>
              <a:t>pajak</a:t>
            </a:r>
            <a:r>
              <a:rPr lang="en-US" sz="1700" b="1" u="none" dirty="0">
                <a:latin typeface="Arial Narrow" pitchFamily="34" charset="0"/>
              </a:rPr>
              <a:t> </a:t>
            </a:r>
            <a:r>
              <a:rPr lang="en-US" sz="1700" b="1" u="none" dirty="0" err="1">
                <a:latin typeface="Arial Narrow" pitchFamily="34" charset="0"/>
              </a:rPr>
              <a:t>terutang</a:t>
            </a:r>
            <a:r>
              <a:rPr lang="en-US" sz="1700" b="1" u="none" dirty="0">
                <a:latin typeface="Arial Narrow" pitchFamily="34" charset="0"/>
              </a:rPr>
              <a:t> </a:t>
            </a:r>
            <a:r>
              <a:rPr lang="en-US" sz="1700" b="1" u="none" dirty="0" err="1">
                <a:latin typeface="Arial Narrow" pitchFamily="34" charset="0"/>
              </a:rPr>
              <a:t>yg</a:t>
            </a:r>
            <a:r>
              <a:rPr lang="en-US" sz="1700" b="1" u="none" dirty="0">
                <a:latin typeface="Arial Narrow" pitchFamily="34" charset="0"/>
              </a:rPr>
              <a:t>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atau</a:t>
            </a:r>
            <a:r>
              <a:rPr lang="en-US" sz="1700" b="1" u="none" dirty="0">
                <a:latin typeface="Arial Narrow" pitchFamily="34" charset="0"/>
              </a:rPr>
              <a:t> </a:t>
            </a:r>
            <a:r>
              <a:rPr lang="en-US" sz="1700" b="1" u="none" dirty="0" err="1">
                <a:latin typeface="Arial Narrow" pitchFamily="34" charset="0"/>
              </a:rPr>
              <a:t>kurang</a:t>
            </a:r>
            <a:r>
              <a:rPr lang="en-US" sz="1700" b="1" u="none" dirty="0">
                <a:latin typeface="Arial Narrow" pitchFamily="34" charset="0"/>
              </a:rPr>
              <a:t> </a:t>
            </a:r>
            <a:r>
              <a:rPr lang="en-US" sz="1700" b="1" u="none" dirty="0" err="1">
                <a:latin typeface="Arial Narrow" pitchFamily="34" charset="0"/>
              </a:rPr>
              <a:t>dibayar</a:t>
            </a:r>
            <a:r>
              <a:rPr lang="en-US" sz="1700" b="1" u="none" dirty="0">
                <a:latin typeface="Arial Narrow" pitchFamily="34" charset="0"/>
              </a:rPr>
              <a:t> </a:t>
            </a:r>
            <a:r>
              <a:rPr lang="en-US" sz="1700" b="1" u="none" dirty="0" err="1">
                <a:latin typeface="Arial Narrow" pitchFamily="34" charset="0"/>
              </a:rPr>
              <a:t>dan</a:t>
            </a:r>
            <a:r>
              <a:rPr lang="en-US" sz="1700" b="1" u="none" dirty="0">
                <a:latin typeface="Arial Narrow" pitchFamily="34" charset="0"/>
              </a:rPr>
              <a:t> paling </a:t>
            </a:r>
            <a:r>
              <a:rPr lang="en-US" sz="1700" b="1" u="none" dirty="0" err="1">
                <a:latin typeface="Arial Narrow" pitchFamily="34" charset="0"/>
              </a:rPr>
              <a:t>banyak</a:t>
            </a:r>
            <a:r>
              <a:rPr lang="en-US" sz="1700" b="1" u="none" dirty="0">
                <a:latin typeface="Arial Narrow" pitchFamily="34" charset="0"/>
              </a:rPr>
              <a:t> 2 kali </a:t>
            </a:r>
            <a:r>
              <a:rPr lang="en-US" sz="1700" b="1" u="none" dirty="0" err="1">
                <a:latin typeface="Arial Narrow" pitchFamily="34" charset="0"/>
              </a:rPr>
              <a:t>jumlah</a:t>
            </a:r>
            <a:r>
              <a:rPr lang="en-US" sz="1700" b="1" u="none" dirty="0">
                <a:latin typeface="Arial Narrow" pitchFamily="34" charset="0"/>
              </a:rPr>
              <a:t> </a:t>
            </a:r>
            <a:r>
              <a:rPr lang="en-US" sz="1700" b="1" u="none" dirty="0" err="1">
                <a:latin typeface="Arial Narrow" pitchFamily="34" charset="0"/>
              </a:rPr>
              <a:t>pajak</a:t>
            </a:r>
            <a:r>
              <a:rPr lang="en-US" sz="1700" b="1" u="none" dirty="0">
                <a:latin typeface="Arial Narrow" pitchFamily="34" charset="0"/>
              </a:rPr>
              <a:t> </a:t>
            </a:r>
            <a:r>
              <a:rPr lang="en-US" sz="1700" b="1" u="none" dirty="0" err="1">
                <a:latin typeface="Arial Narrow" pitchFamily="34" charset="0"/>
              </a:rPr>
              <a:t>terutang</a:t>
            </a:r>
            <a:r>
              <a:rPr lang="en-US" sz="1700" b="1" u="none" dirty="0">
                <a:latin typeface="Arial Narrow" pitchFamily="34" charset="0"/>
              </a:rPr>
              <a:t> </a:t>
            </a:r>
            <a:r>
              <a:rPr lang="en-US" sz="1700" b="1" u="none" dirty="0" err="1">
                <a:latin typeface="Arial Narrow" pitchFamily="34" charset="0"/>
              </a:rPr>
              <a:t>yg</a:t>
            </a:r>
            <a:r>
              <a:rPr lang="en-US" sz="1700" b="1" u="none" dirty="0">
                <a:latin typeface="Arial Narrow" pitchFamily="34" charset="0"/>
              </a:rPr>
              <a:t>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atau</a:t>
            </a:r>
            <a:r>
              <a:rPr lang="en-US" sz="1700" b="1" u="none" dirty="0">
                <a:latin typeface="Arial Narrow" pitchFamily="34" charset="0"/>
              </a:rPr>
              <a:t> </a:t>
            </a:r>
            <a:r>
              <a:rPr lang="en-US" sz="1700" b="1" u="none" dirty="0" err="1">
                <a:latin typeface="Arial Narrow" pitchFamily="34" charset="0"/>
              </a:rPr>
              <a:t>kurang</a:t>
            </a:r>
            <a:r>
              <a:rPr lang="en-US" sz="1700" b="1" u="none" dirty="0">
                <a:latin typeface="Arial Narrow" pitchFamily="34" charset="0"/>
              </a:rPr>
              <a:t> </a:t>
            </a:r>
            <a:r>
              <a:rPr lang="en-US" sz="1700" b="1" u="none" dirty="0" err="1">
                <a:latin typeface="Arial Narrow" pitchFamily="34" charset="0"/>
              </a:rPr>
              <a:t>dibayar</a:t>
            </a:r>
            <a:r>
              <a:rPr lang="en-US" sz="1700" b="1" u="none" dirty="0">
                <a:latin typeface="Arial Narrow" pitchFamily="34" charset="0"/>
              </a:rPr>
              <a:t>, </a:t>
            </a:r>
            <a:r>
              <a:rPr lang="en-US" sz="1700" b="1" u="none" dirty="0" err="1">
                <a:latin typeface="Arial Narrow" pitchFamily="34" charset="0"/>
              </a:rPr>
              <a:t>atau</a:t>
            </a:r>
            <a:r>
              <a:rPr lang="en-US" sz="1700" b="1" u="none" dirty="0">
                <a:latin typeface="Arial Narrow" pitchFamily="34" charset="0"/>
              </a:rPr>
              <a:t> </a:t>
            </a:r>
            <a:r>
              <a:rPr lang="en-US" sz="1700" b="1" u="none" dirty="0" err="1">
                <a:latin typeface="Arial Narrow" pitchFamily="34" charset="0"/>
              </a:rPr>
              <a:t>dipidana</a:t>
            </a:r>
            <a:r>
              <a:rPr lang="en-US" sz="1700" b="1" u="none" dirty="0">
                <a:latin typeface="Arial Narrow" pitchFamily="34" charset="0"/>
              </a:rPr>
              <a:t> </a:t>
            </a:r>
            <a:r>
              <a:rPr lang="en-US" sz="1700" b="1" u="none" dirty="0" err="1">
                <a:latin typeface="Arial Narrow" pitchFamily="34" charset="0"/>
              </a:rPr>
              <a:t>kurungan</a:t>
            </a:r>
            <a:r>
              <a:rPr lang="en-US" sz="1700" b="1" u="none" dirty="0">
                <a:latin typeface="Arial Narrow" pitchFamily="34" charset="0"/>
              </a:rPr>
              <a:t> paling </a:t>
            </a:r>
            <a:r>
              <a:rPr lang="en-US" sz="1700" b="1" u="none" dirty="0" err="1">
                <a:latin typeface="Arial Narrow" pitchFamily="34" charset="0"/>
              </a:rPr>
              <a:t>singkat</a:t>
            </a:r>
            <a:r>
              <a:rPr lang="en-US" sz="1700" b="1" u="none" dirty="0">
                <a:latin typeface="Arial Narrow" pitchFamily="34" charset="0"/>
              </a:rPr>
              <a:t> 3 </a:t>
            </a:r>
            <a:r>
              <a:rPr lang="en-US" sz="1700" b="1" u="none" dirty="0" err="1">
                <a:latin typeface="Arial Narrow" pitchFamily="34" charset="0"/>
              </a:rPr>
              <a:t>bulan</a:t>
            </a:r>
            <a:r>
              <a:rPr lang="en-US" sz="1700" b="1" u="none" dirty="0">
                <a:latin typeface="Arial Narrow" pitchFamily="34" charset="0"/>
              </a:rPr>
              <a:t> </a:t>
            </a:r>
            <a:r>
              <a:rPr lang="en-US" sz="1700" b="1" u="none" dirty="0" err="1">
                <a:latin typeface="Arial Narrow" pitchFamily="34" charset="0"/>
              </a:rPr>
              <a:t>atau</a:t>
            </a:r>
            <a:r>
              <a:rPr lang="en-US" sz="1700" b="1" u="none" dirty="0">
                <a:latin typeface="Arial Narrow" pitchFamily="34" charset="0"/>
              </a:rPr>
              <a:t> paling lama 1 </a:t>
            </a:r>
            <a:r>
              <a:rPr lang="en-US" sz="1700" b="1" u="none" dirty="0" err="1">
                <a:latin typeface="Arial Narrow" pitchFamily="34" charset="0"/>
              </a:rPr>
              <a:t>tahun</a:t>
            </a:r>
            <a:r>
              <a:rPr lang="en-US" sz="1700" b="1" u="none" dirty="0">
                <a:latin typeface="Arial Narrow" pitchFamily="34" charset="0"/>
              </a:rPr>
              <a:t>. (</a:t>
            </a:r>
            <a:r>
              <a:rPr lang="en-US" sz="1700" b="1" u="none" dirty="0" err="1">
                <a:latin typeface="Arial Narrow" pitchFamily="34" charset="0"/>
              </a:rPr>
              <a:t>Pasal</a:t>
            </a:r>
            <a:r>
              <a:rPr lang="en-US" sz="1700" b="1" u="none" dirty="0">
                <a:latin typeface="Arial Narrow" pitchFamily="34" charset="0"/>
              </a:rPr>
              <a:t> 38 UU KUP)</a:t>
            </a:r>
          </a:p>
        </p:txBody>
      </p:sp>
      <p:sp>
        <p:nvSpPr>
          <p:cNvPr id="134154" name="Rectangle 10"/>
          <p:cNvSpPr>
            <a:spLocks noChangeArrowheads="1"/>
          </p:cNvSpPr>
          <p:nvPr/>
        </p:nvSpPr>
        <p:spPr bwMode="auto">
          <a:xfrm>
            <a:off x="4211638" y="4383088"/>
            <a:ext cx="4878387" cy="2430462"/>
          </a:xfrm>
          <a:prstGeom prst="rect">
            <a:avLst/>
          </a:prstGeom>
          <a:noFill/>
          <a:ln w="9525">
            <a:solidFill>
              <a:schemeClr val="accent2"/>
            </a:solidFill>
            <a:miter lim="800000"/>
            <a:headEnd/>
            <a:tailEnd/>
          </a:ln>
        </p:spPr>
        <p:txBody>
          <a:bodyPr lIns="91422" tIns="45712" rIns="91422" bIns="45712">
            <a:spAutoFit/>
          </a:bodyPr>
          <a:lstStyle/>
          <a:p>
            <a:r>
              <a:rPr lang="en-US" sz="1700" b="1" u="none" dirty="0" err="1">
                <a:latin typeface="Arial Narrow" pitchFamily="34" charset="0"/>
              </a:rPr>
              <a:t>Setiap</a:t>
            </a:r>
            <a:r>
              <a:rPr lang="en-US" sz="1700" b="1" u="none" dirty="0">
                <a:latin typeface="Arial Narrow" pitchFamily="34" charset="0"/>
              </a:rPr>
              <a:t> </a:t>
            </a:r>
            <a:r>
              <a:rPr lang="en-US" sz="1700" b="1" u="none" dirty="0" err="1">
                <a:latin typeface="Arial Narrow" pitchFamily="34" charset="0"/>
              </a:rPr>
              <a:t>orang</a:t>
            </a:r>
            <a:r>
              <a:rPr lang="en-US" sz="1700" b="1" u="none" dirty="0">
                <a:latin typeface="Arial Narrow" pitchFamily="34" charset="0"/>
              </a:rPr>
              <a:t> </a:t>
            </a:r>
            <a:r>
              <a:rPr lang="en-US" sz="1700" b="1" u="none" dirty="0" err="1">
                <a:latin typeface="Arial Narrow" pitchFamily="34" charset="0"/>
              </a:rPr>
              <a:t>yg</a:t>
            </a:r>
            <a:r>
              <a:rPr lang="en-US" sz="1700" b="1" u="none" dirty="0">
                <a:latin typeface="Arial Narrow" pitchFamily="34" charset="0"/>
              </a:rPr>
              <a:t> </a:t>
            </a:r>
            <a:r>
              <a:rPr lang="en-US" sz="1700" b="1" u="none" dirty="0" err="1">
                <a:latin typeface="Arial Narrow" pitchFamily="34" charset="0"/>
              </a:rPr>
              <a:t>dgn</a:t>
            </a:r>
            <a:r>
              <a:rPr lang="en-US" sz="1700" b="1" u="none" dirty="0">
                <a:latin typeface="Arial Narrow" pitchFamily="34" charset="0"/>
              </a:rPr>
              <a:t> </a:t>
            </a:r>
            <a:r>
              <a:rPr lang="en-US" sz="1700" b="1" u="none" dirty="0" err="1">
                <a:latin typeface="Arial Narrow" pitchFamily="34" charset="0"/>
              </a:rPr>
              <a:t>sengaja</a:t>
            </a:r>
            <a:r>
              <a:rPr lang="en-US" sz="1700" b="1" u="none" dirty="0">
                <a:latin typeface="Arial Narrow" pitchFamily="34" charset="0"/>
              </a:rPr>
              <a:t>: c.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menyampaikan</a:t>
            </a:r>
            <a:r>
              <a:rPr lang="en-US" sz="1700" b="1" u="none" dirty="0">
                <a:latin typeface="Arial Narrow" pitchFamily="34" charset="0"/>
              </a:rPr>
              <a:t> SPT; d. </a:t>
            </a:r>
            <a:r>
              <a:rPr lang="en-US" sz="1700" b="1" u="none" dirty="0" err="1">
                <a:latin typeface="Arial Narrow" pitchFamily="34" charset="0"/>
              </a:rPr>
              <a:t>menyampaikan</a:t>
            </a:r>
            <a:r>
              <a:rPr lang="en-US" sz="1700" b="1" u="none" dirty="0">
                <a:latin typeface="Arial Narrow" pitchFamily="34" charset="0"/>
              </a:rPr>
              <a:t> SPT </a:t>
            </a:r>
            <a:r>
              <a:rPr lang="en-US" sz="1700" b="1" u="none" dirty="0" err="1">
                <a:latin typeface="Arial Narrow" pitchFamily="34" charset="0"/>
              </a:rPr>
              <a:t>dan</a:t>
            </a:r>
            <a:r>
              <a:rPr lang="en-US" sz="1700" b="1" u="none" dirty="0">
                <a:latin typeface="Arial Narrow" pitchFamily="34" charset="0"/>
              </a:rPr>
              <a:t>/</a:t>
            </a:r>
            <a:r>
              <a:rPr lang="en-US" sz="1700" b="1" u="none" dirty="0" err="1">
                <a:latin typeface="Arial Narrow" pitchFamily="34" charset="0"/>
              </a:rPr>
              <a:t>atau</a:t>
            </a:r>
            <a:r>
              <a:rPr lang="en-US" sz="1700" b="1" u="none" dirty="0">
                <a:latin typeface="Arial Narrow" pitchFamily="34" charset="0"/>
              </a:rPr>
              <a:t> </a:t>
            </a:r>
            <a:r>
              <a:rPr lang="en-US" sz="1700" b="1" u="none" dirty="0" err="1">
                <a:latin typeface="Arial Narrow" pitchFamily="34" charset="0"/>
              </a:rPr>
              <a:t>keterangan</a:t>
            </a:r>
            <a:r>
              <a:rPr lang="en-US" sz="1700" b="1" u="none" dirty="0">
                <a:latin typeface="Arial Narrow" pitchFamily="34" charset="0"/>
              </a:rPr>
              <a:t> </a:t>
            </a:r>
            <a:r>
              <a:rPr lang="en-US" sz="1700" b="1" u="none" dirty="0" err="1">
                <a:latin typeface="Arial Narrow" pitchFamily="34" charset="0"/>
              </a:rPr>
              <a:t>yg</a:t>
            </a:r>
            <a:r>
              <a:rPr lang="en-US" sz="1700" b="1" u="none" dirty="0">
                <a:latin typeface="Arial Narrow" pitchFamily="34" charset="0"/>
              </a:rPr>
              <a:t> </a:t>
            </a:r>
            <a:r>
              <a:rPr lang="en-US" sz="1700" b="1" u="none" dirty="0" err="1">
                <a:latin typeface="Arial Narrow" pitchFamily="34" charset="0"/>
              </a:rPr>
              <a:t>isinya</a:t>
            </a:r>
            <a:r>
              <a:rPr lang="en-US" sz="1700" b="1" u="none" dirty="0">
                <a:latin typeface="Arial Narrow" pitchFamily="34" charset="0"/>
              </a:rPr>
              <a:t>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benar</a:t>
            </a:r>
            <a:r>
              <a:rPr lang="en-US" sz="1700" b="1" u="none" dirty="0">
                <a:latin typeface="Arial Narrow" pitchFamily="34" charset="0"/>
              </a:rPr>
              <a:t> </a:t>
            </a:r>
            <a:r>
              <a:rPr lang="en-US" sz="1700" b="1" u="none" dirty="0" err="1">
                <a:latin typeface="Arial Narrow" pitchFamily="34" charset="0"/>
              </a:rPr>
              <a:t>atau</a:t>
            </a:r>
            <a:r>
              <a:rPr lang="en-US" sz="1700" b="1" u="none" dirty="0">
                <a:latin typeface="Arial Narrow" pitchFamily="34" charset="0"/>
              </a:rPr>
              <a:t>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lengkap</a:t>
            </a:r>
            <a:r>
              <a:rPr lang="en-US" sz="1700" b="1" u="none" dirty="0">
                <a:latin typeface="Arial Narrow" pitchFamily="34" charset="0"/>
              </a:rPr>
              <a:t>; </a:t>
            </a:r>
            <a:r>
              <a:rPr lang="en-US" sz="1700" b="1" u="none" dirty="0" err="1">
                <a:latin typeface="Arial Narrow" pitchFamily="34" charset="0"/>
              </a:rPr>
              <a:t>sehingga</a:t>
            </a:r>
            <a:r>
              <a:rPr lang="en-US" sz="1700" b="1" u="none" dirty="0">
                <a:latin typeface="Arial Narrow" pitchFamily="34" charset="0"/>
              </a:rPr>
              <a:t> </a:t>
            </a:r>
            <a:r>
              <a:rPr lang="en-US" sz="1700" b="1" u="none" dirty="0" err="1">
                <a:latin typeface="Arial Narrow" pitchFamily="34" charset="0"/>
              </a:rPr>
              <a:t>dapat</a:t>
            </a:r>
            <a:r>
              <a:rPr lang="en-US" sz="1700" b="1" u="none" dirty="0">
                <a:latin typeface="Arial Narrow" pitchFamily="34" charset="0"/>
              </a:rPr>
              <a:t> </a:t>
            </a:r>
            <a:r>
              <a:rPr lang="en-US" sz="1700" b="1" u="none" dirty="0" err="1">
                <a:latin typeface="Arial Narrow" pitchFamily="34" charset="0"/>
              </a:rPr>
              <a:t>menimbulkan</a:t>
            </a:r>
            <a:r>
              <a:rPr lang="en-US" sz="1700" b="1" u="none" dirty="0">
                <a:latin typeface="Arial Narrow" pitchFamily="34" charset="0"/>
              </a:rPr>
              <a:t> </a:t>
            </a:r>
            <a:r>
              <a:rPr lang="en-US" sz="1700" b="1" u="none" dirty="0" err="1">
                <a:latin typeface="Arial Narrow" pitchFamily="34" charset="0"/>
              </a:rPr>
              <a:t>kerugian</a:t>
            </a:r>
            <a:r>
              <a:rPr lang="en-US" sz="1700" b="1" u="none" dirty="0">
                <a:latin typeface="Arial Narrow" pitchFamily="34" charset="0"/>
              </a:rPr>
              <a:t> </a:t>
            </a:r>
            <a:r>
              <a:rPr lang="en-US" sz="1700" b="1" u="none" dirty="0" err="1">
                <a:latin typeface="Arial Narrow" pitchFamily="34" charset="0"/>
              </a:rPr>
              <a:t>pada</a:t>
            </a:r>
            <a:r>
              <a:rPr lang="en-US" sz="1700" b="1" u="none" dirty="0">
                <a:latin typeface="Arial Narrow" pitchFamily="34" charset="0"/>
              </a:rPr>
              <a:t> </a:t>
            </a:r>
            <a:r>
              <a:rPr lang="en-US" sz="1700" b="1" u="none" dirty="0" err="1">
                <a:latin typeface="Arial Narrow" pitchFamily="34" charset="0"/>
              </a:rPr>
              <a:t>pendapatan</a:t>
            </a:r>
            <a:r>
              <a:rPr lang="en-US" sz="1700" b="1" u="none" dirty="0">
                <a:latin typeface="Arial Narrow" pitchFamily="34" charset="0"/>
              </a:rPr>
              <a:t> </a:t>
            </a:r>
            <a:r>
              <a:rPr lang="en-US" sz="1700" b="1" u="none" dirty="0" err="1">
                <a:latin typeface="Arial Narrow" pitchFamily="34" charset="0"/>
              </a:rPr>
              <a:t>negara</a:t>
            </a:r>
            <a:r>
              <a:rPr lang="en-US" sz="1700" b="1" u="none" dirty="0">
                <a:latin typeface="Arial Narrow" pitchFamily="34" charset="0"/>
              </a:rPr>
              <a:t> </a:t>
            </a:r>
            <a:r>
              <a:rPr lang="en-US" sz="1700" b="1" u="none" dirty="0" err="1">
                <a:latin typeface="Arial Narrow" pitchFamily="34" charset="0"/>
              </a:rPr>
              <a:t>dipidana</a:t>
            </a:r>
            <a:r>
              <a:rPr lang="en-US" sz="1700" b="1" u="none" dirty="0">
                <a:latin typeface="Arial Narrow" pitchFamily="34" charset="0"/>
              </a:rPr>
              <a:t> </a:t>
            </a:r>
            <a:r>
              <a:rPr lang="en-US" sz="1700" b="1" u="none" dirty="0" err="1">
                <a:latin typeface="Arial Narrow" pitchFamily="34" charset="0"/>
              </a:rPr>
              <a:t>dgn</a:t>
            </a:r>
            <a:r>
              <a:rPr lang="en-US" sz="1700" b="1" u="none" dirty="0">
                <a:latin typeface="Arial Narrow" pitchFamily="34" charset="0"/>
              </a:rPr>
              <a:t> </a:t>
            </a:r>
            <a:r>
              <a:rPr lang="en-US" sz="1700" b="1" u="none" dirty="0" err="1">
                <a:latin typeface="Arial Narrow" pitchFamily="34" charset="0"/>
              </a:rPr>
              <a:t>pidana</a:t>
            </a:r>
            <a:r>
              <a:rPr lang="en-US" sz="1700" b="1" u="none" dirty="0">
                <a:latin typeface="Arial Narrow" pitchFamily="34" charset="0"/>
              </a:rPr>
              <a:t> </a:t>
            </a:r>
            <a:r>
              <a:rPr lang="en-US" sz="1700" b="1" u="none" dirty="0" err="1">
                <a:latin typeface="Arial Narrow" pitchFamily="34" charset="0"/>
              </a:rPr>
              <a:t>penjara</a:t>
            </a:r>
            <a:r>
              <a:rPr lang="en-US" sz="1700" b="1" u="none" dirty="0">
                <a:latin typeface="Arial Narrow" pitchFamily="34" charset="0"/>
              </a:rPr>
              <a:t> paling </a:t>
            </a:r>
            <a:r>
              <a:rPr lang="en-US" sz="1700" b="1" u="none" dirty="0" err="1">
                <a:latin typeface="Arial Narrow" pitchFamily="34" charset="0"/>
              </a:rPr>
              <a:t>singkat</a:t>
            </a:r>
            <a:r>
              <a:rPr lang="en-US" sz="1700" b="1" u="none" dirty="0">
                <a:latin typeface="Arial Narrow" pitchFamily="34" charset="0"/>
              </a:rPr>
              <a:t> 6 </a:t>
            </a:r>
            <a:r>
              <a:rPr lang="en-US" sz="1700" b="1" u="none" dirty="0" err="1">
                <a:latin typeface="Arial Narrow" pitchFamily="34" charset="0"/>
              </a:rPr>
              <a:t>bulan</a:t>
            </a:r>
            <a:r>
              <a:rPr lang="en-US" sz="1700" b="1" u="none" dirty="0">
                <a:latin typeface="Arial Narrow" pitchFamily="34" charset="0"/>
              </a:rPr>
              <a:t> </a:t>
            </a:r>
            <a:r>
              <a:rPr lang="en-US" sz="1700" b="1" u="none" dirty="0" err="1">
                <a:latin typeface="Arial Narrow" pitchFamily="34" charset="0"/>
              </a:rPr>
              <a:t>dan</a:t>
            </a:r>
            <a:r>
              <a:rPr lang="en-US" sz="1700" b="1" u="none" dirty="0">
                <a:latin typeface="Arial Narrow" pitchFamily="34" charset="0"/>
              </a:rPr>
              <a:t> paling lama 6 </a:t>
            </a:r>
            <a:r>
              <a:rPr lang="en-US" sz="1700" b="1" u="none" dirty="0" err="1">
                <a:latin typeface="Arial Narrow" pitchFamily="34" charset="0"/>
              </a:rPr>
              <a:t>tahun</a:t>
            </a:r>
            <a:r>
              <a:rPr lang="en-US" sz="1700" b="1" u="none" dirty="0">
                <a:latin typeface="Arial Narrow" pitchFamily="34" charset="0"/>
              </a:rPr>
              <a:t> </a:t>
            </a:r>
            <a:r>
              <a:rPr lang="en-US" sz="1700" b="1" u="none" dirty="0" err="1">
                <a:latin typeface="Arial Narrow" pitchFamily="34" charset="0"/>
              </a:rPr>
              <a:t>dan</a:t>
            </a:r>
            <a:r>
              <a:rPr lang="en-US" sz="1700" b="1" u="none" dirty="0">
                <a:latin typeface="Arial Narrow" pitchFamily="34" charset="0"/>
              </a:rPr>
              <a:t> </a:t>
            </a:r>
            <a:r>
              <a:rPr lang="en-US" sz="1700" b="1" u="none" dirty="0" err="1">
                <a:latin typeface="Arial Narrow" pitchFamily="34" charset="0"/>
              </a:rPr>
              <a:t>denda</a:t>
            </a:r>
            <a:r>
              <a:rPr lang="en-US" sz="1700" b="1" u="none" dirty="0">
                <a:latin typeface="Arial Narrow" pitchFamily="34" charset="0"/>
              </a:rPr>
              <a:t> paling </a:t>
            </a:r>
            <a:r>
              <a:rPr lang="en-US" sz="1700" b="1" u="none" dirty="0" err="1">
                <a:latin typeface="Arial Narrow" pitchFamily="34" charset="0"/>
              </a:rPr>
              <a:t>sedikit</a:t>
            </a:r>
            <a:r>
              <a:rPr lang="en-US" sz="1700" b="1" u="none" dirty="0">
                <a:latin typeface="Arial Narrow" pitchFamily="34" charset="0"/>
              </a:rPr>
              <a:t> 2 kali </a:t>
            </a:r>
            <a:r>
              <a:rPr lang="en-US" sz="1700" b="1" u="none" dirty="0" err="1">
                <a:latin typeface="Arial Narrow" pitchFamily="34" charset="0"/>
              </a:rPr>
              <a:t>jumlah</a:t>
            </a:r>
            <a:r>
              <a:rPr lang="en-US" sz="1700" b="1" u="none" dirty="0">
                <a:latin typeface="Arial Narrow" pitchFamily="34" charset="0"/>
              </a:rPr>
              <a:t> </a:t>
            </a:r>
            <a:r>
              <a:rPr lang="en-US" sz="1700" b="1" u="none" dirty="0" err="1">
                <a:latin typeface="Arial Narrow" pitchFamily="34" charset="0"/>
              </a:rPr>
              <a:t>pajak</a:t>
            </a:r>
            <a:r>
              <a:rPr lang="en-US" sz="1700" b="1" u="none" dirty="0">
                <a:latin typeface="Arial Narrow" pitchFamily="34" charset="0"/>
              </a:rPr>
              <a:t> </a:t>
            </a:r>
            <a:r>
              <a:rPr lang="en-US" sz="1700" b="1" u="none" dirty="0" err="1">
                <a:latin typeface="Arial Narrow" pitchFamily="34" charset="0"/>
              </a:rPr>
              <a:t>terutang</a:t>
            </a:r>
            <a:r>
              <a:rPr lang="en-US" sz="1700" b="1" u="none" dirty="0">
                <a:latin typeface="Arial Narrow" pitchFamily="34" charset="0"/>
              </a:rPr>
              <a:t> </a:t>
            </a:r>
            <a:r>
              <a:rPr lang="en-US" sz="1700" b="1" u="none" dirty="0" err="1">
                <a:latin typeface="Arial Narrow" pitchFamily="34" charset="0"/>
              </a:rPr>
              <a:t>yg</a:t>
            </a:r>
            <a:r>
              <a:rPr lang="en-US" sz="1700" b="1" u="none" dirty="0">
                <a:latin typeface="Arial Narrow" pitchFamily="34" charset="0"/>
              </a:rPr>
              <a:t>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atau</a:t>
            </a:r>
            <a:r>
              <a:rPr lang="en-US" sz="1700" b="1" u="none" dirty="0">
                <a:latin typeface="Arial Narrow" pitchFamily="34" charset="0"/>
              </a:rPr>
              <a:t> </a:t>
            </a:r>
            <a:r>
              <a:rPr lang="en-US" sz="1700" b="1" u="none" dirty="0" err="1">
                <a:latin typeface="Arial Narrow" pitchFamily="34" charset="0"/>
              </a:rPr>
              <a:t>kurang</a:t>
            </a:r>
            <a:r>
              <a:rPr lang="en-US" sz="1700" b="1" u="none" dirty="0">
                <a:latin typeface="Arial Narrow" pitchFamily="34" charset="0"/>
              </a:rPr>
              <a:t> </a:t>
            </a:r>
            <a:r>
              <a:rPr lang="en-US" sz="1700" b="1" u="none" dirty="0" err="1">
                <a:latin typeface="Arial Narrow" pitchFamily="34" charset="0"/>
              </a:rPr>
              <a:t>dibayar</a:t>
            </a:r>
            <a:r>
              <a:rPr lang="en-US" sz="1700" b="1" u="none" dirty="0">
                <a:latin typeface="Arial Narrow" pitchFamily="34" charset="0"/>
              </a:rPr>
              <a:t> </a:t>
            </a:r>
            <a:r>
              <a:rPr lang="en-US" sz="1700" b="1" u="none" dirty="0" err="1">
                <a:latin typeface="Arial Narrow" pitchFamily="34" charset="0"/>
              </a:rPr>
              <a:t>dan</a:t>
            </a:r>
            <a:r>
              <a:rPr lang="en-US" sz="1700" b="1" u="none" dirty="0">
                <a:latin typeface="Arial Narrow" pitchFamily="34" charset="0"/>
              </a:rPr>
              <a:t> paling </a:t>
            </a:r>
            <a:r>
              <a:rPr lang="en-US" sz="1700" b="1" u="none" dirty="0" err="1">
                <a:latin typeface="Arial Narrow" pitchFamily="34" charset="0"/>
              </a:rPr>
              <a:t>banyak</a:t>
            </a:r>
            <a:r>
              <a:rPr lang="en-US" sz="1700" b="1" u="none" dirty="0">
                <a:latin typeface="Arial Narrow" pitchFamily="34" charset="0"/>
              </a:rPr>
              <a:t> 4 kali </a:t>
            </a:r>
            <a:r>
              <a:rPr lang="en-US" sz="1700" b="1" u="none" dirty="0" err="1">
                <a:latin typeface="Arial Narrow" pitchFamily="34" charset="0"/>
              </a:rPr>
              <a:t>jumlah</a:t>
            </a:r>
            <a:r>
              <a:rPr lang="en-US" sz="1700" b="1" u="none" dirty="0">
                <a:latin typeface="Arial Narrow" pitchFamily="34" charset="0"/>
              </a:rPr>
              <a:t> </a:t>
            </a:r>
            <a:r>
              <a:rPr lang="en-US" sz="1700" b="1" u="none" dirty="0" err="1">
                <a:latin typeface="Arial Narrow" pitchFamily="34" charset="0"/>
              </a:rPr>
              <a:t>pajak</a:t>
            </a:r>
            <a:r>
              <a:rPr lang="en-US" sz="1700" b="1" u="none" dirty="0">
                <a:latin typeface="Arial Narrow" pitchFamily="34" charset="0"/>
              </a:rPr>
              <a:t> </a:t>
            </a:r>
            <a:r>
              <a:rPr lang="en-US" sz="1700" b="1" u="none" dirty="0" err="1">
                <a:latin typeface="Arial Narrow" pitchFamily="34" charset="0"/>
              </a:rPr>
              <a:t>terutang</a:t>
            </a:r>
            <a:r>
              <a:rPr lang="en-US" sz="1700" b="1" u="none" dirty="0">
                <a:latin typeface="Arial Narrow" pitchFamily="34" charset="0"/>
              </a:rPr>
              <a:t> </a:t>
            </a:r>
            <a:r>
              <a:rPr lang="en-US" sz="1700" b="1" u="none" dirty="0" err="1">
                <a:latin typeface="Arial Narrow" pitchFamily="34" charset="0"/>
              </a:rPr>
              <a:t>yg</a:t>
            </a:r>
            <a:r>
              <a:rPr lang="en-US" sz="1700" b="1" u="none" dirty="0">
                <a:latin typeface="Arial Narrow" pitchFamily="34" charset="0"/>
              </a:rPr>
              <a:t> </a:t>
            </a:r>
            <a:r>
              <a:rPr lang="en-US" sz="1700" b="1" u="none" dirty="0" err="1">
                <a:latin typeface="Arial Narrow" pitchFamily="34" charset="0"/>
              </a:rPr>
              <a:t>tidak</a:t>
            </a:r>
            <a:r>
              <a:rPr lang="en-US" sz="1700" b="1" u="none" dirty="0">
                <a:latin typeface="Arial Narrow" pitchFamily="34" charset="0"/>
              </a:rPr>
              <a:t> </a:t>
            </a:r>
            <a:r>
              <a:rPr lang="en-US" sz="1700" b="1" u="none" dirty="0" err="1">
                <a:latin typeface="Arial Narrow" pitchFamily="34" charset="0"/>
              </a:rPr>
              <a:t>atau</a:t>
            </a:r>
            <a:r>
              <a:rPr lang="en-US" sz="1700" b="1" u="none" dirty="0">
                <a:latin typeface="Arial Narrow" pitchFamily="34" charset="0"/>
              </a:rPr>
              <a:t> </a:t>
            </a:r>
            <a:r>
              <a:rPr lang="en-US" sz="1700" b="1" u="none" dirty="0" err="1">
                <a:latin typeface="Arial Narrow" pitchFamily="34" charset="0"/>
              </a:rPr>
              <a:t>kurang</a:t>
            </a:r>
            <a:r>
              <a:rPr lang="en-US" sz="1700" b="1" u="none" dirty="0">
                <a:latin typeface="Arial Narrow" pitchFamily="34" charset="0"/>
              </a:rPr>
              <a:t> </a:t>
            </a:r>
            <a:r>
              <a:rPr lang="en-US" sz="1700" b="1" u="none" dirty="0" err="1">
                <a:latin typeface="Arial Narrow" pitchFamily="34" charset="0"/>
              </a:rPr>
              <a:t>dibayar</a:t>
            </a:r>
            <a:r>
              <a:rPr lang="en-US" sz="1700" b="1" u="none" dirty="0">
                <a:latin typeface="Arial Narrow" pitchFamily="34" charset="0"/>
              </a:rPr>
              <a:t>. (</a:t>
            </a:r>
            <a:r>
              <a:rPr lang="en-US" sz="1700" b="1" u="none" dirty="0" err="1">
                <a:latin typeface="Arial Narrow" pitchFamily="34" charset="0"/>
              </a:rPr>
              <a:t>Pasal</a:t>
            </a:r>
            <a:r>
              <a:rPr lang="en-US" sz="1700" b="1" u="none" dirty="0">
                <a:latin typeface="Arial Narrow" pitchFamily="34" charset="0"/>
              </a:rPr>
              <a:t> 39 UU KUP)</a:t>
            </a:r>
          </a:p>
        </p:txBody>
      </p:sp>
      <p:sp>
        <p:nvSpPr>
          <p:cNvPr id="86025" name="Rectangle 14"/>
          <p:cNvSpPr>
            <a:spLocks noChangeArrowheads="1"/>
          </p:cNvSpPr>
          <p:nvPr/>
        </p:nvSpPr>
        <p:spPr bwMode="auto">
          <a:xfrm>
            <a:off x="34925" y="44450"/>
            <a:ext cx="935038" cy="400050"/>
          </a:xfrm>
          <a:prstGeom prst="rect">
            <a:avLst/>
          </a:prstGeom>
          <a:solidFill>
            <a:srgbClr val="FFFFCC"/>
          </a:solidFill>
          <a:ln w="28575">
            <a:solidFill>
              <a:srgbClr val="FF33CC"/>
            </a:solidFill>
            <a:miter lim="800000"/>
            <a:headEnd/>
            <a:tailEnd/>
          </a:ln>
        </p:spPr>
        <p:txBody>
          <a:bodyPr lIns="91422" tIns="45712" rIns="91422" bIns="45712" anchor="ctr"/>
          <a:lstStyle/>
          <a:p>
            <a:r>
              <a:rPr lang="en-US" sz="3200" u="none">
                <a:solidFill>
                  <a:schemeClr val="tx2"/>
                </a:solidFill>
                <a:latin typeface="Tahoma" pitchFamily="34" charset="0"/>
              </a:rPr>
              <a:t>SPT</a:t>
            </a:r>
          </a:p>
        </p:txBody>
      </p:sp>
      <p:sp>
        <p:nvSpPr>
          <p:cNvPr id="134159" name="AutoShape 15"/>
          <p:cNvSpPr>
            <a:spLocks noChangeArrowheads="1"/>
          </p:cNvSpPr>
          <p:nvPr/>
        </p:nvSpPr>
        <p:spPr bwMode="auto">
          <a:xfrm rot="568284">
            <a:off x="4427538" y="404813"/>
            <a:ext cx="865187" cy="287337"/>
          </a:xfrm>
          <a:prstGeom prst="rightArrow">
            <a:avLst>
              <a:gd name="adj1" fmla="val 50000"/>
              <a:gd name="adj2" fmla="val 75276"/>
            </a:avLst>
          </a:prstGeom>
          <a:solidFill>
            <a:schemeClr val="accent1"/>
          </a:solidFill>
          <a:ln w="9525">
            <a:solidFill>
              <a:schemeClr val="tx1"/>
            </a:solidFill>
            <a:miter lim="800000"/>
            <a:headEnd/>
            <a:tailEnd/>
          </a:ln>
        </p:spPr>
        <p:txBody>
          <a:bodyPr wrap="none" anchor="ctr"/>
          <a:lstStyle/>
          <a:p>
            <a:endParaRPr lang="en-US"/>
          </a:p>
        </p:txBody>
      </p:sp>
      <p:sp>
        <p:nvSpPr>
          <p:cNvPr id="134160" name="AutoShape 16"/>
          <p:cNvSpPr>
            <a:spLocks noChangeArrowheads="1"/>
          </p:cNvSpPr>
          <p:nvPr/>
        </p:nvSpPr>
        <p:spPr bwMode="auto">
          <a:xfrm rot="10239658">
            <a:off x="3563938" y="404813"/>
            <a:ext cx="865187" cy="287337"/>
          </a:xfrm>
          <a:prstGeom prst="rightArrow">
            <a:avLst>
              <a:gd name="adj1" fmla="val 50000"/>
              <a:gd name="adj2" fmla="val 75276"/>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4146"/>
                                        </p:tgtEl>
                                        <p:attrNameLst>
                                          <p:attrName>style.visibility</p:attrName>
                                        </p:attrNameLst>
                                      </p:cBhvr>
                                      <p:to>
                                        <p:strVal val="visible"/>
                                      </p:to>
                                    </p:set>
                                    <p:animEffect transition="in" filter="box(in)">
                                      <p:cBhvr>
                                        <p:cTn id="7" dur="1000"/>
                                        <p:tgtEl>
                                          <p:spTgt spid="13414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34160"/>
                                        </p:tgtEl>
                                        <p:attrNameLst>
                                          <p:attrName>style.visibility</p:attrName>
                                        </p:attrNameLst>
                                      </p:cBhvr>
                                      <p:to>
                                        <p:strVal val="visible"/>
                                      </p:to>
                                    </p:set>
                                    <p:animEffect transition="in" filter="diamond(in)">
                                      <p:cBhvr>
                                        <p:cTn id="12" dur="2000"/>
                                        <p:tgtEl>
                                          <p:spTgt spid="134160"/>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34148"/>
                                        </p:tgtEl>
                                        <p:attrNameLst>
                                          <p:attrName>style.visibility</p:attrName>
                                        </p:attrNameLst>
                                      </p:cBhvr>
                                      <p:to>
                                        <p:strVal val="visible"/>
                                      </p:to>
                                    </p:set>
                                    <p:animEffect transition="in" filter="diamond(in)">
                                      <p:cBhvr>
                                        <p:cTn id="17" dur="2000"/>
                                        <p:tgtEl>
                                          <p:spTgt spid="134148"/>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34159"/>
                                        </p:tgtEl>
                                        <p:attrNameLst>
                                          <p:attrName>style.visibility</p:attrName>
                                        </p:attrNameLst>
                                      </p:cBhvr>
                                      <p:to>
                                        <p:strVal val="visible"/>
                                      </p:to>
                                    </p:set>
                                    <p:animEffect transition="in" filter="diamond(in)">
                                      <p:cBhvr>
                                        <p:cTn id="22" dur="2000"/>
                                        <p:tgtEl>
                                          <p:spTgt spid="134159"/>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34150"/>
                                        </p:tgtEl>
                                        <p:attrNameLst>
                                          <p:attrName>style.visibility</p:attrName>
                                        </p:attrNameLst>
                                      </p:cBhvr>
                                      <p:to>
                                        <p:strVal val="visible"/>
                                      </p:to>
                                    </p:set>
                                    <p:animEffect transition="in" filter="diamond(in)">
                                      <p:cBhvr>
                                        <p:cTn id="27" dur="2000"/>
                                        <p:tgtEl>
                                          <p:spTgt spid="134150"/>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34151"/>
                                        </p:tgtEl>
                                        <p:attrNameLst>
                                          <p:attrName>style.visibility</p:attrName>
                                        </p:attrNameLst>
                                      </p:cBhvr>
                                      <p:to>
                                        <p:strVal val="visible"/>
                                      </p:to>
                                    </p:set>
                                    <p:animEffect transition="in" filter="checkerboard(across)">
                                      <p:cBhvr>
                                        <p:cTn id="32" dur="1000"/>
                                        <p:tgtEl>
                                          <p:spTgt spid="134151"/>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134152"/>
                                        </p:tgtEl>
                                        <p:attrNameLst>
                                          <p:attrName>style.visibility</p:attrName>
                                        </p:attrNameLst>
                                      </p:cBhvr>
                                      <p:to>
                                        <p:strVal val="visible"/>
                                      </p:to>
                                    </p:set>
                                    <p:animEffect transition="in" filter="checkerboard(across)">
                                      <p:cBhvr>
                                        <p:cTn id="37" dur="1000"/>
                                        <p:tgtEl>
                                          <p:spTgt spid="134152"/>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34153"/>
                                        </p:tgtEl>
                                        <p:attrNameLst>
                                          <p:attrName>style.visibility</p:attrName>
                                        </p:attrNameLst>
                                      </p:cBhvr>
                                      <p:to>
                                        <p:strVal val="visible"/>
                                      </p:to>
                                    </p:set>
                                    <p:animEffect transition="in" filter="box(in)">
                                      <p:cBhvr>
                                        <p:cTn id="42" dur="1000"/>
                                        <p:tgtEl>
                                          <p:spTgt spid="134153"/>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134154"/>
                                        </p:tgtEl>
                                        <p:attrNameLst>
                                          <p:attrName>style.visibility</p:attrName>
                                        </p:attrNameLst>
                                      </p:cBhvr>
                                      <p:to>
                                        <p:strVal val="visible"/>
                                      </p:to>
                                    </p:set>
                                    <p:animEffect transition="in" filter="box(in)">
                                      <p:cBhvr>
                                        <p:cTn id="47" dur="1000"/>
                                        <p:tgtEl>
                                          <p:spTgt spid="134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animBg="1"/>
      <p:bldP spid="134148" grpId="0" animBg="1"/>
      <p:bldP spid="134150" grpId="0" animBg="1"/>
      <p:bldP spid="134151" grpId="0" animBg="1"/>
      <p:bldP spid="134152" grpId="0" animBg="1"/>
      <p:bldP spid="134153" grpId="0" animBg="1"/>
      <p:bldP spid="134154" grpId="0" animBg="1"/>
      <p:bldP spid="134159" grpId="0" animBg="1"/>
      <p:bldP spid="134160"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a:xfrm>
            <a:off x="900113" y="44450"/>
            <a:ext cx="7402512" cy="504825"/>
          </a:xfrm>
          <a:ln w="38100">
            <a:solidFill>
              <a:schemeClr val="accent2"/>
            </a:solidFill>
          </a:ln>
        </p:spPr>
        <p:txBody>
          <a:bodyPr/>
          <a:lstStyle/>
          <a:p>
            <a:pPr eaLnBrk="1" hangingPunct="1"/>
            <a:r>
              <a:rPr lang="en-US" sz="2400" b="1" smtClean="0">
                <a:latin typeface="Courier New" pitchFamily="49" charset="0"/>
              </a:rPr>
              <a:t>PIDANA KEALPAAN TIDAK MENYAMPAIKAN SPT</a:t>
            </a:r>
          </a:p>
        </p:txBody>
      </p:sp>
      <p:sp>
        <p:nvSpPr>
          <p:cNvPr id="312323" name="Rectangle 3"/>
          <p:cNvSpPr>
            <a:spLocks noChangeArrowheads="1"/>
          </p:cNvSpPr>
          <p:nvPr/>
        </p:nvSpPr>
        <p:spPr bwMode="auto">
          <a:xfrm>
            <a:off x="228600" y="692150"/>
            <a:ext cx="8686800" cy="3101975"/>
          </a:xfrm>
          <a:prstGeom prst="rect">
            <a:avLst/>
          </a:prstGeom>
          <a:noFill/>
          <a:ln w="38100">
            <a:solidFill>
              <a:srgbClr val="FF33CC"/>
            </a:solidFill>
            <a:miter lim="800000"/>
            <a:headEnd/>
            <a:tailEnd/>
          </a:ln>
        </p:spPr>
        <p:txBody>
          <a:bodyPr lIns="91422" tIns="45712" rIns="91422" bIns="45712">
            <a:spAutoFit/>
          </a:bodyPr>
          <a:lstStyle/>
          <a:p>
            <a:pPr algn="l">
              <a:lnSpc>
                <a:spcPct val="90000"/>
              </a:lnSpc>
            </a:pPr>
            <a:r>
              <a:rPr lang="sv-SE" sz="1800" b="1" u="none"/>
              <a:t>Setiap orang yang karena kealpaannya: </a:t>
            </a:r>
          </a:p>
          <a:p>
            <a:pPr algn="l">
              <a:lnSpc>
                <a:spcPct val="90000"/>
              </a:lnSpc>
            </a:pPr>
            <a:r>
              <a:rPr lang="sv-SE" sz="1800" b="1" u="none"/>
              <a:t>a. tidak menyampaikan Surat Pemberitahuan; atau </a:t>
            </a:r>
          </a:p>
          <a:p>
            <a:pPr algn="l">
              <a:lnSpc>
                <a:spcPct val="90000"/>
              </a:lnSpc>
            </a:pPr>
            <a:r>
              <a:rPr lang="sv-SE" sz="1800" b="1" u="none"/>
              <a:t>b. menyampaikan Surat Pemberitahuan, tetapi isinya tidak benar atau tidak lengkap, atau melampirkan keterangan yang isinya tidak benar sehingga dapat menimbulkan kerugian pada pendapatan negara dan perbuatan tersebut merupakan perbuatan </a:t>
            </a:r>
            <a:r>
              <a:rPr lang="sv-SE" sz="1800" b="1"/>
              <a:t>setelah perbuatan yang pertama kali sebagaimana dimaksud dalam Pasal 13A</a:t>
            </a:r>
            <a:r>
              <a:rPr lang="sv-SE" sz="1800" b="1" u="none"/>
              <a:t>, didenda paling sedikit 1 (satu) kali jumlah pajak terutang yang tidak atau kurang dibayar dan paling banyak 2 (dua) kali jumlah pajak terutang yang tidak atau kurang dibayar, atau dipidana kurungan paling singkat 3 (tiga) bulan atau paling lama 1 (satu) tahun.</a:t>
            </a:r>
            <a:r>
              <a:rPr lang="en-US" sz="1800" b="1" u="none"/>
              <a:t> (Pasal 38 UU KUP)</a:t>
            </a:r>
            <a:endParaRPr lang="en-GB" sz="1800" b="1" u="none"/>
          </a:p>
        </p:txBody>
      </p:sp>
      <p:sp>
        <p:nvSpPr>
          <p:cNvPr id="312324" name="AutoShape 4"/>
          <p:cNvSpPr>
            <a:spLocks noChangeArrowheads="1"/>
          </p:cNvSpPr>
          <p:nvPr/>
        </p:nvSpPr>
        <p:spPr bwMode="auto">
          <a:xfrm>
            <a:off x="4030663" y="404813"/>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12325" name="Line 5"/>
          <p:cNvSpPr>
            <a:spLocks noChangeShapeType="1"/>
          </p:cNvSpPr>
          <p:nvPr/>
        </p:nvSpPr>
        <p:spPr bwMode="auto">
          <a:xfrm flipH="1">
            <a:off x="827088" y="2636838"/>
            <a:ext cx="19050" cy="1368425"/>
          </a:xfrm>
          <a:prstGeom prst="line">
            <a:avLst/>
          </a:prstGeom>
          <a:noFill/>
          <a:ln w="28575">
            <a:solidFill>
              <a:srgbClr val="FF33CC"/>
            </a:solidFill>
            <a:round/>
            <a:headEnd/>
            <a:tailEnd type="triangle" w="med" len="med"/>
          </a:ln>
        </p:spPr>
        <p:txBody>
          <a:bodyPr/>
          <a:lstStyle/>
          <a:p>
            <a:endParaRPr lang="en-US"/>
          </a:p>
        </p:txBody>
      </p:sp>
      <p:sp>
        <p:nvSpPr>
          <p:cNvPr id="312326" name="Rectangle 6"/>
          <p:cNvSpPr>
            <a:spLocks noChangeArrowheads="1"/>
          </p:cNvSpPr>
          <p:nvPr/>
        </p:nvSpPr>
        <p:spPr bwMode="auto">
          <a:xfrm>
            <a:off x="228600" y="4005263"/>
            <a:ext cx="8686800" cy="2665412"/>
          </a:xfrm>
          <a:prstGeom prst="rect">
            <a:avLst/>
          </a:prstGeom>
          <a:noFill/>
          <a:ln w="9525">
            <a:solidFill>
              <a:schemeClr val="accent2"/>
            </a:solidFill>
            <a:miter lim="800000"/>
            <a:headEnd/>
            <a:tailEnd/>
          </a:ln>
        </p:spPr>
        <p:txBody>
          <a:bodyPr lIns="98822" tIns="49410" rIns="98822" bIns="49410">
            <a:spAutoFit/>
          </a:bodyPr>
          <a:lstStyle/>
          <a:p>
            <a:pPr defTabSz="989013">
              <a:lnSpc>
                <a:spcPct val="90000"/>
              </a:lnSpc>
              <a:spcBef>
                <a:spcPct val="50000"/>
              </a:spcBef>
            </a:pPr>
            <a:r>
              <a:rPr lang="es-ES" sz="1800" u="none">
                <a:latin typeface="Tahoma" pitchFamily="34" charset="0"/>
              </a:rPr>
              <a:t>Wajib Pajak yang karena kealpaannya tidak menyampaikan Surat Pemberitahuan atau menyampaikan Surat Pemberitahuan, tetapi isinya tidak benar atau tidak lengkap, atau melampirkan keterangan yang isinya tidak benar sehingga dapat menimbulkan kerugian pada pendapatan negara, </a:t>
            </a:r>
            <a:r>
              <a:rPr lang="es-ES" sz="2000" b="1"/>
              <a:t>tidak dikenai sanksi pidana apabila kealpaan tersebut pertama kali dilakukan oleh Wajib Pajak</a:t>
            </a:r>
            <a:r>
              <a:rPr lang="es-ES" sz="1800" u="none">
                <a:latin typeface="Tahoma" pitchFamily="34" charset="0"/>
              </a:rPr>
              <a:t> dan Wajib Pajak tersebut wajib melunasi kekurangan pembayaran jumlah pajak yang terutang beserta sanksi administrasi berupa kenaikan sebesar 200% (dua ratus persen) dari jumlah pajak yang kurang dibayar yang ditetapkan melalui penerbitan Surat Ketetapan Pajak Kurang Bayar.</a:t>
            </a:r>
            <a:r>
              <a:rPr lang="en-US" sz="1800" u="none">
                <a:latin typeface="Tahoma" pitchFamily="34" charset="0"/>
              </a:rPr>
              <a:t>  (Pasal 13A UU KUP)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12322"/>
                                        </p:tgtEl>
                                        <p:attrNameLst>
                                          <p:attrName>style.visibility</p:attrName>
                                        </p:attrNameLst>
                                      </p:cBhvr>
                                      <p:to>
                                        <p:strVal val="visible"/>
                                      </p:to>
                                    </p:set>
                                    <p:anim calcmode="lin" valueType="num">
                                      <p:cBhvr>
                                        <p:cTn id="7" dur="1000" fill="hold"/>
                                        <p:tgtEl>
                                          <p:spTgt spid="312322"/>
                                        </p:tgtEl>
                                        <p:attrNameLst>
                                          <p:attrName>ppt_w</p:attrName>
                                        </p:attrNameLst>
                                      </p:cBhvr>
                                      <p:tavLst>
                                        <p:tav tm="0">
                                          <p:val>
                                            <p:strVal val="#ppt_w*0.70"/>
                                          </p:val>
                                        </p:tav>
                                        <p:tav tm="100000">
                                          <p:val>
                                            <p:strVal val="#ppt_w"/>
                                          </p:val>
                                        </p:tav>
                                      </p:tavLst>
                                    </p:anim>
                                    <p:anim calcmode="lin" valueType="num">
                                      <p:cBhvr>
                                        <p:cTn id="8" dur="1000" fill="hold"/>
                                        <p:tgtEl>
                                          <p:spTgt spid="312322"/>
                                        </p:tgtEl>
                                        <p:attrNameLst>
                                          <p:attrName>ppt_h</p:attrName>
                                        </p:attrNameLst>
                                      </p:cBhvr>
                                      <p:tavLst>
                                        <p:tav tm="0">
                                          <p:val>
                                            <p:strVal val="#ppt_h"/>
                                          </p:val>
                                        </p:tav>
                                        <p:tav tm="100000">
                                          <p:val>
                                            <p:strVal val="#ppt_h"/>
                                          </p:val>
                                        </p:tav>
                                      </p:tavLst>
                                    </p:anim>
                                    <p:animEffect transition="in" filter="fade">
                                      <p:cBhvr>
                                        <p:cTn id="9" dur="1000"/>
                                        <p:tgtEl>
                                          <p:spTgt spid="31232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12324"/>
                                        </p:tgtEl>
                                        <p:attrNameLst>
                                          <p:attrName>style.visibility</p:attrName>
                                        </p:attrNameLst>
                                      </p:cBhvr>
                                      <p:to>
                                        <p:strVal val="visible"/>
                                      </p:to>
                                    </p:set>
                                    <p:anim calcmode="lin" valueType="num">
                                      <p:cBhvr additive="base">
                                        <p:cTn id="14" dur="500" fill="hold"/>
                                        <p:tgtEl>
                                          <p:spTgt spid="312324"/>
                                        </p:tgtEl>
                                        <p:attrNameLst>
                                          <p:attrName>ppt_x</p:attrName>
                                        </p:attrNameLst>
                                      </p:cBhvr>
                                      <p:tavLst>
                                        <p:tav tm="0">
                                          <p:val>
                                            <p:strVal val="#ppt_x"/>
                                          </p:val>
                                        </p:tav>
                                        <p:tav tm="100000">
                                          <p:val>
                                            <p:strVal val="#ppt_x"/>
                                          </p:val>
                                        </p:tav>
                                      </p:tavLst>
                                    </p:anim>
                                    <p:anim calcmode="lin" valueType="num">
                                      <p:cBhvr additive="base">
                                        <p:cTn id="15" dur="500" fill="hold"/>
                                        <p:tgtEl>
                                          <p:spTgt spid="31232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312323"/>
                                        </p:tgtEl>
                                        <p:attrNameLst>
                                          <p:attrName>style.visibility</p:attrName>
                                        </p:attrNameLst>
                                      </p:cBhvr>
                                      <p:to>
                                        <p:strVal val="visible"/>
                                      </p:to>
                                    </p:set>
                                    <p:animEffect transition="in" filter="wipe(down)">
                                      <p:cBhvr>
                                        <p:cTn id="20" dur="1000"/>
                                        <p:tgtEl>
                                          <p:spTgt spid="31232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2325"/>
                                        </p:tgtEl>
                                        <p:attrNameLst>
                                          <p:attrName>style.visibility</p:attrName>
                                        </p:attrNameLst>
                                      </p:cBhvr>
                                      <p:to>
                                        <p:strVal val="visible"/>
                                      </p:to>
                                    </p:set>
                                    <p:anim calcmode="lin" valueType="num">
                                      <p:cBhvr additive="base">
                                        <p:cTn id="25" dur="500" fill="hold"/>
                                        <p:tgtEl>
                                          <p:spTgt spid="312325"/>
                                        </p:tgtEl>
                                        <p:attrNameLst>
                                          <p:attrName>ppt_x</p:attrName>
                                        </p:attrNameLst>
                                      </p:cBhvr>
                                      <p:tavLst>
                                        <p:tav tm="0">
                                          <p:val>
                                            <p:strVal val="#ppt_x"/>
                                          </p:val>
                                        </p:tav>
                                        <p:tav tm="100000">
                                          <p:val>
                                            <p:strVal val="#ppt_x"/>
                                          </p:val>
                                        </p:tav>
                                      </p:tavLst>
                                    </p:anim>
                                    <p:anim calcmode="lin" valueType="num">
                                      <p:cBhvr additive="base">
                                        <p:cTn id="26" dur="500" fill="hold"/>
                                        <p:tgtEl>
                                          <p:spTgt spid="31232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312326"/>
                                        </p:tgtEl>
                                        <p:attrNameLst>
                                          <p:attrName>style.visibility</p:attrName>
                                        </p:attrNameLst>
                                      </p:cBhvr>
                                      <p:to>
                                        <p:strVal val="visible"/>
                                      </p:to>
                                    </p:set>
                                    <p:animEffect transition="in" filter="wipe(down)">
                                      <p:cBhvr>
                                        <p:cTn id="31" dur="500"/>
                                        <p:tgtEl>
                                          <p:spTgt spid="3123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2" grpId="0" animBg="1"/>
      <p:bldP spid="312323" grpId="0" animBg="1"/>
      <p:bldP spid="312324" grpId="0" animBg="1"/>
      <p:bldP spid="312325" grpId="0" animBg="1"/>
      <p:bldP spid="312326"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a:xfrm>
            <a:off x="755650" y="71438"/>
            <a:ext cx="7848600" cy="981075"/>
          </a:xfrm>
          <a:ln w="38100">
            <a:solidFill>
              <a:schemeClr val="accent2"/>
            </a:solidFill>
          </a:ln>
        </p:spPr>
        <p:txBody>
          <a:bodyPr/>
          <a:lstStyle/>
          <a:p>
            <a:pPr eaLnBrk="1" hangingPunct="1">
              <a:lnSpc>
                <a:spcPct val="80000"/>
              </a:lnSpc>
            </a:pPr>
            <a:r>
              <a:rPr lang="en-US" sz="2400" b="1" smtClean="0">
                <a:latin typeface="Courier New" pitchFamily="49" charset="0"/>
              </a:rPr>
              <a:t>YANG TIDAK DIKENAI SANKSI ADMINISTRASI BERUPA DENDA KARENA TIDAK MEMENUHI KEWAJIBAN PENYAMPAIAN SPT </a:t>
            </a:r>
            <a:r>
              <a:rPr lang="en-US" sz="2000" b="1" smtClean="0">
                <a:latin typeface="Arial Narrow" pitchFamily="34" charset="0"/>
              </a:rPr>
              <a:t>(Pasal 7 ayat 2 UU KUP)</a:t>
            </a:r>
          </a:p>
        </p:txBody>
      </p:sp>
      <p:sp>
        <p:nvSpPr>
          <p:cNvPr id="305155" name="Rectangle 3"/>
          <p:cNvSpPr>
            <a:spLocks noChangeArrowheads="1"/>
          </p:cNvSpPr>
          <p:nvPr/>
        </p:nvSpPr>
        <p:spPr bwMode="auto">
          <a:xfrm>
            <a:off x="73025" y="1125538"/>
            <a:ext cx="8963025" cy="1223962"/>
          </a:xfrm>
          <a:prstGeom prst="rect">
            <a:avLst/>
          </a:prstGeom>
          <a:solidFill>
            <a:schemeClr val="bg1"/>
          </a:solidFill>
          <a:ln w="28575">
            <a:solidFill>
              <a:schemeClr val="accent2"/>
            </a:solidFill>
            <a:miter lim="800000"/>
            <a:headEnd/>
            <a:tailEnd/>
          </a:ln>
        </p:spPr>
        <p:txBody>
          <a:bodyPr lIns="91422" tIns="45712" rIns="91422" bIns="45712">
            <a:spAutoFit/>
          </a:bodyPr>
          <a:lstStyle/>
          <a:p>
            <a:pPr>
              <a:lnSpc>
                <a:spcPct val="90000"/>
              </a:lnSpc>
              <a:spcBef>
                <a:spcPct val="50000"/>
              </a:spcBef>
            </a:pPr>
            <a:r>
              <a:rPr lang="en-US" sz="1600" b="1" u="none"/>
              <a:t>SPT tidak disampaikan dalam jangka waktunya dikenakan </a:t>
            </a:r>
            <a:r>
              <a:rPr lang="en-US" sz="1600" b="1" u="none">
                <a:solidFill>
                  <a:srgbClr val="CC3300"/>
                </a:solidFill>
              </a:rPr>
              <a:t>sanksi administrasi berupa denda </a:t>
            </a:r>
            <a:r>
              <a:rPr lang="id-ID" sz="1600" b="1" u="none"/>
              <a:t>Rp500.000,00 untuk S</a:t>
            </a:r>
            <a:r>
              <a:rPr lang="en-US" sz="1600" b="1" u="none"/>
              <a:t>PT</a:t>
            </a:r>
            <a:r>
              <a:rPr lang="id-ID" sz="1600" b="1" u="none"/>
              <a:t> Masa P</a:t>
            </a:r>
            <a:r>
              <a:rPr lang="en-US" sz="1600" b="1" u="none"/>
              <a:t>PN</a:t>
            </a:r>
            <a:r>
              <a:rPr lang="id-ID" sz="1600" b="1" u="none"/>
              <a:t>, Rp100.000,00 untuk S</a:t>
            </a:r>
            <a:r>
              <a:rPr lang="en-US" sz="1600" b="1" u="none"/>
              <a:t>PT</a:t>
            </a:r>
            <a:r>
              <a:rPr lang="id-ID" sz="1600" b="1" u="none"/>
              <a:t> Masa lainnya, dan sebesar Rp1.000.000,00 untuk S</a:t>
            </a:r>
            <a:r>
              <a:rPr lang="en-US" sz="1600" b="1" u="none"/>
              <a:t>PT</a:t>
            </a:r>
            <a:r>
              <a:rPr lang="id-ID" sz="1600" b="1" u="none"/>
              <a:t> Tahunan P</a:t>
            </a:r>
            <a:r>
              <a:rPr lang="en-US" sz="1600" b="1" u="none"/>
              <a:t>Ph</a:t>
            </a:r>
            <a:r>
              <a:rPr lang="id-ID" sz="1600" b="1" u="none"/>
              <a:t> W</a:t>
            </a:r>
            <a:r>
              <a:rPr lang="en-US" sz="1600" b="1" u="none"/>
              <a:t>P</a:t>
            </a:r>
            <a:r>
              <a:rPr lang="id-ID" sz="1600" b="1" u="none"/>
              <a:t> badan serta sebesar Rp100.000,00 untuk S</a:t>
            </a:r>
            <a:r>
              <a:rPr lang="en-US" sz="1600" b="1" u="none"/>
              <a:t>PT</a:t>
            </a:r>
            <a:r>
              <a:rPr lang="id-ID" sz="1600" b="1" u="none"/>
              <a:t> Tahunan P</a:t>
            </a:r>
            <a:r>
              <a:rPr lang="en-US" sz="1600" b="1" u="none"/>
              <a:t>Ph</a:t>
            </a:r>
            <a:r>
              <a:rPr lang="id-ID" sz="1600" b="1" u="none"/>
              <a:t> W</a:t>
            </a:r>
            <a:r>
              <a:rPr lang="en-US" sz="1600" b="1" u="none"/>
              <a:t>P</a:t>
            </a:r>
            <a:r>
              <a:rPr lang="id-ID" sz="1600" b="1" u="none"/>
              <a:t> orang pribadi.</a:t>
            </a:r>
            <a:r>
              <a:rPr lang="en-US" sz="1600" b="1" u="none"/>
              <a:t> (Pasal 7 UU KUP Perubahan)</a:t>
            </a:r>
          </a:p>
        </p:txBody>
      </p:sp>
      <p:sp>
        <p:nvSpPr>
          <p:cNvPr id="305156" name="AutoShape 4"/>
          <p:cNvSpPr>
            <a:spLocks noChangeArrowheads="1"/>
          </p:cNvSpPr>
          <p:nvPr/>
        </p:nvSpPr>
        <p:spPr bwMode="auto">
          <a:xfrm>
            <a:off x="4067175" y="2132013"/>
            <a:ext cx="433388"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5157" name="Rectangle 5"/>
          <p:cNvSpPr>
            <a:spLocks noChangeArrowheads="1"/>
          </p:cNvSpPr>
          <p:nvPr/>
        </p:nvSpPr>
        <p:spPr bwMode="auto">
          <a:xfrm>
            <a:off x="2360613" y="2446338"/>
            <a:ext cx="4156075" cy="406400"/>
          </a:xfrm>
          <a:prstGeom prst="rect">
            <a:avLst/>
          </a:prstGeom>
          <a:noFill/>
          <a:ln w="9525">
            <a:solidFill>
              <a:srgbClr val="FF33CC"/>
            </a:solidFill>
            <a:miter lim="800000"/>
            <a:headEnd/>
            <a:tailEnd/>
          </a:ln>
        </p:spPr>
        <p:txBody>
          <a:bodyPr wrap="none" lIns="91422" tIns="45712" rIns="91422" bIns="45712" anchor="ctr">
            <a:spAutoFit/>
          </a:bodyPr>
          <a:lstStyle/>
          <a:p>
            <a:pPr algn="l"/>
            <a:r>
              <a:rPr lang="id-ID" sz="2000" b="1" u="none"/>
              <a:t>tidak dilakukan  terhadap</a:t>
            </a:r>
            <a:r>
              <a:rPr lang="en-US" sz="2000" b="1" u="none"/>
              <a:t> </a:t>
            </a:r>
          </a:p>
        </p:txBody>
      </p:sp>
      <p:sp>
        <p:nvSpPr>
          <p:cNvPr id="305158" name="Rectangle 6"/>
          <p:cNvSpPr>
            <a:spLocks noChangeArrowheads="1"/>
          </p:cNvSpPr>
          <p:nvPr/>
        </p:nvSpPr>
        <p:spPr bwMode="auto">
          <a:xfrm>
            <a:off x="250825" y="2847975"/>
            <a:ext cx="8569325" cy="3965575"/>
          </a:xfrm>
          <a:prstGeom prst="rect">
            <a:avLst/>
          </a:prstGeom>
          <a:noFill/>
          <a:ln w="28575">
            <a:solidFill>
              <a:srgbClr val="FF33CC"/>
            </a:solidFill>
            <a:miter lim="800000"/>
            <a:headEnd/>
            <a:tailEnd/>
          </a:ln>
        </p:spPr>
        <p:txBody>
          <a:bodyPr lIns="91422" tIns="45712" rIns="91422" bIns="45712" anchor="ctr">
            <a:spAutoFit/>
          </a:bodyPr>
          <a:lstStyle/>
          <a:p>
            <a:pPr algn="l">
              <a:tabLst>
                <a:tab pos="2000250" algn="l"/>
              </a:tabLst>
            </a:pPr>
            <a:r>
              <a:rPr lang="id-ID" sz="1800" b="1" u="none"/>
              <a:t>a.</a:t>
            </a:r>
            <a:r>
              <a:rPr lang="en-US" sz="1800" b="1" u="none"/>
              <a:t> </a:t>
            </a:r>
            <a:r>
              <a:rPr lang="id-ID" sz="1800" b="1" u="none"/>
              <a:t>Wajib Pajak orang pribadi yang telah meninggal dunia;  </a:t>
            </a:r>
            <a:endParaRPr lang="en-US" sz="1800" b="1" u="none"/>
          </a:p>
          <a:p>
            <a:pPr algn="l">
              <a:tabLst>
                <a:tab pos="2000250" algn="l"/>
              </a:tabLst>
            </a:pPr>
            <a:r>
              <a:rPr lang="id-ID" sz="1800" b="1" u="none"/>
              <a:t>b.</a:t>
            </a:r>
            <a:r>
              <a:rPr lang="en-US" sz="1800" b="1" u="none"/>
              <a:t> </a:t>
            </a:r>
            <a:r>
              <a:rPr lang="id-ID" sz="1800" b="1" u="none"/>
              <a:t>Wajib Pajak orang pribadi yang sudah tidak melakukan kegiatan usaha atau pekerjaan bebas;</a:t>
            </a:r>
            <a:endParaRPr lang="en-US" sz="1800" b="1" u="none"/>
          </a:p>
          <a:p>
            <a:pPr algn="l">
              <a:tabLst>
                <a:tab pos="2000250" algn="l"/>
              </a:tabLst>
            </a:pPr>
            <a:r>
              <a:rPr lang="id-ID" sz="1800" b="1" u="none"/>
              <a:t>c.</a:t>
            </a:r>
            <a:r>
              <a:rPr lang="en-US" sz="1800" b="1" u="none"/>
              <a:t> </a:t>
            </a:r>
            <a:r>
              <a:rPr lang="id-ID" sz="1800" b="1" u="none"/>
              <a:t>Wajib Pajak orang pribadi yang berstatus sebagai warga negara asing yang tidak tinggal lagi di Indonesia;</a:t>
            </a:r>
            <a:endParaRPr lang="en-US" sz="1800" b="1" u="none"/>
          </a:p>
          <a:p>
            <a:pPr algn="l">
              <a:tabLst>
                <a:tab pos="2000250" algn="l"/>
              </a:tabLst>
            </a:pPr>
            <a:r>
              <a:rPr lang="id-ID" sz="1800" b="1" u="none"/>
              <a:t>d.</a:t>
            </a:r>
            <a:r>
              <a:rPr lang="en-US" sz="1800" b="1" u="none"/>
              <a:t> </a:t>
            </a:r>
            <a:r>
              <a:rPr lang="id-ID" sz="1800" b="1" u="none"/>
              <a:t>Bentuk Usaha Tetap yang tidak melakukan kegiatan lagi di Indonesia;</a:t>
            </a:r>
            <a:endParaRPr lang="en-US" sz="1800" b="1" u="none"/>
          </a:p>
          <a:p>
            <a:pPr algn="l">
              <a:tabLst>
                <a:tab pos="2000250" algn="l"/>
              </a:tabLst>
            </a:pPr>
            <a:r>
              <a:rPr lang="id-ID" sz="1800" b="1" u="none"/>
              <a:t>e.</a:t>
            </a:r>
            <a:r>
              <a:rPr lang="en-US" sz="1800" b="1" u="none"/>
              <a:t> </a:t>
            </a:r>
            <a:r>
              <a:rPr lang="id-ID" sz="1800" b="1" u="none"/>
              <a:t>Wajib Pajak badan yang tidak melakukan kegiatan usaha lagi tetapi belum dibubarkan sesuai dengan ketentuan yang berlaku; </a:t>
            </a:r>
            <a:endParaRPr lang="en-US" sz="1800" b="1" u="none"/>
          </a:p>
          <a:p>
            <a:pPr algn="l">
              <a:tabLst>
                <a:tab pos="2000250" algn="l"/>
              </a:tabLst>
            </a:pPr>
            <a:r>
              <a:rPr lang="sv-SE" sz="1800" b="1" u="none"/>
              <a:t>f. Bendahara yang tidak melakukan pembayaran lagi;</a:t>
            </a:r>
            <a:endParaRPr lang="en-US" sz="1800" b="1" u="none"/>
          </a:p>
          <a:p>
            <a:pPr algn="l">
              <a:tabLst>
                <a:tab pos="2000250" algn="l"/>
              </a:tabLst>
            </a:pPr>
            <a:r>
              <a:rPr lang="sv-SE" sz="1800" b="1" u="none"/>
              <a:t>g. Wajib Pajak yang terkena bencana, yang ketentuannya diatur dengan Peraturan Menteri Keuangan; atau</a:t>
            </a:r>
          </a:p>
          <a:p>
            <a:pPr algn="l">
              <a:tabLst>
                <a:tab pos="2000250" algn="l"/>
              </a:tabLst>
            </a:pPr>
            <a:r>
              <a:rPr lang="sv-SE" sz="1800" b="1" u="none"/>
              <a:t>h. Wajib Pajak lain yang diatur dengan atau berdasarkan Peraturan Menteri Keuangan.</a:t>
            </a:r>
            <a:r>
              <a:rPr lang="en-US" sz="1800" b="1" u="none"/>
              <a:t> </a:t>
            </a:r>
          </a:p>
        </p:txBody>
      </p:sp>
      <p:sp>
        <p:nvSpPr>
          <p:cNvPr id="305159" name="AutoShape 7"/>
          <p:cNvSpPr>
            <a:spLocks noChangeArrowheads="1"/>
          </p:cNvSpPr>
          <p:nvPr/>
        </p:nvSpPr>
        <p:spPr bwMode="auto">
          <a:xfrm>
            <a:off x="107950" y="2781300"/>
            <a:ext cx="288925" cy="215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5154"/>
                                        </p:tgtEl>
                                        <p:attrNameLst>
                                          <p:attrName>style.visibility</p:attrName>
                                        </p:attrNameLst>
                                      </p:cBhvr>
                                      <p:to>
                                        <p:strVal val="visible"/>
                                      </p:to>
                                    </p:set>
                                    <p:animEffect transition="in" filter="blinds(horizontal)">
                                      <p:cBhvr>
                                        <p:cTn id="7" dur="500"/>
                                        <p:tgtEl>
                                          <p:spTgt spid="30515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5155"/>
                                        </p:tgtEl>
                                        <p:attrNameLst>
                                          <p:attrName>style.visibility</p:attrName>
                                        </p:attrNameLst>
                                      </p:cBhvr>
                                      <p:to>
                                        <p:strVal val="visible"/>
                                      </p:to>
                                    </p:set>
                                    <p:animEffect transition="in" filter="wipe(down)">
                                      <p:cBhvr>
                                        <p:cTn id="12" dur="500"/>
                                        <p:tgtEl>
                                          <p:spTgt spid="30515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05156"/>
                                        </p:tgtEl>
                                        <p:attrNameLst>
                                          <p:attrName>style.visibility</p:attrName>
                                        </p:attrNameLst>
                                      </p:cBhvr>
                                      <p:to>
                                        <p:strVal val="visible"/>
                                      </p:to>
                                    </p:set>
                                    <p:anim calcmode="lin" valueType="num">
                                      <p:cBhvr additive="base">
                                        <p:cTn id="17" dur="500" fill="hold"/>
                                        <p:tgtEl>
                                          <p:spTgt spid="305156"/>
                                        </p:tgtEl>
                                        <p:attrNameLst>
                                          <p:attrName>ppt_x</p:attrName>
                                        </p:attrNameLst>
                                      </p:cBhvr>
                                      <p:tavLst>
                                        <p:tav tm="0">
                                          <p:val>
                                            <p:strVal val="#ppt_x"/>
                                          </p:val>
                                        </p:tav>
                                        <p:tav tm="100000">
                                          <p:val>
                                            <p:strVal val="#ppt_x"/>
                                          </p:val>
                                        </p:tav>
                                      </p:tavLst>
                                    </p:anim>
                                    <p:anim calcmode="lin" valueType="num">
                                      <p:cBhvr additive="base">
                                        <p:cTn id="18" dur="500" fill="hold"/>
                                        <p:tgtEl>
                                          <p:spTgt spid="30515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305157"/>
                                        </p:tgtEl>
                                        <p:attrNameLst>
                                          <p:attrName>style.visibility</p:attrName>
                                        </p:attrNameLst>
                                      </p:cBhvr>
                                      <p:to>
                                        <p:strVal val="visible"/>
                                      </p:to>
                                    </p:set>
                                    <p:anim calcmode="lin" valueType="num">
                                      <p:cBhvr>
                                        <p:cTn id="23" dur="500" fill="hold"/>
                                        <p:tgtEl>
                                          <p:spTgt spid="305157"/>
                                        </p:tgtEl>
                                        <p:attrNameLst>
                                          <p:attrName>ppt_w</p:attrName>
                                        </p:attrNameLst>
                                      </p:cBhvr>
                                      <p:tavLst>
                                        <p:tav tm="0">
                                          <p:val>
                                            <p:fltVal val="0"/>
                                          </p:val>
                                        </p:tav>
                                        <p:tav tm="100000">
                                          <p:val>
                                            <p:strVal val="#ppt_w"/>
                                          </p:val>
                                        </p:tav>
                                      </p:tavLst>
                                    </p:anim>
                                    <p:anim calcmode="lin" valueType="num">
                                      <p:cBhvr>
                                        <p:cTn id="24" dur="500" fill="hold"/>
                                        <p:tgtEl>
                                          <p:spTgt spid="305157"/>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05158"/>
                                        </p:tgtEl>
                                        <p:attrNameLst>
                                          <p:attrName>style.visibility</p:attrName>
                                        </p:attrNameLst>
                                      </p:cBhvr>
                                      <p:to>
                                        <p:strVal val="visible"/>
                                      </p:to>
                                    </p:set>
                                    <p:animEffect transition="in" filter="wipe(down)">
                                      <p:cBhvr>
                                        <p:cTn id="29" dur="1000"/>
                                        <p:tgtEl>
                                          <p:spTgt spid="30515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05159"/>
                                        </p:tgtEl>
                                        <p:attrNameLst>
                                          <p:attrName>style.visibility</p:attrName>
                                        </p:attrNameLst>
                                      </p:cBhvr>
                                      <p:to>
                                        <p:strVal val="visible"/>
                                      </p:to>
                                    </p:set>
                                    <p:anim calcmode="lin" valueType="num">
                                      <p:cBhvr additive="base">
                                        <p:cTn id="34" dur="500" fill="hold"/>
                                        <p:tgtEl>
                                          <p:spTgt spid="305159"/>
                                        </p:tgtEl>
                                        <p:attrNameLst>
                                          <p:attrName>ppt_x</p:attrName>
                                        </p:attrNameLst>
                                      </p:cBhvr>
                                      <p:tavLst>
                                        <p:tav tm="0">
                                          <p:val>
                                            <p:strVal val="#ppt_x"/>
                                          </p:val>
                                        </p:tav>
                                        <p:tav tm="100000">
                                          <p:val>
                                            <p:strVal val="#ppt_x"/>
                                          </p:val>
                                        </p:tav>
                                      </p:tavLst>
                                    </p:anim>
                                    <p:anim calcmode="lin" valueType="num">
                                      <p:cBhvr additive="base">
                                        <p:cTn id="35" dur="500" fill="hold"/>
                                        <p:tgtEl>
                                          <p:spTgt spid="3051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4" grpId="0" animBg="1"/>
      <p:bldP spid="305155" grpId="0" animBg="1"/>
      <p:bldP spid="305156" grpId="0" animBg="1"/>
      <p:bldP spid="305157" grpId="0" animBg="1"/>
      <p:bldP spid="305158" grpId="0" animBg="1"/>
      <p:bldP spid="305159"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1617663" y="152400"/>
            <a:ext cx="5618162" cy="900113"/>
          </a:xfrm>
          <a:ln w="28575">
            <a:solidFill>
              <a:schemeClr val="accent2"/>
            </a:solidFill>
          </a:ln>
        </p:spPr>
        <p:txBody>
          <a:bodyPr/>
          <a:lstStyle/>
          <a:p>
            <a:pPr eaLnBrk="1" hangingPunct="1">
              <a:lnSpc>
                <a:spcPct val="90000"/>
              </a:lnSpc>
            </a:pPr>
            <a:r>
              <a:rPr lang="en-US" sz="2800" b="1" smtClean="0">
                <a:latin typeface="Kristen ITC" pitchFamily="66" charset="0"/>
              </a:rPr>
              <a:t>Hak WP berkaitan dengan penyampaian SPT</a:t>
            </a:r>
          </a:p>
        </p:txBody>
      </p:sp>
      <p:sp>
        <p:nvSpPr>
          <p:cNvPr id="119811" name="Rectangle 3"/>
          <p:cNvSpPr>
            <a:spLocks noChangeArrowheads="1"/>
          </p:cNvSpPr>
          <p:nvPr/>
        </p:nvSpPr>
        <p:spPr bwMode="auto">
          <a:xfrm>
            <a:off x="381000" y="1482725"/>
            <a:ext cx="8229600" cy="1339850"/>
          </a:xfrm>
          <a:prstGeom prst="rect">
            <a:avLst/>
          </a:prstGeom>
          <a:noFill/>
          <a:ln w="28575">
            <a:solidFill>
              <a:schemeClr val="accent2"/>
            </a:solidFill>
            <a:miter lim="800000"/>
            <a:headEnd/>
            <a:tailEnd/>
          </a:ln>
        </p:spPr>
        <p:txBody>
          <a:bodyPr lIns="91422" tIns="45712" rIns="91422" bIns="45712">
            <a:spAutoFit/>
          </a:bodyPr>
          <a:lstStyle/>
          <a:p>
            <a:r>
              <a:rPr lang="en-GB" sz="2800" u="none">
                <a:latin typeface="Lucida Console" pitchFamily="49" charset="0"/>
              </a:rPr>
              <a:t>Memperpanjang jangka waktu penyampaian SPT; </a:t>
            </a:r>
          </a:p>
          <a:p>
            <a:r>
              <a:rPr lang="en-GB" u="none">
                <a:latin typeface="Lucida Console" pitchFamily="49" charset="0"/>
              </a:rPr>
              <a:t>(Pasal 3 ayat 4 UU KUP)</a:t>
            </a:r>
          </a:p>
        </p:txBody>
      </p:sp>
      <p:sp>
        <p:nvSpPr>
          <p:cNvPr id="119812" name="AutoShape 4"/>
          <p:cNvSpPr>
            <a:spLocks noChangeArrowheads="1"/>
          </p:cNvSpPr>
          <p:nvPr/>
        </p:nvSpPr>
        <p:spPr bwMode="auto">
          <a:xfrm>
            <a:off x="4030663" y="1100138"/>
            <a:ext cx="685800" cy="4572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19813" name="Rectangle 5"/>
          <p:cNvSpPr>
            <a:spLocks noChangeArrowheads="1"/>
          </p:cNvSpPr>
          <p:nvPr/>
        </p:nvSpPr>
        <p:spPr bwMode="auto">
          <a:xfrm>
            <a:off x="900113" y="2997200"/>
            <a:ext cx="6869112" cy="912813"/>
          </a:xfrm>
          <a:prstGeom prst="rect">
            <a:avLst/>
          </a:prstGeom>
          <a:noFill/>
          <a:ln w="28575">
            <a:solidFill>
              <a:schemeClr val="accent2"/>
            </a:solidFill>
            <a:miter lim="800000"/>
            <a:headEnd/>
            <a:tailEnd/>
          </a:ln>
        </p:spPr>
        <p:txBody>
          <a:bodyPr lIns="91422" tIns="45712" rIns="91422" bIns="45712">
            <a:spAutoFit/>
          </a:bodyPr>
          <a:lstStyle/>
          <a:p>
            <a:r>
              <a:rPr lang="en-GB" sz="2800" u="none">
                <a:latin typeface="Lucida Console" pitchFamily="49" charset="0"/>
              </a:rPr>
              <a:t>Membetulkan SPT;</a:t>
            </a:r>
          </a:p>
          <a:p>
            <a:r>
              <a:rPr lang="en-GB" u="none">
                <a:latin typeface="Lucida Console" pitchFamily="49" charset="0"/>
              </a:rPr>
              <a:t>(Pasal 8 ayat 1 dan ayat 6 UU KUP)</a:t>
            </a:r>
          </a:p>
        </p:txBody>
      </p:sp>
      <p:sp>
        <p:nvSpPr>
          <p:cNvPr id="119815" name="Rectangle 7"/>
          <p:cNvSpPr>
            <a:spLocks noChangeArrowheads="1"/>
          </p:cNvSpPr>
          <p:nvPr/>
        </p:nvSpPr>
        <p:spPr bwMode="auto">
          <a:xfrm>
            <a:off x="609600" y="4076700"/>
            <a:ext cx="7772400" cy="1339850"/>
          </a:xfrm>
          <a:prstGeom prst="rect">
            <a:avLst/>
          </a:prstGeom>
          <a:noFill/>
          <a:ln w="28575">
            <a:solidFill>
              <a:schemeClr val="accent2"/>
            </a:solidFill>
            <a:miter lim="800000"/>
            <a:headEnd/>
            <a:tailEnd/>
          </a:ln>
        </p:spPr>
        <p:txBody>
          <a:bodyPr lIns="91422" tIns="45712" rIns="91422" bIns="45712">
            <a:spAutoFit/>
          </a:bodyPr>
          <a:lstStyle/>
          <a:p>
            <a:r>
              <a:rPr lang="en-US" sz="2800" u="none">
                <a:latin typeface="Lucida Console" pitchFamily="49" charset="0"/>
                <a:cs typeface="Times New Roman" pitchFamily="18" charset="0"/>
              </a:rPr>
              <a:t>Mengungkapkan ketidakbenaran</a:t>
            </a:r>
            <a:r>
              <a:rPr lang="en-GB" sz="2800" u="none">
                <a:latin typeface="Lucida Console" pitchFamily="49" charset="0"/>
              </a:rPr>
              <a:t> pengisian SPT;</a:t>
            </a:r>
          </a:p>
          <a:p>
            <a:r>
              <a:rPr lang="en-GB" u="none">
                <a:latin typeface="Lucida Console" pitchFamily="49" charset="0"/>
              </a:rPr>
              <a:t>(Pasal 8 ayat 3 dan ayat 4 UU KUP)</a:t>
            </a:r>
          </a:p>
        </p:txBody>
      </p:sp>
      <p:sp>
        <p:nvSpPr>
          <p:cNvPr id="89095" name="Rectangle 8"/>
          <p:cNvSpPr>
            <a:spLocks noChangeArrowheads="1"/>
          </p:cNvSpPr>
          <p:nvPr/>
        </p:nvSpPr>
        <p:spPr bwMode="auto">
          <a:xfrm>
            <a:off x="34925" y="76200"/>
            <a:ext cx="1152525" cy="400050"/>
          </a:xfrm>
          <a:prstGeom prst="rect">
            <a:avLst/>
          </a:prstGeom>
          <a:solidFill>
            <a:srgbClr val="FFFFCC"/>
          </a:solidFill>
          <a:ln w="28575">
            <a:solidFill>
              <a:srgbClr val="FF33CC"/>
            </a:solidFill>
            <a:miter lim="800000"/>
            <a:headEnd/>
            <a:tailEnd/>
          </a:ln>
        </p:spPr>
        <p:txBody>
          <a:bodyPr lIns="91422" tIns="45712" rIns="91422" bIns="45712" anchor="ctr"/>
          <a:lstStyle/>
          <a:p>
            <a:r>
              <a:rPr lang="en-US" sz="3200" u="none">
                <a:solidFill>
                  <a:schemeClr val="tx2"/>
                </a:solidFill>
                <a:latin typeface="Tahoma" pitchFamily="34" charset="0"/>
              </a:rPr>
              <a:t>SPT</a:t>
            </a:r>
          </a:p>
        </p:txBody>
      </p:sp>
      <p:sp>
        <p:nvSpPr>
          <p:cNvPr id="119817" name="AutoShape 9"/>
          <p:cNvSpPr>
            <a:spLocks noChangeArrowheads="1"/>
          </p:cNvSpPr>
          <p:nvPr/>
        </p:nvSpPr>
        <p:spPr bwMode="auto">
          <a:xfrm>
            <a:off x="468313" y="1555750"/>
            <a:ext cx="431800" cy="360363"/>
          </a:xfrm>
          <a:prstGeom prst="bracketPair">
            <a:avLst>
              <a:gd name="adj" fmla="val 16667"/>
            </a:avLst>
          </a:prstGeom>
          <a:noFill/>
          <a:ln w="28575">
            <a:solidFill>
              <a:srgbClr val="FF33CC"/>
            </a:solidFill>
            <a:round/>
            <a:headEnd/>
            <a:tailEnd/>
          </a:ln>
        </p:spPr>
        <p:txBody>
          <a:bodyPr wrap="none" lIns="91422" tIns="45712" rIns="91422" bIns="45712" anchor="ctr"/>
          <a:lstStyle/>
          <a:p>
            <a:r>
              <a:rPr lang="en-US" b="1" u="none"/>
              <a:t>1</a:t>
            </a:r>
          </a:p>
        </p:txBody>
      </p:sp>
      <p:sp>
        <p:nvSpPr>
          <p:cNvPr id="119818" name="AutoShape 10"/>
          <p:cNvSpPr>
            <a:spLocks noChangeArrowheads="1"/>
          </p:cNvSpPr>
          <p:nvPr/>
        </p:nvSpPr>
        <p:spPr bwMode="auto">
          <a:xfrm>
            <a:off x="971550" y="3068638"/>
            <a:ext cx="431800" cy="360362"/>
          </a:xfrm>
          <a:prstGeom prst="bracketPair">
            <a:avLst>
              <a:gd name="adj" fmla="val 16667"/>
            </a:avLst>
          </a:prstGeom>
          <a:noFill/>
          <a:ln w="28575">
            <a:solidFill>
              <a:srgbClr val="FF33CC"/>
            </a:solidFill>
            <a:round/>
            <a:headEnd/>
            <a:tailEnd/>
          </a:ln>
        </p:spPr>
        <p:txBody>
          <a:bodyPr wrap="none" lIns="91422" tIns="45712" rIns="91422" bIns="45712" anchor="ctr"/>
          <a:lstStyle/>
          <a:p>
            <a:r>
              <a:rPr lang="en-US" b="1" u="none"/>
              <a:t>2</a:t>
            </a:r>
          </a:p>
        </p:txBody>
      </p:sp>
      <p:sp>
        <p:nvSpPr>
          <p:cNvPr id="119819" name="AutoShape 11"/>
          <p:cNvSpPr>
            <a:spLocks noChangeArrowheads="1"/>
          </p:cNvSpPr>
          <p:nvPr/>
        </p:nvSpPr>
        <p:spPr bwMode="auto">
          <a:xfrm>
            <a:off x="684213" y="4149725"/>
            <a:ext cx="431800" cy="360363"/>
          </a:xfrm>
          <a:prstGeom prst="bracketPair">
            <a:avLst>
              <a:gd name="adj" fmla="val 16667"/>
            </a:avLst>
          </a:prstGeom>
          <a:noFill/>
          <a:ln w="28575">
            <a:solidFill>
              <a:srgbClr val="FF33CC"/>
            </a:solidFill>
            <a:round/>
            <a:headEnd/>
            <a:tailEnd/>
          </a:ln>
        </p:spPr>
        <p:txBody>
          <a:bodyPr wrap="none" lIns="91422" tIns="45712" rIns="91422" bIns="45712" anchor="ctr"/>
          <a:lstStyle/>
          <a:p>
            <a:r>
              <a:rPr lang="en-US" b="1" u="none"/>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9810"/>
                                        </p:tgtEl>
                                        <p:attrNameLst>
                                          <p:attrName>style.visibility</p:attrName>
                                        </p:attrNameLst>
                                      </p:cBhvr>
                                      <p:to>
                                        <p:strVal val="visible"/>
                                      </p:to>
                                    </p:set>
                                    <p:animEffect transition="in" filter="wipe(down)">
                                      <p:cBhvr>
                                        <p:cTn id="7" dur="500"/>
                                        <p:tgtEl>
                                          <p:spTgt spid="1198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9812"/>
                                        </p:tgtEl>
                                        <p:attrNameLst>
                                          <p:attrName>style.visibility</p:attrName>
                                        </p:attrNameLst>
                                      </p:cBhvr>
                                      <p:to>
                                        <p:strVal val="visible"/>
                                      </p:to>
                                    </p:set>
                                    <p:anim calcmode="lin" valueType="num">
                                      <p:cBhvr additive="base">
                                        <p:cTn id="12" dur="500" fill="hold"/>
                                        <p:tgtEl>
                                          <p:spTgt spid="119812"/>
                                        </p:tgtEl>
                                        <p:attrNameLst>
                                          <p:attrName>ppt_x</p:attrName>
                                        </p:attrNameLst>
                                      </p:cBhvr>
                                      <p:tavLst>
                                        <p:tav tm="0">
                                          <p:val>
                                            <p:strVal val="#ppt_x"/>
                                          </p:val>
                                        </p:tav>
                                        <p:tav tm="100000">
                                          <p:val>
                                            <p:strVal val="#ppt_x"/>
                                          </p:val>
                                        </p:tav>
                                      </p:tavLst>
                                    </p:anim>
                                    <p:anim calcmode="lin" valueType="num">
                                      <p:cBhvr additive="base">
                                        <p:cTn id="13" dur="500" fill="hold"/>
                                        <p:tgtEl>
                                          <p:spTgt spid="1198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19817"/>
                                        </p:tgtEl>
                                        <p:attrNameLst>
                                          <p:attrName>style.visibility</p:attrName>
                                        </p:attrNameLst>
                                      </p:cBhvr>
                                      <p:to>
                                        <p:strVal val="visible"/>
                                      </p:to>
                                    </p:set>
                                    <p:animEffect transition="in" filter="blinds(horizontal)">
                                      <p:cBhvr>
                                        <p:cTn id="18" dur="500"/>
                                        <p:tgtEl>
                                          <p:spTgt spid="119817"/>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0" nodeType="clickEffect">
                                  <p:stCondLst>
                                    <p:cond delay="0"/>
                                  </p:stCondLst>
                                  <p:childTnLst>
                                    <p:set>
                                      <p:cBhvr>
                                        <p:cTn id="22" dur="1" fill="hold">
                                          <p:stCondLst>
                                            <p:cond delay="0"/>
                                          </p:stCondLst>
                                        </p:cTn>
                                        <p:tgtEl>
                                          <p:spTgt spid="119811"/>
                                        </p:tgtEl>
                                        <p:attrNameLst>
                                          <p:attrName>style.visibility</p:attrName>
                                        </p:attrNameLst>
                                      </p:cBhvr>
                                      <p:to>
                                        <p:strVal val="visible"/>
                                      </p:to>
                                    </p:set>
                                    <p:anim calcmode="lin" valueType="num">
                                      <p:cBhvr>
                                        <p:cTn id="23" dur="1000" fill="hold"/>
                                        <p:tgtEl>
                                          <p:spTgt spid="119811"/>
                                        </p:tgtEl>
                                        <p:attrNameLst>
                                          <p:attrName>ppt_w</p:attrName>
                                        </p:attrNameLst>
                                      </p:cBhvr>
                                      <p:tavLst>
                                        <p:tav tm="0">
                                          <p:val>
                                            <p:strVal val="#ppt_w*0.70"/>
                                          </p:val>
                                        </p:tav>
                                        <p:tav tm="100000">
                                          <p:val>
                                            <p:strVal val="#ppt_w"/>
                                          </p:val>
                                        </p:tav>
                                      </p:tavLst>
                                    </p:anim>
                                    <p:anim calcmode="lin" valueType="num">
                                      <p:cBhvr>
                                        <p:cTn id="24" dur="1000" fill="hold"/>
                                        <p:tgtEl>
                                          <p:spTgt spid="119811"/>
                                        </p:tgtEl>
                                        <p:attrNameLst>
                                          <p:attrName>ppt_h</p:attrName>
                                        </p:attrNameLst>
                                      </p:cBhvr>
                                      <p:tavLst>
                                        <p:tav tm="0">
                                          <p:val>
                                            <p:strVal val="#ppt_h"/>
                                          </p:val>
                                        </p:tav>
                                        <p:tav tm="100000">
                                          <p:val>
                                            <p:strVal val="#ppt_h"/>
                                          </p:val>
                                        </p:tav>
                                      </p:tavLst>
                                    </p:anim>
                                    <p:animEffect transition="in" filter="fade">
                                      <p:cBhvr>
                                        <p:cTn id="25" dur="1000"/>
                                        <p:tgtEl>
                                          <p:spTgt spid="119811"/>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grpId="0" nodeType="clickEffect">
                                  <p:stCondLst>
                                    <p:cond delay="0"/>
                                  </p:stCondLst>
                                  <p:childTnLst>
                                    <p:set>
                                      <p:cBhvr>
                                        <p:cTn id="29" dur="1" fill="hold">
                                          <p:stCondLst>
                                            <p:cond delay="0"/>
                                          </p:stCondLst>
                                        </p:cTn>
                                        <p:tgtEl>
                                          <p:spTgt spid="119818"/>
                                        </p:tgtEl>
                                        <p:attrNameLst>
                                          <p:attrName>style.visibility</p:attrName>
                                        </p:attrNameLst>
                                      </p:cBhvr>
                                      <p:to>
                                        <p:strVal val="visible"/>
                                      </p:to>
                                    </p:set>
                                    <p:animEffect transition="in" filter="diamond(in)">
                                      <p:cBhvr>
                                        <p:cTn id="30" dur="2000"/>
                                        <p:tgtEl>
                                          <p:spTgt spid="11981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19813"/>
                                        </p:tgtEl>
                                        <p:attrNameLst>
                                          <p:attrName>style.visibility</p:attrName>
                                        </p:attrNameLst>
                                      </p:cBhvr>
                                      <p:to>
                                        <p:strVal val="visible"/>
                                      </p:to>
                                    </p:set>
                                    <p:animEffect transition="in" filter="wipe(down)">
                                      <p:cBhvr>
                                        <p:cTn id="35" dur="500"/>
                                        <p:tgtEl>
                                          <p:spTgt spid="119813"/>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19819"/>
                                        </p:tgtEl>
                                        <p:attrNameLst>
                                          <p:attrName>style.visibility</p:attrName>
                                        </p:attrNameLst>
                                      </p:cBhvr>
                                      <p:to>
                                        <p:strVal val="visible"/>
                                      </p:to>
                                    </p:set>
                                    <p:animEffect transition="in" filter="checkerboard(across)">
                                      <p:cBhvr>
                                        <p:cTn id="40" dur="500"/>
                                        <p:tgtEl>
                                          <p:spTgt spid="119819"/>
                                        </p:tgtEl>
                                      </p:cBhvr>
                                    </p:animEffect>
                                  </p:childTnLst>
                                </p:cTn>
                              </p:par>
                            </p:childTnLst>
                          </p:cTn>
                        </p:par>
                      </p:childTnLst>
                    </p:cTn>
                  </p:par>
                  <p:par>
                    <p:cTn id="41" fill="hold">
                      <p:stCondLst>
                        <p:cond delay="indefinite"/>
                      </p:stCondLst>
                      <p:childTnLst>
                        <p:par>
                          <p:cTn id="42" fill="hold">
                            <p:stCondLst>
                              <p:cond delay="0"/>
                            </p:stCondLst>
                            <p:childTnLst>
                              <p:par>
                                <p:cTn id="43" presetID="55" presetClass="entr" presetSubtype="0" fill="hold" grpId="0" nodeType="clickEffect">
                                  <p:stCondLst>
                                    <p:cond delay="0"/>
                                  </p:stCondLst>
                                  <p:childTnLst>
                                    <p:set>
                                      <p:cBhvr>
                                        <p:cTn id="44" dur="1" fill="hold">
                                          <p:stCondLst>
                                            <p:cond delay="0"/>
                                          </p:stCondLst>
                                        </p:cTn>
                                        <p:tgtEl>
                                          <p:spTgt spid="119815"/>
                                        </p:tgtEl>
                                        <p:attrNameLst>
                                          <p:attrName>style.visibility</p:attrName>
                                        </p:attrNameLst>
                                      </p:cBhvr>
                                      <p:to>
                                        <p:strVal val="visible"/>
                                      </p:to>
                                    </p:set>
                                    <p:anim calcmode="lin" valueType="num">
                                      <p:cBhvr>
                                        <p:cTn id="45" dur="1000" fill="hold"/>
                                        <p:tgtEl>
                                          <p:spTgt spid="119815"/>
                                        </p:tgtEl>
                                        <p:attrNameLst>
                                          <p:attrName>ppt_w</p:attrName>
                                        </p:attrNameLst>
                                      </p:cBhvr>
                                      <p:tavLst>
                                        <p:tav tm="0">
                                          <p:val>
                                            <p:strVal val="#ppt_w*0.70"/>
                                          </p:val>
                                        </p:tav>
                                        <p:tav tm="100000">
                                          <p:val>
                                            <p:strVal val="#ppt_w"/>
                                          </p:val>
                                        </p:tav>
                                      </p:tavLst>
                                    </p:anim>
                                    <p:anim calcmode="lin" valueType="num">
                                      <p:cBhvr>
                                        <p:cTn id="46" dur="1000" fill="hold"/>
                                        <p:tgtEl>
                                          <p:spTgt spid="119815"/>
                                        </p:tgtEl>
                                        <p:attrNameLst>
                                          <p:attrName>ppt_h</p:attrName>
                                        </p:attrNameLst>
                                      </p:cBhvr>
                                      <p:tavLst>
                                        <p:tav tm="0">
                                          <p:val>
                                            <p:strVal val="#ppt_h"/>
                                          </p:val>
                                        </p:tav>
                                        <p:tav tm="100000">
                                          <p:val>
                                            <p:strVal val="#ppt_h"/>
                                          </p:val>
                                        </p:tav>
                                      </p:tavLst>
                                    </p:anim>
                                    <p:animEffect transition="in" filter="fade">
                                      <p:cBhvr>
                                        <p:cTn id="47" dur="1000"/>
                                        <p:tgtEl>
                                          <p:spTgt spid="1198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animBg="1"/>
      <p:bldP spid="119811" grpId="0" animBg="1"/>
      <p:bldP spid="119812" grpId="0" animBg="1"/>
      <p:bldP spid="119813" grpId="0" animBg="1"/>
      <p:bldP spid="119815" grpId="0" animBg="1"/>
      <p:bldP spid="119817" grpId="0" animBg="1"/>
      <p:bldP spid="119818" grpId="0" animBg="1"/>
      <p:bldP spid="119819"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1587500" y="76200"/>
            <a:ext cx="6080125" cy="831850"/>
          </a:xfrm>
          <a:ln w="28575">
            <a:solidFill>
              <a:schemeClr val="accent2"/>
            </a:solidFill>
          </a:ln>
        </p:spPr>
        <p:txBody>
          <a:bodyPr/>
          <a:lstStyle/>
          <a:p>
            <a:pPr eaLnBrk="1" hangingPunct="1">
              <a:lnSpc>
                <a:spcPct val="90000"/>
              </a:lnSpc>
            </a:pPr>
            <a:r>
              <a:rPr lang="en-GB" sz="2800" b="1" smtClean="0">
                <a:solidFill>
                  <a:schemeClr val="tx1"/>
                </a:solidFill>
                <a:latin typeface="Courier New" pitchFamily="49" charset="0"/>
              </a:rPr>
              <a:t>Memperpanjang Jangka Waktu Penyampaian SPT</a:t>
            </a:r>
            <a:endParaRPr lang="en-US" sz="2800" b="1" smtClean="0">
              <a:solidFill>
                <a:schemeClr val="tx1"/>
              </a:solidFill>
              <a:latin typeface="Courier New" pitchFamily="49" charset="0"/>
            </a:endParaRPr>
          </a:p>
        </p:txBody>
      </p:sp>
      <p:sp>
        <p:nvSpPr>
          <p:cNvPr id="120836" name="AutoShape 4"/>
          <p:cNvSpPr>
            <a:spLocks noChangeArrowheads="1"/>
          </p:cNvSpPr>
          <p:nvPr/>
        </p:nvSpPr>
        <p:spPr bwMode="auto">
          <a:xfrm>
            <a:off x="4038600" y="914400"/>
            <a:ext cx="461963" cy="35401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20837" name="Rectangle 5"/>
          <p:cNvSpPr>
            <a:spLocks noChangeArrowheads="1"/>
          </p:cNvSpPr>
          <p:nvPr/>
        </p:nvSpPr>
        <p:spPr bwMode="auto">
          <a:xfrm>
            <a:off x="250825" y="1125538"/>
            <a:ext cx="8713788" cy="2317750"/>
          </a:xfrm>
          <a:prstGeom prst="rect">
            <a:avLst/>
          </a:prstGeom>
          <a:noFill/>
          <a:ln w="28575">
            <a:solidFill>
              <a:srgbClr val="00CC00"/>
            </a:solidFill>
            <a:miter lim="800000"/>
            <a:headEnd/>
            <a:tailEnd/>
          </a:ln>
        </p:spPr>
        <p:txBody>
          <a:bodyPr lIns="91422" tIns="45712" rIns="91422" bIns="45712">
            <a:spAutoFit/>
          </a:bodyPr>
          <a:lstStyle/>
          <a:p>
            <a:pPr>
              <a:lnSpc>
                <a:spcPct val="90000"/>
              </a:lnSpc>
            </a:pPr>
            <a:r>
              <a:rPr lang="en-US" sz="2000" b="1" u="none"/>
              <a:t>Wajib Pajak dapat memperpanjang jangka waktu penyampaian Surat Pemberitahuan Tahunan Pajak Penghasilan sebagaimana dimaksud pada ayat (3) untuk </a:t>
            </a:r>
            <a:r>
              <a:rPr lang="en-US" sz="2000" b="1"/>
              <a:t>paling lama 2 (dua) bulan</a:t>
            </a:r>
            <a:r>
              <a:rPr lang="en-US" sz="2000" b="1" u="none"/>
              <a:t> dengan cara </a:t>
            </a:r>
            <a:r>
              <a:rPr lang="en-US" sz="2000" b="1"/>
              <a:t>menyampaikan pemberitahuan secara tertulis</a:t>
            </a:r>
            <a:r>
              <a:rPr lang="en-US" sz="2000" b="1" u="none"/>
              <a:t> atau dengan cara lain kepada Direktur Jenderal Pajak yang ketentuannya diatur dengan atau berdasarkan </a:t>
            </a:r>
            <a:r>
              <a:rPr lang="en-US" sz="2000" b="1" i="1" u="none"/>
              <a:t>Peraturan Menteri Keuangan</a:t>
            </a:r>
            <a:r>
              <a:rPr lang="en-US" sz="2000" b="1" u="none"/>
              <a:t>.</a:t>
            </a:r>
            <a:endParaRPr lang="en-US" sz="2000" b="1" u="none">
              <a:solidFill>
                <a:schemeClr val="accent2"/>
              </a:solidFill>
              <a:cs typeface="Times New Roman" pitchFamily="18" charset="0"/>
            </a:endParaRPr>
          </a:p>
          <a:p>
            <a:pPr>
              <a:lnSpc>
                <a:spcPct val="90000"/>
              </a:lnSpc>
            </a:pPr>
            <a:r>
              <a:rPr lang="en-US" sz="2000" b="1" u="none">
                <a:solidFill>
                  <a:schemeClr val="accent2"/>
                </a:solidFill>
                <a:cs typeface="Times New Roman" pitchFamily="18" charset="0"/>
              </a:rPr>
              <a:t>(Pasal 3 ayat (4) UU KUP)</a:t>
            </a:r>
            <a:r>
              <a:rPr lang="en-US" sz="2000" b="1" u="none"/>
              <a:t> </a:t>
            </a:r>
            <a:endParaRPr lang="en-GB" sz="2000" b="1" u="none"/>
          </a:p>
        </p:txBody>
      </p:sp>
      <p:sp>
        <p:nvSpPr>
          <p:cNvPr id="120839" name="Rectangle 7"/>
          <p:cNvSpPr>
            <a:spLocks noChangeArrowheads="1"/>
          </p:cNvSpPr>
          <p:nvPr/>
        </p:nvSpPr>
        <p:spPr bwMode="auto">
          <a:xfrm>
            <a:off x="971550" y="3500438"/>
            <a:ext cx="7993063" cy="2024062"/>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1800" b="1" u="none">
                <a:latin typeface="Arial Narrow" pitchFamily="34" charset="0"/>
              </a:rPr>
              <a:t>Apabila WP baik orang pribadi maupun badan ternyata tidak dapat menyampaikan SPT dalam jangka waktunya karena</a:t>
            </a:r>
            <a:r>
              <a:rPr lang="en-US" sz="1800" b="1">
                <a:latin typeface="Arial Narrow" pitchFamily="34" charset="0"/>
              </a:rPr>
              <a:t> luasnya kegiatan usaha</a:t>
            </a:r>
            <a:r>
              <a:rPr lang="en-US" sz="1800" b="1" u="none">
                <a:latin typeface="Arial Narrow" pitchFamily="34" charset="0"/>
              </a:rPr>
              <a:t> dan </a:t>
            </a:r>
            <a:r>
              <a:rPr lang="en-US" sz="1800" b="1">
                <a:latin typeface="Arial Narrow" pitchFamily="34" charset="0"/>
              </a:rPr>
              <a:t>masalah-masalah teknis penyusunan laporan keuangan</a:t>
            </a:r>
            <a:r>
              <a:rPr lang="en-US" sz="1800" b="1" u="none">
                <a:latin typeface="Arial Narrow" pitchFamily="34" charset="0"/>
              </a:rPr>
              <a:t>, atau </a:t>
            </a:r>
            <a:r>
              <a:rPr lang="en-US" sz="1800" b="1">
                <a:latin typeface="Arial Narrow" pitchFamily="34" charset="0"/>
              </a:rPr>
              <a:t>sebab lainnya</a:t>
            </a:r>
            <a:r>
              <a:rPr lang="en-US" sz="1800" b="1" u="none">
                <a:latin typeface="Arial Narrow" pitchFamily="34" charset="0"/>
              </a:rPr>
              <a:t> sehingga sulit untuk memenuhi batas waktu penyelesaian dan memerlukan kelonggaran dari batas waktu yang telah ditentukan, WP dapat memperpanjang penyampaian SPT Tahunan PPh dengan cara menyampaikan pemberitahuan secara tertulis atau dengan cara lain misalnya dengan pemberitahuan secara elektronik kepada Dirjen Pajak.</a:t>
            </a:r>
          </a:p>
        </p:txBody>
      </p:sp>
      <p:sp>
        <p:nvSpPr>
          <p:cNvPr id="90118" name="AutoShape 8"/>
          <p:cNvSpPr>
            <a:spLocks noChangeArrowheads="1"/>
          </p:cNvSpPr>
          <p:nvPr/>
        </p:nvSpPr>
        <p:spPr bwMode="auto">
          <a:xfrm>
            <a:off x="8388350" y="260350"/>
            <a:ext cx="288925" cy="360363"/>
          </a:xfrm>
          <a:prstGeom prst="smileyFace">
            <a:avLst>
              <a:gd name="adj" fmla="val 4653"/>
            </a:avLst>
          </a:prstGeom>
          <a:solidFill>
            <a:srgbClr val="51EB1B"/>
          </a:solidFill>
          <a:ln w="9525">
            <a:solidFill>
              <a:schemeClr val="tx1"/>
            </a:solidFill>
            <a:round/>
            <a:headEnd/>
            <a:tailEnd/>
          </a:ln>
        </p:spPr>
        <p:txBody>
          <a:bodyPr wrap="none" anchor="ctr"/>
          <a:lstStyle/>
          <a:p>
            <a:endParaRPr lang="en-US"/>
          </a:p>
        </p:txBody>
      </p:sp>
      <p:sp>
        <p:nvSpPr>
          <p:cNvPr id="90119" name="Rectangle 9"/>
          <p:cNvSpPr>
            <a:spLocks noChangeArrowheads="1"/>
          </p:cNvSpPr>
          <p:nvPr/>
        </p:nvSpPr>
        <p:spPr bwMode="auto">
          <a:xfrm>
            <a:off x="34925" y="76200"/>
            <a:ext cx="1081088" cy="400050"/>
          </a:xfrm>
          <a:prstGeom prst="rect">
            <a:avLst/>
          </a:prstGeom>
          <a:solidFill>
            <a:srgbClr val="FFFFCC"/>
          </a:solidFill>
          <a:ln w="28575">
            <a:solidFill>
              <a:srgbClr val="FF33CC"/>
            </a:solidFill>
            <a:miter lim="800000"/>
            <a:headEnd/>
            <a:tailEnd/>
          </a:ln>
        </p:spPr>
        <p:txBody>
          <a:bodyPr lIns="91422" tIns="45712" rIns="91422" bIns="45712" anchor="ctr"/>
          <a:lstStyle/>
          <a:p>
            <a:r>
              <a:rPr lang="en-US" sz="3200" u="none">
                <a:solidFill>
                  <a:schemeClr val="tx2"/>
                </a:solidFill>
                <a:latin typeface="Tahoma" pitchFamily="34" charset="0"/>
              </a:rPr>
              <a:t>SPT</a:t>
            </a:r>
          </a:p>
        </p:txBody>
      </p:sp>
      <p:sp>
        <p:nvSpPr>
          <p:cNvPr id="120842" name="AutoShape 10"/>
          <p:cNvSpPr>
            <a:spLocks noChangeArrowheads="1"/>
          </p:cNvSpPr>
          <p:nvPr/>
        </p:nvSpPr>
        <p:spPr bwMode="auto">
          <a:xfrm>
            <a:off x="827088" y="3284538"/>
            <a:ext cx="395287" cy="36036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
        <p:nvSpPr>
          <p:cNvPr id="120843" name="Rectangle 11"/>
          <p:cNvSpPr>
            <a:spLocks noChangeArrowheads="1"/>
          </p:cNvSpPr>
          <p:nvPr/>
        </p:nvSpPr>
        <p:spPr bwMode="auto">
          <a:xfrm>
            <a:off x="250825" y="5589588"/>
            <a:ext cx="8686800" cy="1219200"/>
          </a:xfrm>
          <a:prstGeom prst="rect">
            <a:avLst/>
          </a:prstGeom>
          <a:noFill/>
          <a:ln w="28575">
            <a:solidFill>
              <a:srgbClr val="51EB1B"/>
            </a:solidFill>
            <a:miter lim="800000"/>
            <a:headEnd/>
            <a:tailEnd/>
          </a:ln>
        </p:spPr>
        <p:txBody>
          <a:bodyPr lIns="91422" tIns="45712" rIns="91422" bIns="45712">
            <a:spAutoFit/>
          </a:bodyPr>
          <a:lstStyle/>
          <a:p>
            <a:pPr>
              <a:spcBef>
                <a:spcPct val="50000"/>
              </a:spcBef>
            </a:pPr>
            <a:r>
              <a:rPr lang="en-US" sz="1800" u="none">
                <a:latin typeface="Tahoma" pitchFamily="34" charset="0"/>
              </a:rPr>
              <a:t>Pemberitahuan harus disertai dengan penghitungan sementara pajak yang terutang dalam 1 (satu) Tahun Pajak dan Surat Setoran Pajak sebagai bukti pelunasan kekurangan pembayaran pajak yang terutang, yang ketentuannya diatur dengan atau berdasarkan </a:t>
            </a:r>
            <a:r>
              <a:rPr lang="en-US" sz="1800" i="1" u="none">
                <a:latin typeface="Tahoma" pitchFamily="34" charset="0"/>
              </a:rPr>
              <a:t>Peraturan Menteri Keuangan</a:t>
            </a:r>
            <a:r>
              <a:rPr lang="en-US" sz="1800" u="none">
                <a:latin typeface="Tahoma" pitchFamily="34" charset="0"/>
              </a:rPr>
              <a:t>. </a:t>
            </a:r>
            <a:r>
              <a:rPr lang="en-US" sz="1800" b="1" u="none">
                <a:latin typeface="Arial Narrow" pitchFamily="34" charset="0"/>
              </a:rPr>
              <a:t>(Pasal 3 ayat 5 UU KUP)</a:t>
            </a:r>
          </a:p>
        </p:txBody>
      </p:sp>
      <p:sp>
        <p:nvSpPr>
          <p:cNvPr id="120844" name="Line 12"/>
          <p:cNvSpPr>
            <a:spLocks noChangeShapeType="1"/>
          </p:cNvSpPr>
          <p:nvPr/>
        </p:nvSpPr>
        <p:spPr bwMode="auto">
          <a:xfrm flipH="1">
            <a:off x="611188" y="2565400"/>
            <a:ext cx="1657350" cy="3095625"/>
          </a:xfrm>
          <a:prstGeom prst="line">
            <a:avLst/>
          </a:prstGeom>
          <a:noFill/>
          <a:ln w="38100">
            <a:solidFill>
              <a:srgbClr val="FF33CC"/>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0834"/>
                                        </p:tgtEl>
                                        <p:attrNameLst>
                                          <p:attrName>style.visibility</p:attrName>
                                        </p:attrNameLst>
                                      </p:cBhvr>
                                      <p:to>
                                        <p:strVal val="visible"/>
                                      </p:to>
                                    </p:set>
                                    <p:animEffect transition="in" filter="wipe(down)">
                                      <p:cBhvr>
                                        <p:cTn id="7" dur="500"/>
                                        <p:tgtEl>
                                          <p:spTgt spid="12083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0836"/>
                                        </p:tgtEl>
                                        <p:attrNameLst>
                                          <p:attrName>style.visibility</p:attrName>
                                        </p:attrNameLst>
                                      </p:cBhvr>
                                      <p:to>
                                        <p:strVal val="visible"/>
                                      </p:to>
                                    </p:set>
                                    <p:anim calcmode="lin" valueType="num">
                                      <p:cBhvr additive="base">
                                        <p:cTn id="12" dur="500" fill="hold"/>
                                        <p:tgtEl>
                                          <p:spTgt spid="120836"/>
                                        </p:tgtEl>
                                        <p:attrNameLst>
                                          <p:attrName>ppt_x</p:attrName>
                                        </p:attrNameLst>
                                      </p:cBhvr>
                                      <p:tavLst>
                                        <p:tav tm="0">
                                          <p:val>
                                            <p:strVal val="#ppt_x"/>
                                          </p:val>
                                        </p:tav>
                                        <p:tav tm="100000">
                                          <p:val>
                                            <p:strVal val="#ppt_x"/>
                                          </p:val>
                                        </p:tav>
                                      </p:tavLst>
                                    </p:anim>
                                    <p:anim calcmode="lin" valueType="num">
                                      <p:cBhvr additive="base">
                                        <p:cTn id="13" dur="500" fill="hold"/>
                                        <p:tgtEl>
                                          <p:spTgt spid="12083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20837"/>
                                        </p:tgtEl>
                                        <p:attrNameLst>
                                          <p:attrName>style.visibility</p:attrName>
                                        </p:attrNameLst>
                                      </p:cBhvr>
                                      <p:to>
                                        <p:strVal val="visible"/>
                                      </p:to>
                                    </p:set>
                                    <p:animEffect transition="in" filter="checkerboard(across)">
                                      <p:cBhvr>
                                        <p:cTn id="18" dur="2000"/>
                                        <p:tgtEl>
                                          <p:spTgt spid="120837"/>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0" nodeType="clickEffect">
                                  <p:stCondLst>
                                    <p:cond delay="0"/>
                                  </p:stCondLst>
                                  <p:childTnLst>
                                    <p:set>
                                      <p:cBhvr>
                                        <p:cTn id="22" dur="1" fill="hold">
                                          <p:stCondLst>
                                            <p:cond delay="0"/>
                                          </p:stCondLst>
                                        </p:cTn>
                                        <p:tgtEl>
                                          <p:spTgt spid="120839"/>
                                        </p:tgtEl>
                                        <p:attrNameLst>
                                          <p:attrName>style.visibility</p:attrName>
                                        </p:attrNameLst>
                                      </p:cBhvr>
                                      <p:to>
                                        <p:strVal val="visible"/>
                                      </p:to>
                                    </p:set>
                                    <p:anim calcmode="lin" valueType="num">
                                      <p:cBhvr>
                                        <p:cTn id="23" dur="1000" fill="hold"/>
                                        <p:tgtEl>
                                          <p:spTgt spid="120839"/>
                                        </p:tgtEl>
                                        <p:attrNameLst>
                                          <p:attrName>ppt_w</p:attrName>
                                        </p:attrNameLst>
                                      </p:cBhvr>
                                      <p:tavLst>
                                        <p:tav tm="0">
                                          <p:val>
                                            <p:strVal val="#ppt_w*0.70"/>
                                          </p:val>
                                        </p:tav>
                                        <p:tav tm="100000">
                                          <p:val>
                                            <p:strVal val="#ppt_w"/>
                                          </p:val>
                                        </p:tav>
                                      </p:tavLst>
                                    </p:anim>
                                    <p:anim calcmode="lin" valueType="num">
                                      <p:cBhvr>
                                        <p:cTn id="24" dur="1000" fill="hold"/>
                                        <p:tgtEl>
                                          <p:spTgt spid="120839"/>
                                        </p:tgtEl>
                                        <p:attrNameLst>
                                          <p:attrName>ppt_h</p:attrName>
                                        </p:attrNameLst>
                                      </p:cBhvr>
                                      <p:tavLst>
                                        <p:tav tm="0">
                                          <p:val>
                                            <p:strVal val="#ppt_h"/>
                                          </p:val>
                                        </p:tav>
                                        <p:tav tm="100000">
                                          <p:val>
                                            <p:strVal val="#ppt_h"/>
                                          </p:val>
                                        </p:tav>
                                      </p:tavLst>
                                    </p:anim>
                                    <p:animEffect transition="in" filter="fade">
                                      <p:cBhvr>
                                        <p:cTn id="25" dur="1000"/>
                                        <p:tgtEl>
                                          <p:spTgt spid="120839"/>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120842"/>
                                        </p:tgtEl>
                                        <p:attrNameLst>
                                          <p:attrName>style.visibility</p:attrName>
                                        </p:attrNameLst>
                                      </p:cBhvr>
                                      <p:to>
                                        <p:strVal val="visible"/>
                                      </p:to>
                                    </p:set>
                                    <p:anim calcmode="lin" valueType="num">
                                      <p:cBhvr>
                                        <p:cTn id="30" dur="1000" fill="hold"/>
                                        <p:tgtEl>
                                          <p:spTgt spid="120842"/>
                                        </p:tgtEl>
                                        <p:attrNameLst>
                                          <p:attrName>ppt_w</p:attrName>
                                        </p:attrNameLst>
                                      </p:cBhvr>
                                      <p:tavLst>
                                        <p:tav tm="0">
                                          <p:val>
                                            <p:strVal val="#ppt_w*0.70"/>
                                          </p:val>
                                        </p:tav>
                                        <p:tav tm="100000">
                                          <p:val>
                                            <p:strVal val="#ppt_w"/>
                                          </p:val>
                                        </p:tav>
                                      </p:tavLst>
                                    </p:anim>
                                    <p:anim calcmode="lin" valueType="num">
                                      <p:cBhvr>
                                        <p:cTn id="31" dur="1000" fill="hold"/>
                                        <p:tgtEl>
                                          <p:spTgt spid="120842"/>
                                        </p:tgtEl>
                                        <p:attrNameLst>
                                          <p:attrName>ppt_h</p:attrName>
                                        </p:attrNameLst>
                                      </p:cBhvr>
                                      <p:tavLst>
                                        <p:tav tm="0">
                                          <p:val>
                                            <p:strVal val="#ppt_h"/>
                                          </p:val>
                                        </p:tav>
                                        <p:tav tm="100000">
                                          <p:val>
                                            <p:strVal val="#ppt_h"/>
                                          </p:val>
                                        </p:tav>
                                      </p:tavLst>
                                    </p:anim>
                                    <p:animEffect transition="in" filter="fade">
                                      <p:cBhvr>
                                        <p:cTn id="32" dur="1000"/>
                                        <p:tgtEl>
                                          <p:spTgt spid="120842"/>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120844"/>
                                        </p:tgtEl>
                                        <p:attrNameLst>
                                          <p:attrName>style.visibility</p:attrName>
                                        </p:attrNameLst>
                                      </p:cBhvr>
                                      <p:to>
                                        <p:strVal val="visible"/>
                                      </p:to>
                                    </p:set>
                                    <p:animEffect transition="in" filter="diamond(in)">
                                      <p:cBhvr>
                                        <p:cTn id="37" dur="2000"/>
                                        <p:tgtEl>
                                          <p:spTgt spid="120844"/>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120843"/>
                                        </p:tgtEl>
                                        <p:attrNameLst>
                                          <p:attrName>style.visibility</p:attrName>
                                        </p:attrNameLst>
                                      </p:cBhvr>
                                      <p:to>
                                        <p:strVal val="visible"/>
                                      </p:to>
                                    </p:set>
                                    <p:anim calcmode="lin" valueType="num">
                                      <p:cBhvr>
                                        <p:cTn id="42" dur="2000" fill="hold"/>
                                        <p:tgtEl>
                                          <p:spTgt spid="120843"/>
                                        </p:tgtEl>
                                        <p:attrNameLst>
                                          <p:attrName>ppt_w</p:attrName>
                                        </p:attrNameLst>
                                      </p:cBhvr>
                                      <p:tavLst>
                                        <p:tav tm="0">
                                          <p:val>
                                            <p:strVal val="#ppt_w*0.70"/>
                                          </p:val>
                                        </p:tav>
                                        <p:tav tm="100000">
                                          <p:val>
                                            <p:strVal val="#ppt_w"/>
                                          </p:val>
                                        </p:tav>
                                      </p:tavLst>
                                    </p:anim>
                                    <p:anim calcmode="lin" valueType="num">
                                      <p:cBhvr>
                                        <p:cTn id="43" dur="2000" fill="hold"/>
                                        <p:tgtEl>
                                          <p:spTgt spid="120843"/>
                                        </p:tgtEl>
                                        <p:attrNameLst>
                                          <p:attrName>ppt_h</p:attrName>
                                        </p:attrNameLst>
                                      </p:cBhvr>
                                      <p:tavLst>
                                        <p:tav tm="0">
                                          <p:val>
                                            <p:strVal val="#ppt_h"/>
                                          </p:val>
                                        </p:tav>
                                        <p:tav tm="100000">
                                          <p:val>
                                            <p:strVal val="#ppt_h"/>
                                          </p:val>
                                        </p:tav>
                                      </p:tavLst>
                                    </p:anim>
                                    <p:animEffect transition="in" filter="fade">
                                      <p:cBhvr>
                                        <p:cTn id="44" dur="2000"/>
                                        <p:tgtEl>
                                          <p:spTgt spid="120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4" grpId="0" animBg="1"/>
      <p:bldP spid="120836" grpId="0" animBg="1"/>
      <p:bldP spid="120837" grpId="0" animBg="1"/>
      <p:bldP spid="120839" grpId="0" animBg="1"/>
      <p:bldP spid="120842" grpId="0" animBg="1"/>
      <p:bldP spid="120843" grpId="0" animBg="1"/>
      <p:bldP spid="120844"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1189038" y="152400"/>
            <a:ext cx="6696075" cy="973138"/>
          </a:xfrm>
          <a:ln w="38100">
            <a:solidFill>
              <a:schemeClr val="accent2"/>
            </a:solidFill>
          </a:ln>
        </p:spPr>
        <p:txBody>
          <a:bodyPr/>
          <a:lstStyle/>
          <a:p>
            <a:pPr eaLnBrk="1" hangingPunct="1"/>
            <a:r>
              <a:rPr lang="en-US" sz="2800" smtClean="0">
                <a:latin typeface="Kristen ITC" pitchFamily="66" charset="0"/>
              </a:rPr>
              <a:t>Akibat administratif penundaan penyampaian SPT</a:t>
            </a:r>
          </a:p>
        </p:txBody>
      </p:sp>
      <p:sp>
        <p:nvSpPr>
          <p:cNvPr id="122883" name="Rectangle 3"/>
          <p:cNvSpPr>
            <a:spLocks noChangeArrowheads="1"/>
          </p:cNvSpPr>
          <p:nvPr/>
        </p:nvSpPr>
        <p:spPr bwMode="auto">
          <a:xfrm>
            <a:off x="304800" y="1865313"/>
            <a:ext cx="8686800" cy="3362325"/>
          </a:xfrm>
          <a:prstGeom prst="rect">
            <a:avLst/>
          </a:prstGeom>
          <a:noFill/>
          <a:ln w="9525">
            <a:solidFill>
              <a:schemeClr val="accent2"/>
            </a:solidFill>
            <a:miter lim="800000"/>
            <a:headEnd/>
            <a:tailEnd/>
          </a:ln>
        </p:spPr>
        <p:txBody>
          <a:bodyPr lIns="91422" tIns="45712" rIns="91422" bIns="45712">
            <a:spAutoFit/>
          </a:bodyPr>
          <a:lstStyle/>
          <a:p>
            <a:pPr>
              <a:spcBef>
                <a:spcPct val="50000"/>
              </a:spcBef>
            </a:pPr>
            <a:r>
              <a:rPr lang="en-US" sz="2000" u="none" dirty="0" err="1">
                <a:latin typeface="Tahoma" pitchFamily="34" charset="0"/>
              </a:rPr>
              <a:t>Dalam</a:t>
            </a:r>
            <a:r>
              <a:rPr lang="en-US" sz="2000" u="none" dirty="0">
                <a:latin typeface="Tahoma" pitchFamily="34" charset="0"/>
              </a:rPr>
              <a:t> </a:t>
            </a:r>
            <a:r>
              <a:rPr lang="en-US" sz="2000" u="none" dirty="0" err="1">
                <a:latin typeface="Tahoma" pitchFamily="34" charset="0"/>
              </a:rPr>
              <a:t>hal</a:t>
            </a:r>
            <a:r>
              <a:rPr lang="en-US" sz="2000" u="none" dirty="0">
                <a:latin typeface="Tahoma" pitchFamily="34" charset="0"/>
              </a:rPr>
              <a:t> </a:t>
            </a:r>
            <a:r>
              <a:rPr lang="en-US" sz="2000" u="none" dirty="0" err="1">
                <a:latin typeface="Tahoma" pitchFamily="34" charset="0"/>
              </a:rPr>
              <a:t>Wajib</a:t>
            </a:r>
            <a:r>
              <a:rPr lang="en-US" sz="2000" u="none" dirty="0">
                <a:latin typeface="Tahoma" pitchFamily="34" charset="0"/>
              </a:rPr>
              <a:t> </a:t>
            </a:r>
            <a:r>
              <a:rPr lang="en-US" sz="2000" u="none" dirty="0" err="1">
                <a:latin typeface="Tahoma" pitchFamily="34" charset="0"/>
              </a:rPr>
              <a:t>Pajak</a:t>
            </a:r>
            <a:r>
              <a:rPr lang="en-US" sz="2000" u="none" dirty="0">
                <a:latin typeface="Tahoma" pitchFamily="34" charset="0"/>
              </a:rPr>
              <a:t> </a:t>
            </a:r>
            <a:r>
              <a:rPr lang="en-US" sz="2000" u="none" dirty="0" err="1">
                <a:latin typeface="Tahoma" pitchFamily="34" charset="0"/>
              </a:rPr>
              <a:t>diperbolehkan</a:t>
            </a:r>
            <a:r>
              <a:rPr lang="en-US" sz="2000" u="none" dirty="0">
                <a:latin typeface="Tahoma" pitchFamily="34" charset="0"/>
              </a:rPr>
              <a:t> </a:t>
            </a:r>
            <a:r>
              <a:rPr lang="en-US" sz="2000" u="none" dirty="0" err="1">
                <a:latin typeface="Tahoma" pitchFamily="34" charset="0"/>
              </a:rPr>
              <a:t>menunda</a:t>
            </a:r>
            <a:r>
              <a:rPr lang="en-US" sz="2000" u="none" dirty="0">
                <a:latin typeface="Tahoma" pitchFamily="34" charset="0"/>
              </a:rPr>
              <a:t> </a:t>
            </a:r>
            <a:r>
              <a:rPr lang="en-US" sz="2000" u="none" dirty="0" err="1">
                <a:latin typeface="Tahoma" pitchFamily="34" charset="0"/>
              </a:rPr>
              <a:t>penyampaian</a:t>
            </a:r>
            <a:r>
              <a:rPr lang="en-US" sz="2000" u="none" dirty="0">
                <a:latin typeface="Tahoma" pitchFamily="34" charset="0"/>
              </a:rPr>
              <a:t> </a:t>
            </a:r>
            <a:r>
              <a:rPr lang="en-US" sz="2000" u="none" dirty="0" err="1">
                <a:latin typeface="Tahoma" pitchFamily="34" charset="0"/>
              </a:rPr>
              <a:t>Surat</a:t>
            </a:r>
            <a:r>
              <a:rPr lang="en-US" sz="2000" u="none" dirty="0">
                <a:latin typeface="Tahoma" pitchFamily="34" charset="0"/>
              </a:rPr>
              <a:t> </a:t>
            </a:r>
            <a:r>
              <a:rPr lang="en-US" sz="2000" u="none" dirty="0" err="1">
                <a:latin typeface="Tahoma" pitchFamily="34" charset="0"/>
              </a:rPr>
              <a:t>Pemberitahuan</a:t>
            </a:r>
            <a:r>
              <a:rPr lang="en-US" sz="2000" u="none" dirty="0">
                <a:latin typeface="Tahoma" pitchFamily="34" charset="0"/>
              </a:rPr>
              <a:t> </a:t>
            </a:r>
            <a:r>
              <a:rPr lang="en-US" sz="2000" u="none" dirty="0" err="1">
                <a:latin typeface="Tahoma" pitchFamily="34" charset="0"/>
              </a:rPr>
              <a:t>dan</a:t>
            </a:r>
            <a:r>
              <a:rPr lang="en-US" sz="2000" u="none" dirty="0">
                <a:latin typeface="Tahoma" pitchFamily="34" charset="0"/>
              </a:rPr>
              <a:t> </a:t>
            </a:r>
            <a:r>
              <a:rPr lang="en-US" sz="2000" u="none" dirty="0" err="1">
                <a:solidFill>
                  <a:schemeClr val="accent2"/>
                </a:solidFill>
                <a:latin typeface="Tahoma" pitchFamily="34" charset="0"/>
              </a:rPr>
              <a:t>ternyata</a:t>
            </a:r>
            <a:r>
              <a:rPr lang="en-US" sz="2000" u="none" dirty="0">
                <a:solidFill>
                  <a:schemeClr val="accent2"/>
                </a:solidFill>
                <a:latin typeface="Tahoma" pitchFamily="34" charset="0"/>
              </a:rPr>
              <a:t> </a:t>
            </a:r>
            <a:r>
              <a:rPr lang="en-US" sz="2000" u="none" dirty="0" err="1">
                <a:solidFill>
                  <a:schemeClr val="accent2"/>
                </a:solidFill>
                <a:latin typeface="Tahoma" pitchFamily="34" charset="0"/>
              </a:rPr>
              <a:t>penghitungan</a:t>
            </a:r>
            <a:r>
              <a:rPr lang="en-US" sz="2000" u="none" dirty="0">
                <a:solidFill>
                  <a:schemeClr val="accent2"/>
                </a:solidFill>
                <a:latin typeface="Tahoma" pitchFamily="34" charset="0"/>
              </a:rPr>
              <a:t> </a:t>
            </a:r>
            <a:r>
              <a:rPr lang="en-US" sz="2000" u="none" dirty="0" err="1">
                <a:solidFill>
                  <a:schemeClr val="accent2"/>
                </a:solidFill>
                <a:latin typeface="Tahoma" pitchFamily="34" charset="0"/>
              </a:rPr>
              <a:t>sementara</a:t>
            </a:r>
            <a:r>
              <a:rPr lang="en-US" sz="2000" u="none" dirty="0">
                <a:solidFill>
                  <a:schemeClr val="accent2"/>
                </a:solidFill>
                <a:latin typeface="Tahoma" pitchFamily="34" charset="0"/>
              </a:rPr>
              <a:t> </a:t>
            </a:r>
            <a:r>
              <a:rPr lang="en-US" sz="2000" u="none" dirty="0" err="1">
                <a:solidFill>
                  <a:schemeClr val="accent2"/>
                </a:solidFill>
                <a:latin typeface="Tahoma" pitchFamily="34" charset="0"/>
              </a:rPr>
              <a:t>pajak</a:t>
            </a:r>
            <a:r>
              <a:rPr lang="en-US" sz="2000" u="none" dirty="0">
                <a:solidFill>
                  <a:schemeClr val="accent2"/>
                </a:solidFill>
                <a:latin typeface="Tahoma" pitchFamily="34" charset="0"/>
              </a:rPr>
              <a:t> yang </a:t>
            </a:r>
            <a:r>
              <a:rPr lang="en-US" sz="2000" u="none" dirty="0" err="1">
                <a:solidFill>
                  <a:schemeClr val="accent2"/>
                </a:solidFill>
                <a:latin typeface="Tahoma" pitchFamily="34" charset="0"/>
              </a:rPr>
              <a:t>terutang</a:t>
            </a:r>
            <a:r>
              <a:rPr lang="en-US" sz="2000" u="none" dirty="0">
                <a:latin typeface="Tahoma" pitchFamily="34" charset="0"/>
              </a:rPr>
              <a:t> </a:t>
            </a:r>
            <a:r>
              <a:rPr lang="en-US" sz="2000" u="none" dirty="0" err="1">
                <a:latin typeface="Tahoma" pitchFamily="34" charset="0"/>
              </a:rPr>
              <a:t>sebagaimana</a:t>
            </a:r>
            <a:r>
              <a:rPr lang="en-US" sz="2000" u="none" dirty="0">
                <a:latin typeface="Tahoma" pitchFamily="34" charset="0"/>
              </a:rPr>
              <a:t> </a:t>
            </a:r>
            <a:r>
              <a:rPr lang="en-US" sz="2000" u="none" dirty="0" err="1">
                <a:latin typeface="Tahoma" pitchFamily="34" charset="0"/>
              </a:rPr>
              <a:t>dimaksud</a:t>
            </a:r>
            <a:r>
              <a:rPr lang="en-US" sz="2000" u="none" dirty="0">
                <a:latin typeface="Tahoma" pitchFamily="34" charset="0"/>
              </a:rPr>
              <a:t> </a:t>
            </a:r>
            <a:r>
              <a:rPr lang="en-US" sz="2000" u="none" dirty="0" err="1">
                <a:latin typeface="Tahoma" pitchFamily="34" charset="0"/>
              </a:rPr>
              <a:t>dalam</a:t>
            </a:r>
            <a:r>
              <a:rPr lang="en-US" sz="2000" u="none" dirty="0">
                <a:latin typeface="Tahoma" pitchFamily="34" charset="0"/>
              </a:rPr>
              <a:t> </a:t>
            </a:r>
            <a:r>
              <a:rPr lang="en-US" sz="2000" u="none" dirty="0" err="1">
                <a:latin typeface="Tahoma" pitchFamily="34" charset="0"/>
              </a:rPr>
              <a:t>Pasal</a:t>
            </a:r>
            <a:r>
              <a:rPr lang="en-US" sz="2000" u="none" dirty="0">
                <a:latin typeface="Tahoma" pitchFamily="34" charset="0"/>
              </a:rPr>
              <a:t> 3 </a:t>
            </a:r>
            <a:r>
              <a:rPr lang="en-US" sz="2000" u="none" dirty="0" err="1">
                <a:latin typeface="Tahoma" pitchFamily="34" charset="0"/>
              </a:rPr>
              <a:t>ayat</a:t>
            </a:r>
            <a:r>
              <a:rPr lang="en-US" sz="2000" u="none" dirty="0">
                <a:latin typeface="Tahoma" pitchFamily="34" charset="0"/>
              </a:rPr>
              <a:t> (5) </a:t>
            </a:r>
            <a:r>
              <a:rPr lang="en-US" sz="2000" u="none" dirty="0" err="1">
                <a:solidFill>
                  <a:schemeClr val="accent2"/>
                </a:solidFill>
                <a:latin typeface="Tahoma" pitchFamily="34" charset="0"/>
              </a:rPr>
              <a:t>kurang</a:t>
            </a:r>
            <a:r>
              <a:rPr lang="en-US" sz="2000" u="none" dirty="0">
                <a:solidFill>
                  <a:schemeClr val="accent2"/>
                </a:solidFill>
                <a:latin typeface="Tahoma" pitchFamily="34" charset="0"/>
              </a:rPr>
              <a:t> </a:t>
            </a:r>
            <a:r>
              <a:rPr lang="en-US" sz="2000" u="none" dirty="0" err="1">
                <a:solidFill>
                  <a:schemeClr val="accent2"/>
                </a:solidFill>
                <a:latin typeface="Tahoma" pitchFamily="34" charset="0"/>
              </a:rPr>
              <a:t>dari</a:t>
            </a:r>
            <a:r>
              <a:rPr lang="en-US" sz="2000" u="none" dirty="0">
                <a:solidFill>
                  <a:schemeClr val="accent2"/>
                </a:solidFill>
                <a:latin typeface="Tahoma" pitchFamily="34" charset="0"/>
              </a:rPr>
              <a:t> </a:t>
            </a:r>
            <a:r>
              <a:rPr lang="en-US" sz="2000" u="none" dirty="0" err="1">
                <a:solidFill>
                  <a:schemeClr val="accent2"/>
                </a:solidFill>
                <a:latin typeface="Tahoma" pitchFamily="34" charset="0"/>
              </a:rPr>
              <a:t>jumlah</a:t>
            </a:r>
            <a:r>
              <a:rPr lang="en-US" sz="2000" u="none" dirty="0">
                <a:solidFill>
                  <a:schemeClr val="accent2"/>
                </a:solidFill>
                <a:latin typeface="Tahoma" pitchFamily="34" charset="0"/>
              </a:rPr>
              <a:t> </a:t>
            </a:r>
            <a:r>
              <a:rPr lang="en-US" sz="2000" u="none" dirty="0" err="1">
                <a:solidFill>
                  <a:schemeClr val="accent2"/>
                </a:solidFill>
                <a:latin typeface="Tahoma" pitchFamily="34" charset="0"/>
              </a:rPr>
              <a:t>pajak</a:t>
            </a:r>
            <a:r>
              <a:rPr lang="en-US" sz="2000" u="none" dirty="0">
                <a:solidFill>
                  <a:schemeClr val="accent2"/>
                </a:solidFill>
                <a:latin typeface="Tahoma" pitchFamily="34" charset="0"/>
              </a:rPr>
              <a:t> yang </a:t>
            </a:r>
            <a:r>
              <a:rPr lang="en-US" sz="2000" u="none" dirty="0" err="1">
                <a:solidFill>
                  <a:schemeClr val="accent2"/>
                </a:solidFill>
                <a:latin typeface="Tahoma" pitchFamily="34" charset="0"/>
              </a:rPr>
              <a:t>sebenarnya</a:t>
            </a:r>
            <a:r>
              <a:rPr lang="en-US" sz="2000" u="none" dirty="0">
                <a:solidFill>
                  <a:schemeClr val="accent2"/>
                </a:solidFill>
                <a:latin typeface="Tahoma" pitchFamily="34" charset="0"/>
              </a:rPr>
              <a:t> </a:t>
            </a:r>
            <a:r>
              <a:rPr lang="en-US" sz="2000" u="none" dirty="0" err="1">
                <a:solidFill>
                  <a:schemeClr val="accent2"/>
                </a:solidFill>
                <a:latin typeface="Tahoma" pitchFamily="34" charset="0"/>
              </a:rPr>
              <a:t>terutang</a:t>
            </a:r>
            <a:r>
              <a:rPr lang="en-US" sz="2000" u="none" dirty="0">
                <a:latin typeface="Tahoma" pitchFamily="34" charset="0"/>
              </a:rPr>
              <a:t> </a:t>
            </a:r>
            <a:r>
              <a:rPr lang="en-US" sz="2200" b="1" u="none" dirty="0" err="1">
                <a:solidFill>
                  <a:srgbClr val="CC3300"/>
                </a:solidFill>
                <a:latin typeface="Lucida Console" pitchFamily="49" charset="0"/>
              </a:rPr>
              <a:t>atas</a:t>
            </a:r>
            <a:r>
              <a:rPr lang="en-US" sz="2200" b="1" u="none" dirty="0">
                <a:solidFill>
                  <a:srgbClr val="CC3300"/>
                </a:solidFill>
                <a:latin typeface="Lucida Console" pitchFamily="49" charset="0"/>
              </a:rPr>
              <a:t> </a:t>
            </a:r>
            <a:r>
              <a:rPr lang="en-US" sz="2200" b="1" u="none" dirty="0" err="1">
                <a:solidFill>
                  <a:srgbClr val="CC3300"/>
                </a:solidFill>
                <a:latin typeface="Lucida Console" pitchFamily="49" charset="0"/>
              </a:rPr>
              <a:t>kekurangan</a:t>
            </a:r>
            <a:r>
              <a:rPr lang="en-US" sz="2200" b="1" u="none" dirty="0">
                <a:solidFill>
                  <a:srgbClr val="CC3300"/>
                </a:solidFill>
                <a:latin typeface="Lucida Console" pitchFamily="49" charset="0"/>
              </a:rPr>
              <a:t> </a:t>
            </a:r>
            <a:r>
              <a:rPr lang="en-US" sz="2200" b="1" u="none" dirty="0" err="1">
                <a:solidFill>
                  <a:srgbClr val="CC3300"/>
                </a:solidFill>
                <a:latin typeface="Lucida Console" pitchFamily="49" charset="0"/>
              </a:rPr>
              <a:t>pembayaran</a:t>
            </a:r>
            <a:r>
              <a:rPr lang="en-US" sz="2200" b="1" u="none" dirty="0">
                <a:solidFill>
                  <a:srgbClr val="CC3300"/>
                </a:solidFill>
                <a:latin typeface="Lucida Console" pitchFamily="49" charset="0"/>
              </a:rPr>
              <a:t> </a:t>
            </a:r>
            <a:r>
              <a:rPr lang="en-US" sz="2200" b="1" u="none" dirty="0" err="1">
                <a:solidFill>
                  <a:srgbClr val="CC3300"/>
                </a:solidFill>
                <a:latin typeface="Lucida Console" pitchFamily="49" charset="0"/>
              </a:rPr>
              <a:t>pajak</a:t>
            </a:r>
            <a:r>
              <a:rPr lang="en-US" sz="2200" b="1" u="none" dirty="0">
                <a:solidFill>
                  <a:srgbClr val="CC3300"/>
                </a:solidFill>
                <a:latin typeface="Lucida Console" pitchFamily="49" charset="0"/>
              </a:rPr>
              <a:t> </a:t>
            </a:r>
            <a:r>
              <a:rPr lang="en-US" sz="2200" b="1" u="none" dirty="0" err="1">
                <a:solidFill>
                  <a:srgbClr val="CC3300"/>
                </a:solidFill>
                <a:latin typeface="Lucida Console" pitchFamily="49" charset="0"/>
              </a:rPr>
              <a:t>tersebut</a:t>
            </a:r>
            <a:r>
              <a:rPr lang="en-US" sz="2200" b="1" u="none" dirty="0">
                <a:solidFill>
                  <a:srgbClr val="CC3300"/>
                </a:solidFill>
                <a:latin typeface="Lucida Console" pitchFamily="49" charset="0"/>
              </a:rPr>
              <a:t>, </a:t>
            </a:r>
            <a:r>
              <a:rPr lang="en-US" sz="2200" b="1" u="none" dirty="0" err="1">
                <a:solidFill>
                  <a:srgbClr val="CC3300"/>
                </a:solidFill>
                <a:latin typeface="Lucida Console" pitchFamily="49" charset="0"/>
              </a:rPr>
              <a:t>dikenai</a:t>
            </a:r>
            <a:r>
              <a:rPr lang="en-US" sz="2200" b="1" u="none" dirty="0">
                <a:solidFill>
                  <a:srgbClr val="CC3300"/>
                </a:solidFill>
                <a:latin typeface="Lucida Console" pitchFamily="49" charset="0"/>
              </a:rPr>
              <a:t> </a:t>
            </a:r>
            <a:r>
              <a:rPr lang="en-US" sz="2200" b="1" u="none" dirty="0" err="1">
                <a:solidFill>
                  <a:srgbClr val="CC3300"/>
                </a:solidFill>
                <a:latin typeface="Lucida Console" pitchFamily="49" charset="0"/>
              </a:rPr>
              <a:t>bunga</a:t>
            </a:r>
            <a:r>
              <a:rPr lang="en-US" sz="2200" b="1" u="none" dirty="0">
                <a:solidFill>
                  <a:srgbClr val="CC3300"/>
                </a:solidFill>
                <a:latin typeface="Lucida Console" pitchFamily="49" charset="0"/>
              </a:rPr>
              <a:t> </a:t>
            </a:r>
            <a:r>
              <a:rPr lang="en-US" sz="2200" b="1" u="none" dirty="0" err="1">
                <a:solidFill>
                  <a:srgbClr val="CC3300"/>
                </a:solidFill>
                <a:latin typeface="Lucida Console" pitchFamily="49" charset="0"/>
              </a:rPr>
              <a:t>sebesar</a:t>
            </a:r>
            <a:r>
              <a:rPr lang="en-US" sz="2200" b="1" u="none" dirty="0">
                <a:solidFill>
                  <a:srgbClr val="CC3300"/>
                </a:solidFill>
                <a:latin typeface="Lucida Console" pitchFamily="49" charset="0"/>
              </a:rPr>
              <a:t> 2% (</a:t>
            </a:r>
            <a:r>
              <a:rPr lang="en-US" sz="2200" b="1" u="none" dirty="0" err="1">
                <a:solidFill>
                  <a:srgbClr val="CC3300"/>
                </a:solidFill>
                <a:latin typeface="Lucida Console" pitchFamily="49" charset="0"/>
              </a:rPr>
              <a:t>dua</a:t>
            </a:r>
            <a:r>
              <a:rPr lang="en-US" sz="2200" b="1" u="none" dirty="0">
                <a:solidFill>
                  <a:srgbClr val="CC3300"/>
                </a:solidFill>
                <a:latin typeface="Lucida Console" pitchFamily="49" charset="0"/>
              </a:rPr>
              <a:t> </a:t>
            </a:r>
            <a:r>
              <a:rPr lang="en-US" sz="2200" b="1" u="none" dirty="0" err="1">
                <a:solidFill>
                  <a:srgbClr val="CC3300"/>
                </a:solidFill>
                <a:latin typeface="Lucida Console" pitchFamily="49" charset="0"/>
              </a:rPr>
              <a:t>persen</a:t>
            </a:r>
            <a:r>
              <a:rPr lang="en-US" sz="2200" b="1" u="none" dirty="0">
                <a:solidFill>
                  <a:srgbClr val="CC3300"/>
                </a:solidFill>
                <a:latin typeface="Lucida Console" pitchFamily="49" charset="0"/>
              </a:rPr>
              <a:t>)</a:t>
            </a:r>
            <a:r>
              <a:rPr lang="en-US" sz="2000" u="none" dirty="0">
                <a:latin typeface="Tahoma" pitchFamily="34" charset="0"/>
              </a:rPr>
              <a:t> per </a:t>
            </a:r>
            <a:r>
              <a:rPr lang="en-US" sz="2000" u="none" dirty="0" err="1">
                <a:latin typeface="Tahoma" pitchFamily="34" charset="0"/>
              </a:rPr>
              <a:t>bulan</a:t>
            </a:r>
            <a:r>
              <a:rPr lang="en-US" sz="2000" u="none" dirty="0">
                <a:latin typeface="Tahoma" pitchFamily="34" charset="0"/>
              </a:rPr>
              <a:t> yang </a:t>
            </a:r>
            <a:r>
              <a:rPr lang="en-US" sz="2000" u="none" dirty="0" err="1">
                <a:solidFill>
                  <a:srgbClr val="008000"/>
                </a:solidFill>
                <a:latin typeface="Tahoma" pitchFamily="34" charset="0"/>
              </a:rPr>
              <a:t>dihitung</a:t>
            </a:r>
            <a:r>
              <a:rPr lang="en-US" sz="2000" u="none" dirty="0">
                <a:solidFill>
                  <a:srgbClr val="008000"/>
                </a:solidFill>
                <a:latin typeface="Tahoma" pitchFamily="34" charset="0"/>
              </a:rPr>
              <a:t> </a:t>
            </a:r>
            <a:r>
              <a:rPr lang="en-US" sz="2000" u="none" dirty="0" err="1">
                <a:solidFill>
                  <a:srgbClr val="008000"/>
                </a:solidFill>
                <a:latin typeface="Tahoma" pitchFamily="34" charset="0"/>
              </a:rPr>
              <a:t>dari</a:t>
            </a:r>
            <a:r>
              <a:rPr lang="en-US" sz="2000" u="none" dirty="0">
                <a:solidFill>
                  <a:srgbClr val="008000"/>
                </a:solidFill>
                <a:latin typeface="Tahoma" pitchFamily="34" charset="0"/>
              </a:rPr>
              <a:t> </a:t>
            </a:r>
            <a:r>
              <a:rPr lang="en-US" sz="2000" u="none" dirty="0" err="1">
                <a:solidFill>
                  <a:srgbClr val="008000"/>
                </a:solidFill>
                <a:latin typeface="Tahoma" pitchFamily="34" charset="0"/>
              </a:rPr>
              <a:t>saat</a:t>
            </a:r>
            <a:r>
              <a:rPr lang="en-US" sz="2000" u="none" dirty="0">
                <a:solidFill>
                  <a:srgbClr val="008000"/>
                </a:solidFill>
                <a:latin typeface="Tahoma" pitchFamily="34" charset="0"/>
              </a:rPr>
              <a:t> </a:t>
            </a:r>
            <a:r>
              <a:rPr lang="en-US" sz="2000" u="none" dirty="0" err="1">
                <a:solidFill>
                  <a:srgbClr val="008000"/>
                </a:solidFill>
                <a:latin typeface="Tahoma" pitchFamily="34" charset="0"/>
              </a:rPr>
              <a:t>berakhirnya</a:t>
            </a:r>
            <a:r>
              <a:rPr lang="en-US" sz="2000" u="none" dirty="0">
                <a:solidFill>
                  <a:srgbClr val="008000"/>
                </a:solidFill>
                <a:latin typeface="Tahoma" pitchFamily="34" charset="0"/>
              </a:rPr>
              <a:t> </a:t>
            </a:r>
            <a:r>
              <a:rPr lang="en-US" sz="2000" u="none" dirty="0" err="1">
                <a:solidFill>
                  <a:srgbClr val="008000"/>
                </a:solidFill>
                <a:latin typeface="Tahoma" pitchFamily="34" charset="0"/>
              </a:rPr>
              <a:t>batas</a:t>
            </a:r>
            <a:r>
              <a:rPr lang="en-US" sz="2000" u="none" dirty="0">
                <a:solidFill>
                  <a:srgbClr val="008000"/>
                </a:solidFill>
                <a:latin typeface="Tahoma" pitchFamily="34" charset="0"/>
              </a:rPr>
              <a:t> </a:t>
            </a:r>
            <a:r>
              <a:rPr lang="en-US" sz="2000" u="none" dirty="0" err="1">
                <a:solidFill>
                  <a:srgbClr val="008000"/>
                </a:solidFill>
                <a:latin typeface="Tahoma" pitchFamily="34" charset="0"/>
              </a:rPr>
              <a:t>waktu</a:t>
            </a:r>
            <a:r>
              <a:rPr lang="en-US" sz="2000" u="none" dirty="0">
                <a:solidFill>
                  <a:srgbClr val="008000"/>
                </a:solidFill>
                <a:latin typeface="Tahoma" pitchFamily="34" charset="0"/>
              </a:rPr>
              <a:t> </a:t>
            </a:r>
            <a:r>
              <a:rPr lang="en-US" sz="2000" u="none" dirty="0" err="1">
                <a:solidFill>
                  <a:srgbClr val="008000"/>
                </a:solidFill>
                <a:latin typeface="Tahoma" pitchFamily="34" charset="0"/>
              </a:rPr>
              <a:t>penyampaian</a:t>
            </a:r>
            <a:r>
              <a:rPr lang="en-US" sz="2000" u="none" dirty="0">
                <a:solidFill>
                  <a:srgbClr val="008000"/>
                </a:solidFill>
                <a:latin typeface="Tahoma" pitchFamily="34" charset="0"/>
              </a:rPr>
              <a:t> </a:t>
            </a:r>
            <a:r>
              <a:rPr lang="en-US" sz="2000" u="none" dirty="0" err="1">
                <a:solidFill>
                  <a:srgbClr val="008000"/>
                </a:solidFill>
                <a:latin typeface="Tahoma" pitchFamily="34" charset="0"/>
              </a:rPr>
              <a:t>Surat</a:t>
            </a:r>
            <a:r>
              <a:rPr lang="en-US" sz="2000" u="none" dirty="0">
                <a:solidFill>
                  <a:srgbClr val="008000"/>
                </a:solidFill>
                <a:latin typeface="Tahoma" pitchFamily="34" charset="0"/>
              </a:rPr>
              <a:t> </a:t>
            </a:r>
            <a:r>
              <a:rPr lang="en-US" sz="2000" u="none" dirty="0" err="1">
                <a:solidFill>
                  <a:srgbClr val="008000"/>
                </a:solidFill>
                <a:latin typeface="Tahoma" pitchFamily="34" charset="0"/>
              </a:rPr>
              <a:t>Pemberitahuan</a:t>
            </a:r>
            <a:r>
              <a:rPr lang="en-US" sz="2000" u="none" dirty="0">
                <a:latin typeface="Tahoma" pitchFamily="34" charset="0"/>
              </a:rPr>
              <a:t> </a:t>
            </a:r>
            <a:r>
              <a:rPr lang="en-US" sz="2000" u="none" dirty="0" err="1">
                <a:latin typeface="Tahoma" pitchFamily="34" charset="0"/>
              </a:rPr>
              <a:t>sebagaimana</a:t>
            </a:r>
            <a:r>
              <a:rPr lang="en-US" sz="2000" u="none" dirty="0">
                <a:latin typeface="Tahoma" pitchFamily="34" charset="0"/>
              </a:rPr>
              <a:t> </a:t>
            </a:r>
            <a:r>
              <a:rPr lang="en-US" sz="2000" u="none" dirty="0" err="1">
                <a:latin typeface="Tahoma" pitchFamily="34" charset="0"/>
              </a:rPr>
              <a:t>dimaksud</a:t>
            </a:r>
            <a:r>
              <a:rPr lang="en-US" sz="2000" u="none" dirty="0">
                <a:latin typeface="Tahoma" pitchFamily="34" charset="0"/>
              </a:rPr>
              <a:t> </a:t>
            </a:r>
            <a:r>
              <a:rPr lang="en-US" sz="2000" u="none" dirty="0" err="1">
                <a:latin typeface="Tahoma" pitchFamily="34" charset="0"/>
              </a:rPr>
              <a:t>dalam</a:t>
            </a:r>
            <a:r>
              <a:rPr lang="en-US" sz="2000" u="none" dirty="0">
                <a:latin typeface="Tahoma" pitchFamily="34" charset="0"/>
              </a:rPr>
              <a:t> </a:t>
            </a:r>
            <a:r>
              <a:rPr lang="en-US" sz="2000" u="none" dirty="0" err="1">
                <a:latin typeface="Tahoma" pitchFamily="34" charset="0"/>
              </a:rPr>
              <a:t>Pasal</a:t>
            </a:r>
            <a:r>
              <a:rPr lang="en-US" sz="2000" u="none" dirty="0">
                <a:latin typeface="Tahoma" pitchFamily="34" charset="0"/>
              </a:rPr>
              <a:t> 3 </a:t>
            </a:r>
            <a:r>
              <a:rPr lang="en-US" sz="2000" u="none" dirty="0" err="1">
                <a:latin typeface="Tahoma" pitchFamily="34" charset="0"/>
              </a:rPr>
              <a:t>ayat</a:t>
            </a:r>
            <a:r>
              <a:rPr lang="en-US" sz="2000" u="none" dirty="0">
                <a:latin typeface="Tahoma" pitchFamily="34" charset="0"/>
              </a:rPr>
              <a:t> (3) </a:t>
            </a:r>
            <a:r>
              <a:rPr lang="en-US" sz="2000" u="none" dirty="0" err="1">
                <a:latin typeface="Tahoma" pitchFamily="34" charset="0"/>
              </a:rPr>
              <a:t>huruf</a:t>
            </a:r>
            <a:r>
              <a:rPr lang="en-US" sz="2000" u="none" dirty="0">
                <a:latin typeface="Tahoma" pitchFamily="34" charset="0"/>
              </a:rPr>
              <a:t> b </a:t>
            </a:r>
            <a:r>
              <a:rPr lang="en-US" sz="2000" u="none" dirty="0" err="1">
                <a:latin typeface="Tahoma" pitchFamily="34" charset="0"/>
              </a:rPr>
              <a:t>dan</a:t>
            </a:r>
            <a:r>
              <a:rPr lang="en-US" sz="2000" u="none" dirty="0">
                <a:latin typeface="Tahoma" pitchFamily="34" charset="0"/>
              </a:rPr>
              <a:t> </a:t>
            </a:r>
            <a:r>
              <a:rPr lang="en-US" sz="2000" u="none" dirty="0" err="1">
                <a:latin typeface="Tahoma" pitchFamily="34" charset="0"/>
              </a:rPr>
              <a:t>huruf</a:t>
            </a:r>
            <a:r>
              <a:rPr lang="en-US" sz="2000" u="none" dirty="0">
                <a:latin typeface="Tahoma" pitchFamily="34" charset="0"/>
              </a:rPr>
              <a:t> c </a:t>
            </a:r>
            <a:r>
              <a:rPr lang="en-US" sz="2000" u="none" dirty="0" err="1">
                <a:latin typeface="Tahoma" pitchFamily="34" charset="0"/>
              </a:rPr>
              <a:t>sampai</a:t>
            </a:r>
            <a:r>
              <a:rPr lang="en-US" sz="2000" u="none" dirty="0">
                <a:latin typeface="Tahoma" pitchFamily="34" charset="0"/>
              </a:rPr>
              <a:t> </a:t>
            </a:r>
            <a:r>
              <a:rPr lang="en-US" sz="2000" u="none" dirty="0" err="1">
                <a:latin typeface="Tahoma" pitchFamily="34" charset="0"/>
              </a:rPr>
              <a:t>dengan</a:t>
            </a:r>
            <a:r>
              <a:rPr lang="en-US" sz="2000" u="none" dirty="0">
                <a:latin typeface="Tahoma" pitchFamily="34" charset="0"/>
              </a:rPr>
              <a:t> </a:t>
            </a:r>
            <a:r>
              <a:rPr lang="en-US" sz="2000" u="none" dirty="0" err="1">
                <a:latin typeface="Tahoma" pitchFamily="34" charset="0"/>
              </a:rPr>
              <a:t>tanggal</a:t>
            </a:r>
            <a:r>
              <a:rPr lang="en-US" sz="2000" u="none" dirty="0">
                <a:latin typeface="Tahoma" pitchFamily="34" charset="0"/>
              </a:rPr>
              <a:t> </a:t>
            </a:r>
            <a:r>
              <a:rPr lang="en-US" sz="2000" u="none" dirty="0" err="1">
                <a:latin typeface="Tahoma" pitchFamily="34" charset="0"/>
              </a:rPr>
              <a:t>dibayarnya</a:t>
            </a:r>
            <a:r>
              <a:rPr lang="en-US" sz="2000" u="none" dirty="0">
                <a:latin typeface="Tahoma" pitchFamily="34" charset="0"/>
              </a:rPr>
              <a:t> </a:t>
            </a:r>
            <a:r>
              <a:rPr lang="en-US" sz="2000" u="none" dirty="0" err="1">
                <a:latin typeface="Tahoma" pitchFamily="34" charset="0"/>
              </a:rPr>
              <a:t>kekurangan</a:t>
            </a:r>
            <a:r>
              <a:rPr lang="en-US" sz="2000" u="none" dirty="0">
                <a:latin typeface="Tahoma" pitchFamily="34" charset="0"/>
              </a:rPr>
              <a:t> </a:t>
            </a:r>
            <a:r>
              <a:rPr lang="en-US" sz="2000" u="none" dirty="0" err="1">
                <a:latin typeface="Tahoma" pitchFamily="34" charset="0"/>
              </a:rPr>
              <a:t>pembayaran</a:t>
            </a:r>
            <a:r>
              <a:rPr lang="en-US" sz="2000" u="none" dirty="0">
                <a:latin typeface="Tahoma" pitchFamily="34" charset="0"/>
              </a:rPr>
              <a:t> </a:t>
            </a:r>
            <a:r>
              <a:rPr lang="en-US" sz="2000" u="none" dirty="0" err="1">
                <a:latin typeface="Tahoma" pitchFamily="34" charset="0"/>
              </a:rPr>
              <a:t>tersebut</a:t>
            </a:r>
            <a:r>
              <a:rPr lang="en-US" sz="2000" u="none" dirty="0">
                <a:latin typeface="Tahoma" pitchFamily="34" charset="0"/>
              </a:rPr>
              <a:t> </a:t>
            </a:r>
            <a:r>
              <a:rPr lang="en-US" sz="2000" u="none" dirty="0" err="1">
                <a:latin typeface="Tahoma" pitchFamily="34" charset="0"/>
              </a:rPr>
              <a:t>dan</a:t>
            </a:r>
            <a:r>
              <a:rPr lang="en-US" sz="2000" u="none" dirty="0">
                <a:latin typeface="Tahoma" pitchFamily="34" charset="0"/>
              </a:rPr>
              <a:t> </a:t>
            </a:r>
            <a:r>
              <a:rPr lang="en-US" sz="2000" u="none" dirty="0" err="1">
                <a:latin typeface="Tahoma" pitchFamily="34" charset="0"/>
              </a:rPr>
              <a:t>bagian</a:t>
            </a:r>
            <a:r>
              <a:rPr lang="en-US" sz="2000" u="none" dirty="0">
                <a:latin typeface="Tahoma" pitchFamily="34" charset="0"/>
              </a:rPr>
              <a:t> </a:t>
            </a:r>
            <a:r>
              <a:rPr lang="en-US" sz="2000" u="none" dirty="0" err="1">
                <a:latin typeface="Tahoma" pitchFamily="34" charset="0"/>
              </a:rPr>
              <a:t>dari</a:t>
            </a:r>
            <a:r>
              <a:rPr lang="en-US" sz="2000" u="none" dirty="0">
                <a:latin typeface="Tahoma" pitchFamily="34" charset="0"/>
              </a:rPr>
              <a:t> </a:t>
            </a:r>
            <a:r>
              <a:rPr lang="en-US" sz="2000" u="none" dirty="0" err="1">
                <a:latin typeface="Tahoma" pitchFamily="34" charset="0"/>
              </a:rPr>
              <a:t>bulan</a:t>
            </a:r>
            <a:r>
              <a:rPr lang="en-US" sz="2000" u="none" dirty="0">
                <a:latin typeface="Tahoma" pitchFamily="34" charset="0"/>
              </a:rPr>
              <a:t> </a:t>
            </a:r>
            <a:r>
              <a:rPr lang="en-US" sz="2000" u="none" dirty="0" err="1">
                <a:latin typeface="Tahoma" pitchFamily="34" charset="0"/>
              </a:rPr>
              <a:t>dihitung</a:t>
            </a:r>
            <a:r>
              <a:rPr lang="en-US" sz="2000" u="none" dirty="0">
                <a:latin typeface="Tahoma" pitchFamily="34" charset="0"/>
              </a:rPr>
              <a:t> </a:t>
            </a:r>
            <a:r>
              <a:rPr lang="en-US" sz="2000" u="none" dirty="0" err="1">
                <a:latin typeface="Tahoma" pitchFamily="34" charset="0"/>
              </a:rPr>
              <a:t>penuh</a:t>
            </a:r>
            <a:r>
              <a:rPr lang="en-US" sz="2000" u="none" dirty="0">
                <a:latin typeface="Tahoma" pitchFamily="34" charset="0"/>
              </a:rPr>
              <a:t> 1 (</a:t>
            </a:r>
            <a:r>
              <a:rPr lang="en-US" sz="2000" u="none" dirty="0" err="1">
                <a:latin typeface="Tahoma" pitchFamily="34" charset="0"/>
              </a:rPr>
              <a:t>satu</a:t>
            </a:r>
            <a:r>
              <a:rPr lang="en-US" sz="2000" u="none" dirty="0">
                <a:latin typeface="Tahoma" pitchFamily="34" charset="0"/>
              </a:rPr>
              <a:t>) </a:t>
            </a:r>
            <a:r>
              <a:rPr lang="en-US" sz="2000" u="none" dirty="0" err="1">
                <a:latin typeface="Tahoma" pitchFamily="34" charset="0"/>
              </a:rPr>
              <a:t>bulan</a:t>
            </a:r>
            <a:r>
              <a:rPr lang="en-US" sz="2000" u="none" dirty="0">
                <a:latin typeface="Tahoma" pitchFamily="34" charset="0"/>
              </a:rPr>
              <a:t>.</a:t>
            </a:r>
          </a:p>
          <a:p>
            <a:pPr>
              <a:spcBef>
                <a:spcPct val="50000"/>
              </a:spcBef>
            </a:pPr>
            <a:r>
              <a:rPr lang="en-US" sz="2000" u="none" dirty="0">
                <a:solidFill>
                  <a:schemeClr val="accent2"/>
                </a:solidFill>
                <a:latin typeface="Lucida Console" pitchFamily="49" charset="0"/>
              </a:rPr>
              <a:t>(</a:t>
            </a:r>
            <a:r>
              <a:rPr lang="en-US" sz="2000" u="none" dirty="0" err="1">
                <a:solidFill>
                  <a:schemeClr val="accent2"/>
                </a:solidFill>
                <a:latin typeface="Lucida Console" pitchFamily="49" charset="0"/>
              </a:rPr>
              <a:t>Pasal</a:t>
            </a:r>
            <a:r>
              <a:rPr lang="en-US" sz="2000" u="none" dirty="0">
                <a:solidFill>
                  <a:schemeClr val="accent2"/>
                </a:solidFill>
                <a:latin typeface="Lucida Console" pitchFamily="49" charset="0"/>
              </a:rPr>
              <a:t> 19 </a:t>
            </a:r>
            <a:r>
              <a:rPr lang="en-US" sz="2000" u="none" dirty="0" err="1">
                <a:solidFill>
                  <a:schemeClr val="accent2"/>
                </a:solidFill>
                <a:latin typeface="Lucida Console" pitchFamily="49" charset="0"/>
              </a:rPr>
              <a:t>ayat</a:t>
            </a:r>
            <a:r>
              <a:rPr lang="en-US" sz="2000" u="none" dirty="0">
                <a:solidFill>
                  <a:schemeClr val="accent2"/>
                </a:solidFill>
                <a:latin typeface="Lucida Console" pitchFamily="49" charset="0"/>
              </a:rPr>
              <a:t> 3 UU KUP)</a:t>
            </a:r>
          </a:p>
        </p:txBody>
      </p:sp>
      <p:sp>
        <p:nvSpPr>
          <p:cNvPr id="122884" name="AutoShape 4"/>
          <p:cNvSpPr>
            <a:spLocks noChangeArrowheads="1"/>
          </p:cNvSpPr>
          <p:nvPr/>
        </p:nvSpPr>
        <p:spPr bwMode="auto">
          <a:xfrm>
            <a:off x="3886200" y="1295400"/>
            <a:ext cx="7620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91141" name="AutoShape 5"/>
          <p:cNvSpPr>
            <a:spLocks noChangeArrowheads="1"/>
          </p:cNvSpPr>
          <p:nvPr/>
        </p:nvSpPr>
        <p:spPr bwMode="auto">
          <a:xfrm>
            <a:off x="8172450" y="188913"/>
            <a:ext cx="288925" cy="360362"/>
          </a:xfrm>
          <a:prstGeom prst="smileyFace">
            <a:avLst>
              <a:gd name="adj" fmla="val 4653"/>
            </a:avLst>
          </a:prstGeom>
          <a:solidFill>
            <a:srgbClr val="51EB1B"/>
          </a:solidFill>
          <a:ln w="9525">
            <a:solidFill>
              <a:schemeClr val="tx1"/>
            </a:solidFill>
            <a:round/>
            <a:headEnd/>
            <a:tailEnd/>
          </a:ln>
        </p:spPr>
        <p:txBody>
          <a:bodyPr wrap="none" anchor="ctr"/>
          <a:lstStyle/>
          <a:p>
            <a:endParaRPr lang="en-US"/>
          </a:p>
        </p:txBody>
      </p:sp>
      <p:sp>
        <p:nvSpPr>
          <p:cNvPr id="91142" name="AutoShape 6"/>
          <p:cNvSpPr>
            <a:spLocks noChangeArrowheads="1"/>
          </p:cNvSpPr>
          <p:nvPr/>
        </p:nvSpPr>
        <p:spPr bwMode="auto">
          <a:xfrm>
            <a:off x="8459788" y="188913"/>
            <a:ext cx="288925" cy="360362"/>
          </a:xfrm>
          <a:prstGeom prst="smileyFace">
            <a:avLst>
              <a:gd name="adj" fmla="val 4653"/>
            </a:avLst>
          </a:prstGeom>
          <a:solidFill>
            <a:srgbClr val="51EB1B"/>
          </a:solidFill>
          <a:ln w="9525">
            <a:solidFill>
              <a:schemeClr val="tx1"/>
            </a:solidFill>
            <a:round/>
            <a:headEnd/>
            <a:tailEnd/>
          </a:ln>
        </p:spPr>
        <p:txBody>
          <a:bodyPr wrap="none" anchor="ctr"/>
          <a:lstStyle/>
          <a:p>
            <a:endParaRPr lang="en-US"/>
          </a:p>
        </p:txBody>
      </p:sp>
      <p:sp>
        <p:nvSpPr>
          <p:cNvPr id="91143" name="Rectangle 8"/>
          <p:cNvSpPr>
            <a:spLocks noChangeArrowheads="1"/>
          </p:cNvSpPr>
          <p:nvPr/>
        </p:nvSpPr>
        <p:spPr bwMode="auto">
          <a:xfrm>
            <a:off x="34925" y="76200"/>
            <a:ext cx="935038" cy="400050"/>
          </a:xfrm>
          <a:prstGeom prst="rect">
            <a:avLst/>
          </a:prstGeom>
          <a:solidFill>
            <a:srgbClr val="FFFFCC"/>
          </a:solidFill>
          <a:ln w="28575">
            <a:solidFill>
              <a:srgbClr val="FF33CC"/>
            </a:solidFill>
            <a:miter lim="800000"/>
            <a:headEnd/>
            <a:tailEnd/>
          </a:ln>
        </p:spPr>
        <p:txBody>
          <a:bodyPr lIns="91422" tIns="45712" rIns="91422" bIns="45712" anchor="ctr"/>
          <a:lstStyle/>
          <a:p>
            <a:r>
              <a:rPr lang="en-US" sz="3200" u="none">
                <a:solidFill>
                  <a:schemeClr val="tx2"/>
                </a:solidFill>
                <a:latin typeface="Tahoma" pitchFamily="34" charset="0"/>
              </a:rPr>
              <a:t>SPT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blinds(horizontal)">
                                      <p:cBhvr>
                                        <p:cTn id="7" dur="500"/>
                                        <p:tgtEl>
                                          <p:spTgt spid="12288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2884"/>
                                        </p:tgtEl>
                                        <p:attrNameLst>
                                          <p:attrName>style.visibility</p:attrName>
                                        </p:attrNameLst>
                                      </p:cBhvr>
                                      <p:to>
                                        <p:strVal val="visible"/>
                                      </p:to>
                                    </p:set>
                                    <p:anim calcmode="lin" valueType="num">
                                      <p:cBhvr additive="base">
                                        <p:cTn id="12" dur="500" fill="hold"/>
                                        <p:tgtEl>
                                          <p:spTgt spid="122884"/>
                                        </p:tgtEl>
                                        <p:attrNameLst>
                                          <p:attrName>ppt_x</p:attrName>
                                        </p:attrNameLst>
                                      </p:cBhvr>
                                      <p:tavLst>
                                        <p:tav tm="0">
                                          <p:val>
                                            <p:strVal val="#ppt_x"/>
                                          </p:val>
                                        </p:tav>
                                        <p:tav tm="100000">
                                          <p:val>
                                            <p:strVal val="#ppt_x"/>
                                          </p:val>
                                        </p:tav>
                                      </p:tavLst>
                                    </p:anim>
                                    <p:anim calcmode="lin" valueType="num">
                                      <p:cBhvr additive="base">
                                        <p:cTn id="13" dur="500" fill="hold"/>
                                        <p:tgtEl>
                                          <p:spTgt spid="12288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122883"/>
                                        </p:tgtEl>
                                        <p:attrNameLst>
                                          <p:attrName>style.visibility</p:attrName>
                                        </p:attrNameLst>
                                      </p:cBhvr>
                                      <p:to>
                                        <p:strVal val="visible"/>
                                      </p:to>
                                    </p:set>
                                    <p:animEffect transition="in" filter="checkerboard(across)">
                                      <p:cBhvr>
                                        <p:cTn id="18" dur="500"/>
                                        <p:tgtEl>
                                          <p:spTgt spid="1228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animBg="1"/>
      <p:bldP spid="122883" grpId="0" animBg="1"/>
      <p:bldP spid="122884"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152400" y="152400"/>
            <a:ext cx="2209800" cy="533400"/>
          </a:xfrm>
          <a:ln w="38100">
            <a:solidFill>
              <a:schemeClr val="accent2"/>
            </a:solidFill>
          </a:ln>
        </p:spPr>
        <p:txBody>
          <a:bodyPr/>
          <a:lstStyle/>
          <a:p>
            <a:pPr eaLnBrk="1" hangingPunct="1"/>
            <a:r>
              <a:rPr lang="en-US" sz="3200" smtClean="0">
                <a:latin typeface="Lucida Console" pitchFamily="49" charset="0"/>
              </a:rPr>
              <a:t>CONTOH</a:t>
            </a:r>
          </a:p>
        </p:txBody>
      </p:sp>
      <p:sp>
        <p:nvSpPr>
          <p:cNvPr id="123907" name="Rectangle 3"/>
          <p:cNvSpPr>
            <a:spLocks noChangeArrowheads="1"/>
          </p:cNvSpPr>
          <p:nvPr/>
        </p:nvSpPr>
        <p:spPr bwMode="auto">
          <a:xfrm>
            <a:off x="228600" y="838200"/>
            <a:ext cx="8686800" cy="2235200"/>
          </a:xfrm>
          <a:prstGeom prst="rect">
            <a:avLst/>
          </a:prstGeom>
          <a:noFill/>
          <a:ln w="9525">
            <a:solidFill>
              <a:schemeClr val="accent2"/>
            </a:solidFill>
            <a:miter lim="800000"/>
            <a:headEnd/>
            <a:tailEnd/>
          </a:ln>
        </p:spPr>
        <p:txBody>
          <a:bodyPr lIns="91422" tIns="45712" rIns="91422" bIns="45712">
            <a:spAutoFit/>
          </a:bodyPr>
          <a:lstStyle/>
          <a:p>
            <a:r>
              <a:rPr lang="en-US" sz="2000" u="none">
                <a:latin typeface="Lucida Console" pitchFamily="49" charset="0"/>
                <a:cs typeface="Times New Roman" pitchFamily="18" charset="0"/>
              </a:rPr>
              <a:t>PT ABC setelah menyampaikan pemberitahuan tertulis menunda jangka waktu penyampaian SPT Tahunan PPh Badan Tahun 2008 (Tahun Takwim) sampai dengan tanggal 30 Juni 2009 dengan perhitungan sementara pajak terutang sebesar Rp100juta dan kredit pajak Rp80juta. Kekurangan pajak (PPh Pasal 29) sebesar Rp20juta dilunasi pada tanggal 25 April 2009.</a:t>
            </a:r>
            <a:r>
              <a:rPr lang="en-GB" sz="2000" u="none">
                <a:latin typeface="Lucida Console" pitchFamily="49" charset="0"/>
              </a:rPr>
              <a:t> </a:t>
            </a:r>
          </a:p>
        </p:txBody>
      </p:sp>
      <p:sp>
        <p:nvSpPr>
          <p:cNvPr id="123908" name="Rectangle 4"/>
          <p:cNvSpPr>
            <a:spLocks noChangeArrowheads="1"/>
          </p:cNvSpPr>
          <p:nvPr/>
        </p:nvSpPr>
        <p:spPr bwMode="auto">
          <a:xfrm>
            <a:off x="228600" y="3141663"/>
            <a:ext cx="8686800" cy="1320800"/>
          </a:xfrm>
          <a:prstGeom prst="rect">
            <a:avLst/>
          </a:prstGeom>
          <a:noFill/>
          <a:ln w="9525">
            <a:solidFill>
              <a:schemeClr val="accent2"/>
            </a:solidFill>
            <a:miter lim="800000"/>
            <a:headEnd/>
            <a:tailEnd/>
          </a:ln>
        </p:spPr>
        <p:txBody>
          <a:bodyPr lIns="91422" tIns="45712" rIns="91422" bIns="45712">
            <a:spAutoFit/>
          </a:bodyPr>
          <a:lstStyle/>
          <a:p>
            <a:r>
              <a:rPr lang="en-US" sz="2000" u="none">
                <a:latin typeface="Lucida Console" pitchFamily="49" charset="0"/>
                <a:cs typeface="Times New Roman" pitchFamily="18" charset="0"/>
              </a:rPr>
              <a:t>PT ABC menyampaikan SPT sesungguhnya pada tanggal 30 Juni 2009 dengan jumlah pajak yang terutang sebesar Rp120juta. Kekurangan pembayaran dilunasi tanggal 28 Juni 2009.</a:t>
            </a:r>
            <a:r>
              <a:rPr lang="en-GB" sz="2000" u="none">
                <a:latin typeface="Lucida Console" pitchFamily="49" charset="0"/>
              </a:rPr>
              <a:t> </a:t>
            </a:r>
          </a:p>
        </p:txBody>
      </p:sp>
      <p:sp>
        <p:nvSpPr>
          <p:cNvPr id="123909" name="AutoShape 5"/>
          <p:cNvSpPr>
            <a:spLocks noChangeArrowheads="1"/>
          </p:cNvSpPr>
          <p:nvPr/>
        </p:nvSpPr>
        <p:spPr bwMode="auto">
          <a:xfrm>
            <a:off x="4038600" y="4416425"/>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23910" name="Rectangle 6"/>
          <p:cNvSpPr>
            <a:spLocks noChangeArrowheads="1"/>
          </p:cNvSpPr>
          <p:nvPr/>
        </p:nvSpPr>
        <p:spPr bwMode="auto">
          <a:xfrm>
            <a:off x="381000" y="4648200"/>
            <a:ext cx="8382000" cy="1714500"/>
          </a:xfrm>
          <a:prstGeom prst="rect">
            <a:avLst/>
          </a:prstGeom>
          <a:noFill/>
          <a:ln w="38100">
            <a:solidFill>
              <a:srgbClr val="CC3300"/>
            </a:solidFill>
            <a:miter lim="800000"/>
            <a:headEnd/>
            <a:tailEnd/>
          </a:ln>
        </p:spPr>
        <p:txBody>
          <a:bodyPr lIns="91422" tIns="45712" rIns="91422" bIns="45712">
            <a:spAutoFit/>
          </a:bodyPr>
          <a:lstStyle/>
          <a:p>
            <a:pPr algn="just"/>
            <a:r>
              <a:rPr lang="en-GB" sz="2000" b="1" u="none">
                <a:cs typeface="Times New Roman" pitchFamily="18" charset="0"/>
              </a:rPr>
              <a:t>Dari kasus di atas maka PT ABC dikenakan bunga sebesar:</a:t>
            </a:r>
          </a:p>
          <a:p>
            <a:pPr eaLnBrk="0" hangingPunct="0"/>
            <a:r>
              <a:rPr lang="en-GB" b="1" u="none">
                <a:solidFill>
                  <a:schemeClr val="accent2"/>
                </a:solidFill>
                <a:cs typeface="Times New Roman" pitchFamily="18" charset="0"/>
              </a:rPr>
              <a:t>2% x 2 x Rp20.000.000,00 = Rp800.000,00</a:t>
            </a:r>
          </a:p>
          <a:p>
            <a:pPr algn="l" eaLnBrk="0" hangingPunct="0"/>
            <a:r>
              <a:rPr lang="en-US" sz="2000" b="1" u="none">
                <a:cs typeface="Times New Roman" pitchFamily="18" charset="0"/>
              </a:rPr>
              <a:t>Jumlah bulan dihitung sejak 1 Mei 2009 – 28 Juni 2009 = 2 bulan.</a:t>
            </a:r>
            <a:r>
              <a:rPr lang="en-GB" sz="2000" b="1" u="none"/>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3906"/>
                                        </p:tgtEl>
                                        <p:attrNameLst>
                                          <p:attrName>style.visibility</p:attrName>
                                        </p:attrNameLst>
                                      </p:cBhvr>
                                      <p:to>
                                        <p:strVal val="visible"/>
                                      </p:to>
                                    </p:set>
                                    <p:animEffect transition="in" filter="blinds(horizontal)">
                                      <p:cBhvr>
                                        <p:cTn id="7" dur="500"/>
                                        <p:tgtEl>
                                          <p:spTgt spid="1239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3907"/>
                                        </p:tgtEl>
                                        <p:attrNameLst>
                                          <p:attrName>style.visibility</p:attrName>
                                        </p:attrNameLst>
                                      </p:cBhvr>
                                      <p:to>
                                        <p:strVal val="visible"/>
                                      </p:to>
                                    </p:set>
                                    <p:animEffect transition="in" filter="wipe(down)">
                                      <p:cBhvr>
                                        <p:cTn id="12" dur="1000"/>
                                        <p:tgtEl>
                                          <p:spTgt spid="12390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3908"/>
                                        </p:tgtEl>
                                        <p:attrNameLst>
                                          <p:attrName>style.visibility</p:attrName>
                                        </p:attrNameLst>
                                      </p:cBhvr>
                                      <p:to>
                                        <p:strVal val="visible"/>
                                      </p:to>
                                    </p:set>
                                    <p:animEffect transition="in" filter="wipe(down)">
                                      <p:cBhvr>
                                        <p:cTn id="17" dur="1000"/>
                                        <p:tgtEl>
                                          <p:spTgt spid="12390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23909"/>
                                        </p:tgtEl>
                                        <p:attrNameLst>
                                          <p:attrName>style.visibility</p:attrName>
                                        </p:attrNameLst>
                                      </p:cBhvr>
                                      <p:to>
                                        <p:strVal val="visible"/>
                                      </p:to>
                                    </p:set>
                                    <p:anim calcmode="lin" valueType="num">
                                      <p:cBhvr additive="base">
                                        <p:cTn id="22" dur="500" fill="hold"/>
                                        <p:tgtEl>
                                          <p:spTgt spid="123909"/>
                                        </p:tgtEl>
                                        <p:attrNameLst>
                                          <p:attrName>ppt_x</p:attrName>
                                        </p:attrNameLst>
                                      </p:cBhvr>
                                      <p:tavLst>
                                        <p:tav tm="0">
                                          <p:val>
                                            <p:strVal val="#ppt_x"/>
                                          </p:val>
                                        </p:tav>
                                        <p:tav tm="100000">
                                          <p:val>
                                            <p:strVal val="#ppt_x"/>
                                          </p:val>
                                        </p:tav>
                                      </p:tavLst>
                                    </p:anim>
                                    <p:anim calcmode="lin" valueType="num">
                                      <p:cBhvr additive="base">
                                        <p:cTn id="23" dur="500" fill="hold"/>
                                        <p:tgtEl>
                                          <p:spTgt spid="12390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3" presetClass="entr" presetSubtype="16" fill="hold" grpId="0" nodeType="clickEffect">
                                  <p:stCondLst>
                                    <p:cond delay="0"/>
                                  </p:stCondLst>
                                  <p:childTnLst>
                                    <p:set>
                                      <p:cBhvr>
                                        <p:cTn id="27" dur="1" fill="hold">
                                          <p:stCondLst>
                                            <p:cond delay="0"/>
                                          </p:stCondLst>
                                        </p:cTn>
                                        <p:tgtEl>
                                          <p:spTgt spid="123910"/>
                                        </p:tgtEl>
                                        <p:attrNameLst>
                                          <p:attrName>style.visibility</p:attrName>
                                        </p:attrNameLst>
                                      </p:cBhvr>
                                      <p:to>
                                        <p:strVal val="visible"/>
                                      </p:to>
                                    </p:set>
                                    <p:anim calcmode="lin" valueType="num">
                                      <p:cBhvr>
                                        <p:cTn id="28" dur="1000" fill="hold"/>
                                        <p:tgtEl>
                                          <p:spTgt spid="123910"/>
                                        </p:tgtEl>
                                        <p:attrNameLst>
                                          <p:attrName>ppt_w</p:attrName>
                                        </p:attrNameLst>
                                      </p:cBhvr>
                                      <p:tavLst>
                                        <p:tav tm="0">
                                          <p:val>
                                            <p:fltVal val="0"/>
                                          </p:val>
                                        </p:tav>
                                        <p:tav tm="100000">
                                          <p:val>
                                            <p:strVal val="#ppt_w"/>
                                          </p:val>
                                        </p:tav>
                                      </p:tavLst>
                                    </p:anim>
                                    <p:anim calcmode="lin" valueType="num">
                                      <p:cBhvr>
                                        <p:cTn id="29" dur="1000" fill="hold"/>
                                        <p:tgtEl>
                                          <p:spTgt spid="1239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 grpId="0" animBg="1"/>
      <p:bldP spid="123907" grpId="0" animBg="1"/>
      <p:bldP spid="123908" grpId="0" animBg="1"/>
      <p:bldP spid="123909" grpId="0" animBg="1"/>
      <p:bldP spid="123910"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2232025" y="80963"/>
            <a:ext cx="4500563" cy="468312"/>
          </a:xfrm>
          <a:ln w="38100">
            <a:solidFill>
              <a:schemeClr val="accent2"/>
            </a:solidFill>
          </a:ln>
        </p:spPr>
        <p:txBody>
          <a:bodyPr/>
          <a:lstStyle/>
          <a:p>
            <a:pPr eaLnBrk="1" hangingPunct="1"/>
            <a:r>
              <a:rPr lang="en-US" sz="3200" b="1" smtClean="0">
                <a:latin typeface="Courier New" pitchFamily="49" charset="0"/>
              </a:rPr>
              <a:t>Membetulkan SPT</a:t>
            </a:r>
          </a:p>
        </p:txBody>
      </p:sp>
      <p:sp>
        <p:nvSpPr>
          <p:cNvPr id="306179" name="AutoShape 3"/>
          <p:cNvSpPr>
            <a:spLocks noChangeArrowheads="1"/>
          </p:cNvSpPr>
          <p:nvPr/>
        </p:nvSpPr>
        <p:spPr bwMode="auto">
          <a:xfrm>
            <a:off x="4168775" y="549275"/>
            <a:ext cx="474663"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6180" name="Rectangle 4"/>
          <p:cNvSpPr>
            <a:spLocks noChangeArrowheads="1"/>
          </p:cNvSpPr>
          <p:nvPr/>
        </p:nvSpPr>
        <p:spPr bwMode="auto">
          <a:xfrm>
            <a:off x="228600" y="725488"/>
            <a:ext cx="8534400" cy="2867025"/>
          </a:xfrm>
          <a:prstGeom prst="rect">
            <a:avLst/>
          </a:prstGeom>
          <a:noFill/>
          <a:ln w="28575">
            <a:solidFill>
              <a:schemeClr val="accent2"/>
            </a:solidFill>
            <a:miter lim="800000"/>
            <a:headEnd/>
            <a:tailEnd/>
          </a:ln>
        </p:spPr>
        <p:txBody>
          <a:bodyPr lIns="91422" tIns="45712" rIns="91422" bIns="45712">
            <a:spAutoFit/>
          </a:bodyPr>
          <a:lstStyle/>
          <a:p>
            <a:r>
              <a:rPr lang="id-ID" sz="1800" b="1" u="none"/>
              <a:t>Wajib Pajak</a:t>
            </a:r>
            <a:r>
              <a:rPr lang="sv-SE" sz="1800" b="1" u="none"/>
              <a:t> dengan kemauan sendiri dapat membetulkan Surat Pemberitahuan yang telah disampaikan dengan menyampaikan pernyataan tertulis, dengan syarat Direktur Jenderal Pajak </a:t>
            </a:r>
            <a:r>
              <a:rPr lang="sv-SE" sz="1800" b="1"/>
              <a:t>belum melakukan tindakan pemeriksaan</a:t>
            </a:r>
            <a:r>
              <a:rPr lang="sv-SE" sz="1800" b="1" u="none"/>
              <a:t>. </a:t>
            </a:r>
            <a:endParaRPr lang="en-GB" sz="1800" b="1" u="none"/>
          </a:p>
          <a:p>
            <a:r>
              <a:rPr lang="en-GB" sz="1800" b="1" u="none">
                <a:solidFill>
                  <a:srgbClr val="008000"/>
                </a:solidFill>
              </a:rPr>
              <a:t>(Pasal 8 ayat 1 UU KUP Perubahan)</a:t>
            </a:r>
          </a:p>
          <a:p>
            <a:r>
              <a:rPr lang="sv-SE" sz="1800" b="1" u="none"/>
              <a:t>Dalam hal pembetulan Surat Pemberitahuan sebagaimana dimaksud pada ayat (1) menyatakan rugi atau lebih bayar, pembetulan Surat Pemberitahuan harus disampaikan paling lama 2 (dua) tahun sebelum </a:t>
            </a:r>
            <a:r>
              <a:rPr lang="sv-SE" sz="1800" b="1"/>
              <a:t>daluwarsa penetapan</a:t>
            </a:r>
            <a:r>
              <a:rPr lang="sv-SE" sz="1800" b="1" u="none"/>
              <a:t>.</a:t>
            </a:r>
            <a:r>
              <a:rPr lang="en-US" sz="1800" u="none"/>
              <a:t> </a:t>
            </a:r>
          </a:p>
          <a:p>
            <a:r>
              <a:rPr lang="en-GB" sz="1800" b="1" u="none">
                <a:solidFill>
                  <a:srgbClr val="008000"/>
                </a:solidFill>
              </a:rPr>
              <a:t>(Pasal 8 ayat 1a UU KUP Perubahan)</a:t>
            </a:r>
          </a:p>
        </p:txBody>
      </p:sp>
      <p:sp>
        <p:nvSpPr>
          <p:cNvPr id="306181" name="Rectangle 5"/>
          <p:cNvSpPr>
            <a:spLocks noChangeArrowheads="1"/>
          </p:cNvSpPr>
          <p:nvPr/>
        </p:nvSpPr>
        <p:spPr bwMode="auto">
          <a:xfrm>
            <a:off x="4211638" y="3644900"/>
            <a:ext cx="4537075" cy="2378075"/>
          </a:xfrm>
          <a:prstGeom prst="rect">
            <a:avLst/>
          </a:prstGeom>
          <a:noFill/>
          <a:ln w="28575">
            <a:solidFill>
              <a:srgbClr val="0033CC"/>
            </a:solidFill>
            <a:miter lim="800000"/>
            <a:headEnd/>
            <a:tailEnd/>
          </a:ln>
        </p:spPr>
        <p:txBody>
          <a:bodyPr lIns="91422" tIns="45712" rIns="91422" bIns="45712">
            <a:spAutoFit/>
          </a:bodyPr>
          <a:lstStyle/>
          <a:p>
            <a:r>
              <a:rPr lang="en-US" sz="1800" b="1" u="none"/>
              <a:t>Pasal 13 angka (1) “</a:t>
            </a:r>
            <a:r>
              <a:rPr lang="id-ID" sz="2000" b="1"/>
              <a:t>Dalam jangka waktu 5</a:t>
            </a:r>
            <a:r>
              <a:rPr lang="id-ID" sz="1800" b="1"/>
              <a:t> (lima) tahun</a:t>
            </a:r>
            <a:r>
              <a:rPr lang="id-ID" sz="1800" b="1" u="none"/>
              <a:t> setelah </a:t>
            </a:r>
            <a:r>
              <a:rPr lang="en-US" sz="1800" b="1" u="none"/>
              <a:t>s</a:t>
            </a:r>
            <a:r>
              <a:rPr lang="id-ID" sz="1800" b="1" u="none"/>
              <a:t>aat terutangnya pajak atau berakhirnya Masa Pajak, bagian Tahun Pajak, atau Tahun Pajak, Direktur Jenderal Pajak dapat menerbitkan Surat Ketetapan Pajak Kurang Bayar</a:t>
            </a:r>
            <a:r>
              <a:rPr lang="en-US" sz="1800" b="1" u="none"/>
              <a:t>…”</a:t>
            </a:r>
          </a:p>
        </p:txBody>
      </p:sp>
      <p:sp>
        <p:nvSpPr>
          <p:cNvPr id="306182" name="Line 6"/>
          <p:cNvSpPr>
            <a:spLocks noChangeShapeType="1"/>
          </p:cNvSpPr>
          <p:nvPr/>
        </p:nvSpPr>
        <p:spPr bwMode="auto">
          <a:xfrm>
            <a:off x="6948488" y="3213100"/>
            <a:ext cx="0" cy="576263"/>
          </a:xfrm>
          <a:prstGeom prst="line">
            <a:avLst/>
          </a:prstGeom>
          <a:noFill/>
          <a:ln w="28575">
            <a:solidFill>
              <a:srgbClr val="FF33CC"/>
            </a:solidFill>
            <a:round/>
            <a:headEnd/>
            <a:tailEnd type="triangle" w="med" len="med"/>
          </a:ln>
        </p:spPr>
        <p:txBody>
          <a:bodyPr/>
          <a:lstStyle/>
          <a:p>
            <a:endParaRPr lang="en-US"/>
          </a:p>
        </p:txBody>
      </p:sp>
      <p:sp>
        <p:nvSpPr>
          <p:cNvPr id="306185" name="Rectangle 9"/>
          <p:cNvSpPr>
            <a:spLocks noChangeArrowheads="1"/>
          </p:cNvSpPr>
          <p:nvPr/>
        </p:nvSpPr>
        <p:spPr bwMode="auto">
          <a:xfrm>
            <a:off x="250825" y="3716338"/>
            <a:ext cx="3816350" cy="2043112"/>
          </a:xfrm>
          <a:prstGeom prst="rect">
            <a:avLst/>
          </a:prstGeom>
          <a:noFill/>
          <a:ln w="28575">
            <a:solidFill>
              <a:srgbClr val="0033CC"/>
            </a:solidFill>
            <a:miter lim="800000"/>
            <a:headEnd/>
            <a:tailEnd/>
          </a:ln>
        </p:spPr>
        <p:txBody>
          <a:bodyPr lIns="91422" tIns="45712" rIns="91422" bIns="45712">
            <a:spAutoFit/>
          </a:bodyPr>
          <a:lstStyle/>
          <a:p>
            <a:r>
              <a:rPr lang="en-US" sz="1800" b="1" i="1" u="none"/>
              <a:t>pada saat Surat Pemberitahuan Pemeriksaan Pajak disampaikan kepada Wajib Pajak, wakil, kuasa, pegawai, atau anggota keluarga yang telah dewasa dari Wajib Pajak.</a:t>
            </a:r>
          </a:p>
        </p:txBody>
      </p:sp>
      <p:sp>
        <p:nvSpPr>
          <p:cNvPr id="306186" name="Line 10"/>
          <p:cNvSpPr>
            <a:spLocks noChangeShapeType="1"/>
          </p:cNvSpPr>
          <p:nvPr/>
        </p:nvSpPr>
        <p:spPr bwMode="auto">
          <a:xfrm flipH="1">
            <a:off x="900113" y="1844675"/>
            <a:ext cx="3167062" cy="1944688"/>
          </a:xfrm>
          <a:prstGeom prst="line">
            <a:avLst/>
          </a:prstGeom>
          <a:noFill/>
          <a:ln w="28575">
            <a:solidFill>
              <a:srgbClr val="FF33CC"/>
            </a:solidFill>
            <a:round/>
            <a:headEnd/>
            <a:tailEnd type="triangle" w="med" len="med"/>
          </a:ln>
        </p:spPr>
        <p:txBody>
          <a:bodyPr/>
          <a:lstStyle/>
          <a:p>
            <a:endParaRPr lang="en-US"/>
          </a:p>
        </p:txBody>
      </p:sp>
      <p:sp>
        <p:nvSpPr>
          <p:cNvPr id="306187" name="AutoShape 11"/>
          <p:cNvSpPr>
            <a:spLocks noChangeArrowheads="1"/>
          </p:cNvSpPr>
          <p:nvPr/>
        </p:nvSpPr>
        <p:spPr bwMode="auto">
          <a:xfrm>
            <a:off x="323850" y="3500438"/>
            <a:ext cx="144463" cy="43338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06178"/>
                                        </p:tgtEl>
                                        <p:attrNameLst>
                                          <p:attrName>style.visibility</p:attrName>
                                        </p:attrNameLst>
                                      </p:cBhvr>
                                      <p:to>
                                        <p:strVal val="visible"/>
                                      </p:to>
                                    </p:set>
                                    <p:animEffect transition="in" filter="diamond(in)">
                                      <p:cBhvr>
                                        <p:cTn id="7" dur="2000"/>
                                        <p:tgtEl>
                                          <p:spTgt spid="30617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06179"/>
                                        </p:tgtEl>
                                        <p:attrNameLst>
                                          <p:attrName>style.visibility</p:attrName>
                                        </p:attrNameLst>
                                      </p:cBhvr>
                                      <p:to>
                                        <p:strVal val="visible"/>
                                      </p:to>
                                    </p:set>
                                    <p:anim calcmode="lin" valueType="num">
                                      <p:cBhvr additive="base">
                                        <p:cTn id="12" dur="500" fill="hold"/>
                                        <p:tgtEl>
                                          <p:spTgt spid="306179"/>
                                        </p:tgtEl>
                                        <p:attrNameLst>
                                          <p:attrName>ppt_x</p:attrName>
                                        </p:attrNameLst>
                                      </p:cBhvr>
                                      <p:tavLst>
                                        <p:tav tm="0">
                                          <p:val>
                                            <p:strVal val="#ppt_x"/>
                                          </p:val>
                                        </p:tav>
                                        <p:tav tm="100000">
                                          <p:val>
                                            <p:strVal val="#ppt_x"/>
                                          </p:val>
                                        </p:tav>
                                      </p:tavLst>
                                    </p:anim>
                                    <p:anim calcmode="lin" valueType="num">
                                      <p:cBhvr additive="base">
                                        <p:cTn id="13" dur="500" fill="hold"/>
                                        <p:tgtEl>
                                          <p:spTgt spid="30617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06180"/>
                                        </p:tgtEl>
                                        <p:attrNameLst>
                                          <p:attrName>style.visibility</p:attrName>
                                        </p:attrNameLst>
                                      </p:cBhvr>
                                      <p:to>
                                        <p:strVal val="visible"/>
                                      </p:to>
                                    </p:set>
                                    <p:anim calcmode="lin" valueType="num">
                                      <p:cBhvr additive="base">
                                        <p:cTn id="18" dur="1000" fill="hold"/>
                                        <p:tgtEl>
                                          <p:spTgt spid="306180"/>
                                        </p:tgtEl>
                                        <p:attrNameLst>
                                          <p:attrName>ppt_x</p:attrName>
                                        </p:attrNameLst>
                                      </p:cBhvr>
                                      <p:tavLst>
                                        <p:tav tm="0">
                                          <p:val>
                                            <p:strVal val="#ppt_x"/>
                                          </p:val>
                                        </p:tav>
                                        <p:tav tm="100000">
                                          <p:val>
                                            <p:strVal val="#ppt_x"/>
                                          </p:val>
                                        </p:tav>
                                      </p:tavLst>
                                    </p:anim>
                                    <p:anim calcmode="lin" valueType="num">
                                      <p:cBhvr additive="base">
                                        <p:cTn id="19" dur="1000" fill="hold"/>
                                        <p:tgtEl>
                                          <p:spTgt spid="30618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306186"/>
                                        </p:tgtEl>
                                        <p:attrNameLst>
                                          <p:attrName>style.visibility</p:attrName>
                                        </p:attrNameLst>
                                      </p:cBhvr>
                                      <p:to>
                                        <p:strVal val="visible"/>
                                      </p:to>
                                    </p:set>
                                    <p:animEffect transition="in" filter="diamond(in)">
                                      <p:cBhvr>
                                        <p:cTn id="24" dur="2000"/>
                                        <p:tgtEl>
                                          <p:spTgt spid="306186"/>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306185"/>
                                        </p:tgtEl>
                                        <p:attrNameLst>
                                          <p:attrName>style.visibility</p:attrName>
                                        </p:attrNameLst>
                                      </p:cBhvr>
                                      <p:to>
                                        <p:strVal val="visible"/>
                                      </p:to>
                                    </p:set>
                                    <p:anim calcmode="lin" valueType="num">
                                      <p:cBhvr>
                                        <p:cTn id="29" dur="1000" fill="hold"/>
                                        <p:tgtEl>
                                          <p:spTgt spid="306185"/>
                                        </p:tgtEl>
                                        <p:attrNameLst>
                                          <p:attrName>ppt_w</p:attrName>
                                        </p:attrNameLst>
                                      </p:cBhvr>
                                      <p:tavLst>
                                        <p:tav tm="0">
                                          <p:val>
                                            <p:strVal val="#ppt_w*0.70"/>
                                          </p:val>
                                        </p:tav>
                                        <p:tav tm="100000">
                                          <p:val>
                                            <p:strVal val="#ppt_w"/>
                                          </p:val>
                                        </p:tav>
                                      </p:tavLst>
                                    </p:anim>
                                    <p:anim calcmode="lin" valueType="num">
                                      <p:cBhvr>
                                        <p:cTn id="30" dur="1000" fill="hold"/>
                                        <p:tgtEl>
                                          <p:spTgt spid="306185"/>
                                        </p:tgtEl>
                                        <p:attrNameLst>
                                          <p:attrName>ppt_h</p:attrName>
                                        </p:attrNameLst>
                                      </p:cBhvr>
                                      <p:tavLst>
                                        <p:tav tm="0">
                                          <p:val>
                                            <p:strVal val="#ppt_h"/>
                                          </p:val>
                                        </p:tav>
                                        <p:tav tm="100000">
                                          <p:val>
                                            <p:strVal val="#ppt_h"/>
                                          </p:val>
                                        </p:tav>
                                      </p:tavLst>
                                    </p:anim>
                                    <p:animEffect transition="in" filter="fade">
                                      <p:cBhvr>
                                        <p:cTn id="31" dur="1000"/>
                                        <p:tgtEl>
                                          <p:spTgt spid="306185"/>
                                        </p:tgtEl>
                                      </p:cBhvr>
                                    </p:animEffec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306187"/>
                                        </p:tgtEl>
                                        <p:attrNameLst>
                                          <p:attrName>style.visibility</p:attrName>
                                        </p:attrNameLst>
                                      </p:cBhvr>
                                      <p:to>
                                        <p:strVal val="visible"/>
                                      </p:to>
                                    </p:set>
                                    <p:anim calcmode="lin" valueType="num">
                                      <p:cBhvr>
                                        <p:cTn id="36" dur="1000" fill="hold"/>
                                        <p:tgtEl>
                                          <p:spTgt spid="306187"/>
                                        </p:tgtEl>
                                        <p:attrNameLst>
                                          <p:attrName>ppt_w</p:attrName>
                                        </p:attrNameLst>
                                      </p:cBhvr>
                                      <p:tavLst>
                                        <p:tav tm="0">
                                          <p:val>
                                            <p:strVal val="#ppt_w*0.70"/>
                                          </p:val>
                                        </p:tav>
                                        <p:tav tm="100000">
                                          <p:val>
                                            <p:strVal val="#ppt_w"/>
                                          </p:val>
                                        </p:tav>
                                      </p:tavLst>
                                    </p:anim>
                                    <p:anim calcmode="lin" valueType="num">
                                      <p:cBhvr>
                                        <p:cTn id="37" dur="1000" fill="hold"/>
                                        <p:tgtEl>
                                          <p:spTgt spid="306187"/>
                                        </p:tgtEl>
                                        <p:attrNameLst>
                                          <p:attrName>ppt_h</p:attrName>
                                        </p:attrNameLst>
                                      </p:cBhvr>
                                      <p:tavLst>
                                        <p:tav tm="0">
                                          <p:val>
                                            <p:strVal val="#ppt_h"/>
                                          </p:val>
                                        </p:tav>
                                        <p:tav tm="100000">
                                          <p:val>
                                            <p:strVal val="#ppt_h"/>
                                          </p:val>
                                        </p:tav>
                                      </p:tavLst>
                                    </p:anim>
                                    <p:animEffect transition="in" filter="fade">
                                      <p:cBhvr>
                                        <p:cTn id="38" dur="1000"/>
                                        <p:tgtEl>
                                          <p:spTgt spid="306187"/>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306182"/>
                                        </p:tgtEl>
                                        <p:attrNameLst>
                                          <p:attrName>style.visibility</p:attrName>
                                        </p:attrNameLst>
                                      </p:cBhvr>
                                      <p:to>
                                        <p:strVal val="visible"/>
                                      </p:to>
                                    </p:set>
                                    <p:anim calcmode="lin" valueType="num">
                                      <p:cBhvr>
                                        <p:cTn id="43" dur="1000" fill="hold"/>
                                        <p:tgtEl>
                                          <p:spTgt spid="306182"/>
                                        </p:tgtEl>
                                        <p:attrNameLst>
                                          <p:attrName>ppt_w</p:attrName>
                                        </p:attrNameLst>
                                      </p:cBhvr>
                                      <p:tavLst>
                                        <p:tav tm="0">
                                          <p:val>
                                            <p:strVal val="#ppt_w*0.70"/>
                                          </p:val>
                                        </p:tav>
                                        <p:tav tm="100000">
                                          <p:val>
                                            <p:strVal val="#ppt_w"/>
                                          </p:val>
                                        </p:tav>
                                      </p:tavLst>
                                    </p:anim>
                                    <p:anim calcmode="lin" valueType="num">
                                      <p:cBhvr>
                                        <p:cTn id="44" dur="1000" fill="hold"/>
                                        <p:tgtEl>
                                          <p:spTgt spid="306182"/>
                                        </p:tgtEl>
                                        <p:attrNameLst>
                                          <p:attrName>ppt_h</p:attrName>
                                        </p:attrNameLst>
                                      </p:cBhvr>
                                      <p:tavLst>
                                        <p:tav tm="0">
                                          <p:val>
                                            <p:strVal val="#ppt_h"/>
                                          </p:val>
                                        </p:tav>
                                        <p:tav tm="100000">
                                          <p:val>
                                            <p:strVal val="#ppt_h"/>
                                          </p:val>
                                        </p:tav>
                                      </p:tavLst>
                                    </p:anim>
                                    <p:animEffect transition="in" filter="fade">
                                      <p:cBhvr>
                                        <p:cTn id="45" dur="1000"/>
                                        <p:tgtEl>
                                          <p:spTgt spid="306182"/>
                                        </p:tgtEl>
                                      </p:cBhvr>
                                    </p:animEffect>
                                  </p:childTnLst>
                                </p:cTn>
                              </p:par>
                            </p:childTnLst>
                          </p:cTn>
                        </p:par>
                      </p:childTnLst>
                    </p:cTn>
                  </p:par>
                  <p:par>
                    <p:cTn id="46" fill="hold">
                      <p:stCondLst>
                        <p:cond delay="indefinite"/>
                      </p:stCondLst>
                      <p:childTnLst>
                        <p:par>
                          <p:cTn id="47" fill="hold">
                            <p:stCondLst>
                              <p:cond delay="0"/>
                            </p:stCondLst>
                            <p:childTnLst>
                              <p:par>
                                <p:cTn id="48" presetID="23" presetClass="entr" presetSubtype="16" fill="hold" grpId="0" nodeType="clickEffect">
                                  <p:stCondLst>
                                    <p:cond delay="0"/>
                                  </p:stCondLst>
                                  <p:childTnLst>
                                    <p:set>
                                      <p:cBhvr>
                                        <p:cTn id="49" dur="1" fill="hold">
                                          <p:stCondLst>
                                            <p:cond delay="0"/>
                                          </p:stCondLst>
                                        </p:cTn>
                                        <p:tgtEl>
                                          <p:spTgt spid="306181"/>
                                        </p:tgtEl>
                                        <p:attrNameLst>
                                          <p:attrName>style.visibility</p:attrName>
                                        </p:attrNameLst>
                                      </p:cBhvr>
                                      <p:to>
                                        <p:strVal val="visible"/>
                                      </p:to>
                                    </p:set>
                                    <p:anim calcmode="lin" valueType="num">
                                      <p:cBhvr>
                                        <p:cTn id="50" dur="500" fill="hold"/>
                                        <p:tgtEl>
                                          <p:spTgt spid="306181"/>
                                        </p:tgtEl>
                                        <p:attrNameLst>
                                          <p:attrName>ppt_w</p:attrName>
                                        </p:attrNameLst>
                                      </p:cBhvr>
                                      <p:tavLst>
                                        <p:tav tm="0">
                                          <p:val>
                                            <p:fltVal val="0"/>
                                          </p:val>
                                        </p:tav>
                                        <p:tav tm="100000">
                                          <p:val>
                                            <p:strVal val="#ppt_w"/>
                                          </p:val>
                                        </p:tav>
                                      </p:tavLst>
                                    </p:anim>
                                    <p:anim calcmode="lin" valueType="num">
                                      <p:cBhvr>
                                        <p:cTn id="51" dur="500" fill="hold"/>
                                        <p:tgtEl>
                                          <p:spTgt spid="30618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8" grpId="0" animBg="1"/>
      <p:bldP spid="306179" grpId="0" animBg="1"/>
      <p:bldP spid="306180" grpId="0" animBg="1"/>
      <p:bldP spid="306181" grpId="0" animBg="1"/>
      <p:bldP spid="306182" grpId="0" animBg="1"/>
      <p:bldP spid="306185" grpId="0" animBg="1"/>
      <p:bldP spid="306186" grpId="0" animBg="1"/>
      <p:bldP spid="306187"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a:xfrm>
            <a:off x="250825" y="44450"/>
            <a:ext cx="8642350" cy="360363"/>
          </a:xfrm>
          <a:ln w="38100">
            <a:solidFill>
              <a:schemeClr val="accent2"/>
            </a:solidFill>
          </a:ln>
        </p:spPr>
        <p:txBody>
          <a:bodyPr/>
          <a:lstStyle/>
          <a:p>
            <a:pPr eaLnBrk="1" hangingPunct="1"/>
            <a:r>
              <a:rPr lang="en-US" sz="2400" b="1" smtClean="0">
                <a:latin typeface="Courier New" pitchFamily="49" charset="0"/>
              </a:rPr>
              <a:t>Akibat administratif pembetulan SPT Tahunan</a:t>
            </a:r>
          </a:p>
        </p:txBody>
      </p:sp>
      <p:sp>
        <p:nvSpPr>
          <p:cNvPr id="307203" name="Rectangle 3"/>
          <p:cNvSpPr>
            <a:spLocks noChangeArrowheads="1"/>
          </p:cNvSpPr>
          <p:nvPr/>
        </p:nvSpPr>
        <p:spPr bwMode="auto">
          <a:xfrm>
            <a:off x="147638" y="620713"/>
            <a:ext cx="8888412" cy="1854200"/>
          </a:xfrm>
          <a:prstGeom prst="rect">
            <a:avLst/>
          </a:prstGeom>
          <a:noFill/>
          <a:ln w="28575">
            <a:solidFill>
              <a:srgbClr val="008000"/>
            </a:solidFill>
            <a:miter lim="800000"/>
            <a:headEnd/>
            <a:tailEnd/>
          </a:ln>
        </p:spPr>
        <p:txBody>
          <a:bodyPr lIns="91422" tIns="45712" rIns="91422" bIns="45712">
            <a:spAutoFit/>
          </a:bodyPr>
          <a:lstStyle/>
          <a:p>
            <a:pPr>
              <a:lnSpc>
                <a:spcPct val="90000"/>
              </a:lnSpc>
              <a:spcBef>
                <a:spcPct val="50000"/>
              </a:spcBef>
            </a:pPr>
            <a:r>
              <a:rPr lang="id-ID" sz="1800" b="1" u="none"/>
              <a:t>Dalam hal Wajib Pajak membetulkan sendiri </a:t>
            </a:r>
            <a:r>
              <a:rPr lang="id-ID" sz="1800" b="1">
                <a:solidFill>
                  <a:schemeClr val="accent2"/>
                </a:solidFill>
              </a:rPr>
              <a:t>Surat Pemberitahuan Tahunan</a:t>
            </a:r>
            <a:r>
              <a:rPr lang="id-ID" sz="1800" b="1" u="none"/>
              <a:t> yang mengakibatkan utang pajak menjadi lebih besar, kepadanya dikenai sanksi administrasi berupa bunga sebesar 2% (dua persen) per bulan atas jumlah pajak yang kurang dibayar, </a:t>
            </a:r>
            <a:r>
              <a:rPr lang="id-ID" sz="1800" b="1"/>
              <a:t>dihitung sejak saat penyampaian Surat Pemberitahuan berakhir sampai dengan tanggal pembayaran</a:t>
            </a:r>
            <a:r>
              <a:rPr lang="id-ID" sz="1800" b="1" u="none"/>
              <a:t>, dan bagian dari bulan dihitung penuh 1 (satu) bulan. </a:t>
            </a:r>
            <a:r>
              <a:rPr lang="en-US" sz="1800" b="1" u="none">
                <a:solidFill>
                  <a:srgbClr val="008000"/>
                </a:solidFill>
                <a:cs typeface="Times New Roman" pitchFamily="18" charset="0"/>
              </a:rPr>
              <a:t>(Pasal 8 ayat 2 UU KUP)</a:t>
            </a:r>
            <a:r>
              <a:rPr lang="en-US" sz="1800" b="1" u="none">
                <a:solidFill>
                  <a:schemeClr val="tx2"/>
                </a:solidFill>
              </a:rPr>
              <a:t> </a:t>
            </a:r>
          </a:p>
        </p:txBody>
      </p:sp>
      <p:sp>
        <p:nvSpPr>
          <p:cNvPr id="307204" name="AutoShape 4"/>
          <p:cNvSpPr>
            <a:spLocks noChangeArrowheads="1"/>
          </p:cNvSpPr>
          <p:nvPr/>
        </p:nvSpPr>
        <p:spPr bwMode="auto">
          <a:xfrm>
            <a:off x="4183063" y="404813"/>
            <a:ext cx="533400"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7208" name="Rectangle 8"/>
          <p:cNvSpPr>
            <a:spLocks noChangeArrowheads="1"/>
          </p:cNvSpPr>
          <p:nvPr/>
        </p:nvSpPr>
        <p:spPr bwMode="auto">
          <a:xfrm>
            <a:off x="152400" y="2608263"/>
            <a:ext cx="1395413" cy="388937"/>
          </a:xfrm>
          <a:prstGeom prst="rect">
            <a:avLst/>
          </a:prstGeom>
          <a:noFill/>
          <a:ln w="19050">
            <a:solidFill>
              <a:schemeClr val="accent2"/>
            </a:solidFill>
            <a:miter lim="800000"/>
            <a:headEnd/>
            <a:tailEnd/>
          </a:ln>
        </p:spPr>
        <p:txBody>
          <a:bodyPr lIns="91422" tIns="45712" rIns="91422" bIns="45712" anchor="ctr"/>
          <a:lstStyle/>
          <a:p>
            <a:r>
              <a:rPr lang="en-US" sz="2000" u="none">
                <a:solidFill>
                  <a:schemeClr val="tx2"/>
                </a:solidFill>
                <a:latin typeface="Lucida Console" pitchFamily="49" charset="0"/>
              </a:rPr>
              <a:t>CONTOH</a:t>
            </a:r>
          </a:p>
        </p:txBody>
      </p:sp>
      <p:sp>
        <p:nvSpPr>
          <p:cNvPr id="307209" name="Rectangle 9"/>
          <p:cNvSpPr>
            <a:spLocks noChangeArrowheads="1"/>
          </p:cNvSpPr>
          <p:nvPr/>
        </p:nvSpPr>
        <p:spPr bwMode="auto">
          <a:xfrm>
            <a:off x="228600" y="3138488"/>
            <a:ext cx="8686800" cy="1749425"/>
          </a:xfrm>
          <a:prstGeom prst="rect">
            <a:avLst/>
          </a:prstGeom>
          <a:noFill/>
          <a:ln w="9525">
            <a:solidFill>
              <a:schemeClr val="accent2"/>
            </a:solidFill>
            <a:miter lim="800000"/>
            <a:headEnd/>
            <a:tailEnd/>
          </a:ln>
        </p:spPr>
        <p:txBody>
          <a:bodyPr lIns="91422" tIns="45712" rIns="91422" bIns="45712">
            <a:spAutoFit/>
          </a:bodyPr>
          <a:lstStyle/>
          <a:p>
            <a:r>
              <a:rPr lang="en-US" sz="1800" b="1" u="none">
                <a:cs typeface="Times New Roman" pitchFamily="18" charset="0"/>
              </a:rPr>
              <a:t>PT ABC membetulkan sendiri SPT Tahunan PPh Tahun 2008 pada tanggal 20 Februari 2010, yang semula menyatakan jumlah pajak terutang sebesar Rp100juta dan kredit pajak sebesar Rp80juta, dibetulkan seharusnya jumlah pajak terutang sebesar Rp130juta dan kredit pajak tetap. Kekurangan pembayaran pajak sebesar Rp30juta dibayar pada tanggal 18 Februari 2010.</a:t>
            </a:r>
            <a:endParaRPr lang="en-GB" sz="1800" b="1" u="none"/>
          </a:p>
        </p:txBody>
      </p:sp>
      <p:sp>
        <p:nvSpPr>
          <p:cNvPr id="307210" name="Rectangle 10"/>
          <p:cNvSpPr>
            <a:spLocks noChangeArrowheads="1"/>
          </p:cNvSpPr>
          <p:nvPr/>
        </p:nvSpPr>
        <p:spPr bwMode="auto">
          <a:xfrm>
            <a:off x="381000" y="5027613"/>
            <a:ext cx="8382000" cy="1714500"/>
          </a:xfrm>
          <a:prstGeom prst="rect">
            <a:avLst/>
          </a:prstGeom>
          <a:noFill/>
          <a:ln w="38100">
            <a:solidFill>
              <a:srgbClr val="CC3300"/>
            </a:solidFill>
            <a:miter lim="800000"/>
            <a:headEnd/>
            <a:tailEnd/>
          </a:ln>
        </p:spPr>
        <p:txBody>
          <a:bodyPr lIns="91422" tIns="45712" rIns="91422" bIns="45712">
            <a:spAutoFit/>
          </a:bodyPr>
          <a:lstStyle/>
          <a:p>
            <a:pPr algn="just"/>
            <a:r>
              <a:rPr lang="en-GB" sz="2000" b="1" u="none">
                <a:cs typeface="Times New Roman" pitchFamily="18" charset="0"/>
              </a:rPr>
              <a:t>Dari kasus di atas maka PT ABC dikenai sanksi administrasi berupa bunga sebesar:</a:t>
            </a:r>
          </a:p>
          <a:p>
            <a:pPr eaLnBrk="0" hangingPunct="0"/>
            <a:r>
              <a:rPr lang="en-GB" b="1" u="none">
                <a:solidFill>
                  <a:schemeClr val="accent2"/>
                </a:solidFill>
                <a:cs typeface="Times New Roman" pitchFamily="18" charset="0"/>
              </a:rPr>
              <a:t>2% x 10 x Rp30.000.000,00 = Rp6.000.000,00</a:t>
            </a:r>
          </a:p>
          <a:p>
            <a:pPr algn="l" eaLnBrk="0" hangingPunct="0"/>
            <a:r>
              <a:rPr lang="en-US" sz="2000" b="1" u="none">
                <a:cs typeface="Times New Roman" pitchFamily="18" charset="0"/>
              </a:rPr>
              <a:t>Jumlah bulan dihitung sejak 1 Mei 2009 – 20 Februari 2010 = 10 bulan.</a:t>
            </a:r>
            <a:r>
              <a:rPr lang="en-GB" sz="2000" b="1" u="none"/>
              <a:t> </a:t>
            </a:r>
          </a:p>
        </p:txBody>
      </p:sp>
      <p:sp>
        <p:nvSpPr>
          <p:cNvPr id="307211" name="AutoShape 11"/>
          <p:cNvSpPr>
            <a:spLocks noChangeArrowheads="1"/>
          </p:cNvSpPr>
          <p:nvPr/>
        </p:nvSpPr>
        <p:spPr bwMode="auto">
          <a:xfrm>
            <a:off x="7019925" y="4724400"/>
            <a:ext cx="360363" cy="433388"/>
          </a:xfrm>
          <a:prstGeom prst="downArrow">
            <a:avLst>
              <a:gd name="adj1" fmla="val 50000"/>
              <a:gd name="adj2" fmla="val 30066"/>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07202"/>
                                        </p:tgtEl>
                                        <p:attrNameLst>
                                          <p:attrName>style.visibility</p:attrName>
                                        </p:attrNameLst>
                                      </p:cBhvr>
                                      <p:to>
                                        <p:strVal val="visible"/>
                                      </p:to>
                                    </p:set>
                                    <p:animEffect transition="in" filter="diamond(in)">
                                      <p:cBhvr>
                                        <p:cTn id="7" dur="2000"/>
                                        <p:tgtEl>
                                          <p:spTgt spid="30720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07204"/>
                                        </p:tgtEl>
                                        <p:attrNameLst>
                                          <p:attrName>style.visibility</p:attrName>
                                        </p:attrNameLst>
                                      </p:cBhvr>
                                      <p:to>
                                        <p:strVal val="visible"/>
                                      </p:to>
                                    </p:set>
                                    <p:anim calcmode="lin" valueType="num">
                                      <p:cBhvr additive="base">
                                        <p:cTn id="12" dur="500" fill="hold"/>
                                        <p:tgtEl>
                                          <p:spTgt spid="307204"/>
                                        </p:tgtEl>
                                        <p:attrNameLst>
                                          <p:attrName>ppt_x</p:attrName>
                                        </p:attrNameLst>
                                      </p:cBhvr>
                                      <p:tavLst>
                                        <p:tav tm="0">
                                          <p:val>
                                            <p:strVal val="#ppt_x"/>
                                          </p:val>
                                        </p:tav>
                                        <p:tav tm="100000">
                                          <p:val>
                                            <p:strVal val="#ppt_x"/>
                                          </p:val>
                                        </p:tav>
                                      </p:tavLst>
                                    </p:anim>
                                    <p:anim calcmode="lin" valueType="num">
                                      <p:cBhvr additive="base">
                                        <p:cTn id="13" dur="500" fill="hold"/>
                                        <p:tgtEl>
                                          <p:spTgt spid="30720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07203"/>
                                        </p:tgtEl>
                                        <p:attrNameLst>
                                          <p:attrName>style.visibility</p:attrName>
                                        </p:attrNameLst>
                                      </p:cBhvr>
                                      <p:to>
                                        <p:strVal val="visible"/>
                                      </p:to>
                                    </p:set>
                                    <p:animEffect transition="in" filter="wipe(down)">
                                      <p:cBhvr>
                                        <p:cTn id="18" dur="1000"/>
                                        <p:tgtEl>
                                          <p:spTgt spid="30720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07208"/>
                                        </p:tgtEl>
                                        <p:attrNameLst>
                                          <p:attrName>style.visibility</p:attrName>
                                        </p:attrNameLst>
                                      </p:cBhvr>
                                      <p:to>
                                        <p:strVal val="visible"/>
                                      </p:to>
                                    </p:set>
                                    <p:anim calcmode="lin" valueType="num">
                                      <p:cBhvr additive="base">
                                        <p:cTn id="23" dur="500" fill="hold"/>
                                        <p:tgtEl>
                                          <p:spTgt spid="307208"/>
                                        </p:tgtEl>
                                        <p:attrNameLst>
                                          <p:attrName>ppt_x</p:attrName>
                                        </p:attrNameLst>
                                      </p:cBhvr>
                                      <p:tavLst>
                                        <p:tav tm="0">
                                          <p:val>
                                            <p:strVal val="#ppt_x"/>
                                          </p:val>
                                        </p:tav>
                                        <p:tav tm="100000">
                                          <p:val>
                                            <p:strVal val="#ppt_x"/>
                                          </p:val>
                                        </p:tav>
                                      </p:tavLst>
                                    </p:anim>
                                    <p:anim calcmode="lin" valueType="num">
                                      <p:cBhvr additive="base">
                                        <p:cTn id="24" dur="500" fill="hold"/>
                                        <p:tgtEl>
                                          <p:spTgt spid="30720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0"/>
                                  </p:stCondLst>
                                  <p:childTnLst>
                                    <p:set>
                                      <p:cBhvr>
                                        <p:cTn id="28" dur="1" fill="hold">
                                          <p:stCondLst>
                                            <p:cond delay="0"/>
                                          </p:stCondLst>
                                        </p:cTn>
                                        <p:tgtEl>
                                          <p:spTgt spid="307209"/>
                                        </p:tgtEl>
                                        <p:attrNameLst>
                                          <p:attrName>style.visibility</p:attrName>
                                        </p:attrNameLst>
                                      </p:cBhvr>
                                      <p:to>
                                        <p:strVal val="visible"/>
                                      </p:to>
                                    </p:set>
                                    <p:animEffect transition="in" filter="checkerboard(across)">
                                      <p:cBhvr>
                                        <p:cTn id="29" dur="1000"/>
                                        <p:tgtEl>
                                          <p:spTgt spid="30720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07211"/>
                                        </p:tgtEl>
                                        <p:attrNameLst>
                                          <p:attrName>style.visibility</p:attrName>
                                        </p:attrNameLst>
                                      </p:cBhvr>
                                      <p:to>
                                        <p:strVal val="visible"/>
                                      </p:to>
                                    </p:set>
                                    <p:anim calcmode="lin" valueType="num">
                                      <p:cBhvr additive="base">
                                        <p:cTn id="34" dur="500" fill="hold"/>
                                        <p:tgtEl>
                                          <p:spTgt spid="307211"/>
                                        </p:tgtEl>
                                        <p:attrNameLst>
                                          <p:attrName>ppt_x</p:attrName>
                                        </p:attrNameLst>
                                      </p:cBhvr>
                                      <p:tavLst>
                                        <p:tav tm="0">
                                          <p:val>
                                            <p:strVal val="#ppt_x"/>
                                          </p:val>
                                        </p:tav>
                                        <p:tav tm="100000">
                                          <p:val>
                                            <p:strVal val="#ppt_x"/>
                                          </p:val>
                                        </p:tav>
                                      </p:tavLst>
                                    </p:anim>
                                    <p:anim calcmode="lin" valueType="num">
                                      <p:cBhvr additive="base">
                                        <p:cTn id="35" dur="500" fill="hold"/>
                                        <p:tgtEl>
                                          <p:spTgt spid="307211"/>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307210"/>
                                        </p:tgtEl>
                                        <p:attrNameLst>
                                          <p:attrName>style.visibility</p:attrName>
                                        </p:attrNameLst>
                                      </p:cBhvr>
                                      <p:to>
                                        <p:strVal val="visible"/>
                                      </p:to>
                                    </p:set>
                                    <p:animEffect transition="in" filter="checkerboard(across)">
                                      <p:cBhvr>
                                        <p:cTn id="40" dur="1000"/>
                                        <p:tgtEl>
                                          <p:spTgt spid="307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2" grpId="0" animBg="1"/>
      <p:bldP spid="307203" grpId="0" animBg="1"/>
      <p:bldP spid="307204" grpId="0" animBg="1"/>
      <p:bldP spid="307208" grpId="0" animBg="1"/>
      <p:bldP spid="307209" grpId="0" animBg="1"/>
      <p:bldP spid="307210" grpId="0" animBg="1"/>
      <p:bldP spid="3072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79512" y="274638"/>
            <a:ext cx="6408712" cy="1143000"/>
          </a:xfrm>
          <a:prstGeom prst="rect">
            <a:avLst/>
          </a:prstGeom>
        </p:spPr>
        <p:txBody>
          <a:bodyPr/>
          <a:lstStyle/>
          <a:p>
            <a:pPr algn="l" fontAlgn="auto">
              <a:spcAft>
                <a:spcPts val="0"/>
              </a:spcAft>
              <a:defRPr/>
            </a:pPr>
            <a:r>
              <a:rPr lang="id-ID" sz="2800" b="1" i="1" u="none" dirty="0">
                <a:latin typeface="+mj-lt"/>
                <a:ea typeface="+mj-ea"/>
                <a:cs typeface="+mj-cs"/>
              </a:rPr>
              <a:t>SUBJEK </a:t>
            </a:r>
            <a:r>
              <a:rPr lang="en-US" sz="2800" b="1" i="1" u="none" dirty="0" smtClean="0">
                <a:latin typeface="+mj-lt"/>
                <a:ea typeface="+mj-ea"/>
                <a:cs typeface="+mj-cs"/>
              </a:rPr>
              <a:t> HUKUM</a:t>
            </a:r>
            <a:r>
              <a:rPr lang="id-ID" sz="2800" b="1" i="1" u="none" dirty="0" smtClean="0">
                <a:latin typeface="+mj-lt"/>
                <a:ea typeface="+mj-ea"/>
                <a:cs typeface="+mj-cs"/>
              </a:rPr>
              <a:t> </a:t>
            </a:r>
            <a:r>
              <a:rPr lang="en-US" sz="2800" b="1" i="1" u="none" dirty="0" smtClean="0">
                <a:latin typeface="+mj-lt"/>
                <a:ea typeface="+mj-ea"/>
                <a:cs typeface="+mj-cs"/>
              </a:rPr>
              <a:t> &lt;  </a:t>
            </a:r>
            <a:r>
              <a:rPr lang="id-ID" sz="2800" b="1" i="1" u="none" dirty="0" smtClean="0">
                <a:latin typeface="+mj-lt"/>
                <a:ea typeface="+mj-ea"/>
                <a:cs typeface="+mj-cs"/>
              </a:rPr>
              <a:t>SUBJEK </a:t>
            </a:r>
            <a:r>
              <a:rPr lang="en-US" sz="2800" b="1" i="1" u="none" dirty="0" smtClean="0">
                <a:latin typeface="+mj-lt"/>
                <a:ea typeface="+mj-ea"/>
                <a:cs typeface="+mj-cs"/>
              </a:rPr>
              <a:t>PAJAK</a:t>
            </a:r>
            <a:endParaRPr lang="id-ID" sz="2800" b="1" i="1" u="none" dirty="0">
              <a:latin typeface="+mj-lt"/>
              <a:ea typeface="+mj-ea"/>
              <a:cs typeface="+mj-cs"/>
            </a:endParaRPr>
          </a:p>
        </p:txBody>
      </p:sp>
      <p:sp>
        <p:nvSpPr>
          <p:cNvPr id="5" name="Oval 4"/>
          <p:cNvSpPr/>
          <p:nvPr/>
        </p:nvSpPr>
        <p:spPr>
          <a:xfrm>
            <a:off x="1187450" y="1773239"/>
            <a:ext cx="2808486" cy="215981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6388" name="TextBox 5"/>
          <p:cNvSpPr txBox="1">
            <a:spLocks noChangeArrowheads="1"/>
          </p:cNvSpPr>
          <p:nvPr/>
        </p:nvSpPr>
        <p:spPr bwMode="auto">
          <a:xfrm>
            <a:off x="1474788" y="2852738"/>
            <a:ext cx="2397125" cy="461962"/>
          </a:xfrm>
          <a:prstGeom prst="rect">
            <a:avLst/>
          </a:prstGeom>
          <a:noFill/>
          <a:ln w="9525">
            <a:noFill/>
            <a:miter lim="800000"/>
            <a:headEnd/>
            <a:tailEnd/>
          </a:ln>
        </p:spPr>
        <p:txBody>
          <a:bodyPr wrap="none">
            <a:spAutoFit/>
          </a:bodyPr>
          <a:lstStyle/>
          <a:p>
            <a:r>
              <a:rPr lang="en-US" b="1" u="none" dirty="0"/>
              <a:t>SUBJEK HUKUM</a:t>
            </a:r>
          </a:p>
        </p:txBody>
      </p:sp>
      <p:sp>
        <p:nvSpPr>
          <p:cNvPr id="7" name="Oval 6"/>
          <p:cNvSpPr/>
          <p:nvPr/>
        </p:nvSpPr>
        <p:spPr>
          <a:xfrm>
            <a:off x="611188" y="1052513"/>
            <a:ext cx="7705725" cy="58054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6390" name="TextBox 7"/>
          <p:cNvSpPr txBox="1">
            <a:spLocks noChangeArrowheads="1"/>
          </p:cNvSpPr>
          <p:nvPr/>
        </p:nvSpPr>
        <p:spPr bwMode="auto">
          <a:xfrm>
            <a:off x="6746875" y="1340768"/>
            <a:ext cx="2397125" cy="461963"/>
          </a:xfrm>
          <a:prstGeom prst="rect">
            <a:avLst/>
          </a:prstGeom>
          <a:noFill/>
          <a:ln w="9525">
            <a:noFill/>
            <a:miter lim="800000"/>
            <a:headEnd/>
            <a:tailEnd/>
          </a:ln>
        </p:spPr>
        <p:txBody>
          <a:bodyPr wrap="none">
            <a:spAutoFit/>
          </a:bodyPr>
          <a:lstStyle/>
          <a:p>
            <a:r>
              <a:rPr lang="en-US" b="1" u="none" dirty="0"/>
              <a:t>SUBJEK PAJAK</a:t>
            </a:r>
          </a:p>
        </p:txBody>
      </p:sp>
      <p:sp>
        <p:nvSpPr>
          <p:cNvPr id="10" name="TextBox 5"/>
          <p:cNvSpPr txBox="1">
            <a:spLocks noChangeArrowheads="1"/>
          </p:cNvSpPr>
          <p:nvPr/>
        </p:nvSpPr>
        <p:spPr bwMode="auto">
          <a:xfrm>
            <a:off x="6012160" y="3933056"/>
            <a:ext cx="1107996" cy="707886"/>
          </a:xfrm>
          <a:prstGeom prst="rect">
            <a:avLst/>
          </a:prstGeom>
          <a:noFill/>
          <a:ln w="9525">
            <a:noFill/>
            <a:miter lim="800000"/>
            <a:headEnd/>
            <a:tailEnd/>
          </a:ln>
        </p:spPr>
        <p:txBody>
          <a:bodyPr wrap="none">
            <a:spAutoFit/>
          </a:bodyPr>
          <a:lstStyle/>
          <a:p>
            <a:r>
              <a:rPr lang="en-US" sz="4000" b="1" u="none" dirty="0" smtClean="0">
                <a:solidFill>
                  <a:schemeClr val="bg1"/>
                </a:solidFill>
              </a:rPr>
              <a:t>RIP</a:t>
            </a:r>
            <a:endParaRPr lang="en-US" sz="4000" b="1" u="none" dirty="0">
              <a:solidFill>
                <a:schemeClr val="bg1"/>
              </a:solidFill>
            </a:endParaRPr>
          </a:p>
        </p:txBody>
      </p:sp>
      <p:pic>
        <p:nvPicPr>
          <p:cNvPr id="2" name="Picture 2"/>
          <p:cNvPicPr>
            <a:picLocks noChangeAspect="1" noChangeArrowheads="1"/>
          </p:cNvPicPr>
          <p:nvPr/>
        </p:nvPicPr>
        <p:blipFill>
          <a:blip r:embed="rId2" cstate="print"/>
          <a:srcRect/>
          <a:stretch>
            <a:fillRect/>
          </a:stretch>
        </p:blipFill>
        <p:spPr bwMode="auto">
          <a:xfrm>
            <a:off x="4139952" y="1916832"/>
            <a:ext cx="2886238" cy="1584176"/>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932040" y="3717032"/>
            <a:ext cx="2828886" cy="180020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2411760" y="4077072"/>
            <a:ext cx="2241227" cy="22355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xfrm>
            <a:off x="827088" y="44450"/>
            <a:ext cx="7993062" cy="431800"/>
          </a:xfrm>
          <a:ln w="38100">
            <a:solidFill>
              <a:schemeClr val="accent2"/>
            </a:solidFill>
          </a:ln>
        </p:spPr>
        <p:txBody>
          <a:bodyPr/>
          <a:lstStyle/>
          <a:p>
            <a:pPr eaLnBrk="1" hangingPunct="1"/>
            <a:r>
              <a:rPr lang="en-US" sz="2400" b="1" smtClean="0">
                <a:latin typeface="Courier New" pitchFamily="49" charset="0"/>
              </a:rPr>
              <a:t>Akibat administratif pembetulan SPT Masa</a:t>
            </a:r>
          </a:p>
        </p:txBody>
      </p:sp>
      <p:sp>
        <p:nvSpPr>
          <p:cNvPr id="308228" name="AutoShape 4"/>
          <p:cNvSpPr>
            <a:spLocks noChangeArrowheads="1"/>
          </p:cNvSpPr>
          <p:nvPr/>
        </p:nvSpPr>
        <p:spPr bwMode="auto">
          <a:xfrm>
            <a:off x="4183063" y="404813"/>
            <a:ext cx="533400" cy="287337"/>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8229" name="Rectangle 5"/>
          <p:cNvSpPr>
            <a:spLocks noChangeArrowheads="1"/>
          </p:cNvSpPr>
          <p:nvPr/>
        </p:nvSpPr>
        <p:spPr bwMode="auto">
          <a:xfrm>
            <a:off x="179388" y="638175"/>
            <a:ext cx="8812212" cy="1854200"/>
          </a:xfrm>
          <a:prstGeom prst="rect">
            <a:avLst/>
          </a:prstGeom>
          <a:noFill/>
          <a:ln w="28575">
            <a:solidFill>
              <a:srgbClr val="008000"/>
            </a:solidFill>
            <a:miter lim="800000"/>
            <a:headEnd/>
            <a:tailEnd/>
          </a:ln>
        </p:spPr>
        <p:txBody>
          <a:bodyPr lIns="91422" tIns="45712" rIns="91422" bIns="45712">
            <a:spAutoFit/>
          </a:bodyPr>
          <a:lstStyle/>
          <a:p>
            <a:pPr>
              <a:lnSpc>
                <a:spcPct val="90000"/>
              </a:lnSpc>
            </a:pPr>
            <a:r>
              <a:rPr lang="id-ID" sz="1800" b="1" u="none"/>
              <a:t>Dalam hal Wajib Pajak membetulkan sendiri </a:t>
            </a:r>
            <a:r>
              <a:rPr lang="id-ID" sz="1800" b="1">
                <a:solidFill>
                  <a:srgbClr val="990000"/>
                </a:solidFill>
              </a:rPr>
              <a:t>Surat Pemberitahuan Masa</a:t>
            </a:r>
            <a:r>
              <a:rPr lang="id-ID" sz="1800" b="1" u="none"/>
              <a:t> yang mengakibatkan utang pajak menjadi lebih besar, kepadanya dikenai sanksi administrasi berupa bunga sebesar 2% (dua persen) per bulan atas jumlah pajak yang kurang dibayar, </a:t>
            </a:r>
            <a:r>
              <a:rPr lang="id-ID" sz="1800" b="1"/>
              <a:t>dihitung sejak jatuh tempo pembayaran sampai dengan tanggal pembayaran</a:t>
            </a:r>
            <a:r>
              <a:rPr lang="id-ID" sz="1800" b="1" u="none"/>
              <a:t>, dan bagian dari bulan dihitung penuh 1 (satu) bulan. </a:t>
            </a:r>
            <a:r>
              <a:rPr lang="en-US" sz="1800" b="1" u="none">
                <a:solidFill>
                  <a:srgbClr val="008000"/>
                </a:solidFill>
              </a:rPr>
              <a:t>(Pasal 8 ayat 2a UU KUP)</a:t>
            </a:r>
            <a:endParaRPr lang="en-GB" sz="1800" b="1" u="none">
              <a:solidFill>
                <a:srgbClr val="008000"/>
              </a:solidFill>
            </a:endParaRPr>
          </a:p>
        </p:txBody>
      </p:sp>
      <p:sp>
        <p:nvSpPr>
          <p:cNvPr id="308230" name="Rectangle 6"/>
          <p:cNvSpPr>
            <a:spLocks noChangeArrowheads="1"/>
          </p:cNvSpPr>
          <p:nvPr/>
        </p:nvSpPr>
        <p:spPr bwMode="auto">
          <a:xfrm>
            <a:off x="152400" y="2535238"/>
            <a:ext cx="1395413" cy="388937"/>
          </a:xfrm>
          <a:prstGeom prst="rect">
            <a:avLst/>
          </a:prstGeom>
          <a:noFill/>
          <a:ln w="19050">
            <a:solidFill>
              <a:schemeClr val="accent2"/>
            </a:solidFill>
            <a:miter lim="800000"/>
            <a:headEnd/>
            <a:tailEnd/>
          </a:ln>
        </p:spPr>
        <p:txBody>
          <a:bodyPr lIns="91422" tIns="45712" rIns="91422" bIns="45712" anchor="ctr"/>
          <a:lstStyle/>
          <a:p>
            <a:r>
              <a:rPr lang="en-US" sz="2000" u="none">
                <a:solidFill>
                  <a:schemeClr val="tx2"/>
                </a:solidFill>
                <a:latin typeface="Lucida Console" pitchFamily="49" charset="0"/>
              </a:rPr>
              <a:t>CONTOH</a:t>
            </a:r>
          </a:p>
        </p:txBody>
      </p:sp>
      <p:sp>
        <p:nvSpPr>
          <p:cNvPr id="308231" name="Rectangle 7"/>
          <p:cNvSpPr>
            <a:spLocks noChangeArrowheads="1"/>
          </p:cNvSpPr>
          <p:nvPr/>
        </p:nvSpPr>
        <p:spPr bwMode="auto">
          <a:xfrm>
            <a:off x="228600" y="2989263"/>
            <a:ext cx="8686800" cy="2024062"/>
          </a:xfrm>
          <a:prstGeom prst="rect">
            <a:avLst/>
          </a:prstGeom>
          <a:noFill/>
          <a:ln w="9525">
            <a:solidFill>
              <a:schemeClr val="accent2"/>
            </a:solidFill>
            <a:miter lim="800000"/>
            <a:headEnd/>
            <a:tailEnd/>
          </a:ln>
        </p:spPr>
        <p:txBody>
          <a:bodyPr lIns="91422" tIns="45712" rIns="91422" bIns="45712">
            <a:spAutoFit/>
          </a:bodyPr>
          <a:lstStyle/>
          <a:p>
            <a:r>
              <a:rPr lang="en-US" sz="1800" b="1" u="none">
                <a:cs typeface="Times New Roman" pitchFamily="18" charset="0"/>
              </a:rPr>
              <a:t>PT ABC membetulkan sendiri SPT Masa PPN Masa Januari 2008 pada tanggal 20 November 2008, yang semula menyatakan jumlah Pajak Keluaran yang harus dipungut sendiri sebesar Rp100juta dan kredit pajak Rp80juta, dibetulkan seharusnya jumlah Pajak Keluaran yang harus dipungut sendiri sebesar Rp130juta dan kredit pajak tetap. Kekurangan pembayaran pajak sebesar Rp30juta dibayar pada tanggal 18 November 2008.</a:t>
            </a:r>
            <a:endParaRPr lang="en-GB" sz="1800" b="1" u="none"/>
          </a:p>
        </p:txBody>
      </p:sp>
      <p:sp>
        <p:nvSpPr>
          <p:cNvPr id="308232" name="Rectangle 8"/>
          <p:cNvSpPr>
            <a:spLocks noChangeArrowheads="1"/>
          </p:cNvSpPr>
          <p:nvPr/>
        </p:nvSpPr>
        <p:spPr bwMode="auto">
          <a:xfrm>
            <a:off x="381000" y="5099050"/>
            <a:ext cx="8382000" cy="1714500"/>
          </a:xfrm>
          <a:prstGeom prst="rect">
            <a:avLst/>
          </a:prstGeom>
          <a:noFill/>
          <a:ln w="38100">
            <a:solidFill>
              <a:srgbClr val="CC3300"/>
            </a:solidFill>
            <a:miter lim="800000"/>
            <a:headEnd/>
            <a:tailEnd/>
          </a:ln>
        </p:spPr>
        <p:txBody>
          <a:bodyPr lIns="91422" tIns="45712" rIns="91422" bIns="45712">
            <a:spAutoFit/>
          </a:bodyPr>
          <a:lstStyle/>
          <a:p>
            <a:pPr algn="just"/>
            <a:r>
              <a:rPr lang="en-GB" sz="2000" b="1" u="none">
                <a:cs typeface="Times New Roman" pitchFamily="18" charset="0"/>
              </a:rPr>
              <a:t>Dari kasus di atas maka PT ABC dikenai sanksi administrasi berupa bunga sebesar:</a:t>
            </a:r>
          </a:p>
          <a:p>
            <a:pPr eaLnBrk="0" hangingPunct="0"/>
            <a:r>
              <a:rPr lang="en-GB" b="1" u="none">
                <a:solidFill>
                  <a:schemeClr val="accent2"/>
                </a:solidFill>
                <a:cs typeface="Times New Roman" pitchFamily="18" charset="0"/>
              </a:rPr>
              <a:t>2% x 10 x Rp30.000.000,00 = Rp6.000.000,00</a:t>
            </a:r>
          </a:p>
          <a:p>
            <a:pPr algn="l" eaLnBrk="0" hangingPunct="0"/>
            <a:r>
              <a:rPr lang="en-US" sz="2000" b="1" u="none">
                <a:cs typeface="Times New Roman" pitchFamily="18" charset="0"/>
              </a:rPr>
              <a:t>Jumlah bulan dihitung sejak 16 Februari 2008 – 18 November 2008 = 10 bulan.</a:t>
            </a:r>
            <a:r>
              <a:rPr lang="en-GB" sz="2000" b="1" u="none"/>
              <a:t> </a:t>
            </a:r>
          </a:p>
        </p:txBody>
      </p:sp>
      <p:sp>
        <p:nvSpPr>
          <p:cNvPr id="308233" name="AutoShape 9"/>
          <p:cNvSpPr>
            <a:spLocks noChangeArrowheads="1"/>
          </p:cNvSpPr>
          <p:nvPr/>
        </p:nvSpPr>
        <p:spPr bwMode="auto">
          <a:xfrm>
            <a:off x="8101013" y="4868863"/>
            <a:ext cx="431800" cy="36036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08226"/>
                                        </p:tgtEl>
                                        <p:attrNameLst>
                                          <p:attrName>style.visibility</p:attrName>
                                        </p:attrNameLst>
                                      </p:cBhvr>
                                      <p:to>
                                        <p:strVal val="visible"/>
                                      </p:to>
                                    </p:set>
                                    <p:animEffect transition="in" filter="diamond(in)">
                                      <p:cBhvr>
                                        <p:cTn id="7" dur="2000"/>
                                        <p:tgtEl>
                                          <p:spTgt spid="3082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08228"/>
                                        </p:tgtEl>
                                        <p:attrNameLst>
                                          <p:attrName>style.visibility</p:attrName>
                                        </p:attrNameLst>
                                      </p:cBhvr>
                                      <p:to>
                                        <p:strVal val="visible"/>
                                      </p:to>
                                    </p:set>
                                    <p:anim calcmode="lin" valueType="num">
                                      <p:cBhvr additive="base">
                                        <p:cTn id="12" dur="500" fill="hold"/>
                                        <p:tgtEl>
                                          <p:spTgt spid="308228"/>
                                        </p:tgtEl>
                                        <p:attrNameLst>
                                          <p:attrName>ppt_x</p:attrName>
                                        </p:attrNameLst>
                                      </p:cBhvr>
                                      <p:tavLst>
                                        <p:tav tm="0">
                                          <p:val>
                                            <p:strVal val="#ppt_x"/>
                                          </p:val>
                                        </p:tav>
                                        <p:tav tm="100000">
                                          <p:val>
                                            <p:strVal val="#ppt_x"/>
                                          </p:val>
                                        </p:tav>
                                      </p:tavLst>
                                    </p:anim>
                                    <p:anim calcmode="lin" valueType="num">
                                      <p:cBhvr additive="base">
                                        <p:cTn id="13" dur="500" fill="hold"/>
                                        <p:tgtEl>
                                          <p:spTgt spid="30822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08229"/>
                                        </p:tgtEl>
                                        <p:attrNameLst>
                                          <p:attrName>style.visibility</p:attrName>
                                        </p:attrNameLst>
                                      </p:cBhvr>
                                      <p:to>
                                        <p:strVal val="visible"/>
                                      </p:to>
                                    </p:set>
                                    <p:animEffect transition="in" filter="diamond(in)">
                                      <p:cBhvr>
                                        <p:cTn id="18" dur="2000"/>
                                        <p:tgtEl>
                                          <p:spTgt spid="308229"/>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08230"/>
                                        </p:tgtEl>
                                        <p:attrNameLst>
                                          <p:attrName>style.visibility</p:attrName>
                                        </p:attrNameLst>
                                      </p:cBhvr>
                                      <p:to>
                                        <p:strVal val="visible"/>
                                      </p:to>
                                    </p:set>
                                    <p:anim calcmode="lin" valueType="num">
                                      <p:cBhvr additive="base">
                                        <p:cTn id="23" dur="500" fill="hold"/>
                                        <p:tgtEl>
                                          <p:spTgt spid="308230"/>
                                        </p:tgtEl>
                                        <p:attrNameLst>
                                          <p:attrName>ppt_x</p:attrName>
                                        </p:attrNameLst>
                                      </p:cBhvr>
                                      <p:tavLst>
                                        <p:tav tm="0">
                                          <p:val>
                                            <p:strVal val="#ppt_x"/>
                                          </p:val>
                                        </p:tav>
                                        <p:tav tm="100000">
                                          <p:val>
                                            <p:strVal val="#ppt_x"/>
                                          </p:val>
                                        </p:tav>
                                      </p:tavLst>
                                    </p:anim>
                                    <p:anim calcmode="lin" valueType="num">
                                      <p:cBhvr additive="base">
                                        <p:cTn id="24" dur="500" fill="hold"/>
                                        <p:tgtEl>
                                          <p:spTgt spid="30823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308231"/>
                                        </p:tgtEl>
                                        <p:attrNameLst>
                                          <p:attrName>style.visibility</p:attrName>
                                        </p:attrNameLst>
                                      </p:cBhvr>
                                      <p:to>
                                        <p:strVal val="visible"/>
                                      </p:to>
                                    </p:set>
                                    <p:animEffect transition="in" filter="box(in)">
                                      <p:cBhvr>
                                        <p:cTn id="29" dur="1000"/>
                                        <p:tgtEl>
                                          <p:spTgt spid="30823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08233"/>
                                        </p:tgtEl>
                                        <p:attrNameLst>
                                          <p:attrName>style.visibility</p:attrName>
                                        </p:attrNameLst>
                                      </p:cBhvr>
                                      <p:to>
                                        <p:strVal val="visible"/>
                                      </p:to>
                                    </p:set>
                                    <p:anim calcmode="lin" valueType="num">
                                      <p:cBhvr additive="base">
                                        <p:cTn id="34" dur="500" fill="hold"/>
                                        <p:tgtEl>
                                          <p:spTgt spid="308233"/>
                                        </p:tgtEl>
                                        <p:attrNameLst>
                                          <p:attrName>ppt_x</p:attrName>
                                        </p:attrNameLst>
                                      </p:cBhvr>
                                      <p:tavLst>
                                        <p:tav tm="0">
                                          <p:val>
                                            <p:strVal val="#ppt_x"/>
                                          </p:val>
                                        </p:tav>
                                        <p:tav tm="100000">
                                          <p:val>
                                            <p:strVal val="#ppt_x"/>
                                          </p:val>
                                        </p:tav>
                                      </p:tavLst>
                                    </p:anim>
                                    <p:anim calcmode="lin" valueType="num">
                                      <p:cBhvr additive="base">
                                        <p:cTn id="35" dur="500" fill="hold"/>
                                        <p:tgtEl>
                                          <p:spTgt spid="308233"/>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08232"/>
                                        </p:tgtEl>
                                        <p:attrNameLst>
                                          <p:attrName>style.visibility</p:attrName>
                                        </p:attrNameLst>
                                      </p:cBhvr>
                                      <p:to>
                                        <p:strVal val="visible"/>
                                      </p:to>
                                    </p:set>
                                    <p:animEffect transition="in" filter="wipe(down)">
                                      <p:cBhvr>
                                        <p:cTn id="40" dur="1000"/>
                                        <p:tgtEl>
                                          <p:spTgt spid="308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26" grpId="0" animBg="1"/>
      <p:bldP spid="308228" grpId="0" animBg="1"/>
      <p:bldP spid="308229" grpId="0" animBg="1"/>
      <p:bldP spid="308230" grpId="0" animBg="1"/>
      <p:bldP spid="308231" grpId="0" animBg="1"/>
      <p:bldP spid="308232" grpId="0" animBg="1"/>
      <p:bldP spid="308233"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a:xfrm>
            <a:off x="828675" y="79375"/>
            <a:ext cx="7199313" cy="685800"/>
          </a:xfrm>
          <a:ln w="38100">
            <a:solidFill>
              <a:schemeClr val="accent2"/>
            </a:solidFill>
          </a:ln>
        </p:spPr>
        <p:txBody>
          <a:bodyPr/>
          <a:lstStyle/>
          <a:p>
            <a:pPr eaLnBrk="1" hangingPunct="1">
              <a:lnSpc>
                <a:spcPct val="60000"/>
              </a:lnSpc>
            </a:pPr>
            <a:r>
              <a:rPr lang="en-US" sz="2800" b="1" smtClean="0">
                <a:latin typeface="Courier New" pitchFamily="49" charset="0"/>
              </a:rPr>
              <a:t>Membetulkan SPT Tahunan karena kompensasi kerugian </a:t>
            </a:r>
            <a:r>
              <a:rPr lang="en-US" sz="2000" b="1" smtClean="0">
                <a:solidFill>
                  <a:srgbClr val="008000"/>
                </a:solidFill>
                <a:latin typeface="Arial Narrow" pitchFamily="34" charset="0"/>
              </a:rPr>
              <a:t>(Pasal 8 ayat 6 UU KUP)</a:t>
            </a:r>
          </a:p>
        </p:txBody>
      </p:sp>
      <p:sp>
        <p:nvSpPr>
          <p:cNvPr id="309251" name="AutoShape 3"/>
          <p:cNvSpPr>
            <a:spLocks noChangeArrowheads="1"/>
          </p:cNvSpPr>
          <p:nvPr/>
        </p:nvSpPr>
        <p:spPr bwMode="auto">
          <a:xfrm>
            <a:off x="3952875" y="692150"/>
            <a:ext cx="690563" cy="35877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09252" name="Rectangle 4"/>
          <p:cNvSpPr>
            <a:spLocks noChangeArrowheads="1"/>
          </p:cNvSpPr>
          <p:nvPr/>
        </p:nvSpPr>
        <p:spPr bwMode="auto">
          <a:xfrm>
            <a:off x="228600" y="893763"/>
            <a:ext cx="8534400" cy="3700462"/>
          </a:xfrm>
          <a:prstGeom prst="rect">
            <a:avLst/>
          </a:prstGeom>
          <a:noFill/>
          <a:ln w="38100">
            <a:solidFill>
              <a:srgbClr val="00CC00"/>
            </a:solidFill>
            <a:miter lim="800000"/>
            <a:headEnd/>
            <a:tailEnd/>
          </a:ln>
        </p:spPr>
        <p:txBody>
          <a:bodyPr lIns="91422" tIns="45712" rIns="91422" bIns="45712">
            <a:spAutoFit/>
          </a:bodyPr>
          <a:lstStyle/>
          <a:p>
            <a:r>
              <a:rPr lang="id-ID" sz="1800" b="1" u="none"/>
              <a:t>Wajib Pajak dapat membetulkan Surat Pemberitahuan Tahunan yang telah disampaikan, dalam hal Wajib Pajak menerima surat ketetapan pajak, Surat Keputusan Keberatan, Surat Keputusan Pembetulan, Putusan Banding, atau  Putusan Peninjauan Kembali Tahun Pajak sebelumnya atau beberapa Tahun Pajak sebelumnya, yang menyatakan rugi fiskal yang berbeda dengan rugi fiskal yang telah dikompensasikan dalam Surat Pemberitahuan Tahunan yang akan dibetulkan tersebut, </a:t>
            </a:r>
            <a:r>
              <a:rPr lang="id-ID" sz="1800" b="1"/>
              <a:t>dalam jangka waktu 3 (tiga) bulan setelah menerima</a:t>
            </a:r>
            <a:r>
              <a:rPr lang="id-ID" sz="1800" b="1" u="none"/>
              <a:t> surat ketetapan pajak, Surat Keputusan Keberatan, Surat Keputusan Pembetulan, Putusan Banding, atau Putusan Peninjauan Kembali, </a:t>
            </a:r>
            <a:r>
              <a:rPr lang="id-ID" sz="1800" b="1"/>
              <a:t>dengan syarat Direktur Jenderal Pajak belum melakukan tindakan pemeriksaan</a:t>
            </a:r>
            <a:r>
              <a:rPr lang="id-ID" sz="1800" b="1" u="none"/>
              <a:t>.</a:t>
            </a:r>
            <a:r>
              <a:rPr lang="en-US" sz="1800" u="none"/>
              <a:t> </a:t>
            </a:r>
            <a:endParaRPr lang="en-US" sz="1800" b="1" u="none">
              <a:solidFill>
                <a:srgbClr val="008000"/>
              </a:solidFill>
              <a:cs typeface="Times New Roman" pitchFamily="18" charset="0"/>
            </a:endParaRPr>
          </a:p>
        </p:txBody>
      </p:sp>
      <p:sp>
        <p:nvSpPr>
          <p:cNvPr id="309253" name="Rectangle 5"/>
          <p:cNvSpPr>
            <a:spLocks noChangeArrowheads="1"/>
          </p:cNvSpPr>
          <p:nvPr/>
        </p:nvSpPr>
        <p:spPr bwMode="auto">
          <a:xfrm>
            <a:off x="250825" y="4714875"/>
            <a:ext cx="8534400" cy="2027238"/>
          </a:xfrm>
          <a:prstGeom prst="rect">
            <a:avLst/>
          </a:prstGeom>
          <a:noFill/>
          <a:ln w="12700">
            <a:solidFill>
              <a:srgbClr val="FF33CC"/>
            </a:solidFill>
            <a:miter lim="800000"/>
            <a:headEnd/>
            <a:tailEnd/>
          </a:ln>
        </p:spPr>
        <p:txBody>
          <a:bodyPr lIns="91422" tIns="45712" rIns="91422" bIns="45712">
            <a:spAutoFit/>
          </a:bodyPr>
          <a:lstStyle/>
          <a:p>
            <a:r>
              <a:rPr lang="en-US" sz="1800" b="1" u="none">
                <a:latin typeface="Arial Narrow" pitchFamily="34" charset="0"/>
              </a:rPr>
              <a:t>Dalam hal </a:t>
            </a:r>
            <a:r>
              <a:rPr lang="en-US" sz="1800" b="1" u="none">
                <a:latin typeface="Tahoma" pitchFamily="34" charset="0"/>
              </a:rPr>
              <a:t>WP membetulkan SPT lewat jangka waktu 3 (tiga) bulan atau WP tidak mengajukan pembetulan</a:t>
            </a:r>
            <a:r>
              <a:rPr lang="en-US" sz="1800" b="1" u="none">
                <a:latin typeface="Arial Narrow" pitchFamily="34" charset="0"/>
              </a:rPr>
              <a:t> sebagai akibat adanya surat ketetapan pajak, SK Keberatan, SK Pembetulan, Putusan Banding, atau Putusan Peninjauan Kembali Tahun Pajak sebelumnya atau beberapa Tahun Pajak sebelumnya, yang menyatakan rugi fiskal yang berbeda dengan rugi fiskal yang telah dikompensasikan dalam SPT Tahunan PPh, </a:t>
            </a:r>
            <a:r>
              <a:rPr lang="en-US" sz="1800" b="1" u="none">
                <a:latin typeface="Tahoma" pitchFamily="34" charset="0"/>
              </a:rPr>
              <a:t>Dirjen Pajak akan memperhitungkannya dalam menetapkan kewajiban perpajakan WP</a:t>
            </a:r>
            <a:r>
              <a:rPr lang="en-US" sz="1800" b="1" u="none">
                <a:latin typeface="Arial Narrow" pitchFamily="34" charset="0"/>
              </a:rPr>
              <a:t>.</a:t>
            </a:r>
          </a:p>
        </p:txBody>
      </p:sp>
      <p:sp>
        <p:nvSpPr>
          <p:cNvPr id="309254" name="Line 6"/>
          <p:cNvSpPr>
            <a:spLocks noChangeShapeType="1"/>
          </p:cNvSpPr>
          <p:nvPr/>
        </p:nvSpPr>
        <p:spPr bwMode="auto">
          <a:xfrm flipH="1">
            <a:off x="827088" y="3357563"/>
            <a:ext cx="1008062" cy="1441450"/>
          </a:xfrm>
          <a:prstGeom prst="line">
            <a:avLst/>
          </a:prstGeom>
          <a:noFill/>
          <a:ln w="28575">
            <a:solidFill>
              <a:srgbClr val="FF33CC"/>
            </a:solidFill>
            <a:round/>
            <a:headEnd/>
            <a:tailEnd type="triangle" w="med" len="med"/>
          </a:ln>
        </p:spPr>
        <p:txBody>
          <a:bodyPr/>
          <a:lstStyle/>
          <a:p>
            <a:endParaRPr lang="en-US"/>
          </a:p>
        </p:txBody>
      </p:sp>
      <p:sp>
        <p:nvSpPr>
          <p:cNvPr id="309255" name="AutoShape 7"/>
          <p:cNvSpPr>
            <a:spLocks noChangeArrowheads="1"/>
          </p:cNvSpPr>
          <p:nvPr/>
        </p:nvSpPr>
        <p:spPr bwMode="auto">
          <a:xfrm>
            <a:off x="323850" y="4437063"/>
            <a:ext cx="287338" cy="431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9250"/>
                                        </p:tgtEl>
                                        <p:attrNameLst>
                                          <p:attrName>style.visibility</p:attrName>
                                        </p:attrNameLst>
                                      </p:cBhvr>
                                      <p:to>
                                        <p:strVal val="visible"/>
                                      </p:to>
                                    </p:set>
                                    <p:animEffect transition="in" filter="blinds(horizontal)">
                                      <p:cBhvr>
                                        <p:cTn id="7" dur="500"/>
                                        <p:tgtEl>
                                          <p:spTgt spid="30925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09251"/>
                                        </p:tgtEl>
                                        <p:attrNameLst>
                                          <p:attrName>style.visibility</p:attrName>
                                        </p:attrNameLst>
                                      </p:cBhvr>
                                      <p:to>
                                        <p:strVal val="visible"/>
                                      </p:to>
                                    </p:set>
                                    <p:anim calcmode="lin" valueType="num">
                                      <p:cBhvr>
                                        <p:cTn id="12" dur="1000" fill="hold"/>
                                        <p:tgtEl>
                                          <p:spTgt spid="309251"/>
                                        </p:tgtEl>
                                        <p:attrNameLst>
                                          <p:attrName>ppt_w</p:attrName>
                                        </p:attrNameLst>
                                      </p:cBhvr>
                                      <p:tavLst>
                                        <p:tav tm="0">
                                          <p:val>
                                            <p:strVal val="#ppt_w*0.70"/>
                                          </p:val>
                                        </p:tav>
                                        <p:tav tm="100000">
                                          <p:val>
                                            <p:strVal val="#ppt_w"/>
                                          </p:val>
                                        </p:tav>
                                      </p:tavLst>
                                    </p:anim>
                                    <p:anim calcmode="lin" valueType="num">
                                      <p:cBhvr>
                                        <p:cTn id="13" dur="1000" fill="hold"/>
                                        <p:tgtEl>
                                          <p:spTgt spid="309251"/>
                                        </p:tgtEl>
                                        <p:attrNameLst>
                                          <p:attrName>ppt_h</p:attrName>
                                        </p:attrNameLst>
                                      </p:cBhvr>
                                      <p:tavLst>
                                        <p:tav tm="0">
                                          <p:val>
                                            <p:strVal val="#ppt_h"/>
                                          </p:val>
                                        </p:tav>
                                        <p:tav tm="100000">
                                          <p:val>
                                            <p:strVal val="#ppt_h"/>
                                          </p:val>
                                        </p:tav>
                                      </p:tavLst>
                                    </p:anim>
                                    <p:animEffect transition="in" filter="fade">
                                      <p:cBhvr>
                                        <p:cTn id="14" dur="1000"/>
                                        <p:tgtEl>
                                          <p:spTgt spid="309251"/>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309252"/>
                                        </p:tgtEl>
                                        <p:attrNameLst>
                                          <p:attrName>style.visibility</p:attrName>
                                        </p:attrNameLst>
                                      </p:cBhvr>
                                      <p:to>
                                        <p:strVal val="visible"/>
                                      </p:to>
                                    </p:set>
                                    <p:animEffect transition="in" filter="checkerboard(across)">
                                      <p:cBhvr>
                                        <p:cTn id="19" dur="1000"/>
                                        <p:tgtEl>
                                          <p:spTgt spid="30925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09254"/>
                                        </p:tgtEl>
                                        <p:attrNameLst>
                                          <p:attrName>style.visibility</p:attrName>
                                        </p:attrNameLst>
                                      </p:cBhvr>
                                      <p:to>
                                        <p:strVal val="visible"/>
                                      </p:to>
                                    </p:set>
                                    <p:anim calcmode="lin" valueType="num">
                                      <p:cBhvr additive="base">
                                        <p:cTn id="24" dur="500" fill="hold"/>
                                        <p:tgtEl>
                                          <p:spTgt spid="309254"/>
                                        </p:tgtEl>
                                        <p:attrNameLst>
                                          <p:attrName>ppt_x</p:attrName>
                                        </p:attrNameLst>
                                      </p:cBhvr>
                                      <p:tavLst>
                                        <p:tav tm="0">
                                          <p:val>
                                            <p:strVal val="#ppt_x"/>
                                          </p:val>
                                        </p:tav>
                                        <p:tav tm="100000">
                                          <p:val>
                                            <p:strVal val="#ppt_x"/>
                                          </p:val>
                                        </p:tav>
                                      </p:tavLst>
                                    </p:anim>
                                    <p:anim calcmode="lin" valueType="num">
                                      <p:cBhvr additive="base">
                                        <p:cTn id="25" dur="500" fill="hold"/>
                                        <p:tgtEl>
                                          <p:spTgt spid="30925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309253"/>
                                        </p:tgtEl>
                                        <p:attrNameLst>
                                          <p:attrName>style.visibility</p:attrName>
                                        </p:attrNameLst>
                                      </p:cBhvr>
                                      <p:to>
                                        <p:strVal val="visible"/>
                                      </p:to>
                                    </p:set>
                                    <p:anim calcmode="lin" valueType="num">
                                      <p:cBhvr>
                                        <p:cTn id="30" dur="1000" fill="hold"/>
                                        <p:tgtEl>
                                          <p:spTgt spid="309253"/>
                                        </p:tgtEl>
                                        <p:attrNameLst>
                                          <p:attrName>ppt_w</p:attrName>
                                        </p:attrNameLst>
                                      </p:cBhvr>
                                      <p:tavLst>
                                        <p:tav tm="0">
                                          <p:val>
                                            <p:fltVal val="0"/>
                                          </p:val>
                                        </p:tav>
                                        <p:tav tm="100000">
                                          <p:val>
                                            <p:strVal val="#ppt_w"/>
                                          </p:val>
                                        </p:tav>
                                      </p:tavLst>
                                    </p:anim>
                                    <p:anim calcmode="lin" valueType="num">
                                      <p:cBhvr>
                                        <p:cTn id="31" dur="1000" fill="hold"/>
                                        <p:tgtEl>
                                          <p:spTgt spid="309253"/>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309255"/>
                                        </p:tgtEl>
                                        <p:attrNameLst>
                                          <p:attrName>style.visibility</p:attrName>
                                        </p:attrNameLst>
                                      </p:cBhvr>
                                      <p:to>
                                        <p:strVal val="visible"/>
                                      </p:to>
                                    </p:set>
                                    <p:animEffect transition="in" filter="wipe(down)">
                                      <p:cBhvr>
                                        <p:cTn id="36" dur="500"/>
                                        <p:tgtEl>
                                          <p:spTgt spid="309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250" grpId="0" animBg="1"/>
      <p:bldP spid="309251" grpId="0" animBg="1"/>
      <p:bldP spid="309252" grpId="0" animBg="1"/>
      <p:bldP spid="309253" grpId="0" animBg="1"/>
      <p:bldP spid="309254" grpId="0" animBg="1"/>
      <p:bldP spid="309255"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152400" y="76200"/>
            <a:ext cx="1755775" cy="328613"/>
          </a:xfrm>
          <a:ln w="19050">
            <a:solidFill>
              <a:schemeClr val="accent2"/>
            </a:solidFill>
          </a:ln>
        </p:spPr>
        <p:txBody>
          <a:bodyPr/>
          <a:lstStyle/>
          <a:p>
            <a:pPr eaLnBrk="1" hangingPunct="1"/>
            <a:r>
              <a:rPr lang="en-US" sz="2000" smtClean="0">
                <a:latin typeface="Lucida Console" pitchFamily="49" charset="0"/>
              </a:rPr>
              <a:t>CONTOH 1</a:t>
            </a:r>
          </a:p>
        </p:txBody>
      </p:sp>
      <p:sp>
        <p:nvSpPr>
          <p:cNvPr id="129031" name="Rectangle 7"/>
          <p:cNvSpPr>
            <a:spLocks noChangeArrowheads="1"/>
          </p:cNvSpPr>
          <p:nvPr/>
        </p:nvSpPr>
        <p:spPr bwMode="auto">
          <a:xfrm>
            <a:off x="152400" y="609600"/>
            <a:ext cx="8763000" cy="1625600"/>
          </a:xfrm>
          <a:prstGeom prst="rect">
            <a:avLst/>
          </a:prstGeom>
          <a:noFill/>
          <a:ln w="9525">
            <a:solidFill>
              <a:srgbClr val="00CC00"/>
            </a:solidFill>
            <a:miter lim="800000"/>
            <a:headEnd/>
            <a:tailEnd/>
          </a:ln>
        </p:spPr>
        <p:txBody>
          <a:bodyPr lIns="91422" tIns="45712" rIns="91422" bIns="45712">
            <a:spAutoFit/>
          </a:bodyPr>
          <a:lstStyle/>
          <a:p>
            <a:r>
              <a:rPr lang="en-US" sz="2000" b="1" u="none">
                <a:latin typeface="Arial Narrow" pitchFamily="34" charset="0"/>
              </a:rPr>
              <a:t>PT A menyampaikan SPT Tahunan PPh tahun 2008 yang menyatakan:</a:t>
            </a:r>
          </a:p>
          <a:p>
            <a:pPr algn="l"/>
            <a:r>
              <a:rPr lang="en-US" sz="2000" b="1" u="none">
                <a:latin typeface="Arial Narrow" pitchFamily="34" charset="0"/>
              </a:rPr>
              <a:t>Penghasilan Neto sebesar	 				Rp200.000.000,00, </a:t>
            </a:r>
          </a:p>
          <a:p>
            <a:pPr algn="l"/>
            <a:r>
              <a:rPr lang="en-US" sz="2000" b="1" u="none">
                <a:latin typeface="Arial Narrow" pitchFamily="34" charset="0"/>
              </a:rPr>
              <a:t>Kompensasi kerugian berdasarkan SPT Tahunan </a:t>
            </a:r>
          </a:p>
          <a:p>
            <a:pPr algn="l"/>
            <a:r>
              <a:rPr lang="en-US" sz="2000" b="1" u="none">
                <a:latin typeface="Arial Narrow" pitchFamily="34" charset="0"/>
              </a:rPr>
              <a:t>PPh tahun 2007 sebesar					</a:t>
            </a:r>
            <a:r>
              <a:rPr lang="en-US" sz="2000" b="1">
                <a:latin typeface="Arial Narrow" pitchFamily="34" charset="0"/>
              </a:rPr>
              <a:t>Rp150.000.000,00 (-)</a:t>
            </a:r>
          </a:p>
          <a:p>
            <a:pPr algn="l"/>
            <a:r>
              <a:rPr lang="en-US" sz="2000" b="1" u="none">
                <a:latin typeface="Arial Narrow" pitchFamily="34" charset="0"/>
              </a:rPr>
              <a:t>Penghasilan Kena Pajak					Rp 50.000.000,00</a:t>
            </a:r>
          </a:p>
        </p:txBody>
      </p:sp>
      <p:sp>
        <p:nvSpPr>
          <p:cNvPr id="129032" name="Rectangle 8"/>
          <p:cNvSpPr>
            <a:spLocks noChangeArrowheads="1"/>
          </p:cNvSpPr>
          <p:nvPr/>
        </p:nvSpPr>
        <p:spPr bwMode="auto">
          <a:xfrm>
            <a:off x="152400" y="2276475"/>
            <a:ext cx="8763000" cy="711200"/>
          </a:xfrm>
          <a:prstGeom prst="rect">
            <a:avLst/>
          </a:prstGeom>
          <a:noFill/>
          <a:ln w="9525">
            <a:solidFill>
              <a:srgbClr val="00CC00"/>
            </a:solidFill>
            <a:miter lim="800000"/>
            <a:headEnd/>
            <a:tailEnd/>
          </a:ln>
        </p:spPr>
        <p:txBody>
          <a:bodyPr lIns="91422" tIns="45712" rIns="91422" bIns="45712">
            <a:spAutoFit/>
          </a:bodyPr>
          <a:lstStyle/>
          <a:p>
            <a:r>
              <a:rPr lang="en-US" sz="2000" b="1" u="none">
                <a:latin typeface="Arial Narrow" pitchFamily="34" charset="0"/>
              </a:rPr>
              <a:t>Terhadap SPT Tahunan PPh thn 2007 dilakukan pemeriksaan, dan pada tgl 6 Januari 2010 diterbitkan surat ketetapan pajak yang menyatakan rugi fiskal sebesar Rp70juta.</a:t>
            </a:r>
            <a:endParaRPr lang="en-GB" sz="2000" b="1" u="none">
              <a:latin typeface="Arial Narrow" pitchFamily="34" charset="0"/>
            </a:endParaRPr>
          </a:p>
        </p:txBody>
      </p:sp>
      <p:sp>
        <p:nvSpPr>
          <p:cNvPr id="129036" name="Rectangle 12"/>
          <p:cNvSpPr>
            <a:spLocks noChangeArrowheads="1"/>
          </p:cNvSpPr>
          <p:nvPr/>
        </p:nvSpPr>
        <p:spPr bwMode="auto">
          <a:xfrm>
            <a:off x="107950" y="3500438"/>
            <a:ext cx="8763000" cy="1584325"/>
          </a:xfrm>
          <a:prstGeom prst="rect">
            <a:avLst/>
          </a:prstGeom>
          <a:noFill/>
          <a:ln w="28575">
            <a:solidFill>
              <a:srgbClr val="FF33CC"/>
            </a:solidFill>
            <a:miter lim="800000"/>
            <a:headEnd/>
            <a:tailEnd/>
          </a:ln>
        </p:spPr>
        <p:txBody>
          <a:bodyPr lIns="91422" tIns="45712" rIns="91422" bIns="45712">
            <a:spAutoFit/>
          </a:bodyPr>
          <a:lstStyle/>
          <a:p>
            <a:r>
              <a:rPr lang="en-US" sz="1800" u="none">
                <a:latin typeface="Tahoma" pitchFamily="34" charset="0"/>
              </a:rPr>
              <a:t>Berdasarkan surat ketetapan pajak tsb Dirjen Pajak akan mengubah perhitungan Penghasilan Kena Pajak thn 2008 menjadi sbb:</a:t>
            </a:r>
          </a:p>
          <a:p>
            <a:pPr algn="l"/>
            <a:r>
              <a:rPr lang="en-US" sz="2000" b="1" u="none">
                <a:latin typeface="Arial Narrow" pitchFamily="34" charset="0"/>
              </a:rPr>
              <a:t>Penghasilan Neto sebesar	 				Rp200.000.000,00, </a:t>
            </a:r>
          </a:p>
          <a:p>
            <a:pPr algn="l"/>
            <a:r>
              <a:rPr lang="en-US" sz="2000" b="1" u="none">
                <a:latin typeface="Arial Narrow" pitchFamily="34" charset="0"/>
              </a:rPr>
              <a:t>Rugi menurut surat ketetapan pajak tahun 2007sebesar		</a:t>
            </a:r>
            <a:r>
              <a:rPr lang="en-US" sz="2000" b="1">
                <a:latin typeface="Arial Narrow" pitchFamily="34" charset="0"/>
              </a:rPr>
              <a:t>Rp  70.000.000,00 (-)</a:t>
            </a:r>
          </a:p>
          <a:p>
            <a:pPr algn="l"/>
            <a:r>
              <a:rPr lang="en-US" sz="2000" b="1" u="none">
                <a:latin typeface="Arial Narrow" pitchFamily="34" charset="0"/>
              </a:rPr>
              <a:t>Penghasilan Kena Pajak					Rp130.000.000,00</a:t>
            </a:r>
          </a:p>
        </p:txBody>
      </p:sp>
      <p:sp>
        <p:nvSpPr>
          <p:cNvPr id="129037" name="Rectangle 13"/>
          <p:cNvSpPr>
            <a:spLocks noChangeArrowheads="1"/>
          </p:cNvSpPr>
          <p:nvPr/>
        </p:nvSpPr>
        <p:spPr bwMode="auto">
          <a:xfrm>
            <a:off x="180975" y="5273675"/>
            <a:ext cx="8639175" cy="1035050"/>
          </a:xfrm>
          <a:prstGeom prst="rect">
            <a:avLst/>
          </a:prstGeom>
          <a:noFill/>
          <a:ln w="28575">
            <a:solidFill>
              <a:srgbClr val="FF33CC"/>
            </a:solidFill>
            <a:miter lim="800000"/>
            <a:headEnd/>
            <a:tailEnd/>
          </a:ln>
        </p:spPr>
        <p:txBody>
          <a:bodyPr lIns="91422" tIns="45712" rIns="91422" bIns="45712">
            <a:spAutoFit/>
          </a:bodyPr>
          <a:lstStyle/>
          <a:p>
            <a:r>
              <a:rPr lang="en-US" sz="2000" b="1" u="none"/>
              <a:t>Dengan demikian penghasilan kena pajak dari SPT yang semula Rp50juta (Rp200juta - Rp150juta) setelah pembetulan menjadi Rp130juta (Rp200juta - Rp70juta)</a:t>
            </a:r>
          </a:p>
        </p:txBody>
      </p:sp>
      <p:sp>
        <p:nvSpPr>
          <p:cNvPr id="129038" name="AutoShape 14"/>
          <p:cNvSpPr>
            <a:spLocks noChangeArrowheads="1"/>
          </p:cNvSpPr>
          <p:nvPr/>
        </p:nvSpPr>
        <p:spPr bwMode="auto">
          <a:xfrm>
            <a:off x="3924300" y="2997200"/>
            <a:ext cx="576263"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9026"/>
                                        </p:tgtEl>
                                        <p:attrNameLst>
                                          <p:attrName>style.visibility</p:attrName>
                                        </p:attrNameLst>
                                      </p:cBhvr>
                                      <p:to>
                                        <p:strVal val="visible"/>
                                      </p:to>
                                    </p:set>
                                    <p:anim calcmode="lin" valueType="num">
                                      <p:cBhvr>
                                        <p:cTn id="7" dur="1000" fill="hold"/>
                                        <p:tgtEl>
                                          <p:spTgt spid="129026"/>
                                        </p:tgtEl>
                                        <p:attrNameLst>
                                          <p:attrName>ppt_w</p:attrName>
                                        </p:attrNameLst>
                                      </p:cBhvr>
                                      <p:tavLst>
                                        <p:tav tm="0">
                                          <p:val>
                                            <p:strVal val="#ppt_w*0.70"/>
                                          </p:val>
                                        </p:tav>
                                        <p:tav tm="100000">
                                          <p:val>
                                            <p:strVal val="#ppt_w"/>
                                          </p:val>
                                        </p:tav>
                                      </p:tavLst>
                                    </p:anim>
                                    <p:anim calcmode="lin" valueType="num">
                                      <p:cBhvr>
                                        <p:cTn id="8" dur="1000" fill="hold"/>
                                        <p:tgtEl>
                                          <p:spTgt spid="129026"/>
                                        </p:tgtEl>
                                        <p:attrNameLst>
                                          <p:attrName>ppt_h</p:attrName>
                                        </p:attrNameLst>
                                      </p:cBhvr>
                                      <p:tavLst>
                                        <p:tav tm="0">
                                          <p:val>
                                            <p:strVal val="#ppt_h"/>
                                          </p:val>
                                        </p:tav>
                                        <p:tav tm="100000">
                                          <p:val>
                                            <p:strVal val="#ppt_h"/>
                                          </p:val>
                                        </p:tav>
                                      </p:tavLst>
                                    </p:anim>
                                    <p:animEffect transition="in" filter="fade">
                                      <p:cBhvr>
                                        <p:cTn id="9" dur="1000"/>
                                        <p:tgtEl>
                                          <p:spTgt spid="12902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29031"/>
                                        </p:tgtEl>
                                        <p:attrNameLst>
                                          <p:attrName>style.visibility</p:attrName>
                                        </p:attrNameLst>
                                      </p:cBhvr>
                                      <p:to>
                                        <p:strVal val="visible"/>
                                      </p:to>
                                    </p:set>
                                    <p:anim calcmode="lin" valueType="num">
                                      <p:cBhvr additive="base">
                                        <p:cTn id="14" dur="500" fill="hold"/>
                                        <p:tgtEl>
                                          <p:spTgt spid="129031"/>
                                        </p:tgtEl>
                                        <p:attrNameLst>
                                          <p:attrName>ppt_x</p:attrName>
                                        </p:attrNameLst>
                                      </p:cBhvr>
                                      <p:tavLst>
                                        <p:tav tm="0">
                                          <p:val>
                                            <p:strVal val="#ppt_x"/>
                                          </p:val>
                                        </p:tav>
                                        <p:tav tm="100000">
                                          <p:val>
                                            <p:strVal val="#ppt_x"/>
                                          </p:val>
                                        </p:tav>
                                      </p:tavLst>
                                    </p:anim>
                                    <p:anim calcmode="lin" valueType="num">
                                      <p:cBhvr additive="base">
                                        <p:cTn id="15" dur="500" fill="hold"/>
                                        <p:tgtEl>
                                          <p:spTgt spid="12903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29032"/>
                                        </p:tgtEl>
                                        <p:attrNameLst>
                                          <p:attrName>style.visibility</p:attrName>
                                        </p:attrNameLst>
                                      </p:cBhvr>
                                      <p:to>
                                        <p:strVal val="visible"/>
                                      </p:to>
                                    </p:set>
                                    <p:anim calcmode="lin" valueType="num">
                                      <p:cBhvr additive="base">
                                        <p:cTn id="20" dur="500" fill="hold"/>
                                        <p:tgtEl>
                                          <p:spTgt spid="129032"/>
                                        </p:tgtEl>
                                        <p:attrNameLst>
                                          <p:attrName>ppt_x</p:attrName>
                                        </p:attrNameLst>
                                      </p:cBhvr>
                                      <p:tavLst>
                                        <p:tav tm="0">
                                          <p:val>
                                            <p:strVal val="#ppt_x"/>
                                          </p:val>
                                        </p:tav>
                                        <p:tav tm="100000">
                                          <p:val>
                                            <p:strVal val="#ppt_x"/>
                                          </p:val>
                                        </p:tav>
                                      </p:tavLst>
                                    </p:anim>
                                    <p:anim calcmode="lin" valueType="num">
                                      <p:cBhvr additive="base">
                                        <p:cTn id="21" dur="500" fill="hold"/>
                                        <p:tgtEl>
                                          <p:spTgt spid="12903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29038"/>
                                        </p:tgtEl>
                                        <p:attrNameLst>
                                          <p:attrName>style.visibility</p:attrName>
                                        </p:attrNameLst>
                                      </p:cBhvr>
                                      <p:to>
                                        <p:strVal val="visible"/>
                                      </p:to>
                                    </p:set>
                                    <p:anim calcmode="lin" valueType="num">
                                      <p:cBhvr additive="base">
                                        <p:cTn id="26" dur="500" fill="hold"/>
                                        <p:tgtEl>
                                          <p:spTgt spid="129038"/>
                                        </p:tgtEl>
                                        <p:attrNameLst>
                                          <p:attrName>ppt_x</p:attrName>
                                        </p:attrNameLst>
                                      </p:cBhvr>
                                      <p:tavLst>
                                        <p:tav tm="0">
                                          <p:val>
                                            <p:strVal val="#ppt_x"/>
                                          </p:val>
                                        </p:tav>
                                        <p:tav tm="100000">
                                          <p:val>
                                            <p:strVal val="#ppt_x"/>
                                          </p:val>
                                        </p:tav>
                                      </p:tavLst>
                                    </p:anim>
                                    <p:anim calcmode="lin" valueType="num">
                                      <p:cBhvr additive="base">
                                        <p:cTn id="27" dur="500" fill="hold"/>
                                        <p:tgtEl>
                                          <p:spTgt spid="12903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grpId="0" nodeType="clickEffect">
                                  <p:stCondLst>
                                    <p:cond delay="0"/>
                                  </p:stCondLst>
                                  <p:childTnLst>
                                    <p:set>
                                      <p:cBhvr>
                                        <p:cTn id="31" dur="1" fill="hold">
                                          <p:stCondLst>
                                            <p:cond delay="0"/>
                                          </p:stCondLst>
                                        </p:cTn>
                                        <p:tgtEl>
                                          <p:spTgt spid="129036"/>
                                        </p:tgtEl>
                                        <p:attrNameLst>
                                          <p:attrName>style.visibility</p:attrName>
                                        </p:attrNameLst>
                                      </p:cBhvr>
                                      <p:to>
                                        <p:strVal val="visible"/>
                                      </p:to>
                                    </p:set>
                                    <p:anim calcmode="lin" valueType="num">
                                      <p:cBhvr>
                                        <p:cTn id="32" dur="1000" fill="hold"/>
                                        <p:tgtEl>
                                          <p:spTgt spid="129036"/>
                                        </p:tgtEl>
                                        <p:attrNameLst>
                                          <p:attrName>ppt_w</p:attrName>
                                        </p:attrNameLst>
                                      </p:cBhvr>
                                      <p:tavLst>
                                        <p:tav tm="0">
                                          <p:val>
                                            <p:strVal val="#ppt_w*0.70"/>
                                          </p:val>
                                        </p:tav>
                                        <p:tav tm="100000">
                                          <p:val>
                                            <p:strVal val="#ppt_w"/>
                                          </p:val>
                                        </p:tav>
                                      </p:tavLst>
                                    </p:anim>
                                    <p:anim calcmode="lin" valueType="num">
                                      <p:cBhvr>
                                        <p:cTn id="33" dur="1000" fill="hold"/>
                                        <p:tgtEl>
                                          <p:spTgt spid="129036"/>
                                        </p:tgtEl>
                                        <p:attrNameLst>
                                          <p:attrName>ppt_h</p:attrName>
                                        </p:attrNameLst>
                                      </p:cBhvr>
                                      <p:tavLst>
                                        <p:tav tm="0">
                                          <p:val>
                                            <p:strVal val="#ppt_h"/>
                                          </p:val>
                                        </p:tav>
                                        <p:tav tm="100000">
                                          <p:val>
                                            <p:strVal val="#ppt_h"/>
                                          </p:val>
                                        </p:tav>
                                      </p:tavLst>
                                    </p:anim>
                                    <p:animEffect transition="in" filter="fade">
                                      <p:cBhvr>
                                        <p:cTn id="34" dur="1000"/>
                                        <p:tgtEl>
                                          <p:spTgt spid="129036"/>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29037"/>
                                        </p:tgtEl>
                                        <p:attrNameLst>
                                          <p:attrName>style.visibility</p:attrName>
                                        </p:attrNameLst>
                                      </p:cBhvr>
                                      <p:to>
                                        <p:strVal val="visible"/>
                                      </p:to>
                                    </p:set>
                                    <p:animEffect transition="in" filter="blinds(horizontal)">
                                      <p:cBhvr>
                                        <p:cTn id="39" dur="500"/>
                                        <p:tgtEl>
                                          <p:spTgt spid="129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6" grpId="0" animBg="1"/>
      <p:bldP spid="129031" grpId="0" animBg="1"/>
      <p:bldP spid="129032" grpId="0" animBg="1"/>
      <p:bldP spid="129036" grpId="0" animBg="1"/>
      <p:bldP spid="129037" grpId="0" animBg="1"/>
      <p:bldP spid="129038"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a:xfrm>
            <a:off x="152400" y="76200"/>
            <a:ext cx="1466850" cy="328613"/>
          </a:xfrm>
          <a:ln w="19050">
            <a:solidFill>
              <a:schemeClr val="accent2"/>
            </a:solidFill>
          </a:ln>
        </p:spPr>
        <p:txBody>
          <a:bodyPr/>
          <a:lstStyle/>
          <a:p>
            <a:pPr eaLnBrk="1" hangingPunct="1"/>
            <a:r>
              <a:rPr lang="en-US" sz="2000" smtClean="0">
                <a:latin typeface="Lucida Console" pitchFamily="49" charset="0"/>
              </a:rPr>
              <a:t>CONTOH 2</a:t>
            </a:r>
          </a:p>
        </p:txBody>
      </p:sp>
      <p:sp>
        <p:nvSpPr>
          <p:cNvPr id="310275" name="Rectangle 3"/>
          <p:cNvSpPr>
            <a:spLocks noChangeArrowheads="1"/>
          </p:cNvSpPr>
          <p:nvPr/>
        </p:nvSpPr>
        <p:spPr bwMode="auto">
          <a:xfrm>
            <a:off x="152400" y="609600"/>
            <a:ext cx="8763000" cy="1625600"/>
          </a:xfrm>
          <a:prstGeom prst="rect">
            <a:avLst/>
          </a:prstGeom>
          <a:noFill/>
          <a:ln w="9525">
            <a:solidFill>
              <a:srgbClr val="00CC00"/>
            </a:solidFill>
            <a:miter lim="800000"/>
            <a:headEnd/>
            <a:tailEnd/>
          </a:ln>
        </p:spPr>
        <p:txBody>
          <a:bodyPr lIns="91422" tIns="45712" rIns="91422" bIns="45712">
            <a:spAutoFit/>
          </a:bodyPr>
          <a:lstStyle/>
          <a:p>
            <a:r>
              <a:rPr lang="en-US" sz="2000" b="1" u="none">
                <a:latin typeface="Arial Narrow" pitchFamily="34" charset="0"/>
              </a:rPr>
              <a:t>PT B menyampaikan SPT Tahunan PPh tahun 2008 yang menyatakan:</a:t>
            </a:r>
          </a:p>
          <a:p>
            <a:pPr algn="l"/>
            <a:r>
              <a:rPr lang="en-US" sz="2000" b="1" u="none">
                <a:latin typeface="Arial Narrow" pitchFamily="34" charset="0"/>
              </a:rPr>
              <a:t>Penghasilan Neto sebesar	 				Rp300.000.000,00, </a:t>
            </a:r>
          </a:p>
          <a:p>
            <a:pPr algn="l"/>
            <a:r>
              <a:rPr lang="en-US" sz="2000" b="1" u="none">
                <a:latin typeface="Arial Narrow" pitchFamily="34" charset="0"/>
              </a:rPr>
              <a:t>Kompensasi kerugian berdasarkan SPT Tahunan </a:t>
            </a:r>
          </a:p>
          <a:p>
            <a:pPr algn="l"/>
            <a:r>
              <a:rPr lang="en-US" sz="2000" b="1" u="none">
                <a:latin typeface="Arial Narrow" pitchFamily="34" charset="0"/>
              </a:rPr>
              <a:t>PPh tahun 2007 sebesar					</a:t>
            </a:r>
            <a:r>
              <a:rPr lang="en-US" sz="2000" b="1">
                <a:latin typeface="Arial Narrow" pitchFamily="34" charset="0"/>
              </a:rPr>
              <a:t>Rp200.000.000,00 (-)</a:t>
            </a:r>
          </a:p>
          <a:p>
            <a:pPr algn="l"/>
            <a:r>
              <a:rPr lang="en-US" sz="2000" b="1" u="none">
                <a:latin typeface="Arial Narrow" pitchFamily="34" charset="0"/>
              </a:rPr>
              <a:t>Penghasilan Kena Pajak					Rp 100.000.000,00</a:t>
            </a:r>
          </a:p>
        </p:txBody>
      </p:sp>
      <p:sp>
        <p:nvSpPr>
          <p:cNvPr id="310276" name="Rectangle 4"/>
          <p:cNvSpPr>
            <a:spLocks noChangeArrowheads="1"/>
          </p:cNvSpPr>
          <p:nvPr/>
        </p:nvSpPr>
        <p:spPr bwMode="auto">
          <a:xfrm>
            <a:off x="152400" y="2276475"/>
            <a:ext cx="8763000" cy="711200"/>
          </a:xfrm>
          <a:prstGeom prst="rect">
            <a:avLst/>
          </a:prstGeom>
          <a:noFill/>
          <a:ln w="9525">
            <a:solidFill>
              <a:srgbClr val="00CC00"/>
            </a:solidFill>
            <a:miter lim="800000"/>
            <a:headEnd/>
            <a:tailEnd/>
          </a:ln>
        </p:spPr>
        <p:txBody>
          <a:bodyPr lIns="91422" tIns="45712" rIns="91422" bIns="45712">
            <a:spAutoFit/>
          </a:bodyPr>
          <a:lstStyle/>
          <a:p>
            <a:r>
              <a:rPr lang="en-US" sz="2000" b="1" u="none">
                <a:latin typeface="Arial Narrow" pitchFamily="34" charset="0"/>
              </a:rPr>
              <a:t>Terhadap SPT Tahunan PPh thn 2007 dilakukan pemeriksaan, dan pada tgl 6 Januari 2010 diterbitkan surat ketetapan pajak yang menyatakan rugi fiskal sebesar Rp250juta.</a:t>
            </a:r>
            <a:endParaRPr lang="en-GB" sz="2000" b="1" u="none">
              <a:latin typeface="Arial Narrow" pitchFamily="34" charset="0"/>
            </a:endParaRPr>
          </a:p>
        </p:txBody>
      </p:sp>
      <p:sp>
        <p:nvSpPr>
          <p:cNvPr id="310277" name="Rectangle 5"/>
          <p:cNvSpPr>
            <a:spLocks noChangeArrowheads="1"/>
          </p:cNvSpPr>
          <p:nvPr/>
        </p:nvSpPr>
        <p:spPr bwMode="auto">
          <a:xfrm>
            <a:off x="107950" y="3500438"/>
            <a:ext cx="8763000" cy="1584325"/>
          </a:xfrm>
          <a:prstGeom prst="rect">
            <a:avLst/>
          </a:prstGeom>
          <a:noFill/>
          <a:ln w="28575">
            <a:solidFill>
              <a:srgbClr val="FF33CC"/>
            </a:solidFill>
            <a:miter lim="800000"/>
            <a:headEnd/>
            <a:tailEnd/>
          </a:ln>
        </p:spPr>
        <p:txBody>
          <a:bodyPr lIns="91422" tIns="45712" rIns="91422" bIns="45712">
            <a:spAutoFit/>
          </a:bodyPr>
          <a:lstStyle/>
          <a:p>
            <a:r>
              <a:rPr lang="en-US" sz="1800" u="none">
                <a:latin typeface="Tahoma" pitchFamily="34" charset="0"/>
              </a:rPr>
              <a:t>Berdasarkan surat ketetapan pajak tsb Dirjen Pajak akan mengubah perhitungan Penghasilan Kena Pajak thn 2008 menjadi sbb:</a:t>
            </a:r>
          </a:p>
          <a:p>
            <a:pPr algn="l"/>
            <a:r>
              <a:rPr lang="en-US" sz="2000" b="1" u="none">
                <a:latin typeface="Arial Narrow" pitchFamily="34" charset="0"/>
              </a:rPr>
              <a:t>Penghasilan Neto sebesar	 				Rp300.000.000,00, </a:t>
            </a:r>
          </a:p>
          <a:p>
            <a:pPr algn="l"/>
            <a:r>
              <a:rPr lang="en-US" sz="2000" b="1" u="none">
                <a:latin typeface="Arial Narrow" pitchFamily="34" charset="0"/>
              </a:rPr>
              <a:t>Rugi menurut surat ketetapan pajak tahun 2007 sebesar	</a:t>
            </a:r>
            <a:r>
              <a:rPr lang="en-US" sz="2000" b="1">
                <a:latin typeface="Arial Narrow" pitchFamily="34" charset="0"/>
              </a:rPr>
              <a:t>Rp250.000.000,00 (-)</a:t>
            </a:r>
          </a:p>
          <a:p>
            <a:pPr algn="l"/>
            <a:r>
              <a:rPr lang="en-US" sz="2000" b="1" u="none">
                <a:latin typeface="Arial Narrow" pitchFamily="34" charset="0"/>
              </a:rPr>
              <a:t>Penghasilan Kena Pajak					Rp  50.000.000,00</a:t>
            </a:r>
          </a:p>
        </p:txBody>
      </p:sp>
      <p:sp>
        <p:nvSpPr>
          <p:cNvPr id="310278" name="Rectangle 6"/>
          <p:cNvSpPr>
            <a:spLocks noChangeArrowheads="1"/>
          </p:cNvSpPr>
          <p:nvPr/>
        </p:nvSpPr>
        <p:spPr bwMode="auto">
          <a:xfrm>
            <a:off x="180975" y="5273675"/>
            <a:ext cx="8639175" cy="1035050"/>
          </a:xfrm>
          <a:prstGeom prst="rect">
            <a:avLst/>
          </a:prstGeom>
          <a:noFill/>
          <a:ln w="28575">
            <a:solidFill>
              <a:srgbClr val="FF33CC"/>
            </a:solidFill>
            <a:miter lim="800000"/>
            <a:headEnd/>
            <a:tailEnd/>
          </a:ln>
        </p:spPr>
        <p:txBody>
          <a:bodyPr lIns="91422" tIns="45712" rIns="91422" bIns="45712">
            <a:spAutoFit/>
          </a:bodyPr>
          <a:lstStyle/>
          <a:p>
            <a:r>
              <a:rPr lang="en-US" sz="2000" b="1" u="none"/>
              <a:t>Dengan demikian penghasilan kena pajak dari SPT yang semula Rp100juta (Rp300juta – Rp200juta) setelah pembetulan menjadi Rp50juta (Rp300juta – Rp250juta)</a:t>
            </a:r>
          </a:p>
        </p:txBody>
      </p:sp>
      <p:sp>
        <p:nvSpPr>
          <p:cNvPr id="310279" name="AutoShape 7"/>
          <p:cNvSpPr>
            <a:spLocks noChangeArrowheads="1"/>
          </p:cNvSpPr>
          <p:nvPr/>
        </p:nvSpPr>
        <p:spPr bwMode="auto">
          <a:xfrm>
            <a:off x="3924300" y="2997200"/>
            <a:ext cx="576263"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0274"/>
                                        </p:tgtEl>
                                        <p:attrNameLst>
                                          <p:attrName>style.visibility</p:attrName>
                                        </p:attrNameLst>
                                      </p:cBhvr>
                                      <p:to>
                                        <p:strVal val="visible"/>
                                      </p:to>
                                    </p:set>
                                    <p:anim calcmode="lin" valueType="num">
                                      <p:cBhvr additive="base">
                                        <p:cTn id="7" dur="500" fill="hold"/>
                                        <p:tgtEl>
                                          <p:spTgt spid="310274"/>
                                        </p:tgtEl>
                                        <p:attrNameLst>
                                          <p:attrName>ppt_x</p:attrName>
                                        </p:attrNameLst>
                                      </p:cBhvr>
                                      <p:tavLst>
                                        <p:tav tm="0">
                                          <p:val>
                                            <p:strVal val="#ppt_x"/>
                                          </p:val>
                                        </p:tav>
                                        <p:tav tm="100000">
                                          <p:val>
                                            <p:strVal val="#ppt_x"/>
                                          </p:val>
                                        </p:tav>
                                      </p:tavLst>
                                    </p:anim>
                                    <p:anim calcmode="lin" valueType="num">
                                      <p:cBhvr additive="base">
                                        <p:cTn id="8" dur="500" fill="hold"/>
                                        <p:tgtEl>
                                          <p:spTgt spid="3102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0275"/>
                                        </p:tgtEl>
                                        <p:attrNameLst>
                                          <p:attrName>style.visibility</p:attrName>
                                        </p:attrNameLst>
                                      </p:cBhvr>
                                      <p:to>
                                        <p:strVal val="visible"/>
                                      </p:to>
                                    </p:set>
                                    <p:anim calcmode="lin" valueType="num">
                                      <p:cBhvr additive="base">
                                        <p:cTn id="13" dur="500" fill="hold"/>
                                        <p:tgtEl>
                                          <p:spTgt spid="310275"/>
                                        </p:tgtEl>
                                        <p:attrNameLst>
                                          <p:attrName>ppt_x</p:attrName>
                                        </p:attrNameLst>
                                      </p:cBhvr>
                                      <p:tavLst>
                                        <p:tav tm="0">
                                          <p:val>
                                            <p:strVal val="#ppt_x"/>
                                          </p:val>
                                        </p:tav>
                                        <p:tav tm="100000">
                                          <p:val>
                                            <p:strVal val="#ppt_x"/>
                                          </p:val>
                                        </p:tav>
                                      </p:tavLst>
                                    </p:anim>
                                    <p:anim calcmode="lin" valueType="num">
                                      <p:cBhvr additive="base">
                                        <p:cTn id="14" dur="500" fill="hold"/>
                                        <p:tgtEl>
                                          <p:spTgt spid="31027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0276"/>
                                        </p:tgtEl>
                                        <p:attrNameLst>
                                          <p:attrName>style.visibility</p:attrName>
                                        </p:attrNameLst>
                                      </p:cBhvr>
                                      <p:to>
                                        <p:strVal val="visible"/>
                                      </p:to>
                                    </p:set>
                                    <p:anim calcmode="lin" valueType="num">
                                      <p:cBhvr additive="base">
                                        <p:cTn id="19" dur="500" fill="hold"/>
                                        <p:tgtEl>
                                          <p:spTgt spid="310276"/>
                                        </p:tgtEl>
                                        <p:attrNameLst>
                                          <p:attrName>ppt_x</p:attrName>
                                        </p:attrNameLst>
                                      </p:cBhvr>
                                      <p:tavLst>
                                        <p:tav tm="0">
                                          <p:val>
                                            <p:strVal val="#ppt_x"/>
                                          </p:val>
                                        </p:tav>
                                        <p:tav tm="100000">
                                          <p:val>
                                            <p:strVal val="#ppt_x"/>
                                          </p:val>
                                        </p:tav>
                                      </p:tavLst>
                                    </p:anim>
                                    <p:anim calcmode="lin" valueType="num">
                                      <p:cBhvr additive="base">
                                        <p:cTn id="20" dur="500" fill="hold"/>
                                        <p:tgtEl>
                                          <p:spTgt spid="31027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0279"/>
                                        </p:tgtEl>
                                        <p:attrNameLst>
                                          <p:attrName>style.visibility</p:attrName>
                                        </p:attrNameLst>
                                      </p:cBhvr>
                                      <p:to>
                                        <p:strVal val="visible"/>
                                      </p:to>
                                    </p:set>
                                    <p:anim calcmode="lin" valueType="num">
                                      <p:cBhvr additive="base">
                                        <p:cTn id="25" dur="500" fill="hold"/>
                                        <p:tgtEl>
                                          <p:spTgt spid="310279"/>
                                        </p:tgtEl>
                                        <p:attrNameLst>
                                          <p:attrName>ppt_x</p:attrName>
                                        </p:attrNameLst>
                                      </p:cBhvr>
                                      <p:tavLst>
                                        <p:tav tm="0">
                                          <p:val>
                                            <p:strVal val="#ppt_x"/>
                                          </p:val>
                                        </p:tav>
                                        <p:tav tm="100000">
                                          <p:val>
                                            <p:strVal val="#ppt_x"/>
                                          </p:val>
                                        </p:tav>
                                      </p:tavLst>
                                    </p:anim>
                                    <p:anim calcmode="lin" valueType="num">
                                      <p:cBhvr additive="base">
                                        <p:cTn id="26" dur="500" fill="hold"/>
                                        <p:tgtEl>
                                          <p:spTgt spid="31027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10277"/>
                                        </p:tgtEl>
                                        <p:attrNameLst>
                                          <p:attrName>style.visibility</p:attrName>
                                        </p:attrNameLst>
                                      </p:cBhvr>
                                      <p:to>
                                        <p:strVal val="visible"/>
                                      </p:to>
                                    </p:set>
                                    <p:anim calcmode="lin" valueType="num">
                                      <p:cBhvr>
                                        <p:cTn id="31" dur="1000" fill="hold"/>
                                        <p:tgtEl>
                                          <p:spTgt spid="310277"/>
                                        </p:tgtEl>
                                        <p:attrNameLst>
                                          <p:attrName>ppt_w</p:attrName>
                                        </p:attrNameLst>
                                      </p:cBhvr>
                                      <p:tavLst>
                                        <p:tav tm="0">
                                          <p:val>
                                            <p:fltVal val="0"/>
                                          </p:val>
                                        </p:tav>
                                        <p:tav tm="100000">
                                          <p:val>
                                            <p:strVal val="#ppt_w"/>
                                          </p:val>
                                        </p:tav>
                                      </p:tavLst>
                                    </p:anim>
                                    <p:anim calcmode="lin" valueType="num">
                                      <p:cBhvr>
                                        <p:cTn id="32" dur="1000" fill="hold"/>
                                        <p:tgtEl>
                                          <p:spTgt spid="310277"/>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10278"/>
                                        </p:tgtEl>
                                        <p:attrNameLst>
                                          <p:attrName>style.visibility</p:attrName>
                                        </p:attrNameLst>
                                      </p:cBhvr>
                                      <p:to>
                                        <p:strVal val="visible"/>
                                      </p:to>
                                    </p:set>
                                    <p:anim calcmode="lin" valueType="num">
                                      <p:cBhvr>
                                        <p:cTn id="37" dur="1000" fill="hold"/>
                                        <p:tgtEl>
                                          <p:spTgt spid="310278"/>
                                        </p:tgtEl>
                                        <p:attrNameLst>
                                          <p:attrName>ppt_w</p:attrName>
                                        </p:attrNameLst>
                                      </p:cBhvr>
                                      <p:tavLst>
                                        <p:tav tm="0">
                                          <p:val>
                                            <p:fltVal val="0"/>
                                          </p:val>
                                        </p:tav>
                                        <p:tav tm="100000">
                                          <p:val>
                                            <p:strVal val="#ppt_w"/>
                                          </p:val>
                                        </p:tav>
                                      </p:tavLst>
                                    </p:anim>
                                    <p:anim calcmode="lin" valueType="num">
                                      <p:cBhvr>
                                        <p:cTn id="38" dur="1000" fill="hold"/>
                                        <p:tgtEl>
                                          <p:spTgt spid="31027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4" grpId="0" animBg="1"/>
      <p:bldP spid="310275" grpId="0" animBg="1"/>
      <p:bldP spid="310276" grpId="0" animBg="1"/>
      <p:bldP spid="310277" grpId="0" animBg="1"/>
      <p:bldP spid="310278" grpId="0" animBg="1"/>
      <p:bldP spid="310279"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a:xfrm>
            <a:off x="539750" y="117475"/>
            <a:ext cx="7921625" cy="431800"/>
          </a:xfrm>
          <a:ln w="38100">
            <a:solidFill>
              <a:schemeClr val="accent2"/>
            </a:solidFill>
          </a:ln>
        </p:spPr>
        <p:txBody>
          <a:bodyPr/>
          <a:lstStyle/>
          <a:p>
            <a:pPr eaLnBrk="1" hangingPunct="1"/>
            <a:r>
              <a:rPr lang="en-US" sz="2400" b="1" smtClean="0">
                <a:latin typeface="Courier New" pitchFamily="49" charset="0"/>
                <a:cs typeface="Times New Roman" pitchFamily="18" charset="0"/>
              </a:rPr>
              <a:t>Mengungkapkan ketidakbenaran pengisian SPT</a:t>
            </a:r>
            <a:endParaRPr lang="en-US" sz="2400" b="1" smtClean="0">
              <a:latin typeface="Courier New" pitchFamily="49" charset="0"/>
            </a:endParaRPr>
          </a:p>
        </p:txBody>
      </p:sp>
      <p:sp>
        <p:nvSpPr>
          <p:cNvPr id="311299" name="Rectangle 3"/>
          <p:cNvSpPr>
            <a:spLocks noChangeArrowheads="1"/>
          </p:cNvSpPr>
          <p:nvPr/>
        </p:nvSpPr>
        <p:spPr bwMode="auto">
          <a:xfrm>
            <a:off x="107950" y="908050"/>
            <a:ext cx="8915400" cy="3151188"/>
          </a:xfrm>
          <a:prstGeom prst="rect">
            <a:avLst/>
          </a:prstGeom>
          <a:noFill/>
          <a:ln w="38100">
            <a:solidFill>
              <a:srgbClr val="FF33CC"/>
            </a:solidFill>
            <a:miter lim="800000"/>
            <a:headEnd/>
            <a:tailEnd/>
          </a:ln>
        </p:spPr>
        <p:txBody>
          <a:bodyPr lIns="91422" tIns="45712" rIns="91422" bIns="45712">
            <a:spAutoFit/>
          </a:bodyPr>
          <a:lstStyle/>
          <a:p>
            <a:r>
              <a:rPr lang="id-ID" sz="1800" b="1" u="none"/>
              <a:t>Walaupun telah dilakukan tindakan pemeriksaan, tetapi belum dilakukan tindakan penyidikan mengenai adanya ketidakbenaran yang dilakukan Wajib Pajak sebagaimana dimaksud dalam </a:t>
            </a:r>
            <a:r>
              <a:rPr lang="id-ID" sz="1800" b="1"/>
              <a:t>Pasal 38</a:t>
            </a:r>
            <a:r>
              <a:rPr lang="id-ID" sz="1800" b="1" u="none"/>
              <a:t>, terhadap ketidakbenaran perbuatan Wajib Pajak tersebut tidak akan dilakukan penyidikan, apabila Wajib Pajak dengan kemauan sendiri mengungkapkan ketidakbenaran perbuatannya tersebut dengan disertai pelunasan kekurangan pembayaran jumlah pajak yang sebenarnya terutang beserta sanksi administrasi berupa denda </a:t>
            </a:r>
            <a:r>
              <a:rPr lang="id-ID" sz="1800" b="1"/>
              <a:t>sebesar 150%</a:t>
            </a:r>
            <a:r>
              <a:rPr lang="id-ID" sz="1800" b="1" u="none"/>
              <a:t> (seratus lima puluh persen) dari jumlah pajak yang kurang dibayar. </a:t>
            </a:r>
            <a:endParaRPr lang="en-US" sz="1800" b="1" u="none"/>
          </a:p>
          <a:p>
            <a:r>
              <a:rPr lang="en-US" sz="1800" b="1" u="none">
                <a:solidFill>
                  <a:schemeClr val="accent2"/>
                </a:solidFill>
              </a:rPr>
              <a:t>{Pasal 8 angka 3 UU KUP}</a:t>
            </a:r>
            <a:endParaRPr lang="en-GB" sz="1800" b="1" u="none">
              <a:solidFill>
                <a:schemeClr val="accent2"/>
              </a:solidFill>
            </a:endParaRPr>
          </a:p>
        </p:txBody>
      </p:sp>
      <p:sp>
        <p:nvSpPr>
          <p:cNvPr id="311300" name="AutoShape 4"/>
          <p:cNvSpPr>
            <a:spLocks noChangeArrowheads="1"/>
          </p:cNvSpPr>
          <p:nvPr/>
        </p:nvSpPr>
        <p:spPr bwMode="auto">
          <a:xfrm>
            <a:off x="4102100" y="692150"/>
            <a:ext cx="541338" cy="287338"/>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11301" name="Line 5"/>
          <p:cNvSpPr>
            <a:spLocks noChangeShapeType="1"/>
          </p:cNvSpPr>
          <p:nvPr/>
        </p:nvSpPr>
        <p:spPr bwMode="auto">
          <a:xfrm>
            <a:off x="8101013" y="1773238"/>
            <a:ext cx="0" cy="2590800"/>
          </a:xfrm>
          <a:prstGeom prst="line">
            <a:avLst/>
          </a:prstGeom>
          <a:noFill/>
          <a:ln w="28575">
            <a:solidFill>
              <a:srgbClr val="FF33CC"/>
            </a:solidFill>
            <a:round/>
            <a:headEnd/>
            <a:tailEnd type="triangle" w="med" len="med"/>
          </a:ln>
        </p:spPr>
        <p:txBody>
          <a:bodyPr/>
          <a:lstStyle/>
          <a:p>
            <a:endParaRPr lang="en-US"/>
          </a:p>
        </p:txBody>
      </p:sp>
      <p:sp>
        <p:nvSpPr>
          <p:cNvPr id="311302" name="Rectangle 6"/>
          <p:cNvSpPr>
            <a:spLocks noChangeArrowheads="1"/>
          </p:cNvSpPr>
          <p:nvPr/>
        </p:nvSpPr>
        <p:spPr bwMode="auto">
          <a:xfrm>
            <a:off x="2627313" y="4149725"/>
            <a:ext cx="6359525" cy="2030413"/>
          </a:xfrm>
          <a:prstGeom prst="rect">
            <a:avLst/>
          </a:prstGeom>
          <a:noFill/>
          <a:ln w="9525">
            <a:solidFill>
              <a:schemeClr val="accent2"/>
            </a:solidFill>
            <a:miter lim="800000"/>
            <a:headEnd/>
            <a:tailEnd/>
          </a:ln>
        </p:spPr>
        <p:txBody>
          <a:bodyPr lIns="98822" tIns="49410" rIns="98822" bIns="49410">
            <a:spAutoFit/>
          </a:bodyPr>
          <a:lstStyle/>
          <a:p>
            <a:pPr algn="l" defTabSz="989013"/>
            <a:r>
              <a:rPr lang="sv-SE" sz="1800" b="1" u="none"/>
              <a:t>”Setiap orang yang </a:t>
            </a:r>
            <a:r>
              <a:rPr lang="sv-SE" sz="1800" b="1"/>
              <a:t>karena kealpaannya</a:t>
            </a:r>
            <a:r>
              <a:rPr lang="sv-SE" sz="1800" b="1" u="none"/>
              <a:t>: </a:t>
            </a:r>
          </a:p>
          <a:p>
            <a:pPr algn="l" defTabSz="989013"/>
            <a:r>
              <a:rPr lang="sv-SE" sz="1800" b="1" u="none"/>
              <a:t>a. tidak menyampaikan Surat Pemberitahuan; atau </a:t>
            </a:r>
          </a:p>
          <a:p>
            <a:pPr algn="l" defTabSz="989013"/>
            <a:r>
              <a:rPr lang="sv-SE" sz="1800" b="1" u="none"/>
              <a:t>b. menyampaikan Surat Pemberitahuan, tetapi isinya tidak benar atau tidak lengkap, atau melampirkan keterangan yang isinya tidak benar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11298"/>
                                        </p:tgtEl>
                                        <p:attrNameLst>
                                          <p:attrName>style.visibility</p:attrName>
                                        </p:attrNameLst>
                                      </p:cBhvr>
                                      <p:to>
                                        <p:strVal val="visible"/>
                                      </p:to>
                                    </p:set>
                                    <p:animEffect transition="in" filter="diamond(in)">
                                      <p:cBhvr>
                                        <p:cTn id="7" dur="2000"/>
                                        <p:tgtEl>
                                          <p:spTgt spid="31129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11300"/>
                                        </p:tgtEl>
                                        <p:attrNameLst>
                                          <p:attrName>style.visibility</p:attrName>
                                        </p:attrNameLst>
                                      </p:cBhvr>
                                      <p:to>
                                        <p:strVal val="visible"/>
                                      </p:to>
                                    </p:set>
                                    <p:animEffect transition="in" filter="box(in)">
                                      <p:cBhvr>
                                        <p:cTn id="12" dur="500"/>
                                        <p:tgtEl>
                                          <p:spTgt spid="31130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11299"/>
                                        </p:tgtEl>
                                        <p:attrNameLst>
                                          <p:attrName>style.visibility</p:attrName>
                                        </p:attrNameLst>
                                      </p:cBhvr>
                                      <p:to>
                                        <p:strVal val="visible"/>
                                      </p:to>
                                    </p:set>
                                    <p:animEffect transition="in" filter="checkerboard(across)">
                                      <p:cBhvr>
                                        <p:cTn id="17" dur="500"/>
                                        <p:tgtEl>
                                          <p:spTgt spid="31129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11301"/>
                                        </p:tgtEl>
                                        <p:attrNameLst>
                                          <p:attrName>style.visibility</p:attrName>
                                        </p:attrNameLst>
                                      </p:cBhvr>
                                      <p:to>
                                        <p:strVal val="visible"/>
                                      </p:to>
                                    </p:set>
                                    <p:animEffect transition="in" filter="blinds(horizontal)">
                                      <p:cBhvr>
                                        <p:cTn id="22" dur="500"/>
                                        <p:tgtEl>
                                          <p:spTgt spid="311301"/>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311302"/>
                                        </p:tgtEl>
                                        <p:attrNameLst>
                                          <p:attrName>style.visibility</p:attrName>
                                        </p:attrNameLst>
                                      </p:cBhvr>
                                      <p:to>
                                        <p:strVal val="visible"/>
                                      </p:to>
                                    </p:set>
                                    <p:anim calcmode="lin" valueType="num">
                                      <p:cBhvr>
                                        <p:cTn id="27" dur="500" fill="hold"/>
                                        <p:tgtEl>
                                          <p:spTgt spid="311302"/>
                                        </p:tgtEl>
                                        <p:attrNameLst>
                                          <p:attrName>ppt_w</p:attrName>
                                        </p:attrNameLst>
                                      </p:cBhvr>
                                      <p:tavLst>
                                        <p:tav tm="0">
                                          <p:val>
                                            <p:fltVal val="0"/>
                                          </p:val>
                                        </p:tav>
                                        <p:tav tm="100000">
                                          <p:val>
                                            <p:strVal val="#ppt_w"/>
                                          </p:val>
                                        </p:tav>
                                      </p:tavLst>
                                    </p:anim>
                                    <p:anim calcmode="lin" valueType="num">
                                      <p:cBhvr>
                                        <p:cTn id="28" dur="500" fill="hold"/>
                                        <p:tgtEl>
                                          <p:spTgt spid="31130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8" grpId="0" animBg="1"/>
      <p:bldP spid="311299" grpId="0" animBg="1"/>
      <p:bldP spid="311300" grpId="0" animBg="1"/>
      <p:bldP spid="311301" grpId="0" animBg="1"/>
      <p:bldP spid="311302"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ChangeArrowheads="1"/>
          </p:cNvSpPr>
          <p:nvPr/>
        </p:nvSpPr>
        <p:spPr bwMode="auto">
          <a:xfrm>
            <a:off x="228600" y="990600"/>
            <a:ext cx="8686800" cy="3700463"/>
          </a:xfrm>
          <a:prstGeom prst="rect">
            <a:avLst/>
          </a:prstGeom>
          <a:noFill/>
          <a:ln w="38100">
            <a:solidFill>
              <a:srgbClr val="FF33CC"/>
            </a:solidFill>
            <a:miter lim="800000"/>
            <a:headEnd/>
            <a:tailEnd/>
          </a:ln>
        </p:spPr>
        <p:txBody>
          <a:bodyPr lIns="91422" tIns="45712" rIns="91422" bIns="45712">
            <a:spAutoFit/>
          </a:bodyPr>
          <a:lstStyle/>
          <a:p>
            <a:pPr>
              <a:lnSpc>
                <a:spcPct val="90000"/>
              </a:lnSpc>
            </a:pPr>
            <a:r>
              <a:rPr lang="id-ID" sz="2000" u="none">
                <a:latin typeface="Tahoma" pitchFamily="34" charset="0"/>
              </a:rPr>
              <a:t>Walaupun Direktur Jenderal Pajak telah melakukan pemeriksaan, dengan syarat Direktur Jenderal Pajak belum menerbitkan surat ketetapan pajak, Wajib Pajak dengan kesadaran sendiri dapat mengungkapkan dalam laporan tersendiri tentang ketidakbenaran pengisian Surat Pemberitahuan yang telah disampaikan sesuai keadaan yang sebenarnya, yang dapat mengakibatkan: </a:t>
            </a:r>
          </a:p>
          <a:p>
            <a:pPr>
              <a:lnSpc>
                <a:spcPct val="90000"/>
              </a:lnSpc>
            </a:pPr>
            <a:r>
              <a:rPr lang="id-ID" sz="2000" u="none">
                <a:solidFill>
                  <a:srgbClr val="990000"/>
                </a:solidFill>
                <a:latin typeface="Tahoma" pitchFamily="34" charset="0"/>
              </a:rPr>
              <a:t>a.</a:t>
            </a:r>
            <a:r>
              <a:rPr lang="en-US" sz="2000" u="none">
                <a:solidFill>
                  <a:srgbClr val="990000"/>
                </a:solidFill>
                <a:latin typeface="Tahoma" pitchFamily="34" charset="0"/>
              </a:rPr>
              <a:t> </a:t>
            </a:r>
            <a:r>
              <a:rPr lang="id-ID" sz="2000" u="none">
                <a:solidFill>
                  <a:srgbClr val="990000"/>
                </a:solidFill>
                <a:latin typeface="Tahoma" pitchFamily="34" charset="0"/>
              </a:rPr>
              <a:t>pajak-pajak yang masih harus dibayar menjadi lebih besar atau lebih kecil; b.</a:t>
            </a:r>
            <a:r>
              <a:rPr lang="en-US" sz="2000" u="none">
                <a:solidFill>
                  <a:srgbClr val="990000"/>
                </a:solidFill>
                <a:latin typeface="Tahoma" pitchFamily="34" charset="0"/>
              </a:rPr>
              <a:t> </a:t>
            </a:r>
            <a:r>
              <a:rPr lang="id-ID" sz="2000" u="none">
                <a:solidFill>
                  <a:srgbClr val="990000"/>
                </a:solidFill>
                <a:latin typeface="Tahoma" pitchFamily="34" charset="0"/>
              </a:rPr>
              <a:t>rugi berdasarkan ketentuan perpajakan menjadi lebih kecil atau lebih besar;</a:t>
            </a:r>
            <a:r>
              <a:rPr lang="en-US" sz="2000" u="none">
                <a:solidFill>
                  <a:srgbClr val="990000"/>
                </a:solidFill>
                <a:latin typeface="Tahoma" pitchFamily="34" charset="0"/>
              </a:rPr>
              <a:t> </a:t>
            </a:r>
            <a:r>
              <a:rPr lang="id-ID" sz="2000" u="none">
                <a:solidFill>
                  <a:srgbClr val="990000"/>
                </a:solidFill>
                <a:latin typeface="Tahoma" pitchFamily="34" charset="0"/>
              </a:rPr>
              <a:t>c.</a:t>
            </a:r>
            <a:r>
              <a:rPr lang="en-US" sz="2000" u="none">
                <a:solidFill>
                  <a:srgbClr val="990000"/>
                </a:solidFill>
                <a:latin typeface="Tahoma" pitchFamily="34" charset="0"/>
              </a:rPr>
              <a:t> </a:t>
            </a:r>
            <a:r>
              <a:rPr lang="id-ID" sz="2000" u="none">
                <a:solidFill>
                  <a:srgbClr val="990000"/>
                </a:solidFill>
                <a:latin typeface="Tahoma" pitchFamily="34" charset="0"/>
              </a:rPr>
              <a:t>jumlah harta menjadi lebih besar atau lebih kecil; atau d.</a:t>
            </a:r>
            <a:r>
              <a:rPr lang="en-US" sz="2000" u="none">
                <a:solidFill>
                  <a:srgbClr val="990000"/>
                </a:solidFill>
                <a:latin typeface="Tahoma" pitchFamily="34" charset="0"/>
              </a:rPr>
              <a:t> </a:t>
            </a:r>
            <a:r>
              <a:rPr lang="id-ID" sz="2000" u="none">
                <a:solidFill>
                  <a:srgbClr val="990000"/>
                </a:solidFill>
                <a:latin typeface="Tahoma" pitchFamily="34" charset="0"/>
              </a:rPr>
              <a:t>jumlah modal menjadi lebih besar atau lebih kecil dan proses pemeriksaan tetap dilanjutkan. </a:t>
            </a:r>
            <a:endParaRPr lang="en-US" sz="2000" u="none">
              <a:solidFill>
                <a:srgbClr val="990000"/>
              </a:solidFill>
              <a:latin typeface="Tahoma" pitchFamily="34" charset="0"/>
            </a:endParaRPr>
          </a:p>
          <a:p>
            <a:pPr>
              <a:lnSpc>
                <a:spcPct val="90000"/>
              </a:lnSpc>
            </a:pPr>
            <a:endParaRPr lang="en-US" sz="2000" u="none">
              <a:solidFill>
                <a:srgbClr val="990000"/>
              </a:solidFill>
              <a:latin typeface="Tahoma" pitchFamily="34" charset="0"/>
              <a:cs typeface="Times New Roman" pitchFamily="18" charset="0"/>
            </a:endParaRPr>
          </a:p>
          <a:p>
            <a:pPr>
              <a:lnSpc>
                <a:spcPct val="90000"/>
              </a:lnSpc>
            </a:pPr>
            <a:r>
              <a:rPr lang="en-US" sz="2000" u="none">
                <a:solidFill>
                  <a:schemeClr val="accent2"/>
                </a:solidFill>
                <a:latin typeface="Tahoma" pitchFamily="34" charset="0"/>
                <a:cs typeface="Times New Roman" pitchFamily="18" charset="0"/>
              </a:rPr>
              <a:t>(Pasal 8 ayat 4 UU KUP)</a:t>
            </a:r>
          </a:p>
        </p:txBody>
      </p:sp>
      <p:sp>
        <p:nvSpPr>
          <p:cNvPr id="313347" name="AutoShape 3"/>
          <p:cNvSpPr>
            <a:spLocks noChangeArrowheads="1"/>
          </p:cNvSpPr>
          <p:nvPr/>
        </p:nvSpPr>
        <p:spPr bwMode="auto">
          <a:xfrm>
            <a:off x="3962400" y="609600"/>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13348" name="Rectangle 4"/>
          <p:cNvSpPr>
            <a:spLocks noChangeArrowheads="1"/>
          </p:cNvSpPr>
          <p:nvPr/>
        </p:nvSpPr>
        <p:spPr bwMode="auto">
          <a:xfrm>
            <a:off x="107950" y="4937125"/>
            <a:ext cx="8915400" cy="1731963"/>
          </a:xfrm>
          <a:prstGeom prst="rect">
            <a:avLst/>
          </a:prstGeom>
          <a:noFill/>
          <a:ln w="9525">
            <a:solidFill>
              <a:schemeClr val="accent2"/>
            </a:solidFill>
            <a:miter lim="800000"/>
            <a:headEnd/>
            <a:tailEnd/>
          </a:ln>
        </p:spPr>
        <p:txBody>
          <a:bodyPr lIns="98822" tIns="49410" rIns="98822" bIns="49410">
            <a:spAutoFit/>
          </a:bodyPr>
          <a:lstStyle/>
          <a:p>
            <a:pPr defTabSz="989013">
              <a:lnSpc>
                <a:spcPct val="90000"/>
              </a:lnSpc>
              <a:spcBef>
                <a:spcPct val="50000"/>
              </a:spcBef>
            </a:pPr>
            <a:r>
              <a:rPr lang="id-ID" sz="1800" u="none">
                <a:latin typeface="Tahoma" pitchFamily="34" charset="0"/>
              </a:rPr>
              <a:t>Pajak yang kurang dibayar yang timbul sebagai akibat dari pengungkapan ketidakbenaran pengisian Surat Pemberitahuan sebagaimana dimaksud pada ayat (4) beserta sanksi administrasi berupa kenaikan sebesar 50% (lima puluh persen) dari pajak yang kurang dibayar,</a:t>
            </a:r>
            <a:r>
              <a:rPr lang="en-US" sz="1800" u="none">
                <a:latin typeface="Tahoma" pitchFamily="34" charset="0"/>
              </a:rPr>
              <a:t> </a:t>
            </a:r>
            <a:r>
              <a:rPr lang="id-ID" sz="1800" u="none">
                <a:latin typeface="Tahoma" pitchFamily="34" charset="0"/>
              </a:rPr>
              <a:t>harus dilunasi oleh Wajib Pajak sebelum laporan tersendiri dimaksud disampaikan.</a:t>
            </a:r>
            <a:r>
              <a:rPr lang="en-US" sz="1800" u="none">
                <a:latin typeface="Tahoma" pitchFamily="34" charset="0"/>
              </a:rPr>
              <a:t> </a:t>
            </a:r>
          </a:p>
          <a:p>
            <a:pPr defTabSz="989013">
              <a:lnSpc>
                <a:spcPct val="90000"/>
              </a:lnSpc>
              <a:spcBef>
                <a:spcPct val="50000"/>
              </a:spcBef>
            </a:pPr>
            <a:r>
              <a:rPr lang="en-US" sz="1800" u="none">
                <a:solidFill>
                  <a:schemeClr val="accent2"/>
                </a:solidFill>
                <a:latin typeface="Tahoma" pitchFamily="34" charset="0"/>
              </a:rPr>
              <a:t>(Pasal 8 ayat 5 UU KUP)</a:t>
            </a:r>
          </a:p>
        </p:txBody>
      </p:sp>
      <p:sp>
        <p:nvSpPr>
          <p:cNvPr id="313349" name="AutoShape 5"/>
          <p:cNvSpPr>
            <a:spLocks noChangeArrowheads="1"/>
          </p:cNvSpPr>
          <p:nvPr/>
        </p:nvSpPr>
        <p:spPr bwMode="auto">
          <a:xfrm>
            <a:off x="4067175" y="4632325"/>
            <a:ext cx="685800" cy="3810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313350" name="Rectangle 6"/>
          <p:cNvSpPr>
            <a:spLocks noGrp="1" noChangeArrowheads="1"/>
          </p:cNvSpPr>
          <p:nvPr>
            <p:ph type="title"/>
          </p:nvPr>
        </p:nvSpPr>
        <p:spPr>
          <a:xfrm>
            <a:off x="611188" y="44450"/>
            <a:ext cx="7921625" cy="431800"/>
          </a:xfrm>
          <a:noFill/>
          <a:ln w="38100">
            <a:solidFill>
              <a:schemeClr val="accent2"/>
            </a:solidFill>
          </a:ln>
        </p:spPr>
        <p:txBody>
          <a:bodyPr/>
          <a:lstStyle/>
          <a:p>
            <a:pPr eaLnBrk="1" hangingPunct="1"/>
            <a:r>
              <a:rPr lang="en-US" sz="2400" b="1" smtClean="0">
                <a:latin typeface="Courier New" pitchFamily="49" charset="0"/>
              </a:rPr>
              <a:t>Mengungkapkan ketidakbenaran pengisian SPT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3350"/>
                                        </p:tgtEl>
                                        <p:attrNameLst>
                                          <p:attrName>style.visibility</p:attrName>
                                        </p:attrNameLst>
                                      </p:cBhvr>
                                      <p:to>
                                        <p:strVal val="visible"/>
                                      </p:to>
                                    </p:set>
                                    <p:animEffect transition="in" filter="blinds(horizontal)">
                                      <p:cBhvr>
                                        <p:cTn id="7" dur="500"/>
                                        <p:tgtEl>
                                          <p:spTgt spid="3133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13347"/>
                                        </p:tgtEl>
                                        <p:attrNameLst>
                                          <p:attrName>style.visibility</p:attrName>
                                        </p:attrNameLst>
                                      </p:cBhvr>
                                      <p:to>
                                        <p:strVal val="visible"/>
                                      </p:to>
                                    </p:set>
                                    <p:animEffect transition="in" filter="wipe(down)">
                                      <p:cBhvr>
                                        <p:cTn id="12" dur="500"/>
                                        <p:tgtEl>
                                          <p:spTgt spid="31334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13346"/>
                                        </p:tgtEl>
                                        <p:attrNameLst>
                                          <p:attrName>style.visibility</p:attrName>
                                        </p:attrNameLst>
                                      </p:cBhvr>
                                      <p:to>
                                        <p:strVal val="visible"/>
                                      </p:to>
                                    </p:set>
                                    <p:animEffect transition="in" filter="diamond(in)">
                                      <p:cBhvr>
                                        <p:cTn id="17" dur="2000"/>
                                        <p:tgtEl>
                                          <p:spTgt spid="31334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13349"/>
                                        </p:tgtEl>
                                        <p:attrNameLst>
                                          <p:attrName>style.visibility</p:attrName>
                                        </p:attrNameLst>
                                      </p:cBhvr>
                                      <p:to>
                                        <p:strVal val="visible"/>
                                      </p:to>
                                    </p:set>
                                    <p:anim calcmode="lin" valueType="num">
                                      <p:cBhvr additive="base">
                                        <p:cTn id="22" dur="500" fill="hold"/>
                                        <p:tgtEl>
                                          <p:spTgt spid="313349"/>
                                        </p:tgtEl>
                                        <p:attrNameLst>
                                          <p:attrName>ppt_x</p:attrName>
                                        </p:attrNameLst>
                                      </p:cBhvr>
                                      <p:tavLst>
                                        <p:tav tm="0">
                                          <p:val>
                                            <p:strVal val="#ppt_x"/>
                                          </p:val>
                                        </p:tav>
                                        <p:tav tm="100000">
                                          <p:val>
                                            <p:strVal val="#ppt_x"/>
                                          </p:val>
                                        </p:tav>
                                      </p:tavLst>
                                    </p:anim>
                                    <p:anim calcmode="lin" valueType="num">
                                      <p:cBhvr additive="base">
                                        <p:cTn id="23" dur="500" fill="hold"/>
                                        <p:tgtEl>
                                          <p:spTgt spid="31334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13348"/>
                                        </p:tgtEl>
                                        <p:attrNameLst>
                                          <p:attrName>style.visibility</p:attrName>
                                        </p:attrNameLst>
                                      </p:cBhvr>
                                      <p:to>
                                        <p:strVal val="visible"/>
                                      </p:to>
                                    </p:set>
                                    <p:anim calcmode="lin" valueType="num">
                                      <p:cBhvr additive="base">
                                        <p:cTn id="28" dur="500" fill="hold"/>
                                        <p:tgtEl>
                                          <p:spTgt spid="313348"/>
                                        </p:tgtEl>
                                        <p:attrNameLst>
                                          <p:attrName>ppt_x</p:attrName>
                                        </p:attrNameLst>
                                      </p:cBhvr>
                                      <p:tavLst>
                                        <p:tav tm="0">
                                          <p:val>
                                            <p:strVal val="#ppt_x"/>
                                          </p:val>
                                        </p:tav>
                                        <p:tav tm="100000">
                                          <p:val>
                                            <p:strVal val="#ppt_x"/>
                                          </p:val>
                                        </p:tav>
                                      </p:tavLst>
                                    </p:anim>
                                    <p:anim calcmode="lin" valueType="num">
                                      <p:cBhvr additive="base">
                                        <p:cTn id="29" dur="500" fill="hold"/>
                                        <p:tgtEl>
                                          <p:spTgt spid="3133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6" grpId="0" animBg="1"/>
      <p:bldP spid="313347" grpId="0" animBg="1"/>
      <p:bldP spid="313348" grpId="0" animBg="1"/>
      <p:bldP spid="313349" grpId="0" animBg="1"/>
      <p:bldP spid="313350"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4"/>
          <p:cNvSpPr>
            <a:spLocks noChangeArrowheads="1"/>
          </p:cNvSpPr>
          <p:nvPr/>
        </p:nvSpPr>
        <p:spPr bwMode="auto">
          <a:xfrm>
            <a:off x="611188" y="188913"/>
            <a:ext cx="8137525" cy="860425"/>
          </a:xfrm>
          <a:prstGeom prst="rect">
            <a:avLst/>
          </a:prstGeom>
          <a:noFill/>
          <a:ln w="38100">
            <a:solidFill>
              <a:srgbClr val="990000"/>
            </a:solidFill>
            <a:miter lim="800000"/>
            <a:headEnd/>
            <a:tailEnd/>
          </a:ln>
        </p:spPr>
        <p:txBody>
          <a:bodyPr lIns="91422" tIns="45712" rIns="91422" bIns="45712">
            <a:spAutoFit/>
          </a:bodyPr>
          <a:lstStyle/>
          <a:p>
            <a:r>
              <a:rPr lang="en-US" b="1" u="none"/>
              <a:t>WAJIB PAJAK TERTENTU YANG DIKECUALIKAN DARI KEWAJIBAN MENYAMPAIKAN SURAT PEMBERITAHUAN</a:t>
            </a:r>
          </a:p>
        </p:txBody>
      </p:sp>
      <p:sp>
        <p:nvSpPr>
          <p:cNvPr id="101379" name="Rectangle 6"/>
          <p:cNvSpPr>
            <a:spLocks noChangeArrowheads="1"/>
          </p:cNvSpPr>
          <p:nvPr/>
        </p:nvSpPr>
        <p:spPr bwMode="auto">
          <a:xfrm>
            <a:off x="395288" y="1254125"/>
            <a:ext cx="8424862" cy="850900"/>
          </a:xfrm>
          <a:prstGeom prst="rect">
            <a:avLst/>
          </a:prstGeom>
          <a:noFill/>
          <a:ln w="28575">
            <a:solidFill>
              <a:srgbClr val="51EB1B"/>
            </a:solidFill>
            <a:miter lim="800000"/>
            <a:headEnd/>
            <a:tailEnd/>
          </a:ln>
        </p:spPr>
        <p:txBody>
          <a:bodyPr lIns="91422" tIns="45712" rIns="91422" bIns="45712" anchor="ctr">
            <a:spAutoFit/>
          </a:bodyPr>
          <a:lstStyle/>
          <a:p>
            <a:r>
              <a:rPr lang="en-US" b="1" u="none"/>
              <a:t>Dikecualikan dari kewajiban menyampaikan SPT Masa PPh Pasal 25. </a:t>
            </a:r>
          </a:p>
        </p:txBody>
      </p:sp>
      <p:sp>
        <p:nvSpPr>
          <p:cNvPr id="101380" name="AutoShape 7"/>
          <p:cNvSpPr>
            <a:spLocks noChangeArrowheads="1"/>
          </p:cNvSpPr>
          <p:nvPr/>
        </p:nvSpPr>
        <p:spPr bwMode="auto">
          <a:xfrm>
            <a:off x="179388" y="1196975"/>
            <a:ext cx="360362" cy="28733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990000"/>
          </a:solidFill>
          <a:ln w="9525">
            <a:solidFill>
              <a:schemeClr val="tx1"/>
            </a:solidFill>
            <a:round/>
            <a:headEnd/>
            <a:tailEnd/>
          </a:ln>
        </p:spPr>
        <p:txBody>
          <a:bodyPr wrap="none" anchor="ctr"/>
          <a:lstStyle/>
          <a:p>
            <a:endParaRPr lang="en-US"/>
          </a:p>
        </p:txBody>
      </p:sp>
      <p:sp>
        <p:nvSpPr>
          <p:cNvPr id="101381" name="AutoShape 8"/>
          <p:cNvSpPr>
            <a:spLocks noChangeArrowheads="1"/>
          </p:cNvSpPr>
          <p:nvPr/>
        </p:nvSpPr>
        <p:spPr bwMode="auto">
          <a:xfrm>
            <a:off x="4140200" y="2060575"/>
            <a:ext cx="647700" cy="288925"/>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101382" name="Rectangle 9"/>
          <p:cNvSpPr>
            <a:spLocks noChangeArrowheads="1"/>
          </p:cNvSpPr>
          <p:nvPr/>
        </p:nvSpPr>
        <p:spPr bwMode="auto">
          <a:xfrm>
            <a:off x="611188" y="2420938"/>
            <a:ext cx="7993062" cy="831850"/>
          </a:xfrm>
          <a:prstGeom prst="rect">
            <a:avLst/>
          </a:prstGeom>
          <a:noFill/>
          <a:ln w="9525">
            <a:solidFill>
              <a:srgbClr val="0033CC"/>
            </a:solidFill>
            <a:miter lim="800000"/>
            <a:headEnd/>
            <a:tailEnd/>
          </a:ln>
        </p:spPr>
        <p:txBody>
          <a:bodyPr lIns="91422" tIns="45712" rIns="91422" bIns="45712" anchor="ctr">
            <a:spAutoFit/>
          </a:bodyPr>
          <a:lstStyle/>
          <a:p>
            <a:r>
              <a:rPr lang="en-US" u="none">
                <a:latin typeface="Kristen ITC" pitchFamily="66" charset="0"/>
              </a:rPr>
              <a:t>Wajib Pajak Orang Pribadi yang tidak menjalankan usaha atau melakukan pekerjaan bebas. </a:t>
            </a:r>
          </a:p>
        </p:txBody>
      </p:sp>
      <p:sp>
        <p:nvSpPr>
          <p:cNvPr id="101383" name="Rectangle 10"/>
          <p:cNvSpPr>
            <a:spLocks noChangeArrowheads="1"/>
          </p:cNvSpPr>
          <p:nvPr/>
        </p:nvSpPr>
        <p:spPr bwMode="auto">
          <a:xfrm>
            <a:off x="395288" y="3716338"/>
            <a:ext cx="8353425" cy="850900"/>
          </a:xfrm>
          <a:prstGeom prst="rect">
            <a:avLst/>
          </a:prstGeom>
          <a:noFill/>
          <a:ln w="28575">
            <a:solidFill>
              <a:srgbClr val="51EB1B"/>
            </a:solidFill>
            <a:miter lim="800000"/>
            <a:headEnd/>
            <a:tailEnd/>
          </a:ln>
        </p:spPr>
        <p:txBody>
          <a:bodyPr lIns="91422" tIns="45712" rIns="91422" bIns="45712" anchor="ctr">
            <a:spAutoFit/>
          </a:bodyPr>
          <a:lstStyle/>
          <a:p>
            <a:r>
              <a:rPr lang="en-US" b="1" u="none"/>
              <a:t>Dikecualikan dari kewajiban menyampaikan SPT Tahunan PPh maupun SPT Masa PPh Pasal 25. </a:t>
            </a:r>
          </a:p>
        </p:txBody>
      </p:sp>
      <p:sp>
        <p:nvSpPr>
          <p:cNvPr id="101384" name="AutoShape 11"/>
          <p:cNvSpPr>
            <a:spLocks noChangeArrowheads="1"/>
          </p:cNvSpPr>
          <p:nvPr/>
        </p:nvSpPr>
        <p:spPr bwMode="auto">
          <a:xfrm>
            <a:off x="179388" y="3646488"/>
            <a:ext cx="360362" cy="287337"/>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990000"/>
          </a:solidFill>
          <a:ln w="9525">
            <a:solidFill>
              <a:schemeClr val="tx1"/>
            </a:solidFill>
            <a:round/>
            <a:headEnd/>
            <a:tailEnd/>
          </a:ln>
        </p:spPr>
        <p:txBody>
          <a:bodyPr wrap="none" anchor="ctr"/>
          <a:lstStyle/>
          <a:p>
            <a:endParaRPr lang="en-US"/>
          </a:p>
        </p:txBody>
      </p:sp>
      <p:sp>
        <p:nvSpPr>
          <p:cNvPr id="101385" name="AutoShape 12"/>
          <p:cNvSpPr>
            <a:spLocks noChangeArrowheads="1"/>
          </p:cNvSpPr>
          <p:nvPr/>
        </p:nvSpPr>
        <p:spPr bwMode="auto">
          <a:xfrm>
            <a:off x="4140200" y="4508500"/>
            <a:ext cx="647700" cy="288925"/>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sp>
        <p:nvSpPr>
          <p:cNvPr id="101386" name="Rectangle 13"/>
          <p:cNvSpPr>
            <a:spLocks noChangeArrowheads="1"/>
          </p:cNvSpPr>
          <p:nvPr/>
        </p:nvSpPr>
        <p:spPr bwMode="auto">
          <a:xfrm>
            <a:off x="755650" y="4806950"/>
            <a:ext cx="7777163" cy="1320800"/>
          </a:xfrm>
          <a:prstGeom prst="rect">
            <a:avLst/>
          </a:prstGeom>
          <a:noFill/>
          <a:ln w="9525">
            <a:solidFill>
              <a:srgbClr val="0033CC"/>
            </a:solidFill>
            <a:miter lim="800000"/>
            <a:headEnd/>
            <a:tailEnd/>
          </a:ln>
        </p:spPr>
        <p:txBody>
          <a:bodyPr lIns="91422" tIns="45712" rIns="91422" bIns="45712" anchor="ctr">
            <a:spAutoFit/>
          </a:bodyPr>
          <a:lstStyle/>
          <a:p>
            <a:r>
              <a:rPr lang="en-US" sz="2000" b="1" u="none"/>
              <a:t>WP Orang Pribadi yang dalam satu Tahun Pajak menerima atau memperoleh penghasilan neto tidak melebihi Penghasilan Tidak Kena Pajak sebagaimana dimaksud dalam UU PPh.</a:t>
            </a:r>
            <a:r>
              <a:rPr lang="en-US" sz="2000" b="1"/>
              <a:t> </a:t>
            </a:r>
          </a:p>
        </p:txBody>
      </p:sp>
      <p:sp>
        <p:nvSpPr>
          <p:cNvPr id="101387" name="Rectangle 14"/>
          <p:cNvSpPr>
            <a:spLocks noChangeArrowheads="1"/>
          </p:cNvSpPr>
          <p:nvPr/>
        </p:nvSpPr>
        <p:spPr bwMode="auto">
          <a:xfrm>
            <a:off x="2381250" y="6282688"/>
            <a:ext cx="4424573" cy="461649"/>
          </a:xfrm>
          <a:prstGeom prst="rect">
            <a:avLst/>
          </a:prstGeom>
          <a:solidFill>
            <a:srgbClr val="99FFCC"/>
          </a:solidFill>
          <a:ln w="9525">
            <a:solidFill>
              <a:srgbClr val="0033CC"/>
            </a:solidFill>
            <a:miter lim="800000"/>
            <a:headEnd/>
            <a:tailEnd/>
          </a:ln>
        </p:spPr>
        <p:txBody>
          <a:bodyPr wrap="none" lIns="91422" tIns="45712" rIns="91422" bIns="45712" anchor="ctr">
            <a:spAutoFit/>
          </a:bodyPr>
          <a:lstStyle/>
          <a:p>
            <a:pPr algn="l"/>
            <a:r>
              <a:rPr lang="en-US" b="1" u="none" dirty="0"/>
              <a:t>PMK </a:t>
            </a:r>
            <a:r>
              <a:rPr lang="en-US" b="1" u="none" dirty="0" smtClean="0"/>
              <a:t>NO.</a:t>
            </a:r>
            <a:r>
              <a:rPr lang="en-US" b="1" u="none" dirty="0" smtClean="0">
                <a:solidFill>
                  <a:srgbClr val="FF0000"/>
                </a:solidFill>
              </a:rPr>
              <a:t>243/PMK.03/2014</a:t>
            </a:r>
            <a:r>
              <a:rPr lang="en-US" u="none" dirty="0" smtClean="0"/>
              <a:t> </a:t>
            </a:r>
            <a:endParaRPr lang="en-US" u="none"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914400" y="1295400"/>
            <a:ext cx="7315200" cy="3200400"/>
          </a:xfrm>
          <a:ln>
            <a:solidFill>
              <a:schemeClr val="accent2"/>
            </a:solidFill>
          </a:ln>
        </p:spPr>
        <p:txBody>
          <a:bodyPr/>
          <a:lstStyle/>
          <a:p>
            <a:pPr eaLnBrk="1" hangingPunct="1"/>
            <a:r>
              <a:rPr lang="en-US" sz="4800" b="1" smtClean="0">
                <a:latin typeface="Lucida Console" pitchFamily="49" charset="0"/>
              </a:rPr>
              <a:t>IV</a:t>
            </a:r>
            <a:br>
              <a:rPr lang="en-US" sz="4800" b="1" smtClean="0">
                <a:latin typeface="Lucida Console" pitchFamily="49" charset="0"/>
              </a:rPr>
            </a:br>
            <a:r>
              <a:rPr lang="en-US" sz="4800" b="1" smtClean="0">
                <a:latin typeface="Lucida Console" pitchFamily="49" charset="0"/>
              </a:rPr>
              <a:t/>
            </a:r>
            <a:br>
              <a:rPr lang="en-US" sz="4800" b="1" smtClean="0">
                <a:latin typeface="Lucida Console" pitchFamily="49" charset="0"/>
              </a:rPr>
            </a:br>
            <a:r>
              <a:rPr lang="en-US" sz="4800" b="1" smtClean="0">
                <a:latin typeface="Lucida Console" pitchFamily="49" charset="0"/>
              </a:rPr>
              <a:t>PEMBAYARAN PAJAK</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ChangeArrowheads="1"/>
          </p:cNvSpPr>
          <p:nvPr/>
        </p:nvSpPr>
        <p:spPr bwMode="auto">
          <a:xfrm>
            <a:off x="900113" y="333375"/>
            <a:ext cx="7920037" cy="1228725"/>
          </a:xfrm>
          <a:prstGeom prst="rect">
            <a:avLst/>
          </a:prstGeom>
          <a:noFill/>
          <a:ln w="38100">
            <a:solidFill>
              <a:srgbClr val="FF0000"/>
            </a:solidFill>
            <a:miter lim="800000"/>
            <a:headEnd/>
            <a:tailEnd/>
          </a:ln>
        </p:spPr>
        <p:txBody>
          <a:bodyPr>
            <a:spAutoFit/>
          </a:bodyPr>
          <a:lstStyle/>
          <a:p>
            <a:r>
              <a:rPr lang="en-US" sz="3600" b="1" u="none">
                <a:solidFill>
                  <a:schemeClr val="tx2"/>
                </a:solidFill>
              </a:rPr>
              <a:t>MEMBAYAR DAN MENYETOR PAJAK YANG TERUTANG</a:t>
            </a:r>
            <a:endParaRPr lang="en-US" sz="3600" b="1">
              <a:solidFill>
                <a:schemeClr val="tx2"/>
              </a:solidFill>
            </a:endParaRPr>
          </a:p>
        </p:txBody>
      </p:sp>
      <p:sp>
        <p:nvSpPr>
          <p:cNvPr id="474115" name="Rectangle 3"/>
          <p:cNvSpPr>
            <a:spLocks noChangeArrowheads="1"/>
          </p:cNvSpPr>
          <p:nvPr/>
        </p:nvSpPr>
        <p:spPr bwMode="auto">
          <a:xfrm>
            <a:off x="1835150" y="2205038"/>
            <a:ext cx="5616575" cy="730250"/>
          </a:xfrm>
          <a:prstGeom prst="rect">
            <a:avLst/>
          </a:prstGeom>
          <a:noFill/>
          <a:ln w="28575">
            <a:solidFill>
              <a:srgbClr val="000000"/>
            </a:solidFill>
            <a:miter lim="800000"/>
            <a:headEnd/>
            <a:tailEnd/>
          </a:ln>
        </p:spPr>
        <p:txBody>
          <a:bodyPr lIns="91422" tIns="45712" rIns="91422" bIns="45712" anchor="ctr">
            <a:spAutoFit/>
          </a:bodyPr>
          <a:lstStyle/>
          <a:p>
            <a:r>
              <a:rPr lang="en-US" sz="4000" b="1" u="none">
                <a:solidFill>
                  <a:schemeClr val="folHlink"/>
                </a:solidFill>
              </a:rPr>
              <a:t>adalah KEWAJIBAN</a:t>
            </a:r>
          </a:p>
        </p:txBody>
      </p:sp>
      <p:sp>
        <p:nvSpPr>
          <p:cNvPr id="474116" name="AutoShape 4"/>
          <p:cNvSpPr>
            <a:spLocks noChangeArrowheads="1"/>
          </p:cNvSpPr>
          <p:nvPr/>
        </p:nvSpPr>
        <p:spPr bwMode="auto">
          <a:xfrm>
            <a:off x="4068763" y="1555750"/>
            <a:ext cx="1008062"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74117" name="Rectangle 5"/>
          <p:cNvSpPr>
            <a:spLocks noChangeArrowheads="1"/>
          </p:cNvSpPr>
          <p:nvPr/>
        </p:nvSpPr>
        <p:spPr bwMode="auto">
          <a:xfrm>
            <a:off x="179388" y="3716338"/>
            <a:ext cx="8820150" cy="528637"/>
          </a:xfrm>
          <a:prstGeom prst="rect">
            <a:avLst/>
          </a:prstGeom>
          <a:noFill/>
          <a:ln w="9525">
            <a:solidFill>
              <a:schemeClr val="tx2"/>
            </a:solidFill>
            <a:miter lim="800000"/>
            <a:headEnd/>
            <a:tailEnd/>
          </a:ln>
        </p:spPr>
        <p:txBody>
          <a:bodyPr lIns="91422" tIns="45712" rIns="91422" bIns="45712" anchor="ctr">
            <a:spAutoFit/>
          </a:bodyPr>
          <a:lstStyle/>
          <a:p>
            <a:r>
              <a:rPr lang="en-US" sz="2800" b="1" u="none"/>
              <a:t>bagi setiap WAJIB PAJAK</a:t>
            </a:r>
          </a:p>
        </p:txBody>
      </p:sp>
      <p:sp>
        <p:nvSpPr>
          <p:cNvPr id="474118" name="AutoShape 6"/>
          <p:cNvSpPr>
            <a:spLocks noChangeArrowheads="1"/>
          </p:cNvSpPr>
          <p:nvPr/>
        </p:nvSpPr>
        <p:spPr bwMode="auto">
          <a:xfrm>
            <a:off x="36513" y="188913"/>
            <a:ext cx="647700" cy="719137"/>
          </a:xfrm>
          <a:prstGeom prst="star5">
            <a:avLst/>
          </a:prstGeom>
          <a:solidFill>
            <a:srgbClr val="FF0000"/>
          </a:solidFill>
          <a:ln w="9525">
            <a:solidFill>
              <a:srgbClr val="000000"/>
            </a:solidFill>
            <a:miter lim="800000"/>
            <a:headEnd/>
            <a:tailEnd/>
          </a:ln>
          <a:effectLst/>
        </p:spPr>
        <p:txBody>
          <a:bodyPr wrap="none" anchor="ctr"/>
          <a:lstStyle/>
          <a:p>
            <a:pPr>
              <a:defRPr/>
            </a:pPr>
            <a:endParaRPr lang="en-US"/>
          </a:p>
        </p:txBody>
      </p:sp>
      <p:sp>
        <p:nvSpPr>
          <p:cNvPr id="474119" name="AutoShape 7"/>
          <p:cNvSpPr>
            <a:spLocks noChangeArrowheads="1"/>
          </p:cNvSpPr>
          <p:nvPr/>
        </p:nvSpPr>
        <p:spPr bwMode="auto">
          <a:xfrm>
            <a:off x="4068763" y="3068638"/>
            <a:ext cx="1008062" cy="504825"/>
          </a:xfrm>
          <a:prstGeom prst="downArrow">
            <a:avLst>
              <a:gd name="adj1" fmla="val 9602"/>
              <a:gd name="adj2" fmla="val 50630"/>
            </a:avLst>
          </a:prstGeom>
          <a:solidFill>
            <a:srgbClr val="FF33CC"/>
          </a:solidFill>
          <a:ln w="9525">
            <a:solidFill>
              <a:srgbClr val="000000"/>
            </a:solidFill>
            <a:miter lim="800000"/>
            <a:headEnd/>
            <a:tailEnd/>
          </a:ln>
        </p:spPr>
        <p:txBody>
          <a:bodyPr wrap="none" anchor="ctr"/>
          <a:lstStyle/>
          <a:p>
            <a:endParaRPr lang="en-US"/>
          </a:p>
        </p:txBody>
      </p:sp>
      <p:sp>
        <p:nvSpPr>
          <p:cNvPr id="474122" name="Rectangle 10"/>
          <p:cNvSpPr>
            <a:spLocks noChangeArrowheads="1"/>
          </p:cNvSpPr>
          <p:nvPr/>
        </p:nvSpPr>
        <p:spPr bwMode="auto">
          <a:xfrm>
            <a:off x="1114425" y="4679950"/>
            <a:ext cx="7345363" cy="831850"/>
          </a:xfrm>
          <a:prstGeom prst="rect">
            <a:avLst/>
          </a:prstGeom>
          <a:noFill/>
          <a:ln w="9525">
            <a:solidFill>
              <a:srgbClr val="FF33CC"/>
            </a:solidFill>
            <a:miter lim="800000"/>
            <a:headEnd/>
            <a:tailEnd/>
          </a:ln>
        </p:spPr>
        <p:txBody>
          <a:bodyPr anchor="ctr">
            <a:spAutoFit/>
          </a:bodyPr>
          <a:lstStyle/>
          <a:p>
            <a:r>
              <a:rPr lang="id-ID" b="1" u="none"/>
              <a:t>dengan menggunakan Surat Setoran Pajak ke kas negara</a:t>
            </a:r>
            <a:r>
              <a:rPr lang="en-US" b="1"/>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4114"/>
                                        </p:tgtEl>
                                        <p:attrNameLst>
                                          <p:attrName>style.visibility</p:attrName>
                                        </p:attrNameLst>
                                      </p:cBhvr>
                                      <p:to>
                                        <p:strVal val="visible"/>
                                      </p:to>
                                    </p:set>
                                    <p:animEffect transition="in" filter="blinds(horizontal)">
                                      <p:cBhvr>
                                        <p:cTn id="7" dur="500"/>
                                        <p:tgtEl>
                                          <p:spTgt spid="4741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74116"/>
                                        </p:tgtEl>
                                        <p:attrNameLst>
                                          <p:attrName>style.visibility</p:attrName>
                                        </p:attrNameLst>
                                      </p:cBhvr>
                                      <p:to>
                                        <p:strVal val="visible"/>
                                      </p:to>
                                    </p:set>
                                    <p:anim calcmode="lin" valueType="num">
                                      <p:cBhvr additive="base">
                                        <p:cTn id="12" dur="500" fill="hold"/>
                                        <p:tgtEl>
                                          <p:spTgt spid="474116"/>
                                        </p:tgtEl>
                                        <p:attrNameLst>
                                          <p:attrName>ppt_x</p:attrName>
                                        </p:attrNameLst>
                                      </p:cBhvr>
                                      <p:tavLst>
                                        <p:tav tm="0">
                                          <p:val>
                                            <p:strVal val="#ppt_x"/>
                                          </p:val>
                                        </p:tav>
                                        <p:tav tm="100000">
                                          <p:val>
                                            <p:strVal val="#ppt_x"/>
                                          </p:val>
                                        </p:tav>
                                      </p:tavLst>
                                    </p:anim>
                                    <p:anim calcmode="lin" valueType="num">
                                      <p:cBhvr additive="base">
                                        <p:cTn id="13" dur="500" fill="hold"/>
                                        <p:tgtEl>
                                          <p:spTgt spid="4741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0" presetClass="entr" presetSubtype="0" fill="hold" grpId="0" nodeType="clickEffect">
                                  <p:stCondLst>
                                    <p:cond delay="0"/>
                                  </p:stCondLst>
                                  <p:childTnLst>
                                    <p:set>
                                      <p:cBhvr>
                                        <p:cTn id="17" dur="1" fill="hold">
                                          <p:stCondLst>
                                            <p:cond delay="0"/>
                                          </p:stCondLst>
                                        </p:cTn>
                                        <p:tgtEl>
                                          <p:spTgt spid="474115"/>
                                        </p:tgtEl>
                                        <p:attrNameLst>
                                          <p:attrName>style.visibility</p:attrName>
                                        </p:attrNameLst>
                                      </p:cBhvr>
                                      <p:to>
                                        <p:strVal val="visible"/>
                                      </p:to>
                                    </p:set>
                                    <p:animEffect transition="in" filter="fade">
                                      <p:cBhvr>
                                        <p:cTn id="18" dur="800" decel="100000"/>
                                        <p:tgtEl>
                                          <p:spTgt spid="474115"/>
                                        </p:tgtEl>
                                      </p:cBhvr>
                                    </p:animEffect>
                                    <p:anim calcmode="lin" valueType="num">
                                      <p:cBhvr>
                                        <p:cTn id="19" dur="800" decel="100000" fill="hold"/>
                                        <p:tgtEl>
                                          <p:spTgt spid="474115"/>
                                        </p:tgtEl>
                                        <p:attrNameLst>
                                          <p:attrName>style.rotation</p:attrName>
                                        </p:attrNameLst>
                                      </p:cBhvr>
                                      <p:tavLst>
                                        <p:tav tm="0">
                                          <p:val>
                                            <p:fltVal val="-90"/>
                                          </p:val>
                                        </p:tav>
                                        <p:tav tm="100000">
                                          <p:val>
                                            <p:fltVal val="0"/>
                                          </p:val>
                                        </p:tav>
                                      </p:tavLst>
                                    </p:anim>
                                    <p:anim calcmode="lin" valueType="num">
                                      <p:cBhvr>
                                        <p:cTn id="20" dur="800" decel="100000" fill="hold"/>
                                        <p:tgtEl>
                                          <p:spTgt spid="474115"/>
                                        </p:tgtEl>
                                        <p:attrNameLst>
                                          <p:attrName>ppt_x</p:attrName>
                                        </p:attrNameLst>
                                      </p:cBhvr>
                                      <p:tavLst>
                                        <p:tav tm="0">
                                          <p:val>
                                            <p:strVal val="#ppt_x+0.4"/>
                                          </p:val>
                                        </p:tav>
                                        <p:tav tm="100000">
                                          <p:val>
                                            <p:strVal val="#ppt_x-0.05"/>
                                          </p:val>
                                        </p:tav>
                                      </p:tavLst>
                                    </p:anim>
                                    <p:anim calcmode="lin" valueType="num">
                                      <p:cBhvr>
                                        <p:cTn id="21" dur="800" decel="100000" fill="hold"/>
                                        <p:tgtEl>
                                          <p:spTgt spid="474115"/>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474115"/>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474115"/>
                                        </p:tgtEl>
                                        <p:attrNameLst>
                                          <p:attrName>ppt_y</p:attrName>
                                        </p:attrNameLst>
                                      </p:cBhvr>
                                      <p:tavLst>
                                        <p:tav tm="0">
                                          <p:val>
                                            <p:strVal val="#ppt_y+0.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74119"/>
                                        </p:tgtEl>
                                        <p:attrNameLst>
                                          <p:attrName>style.visibility</p:attrName>
                                        </p:attrNameLst>
                                      </p:cBhvr>
                                      <p:to>
                                        <p:strVal val="visible"/>
                                      </p:to>
                                    </p:set>
                                    <p:anim calcmode="lin" valueType="num">
                                      <p:cBhvr additive="base">
                                        <p:cTn id="28" dur="500" fill="hold"/>
                                        <p:tgtEl>
                                          <p:spTgt spid="474119"/>
                                        </p:tgtEl>
                                        <p:attrNameLst>
                                          <p:attrName>ppt_x</p:attrName>
                                        </p:attrNameLst>
                                      </p:cBhvr>
                                      <p:tavLst>
                                        <p:tav tm="0">
                                          <p:val>
                                            <p:strVal val="#ppt_x"/>
                                          </p:val>
                                        </p:tav>
                                        <p:tav tm="100000">
                                          <p:val>
                                            <p:strVal val="#ppt_x"/>
                                          </p:val>
                                        </p:tav>
                                      </p:tavLst>
                                    </p:anim>
                                    <p:anim calcmode="lin" valueType="num">
                                      <p:cBhvr additive="base">
                                        <p:cTn id="29" dur="500" fill="hold"/>
                                        <p:tgtEl>
                                          <p:spTgt spid="474119"/>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474117"/>
                                        </p:tgtEl>
                                        <p:attrNameLst>
                                          <p:attrName>style.visibility</p:attrName>
                                        </p:attrNameLst>
                                      </p:cBhvr>
                                      <p:to>
                                        <p:strVal val="visible"/>
                                      </p:to>
                                    </p:set>
                                    <p:anim calcmode="lin" valueType="num">
                                      <p:cBhvr additive="base">
                                        <p:cTn id="34" dur="500" fill="hold"/>
                                        <p:tgtEl>
                                          <p:spTgt spid="474117"/>
                                        </p:tgtEl>
                                        <p:attrNameLst>
                                          <p:attrName>ppt_x</p:attrName>
                                        </p:attrNameLst>
                                      </p:cBhvr>
                                      <p:tavLst>
                                        <p:tav tm="0">
                                          <p:val>
                                            <p:strVal val="#ppt_x"/>
                                          </p:val>
                                        </p:tav>
                                        <p:tav tm="100000">
                                          <p:val>
                                            <p:strVal val="#ppt_x"/>
                                          </p:val>
                                        </p:tav>
                                      </p:tavLst>
                                    </p:anim>
                                    <p:anim calcmode="lin" valueType="num">
                                      <p:cBhvr additive="base">
                                        <p:cTn id="35" dur="500" fill="hold"/>
                                        <p:tgtEl>
                                          <p:spTgt spid="47411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474122"/>
                                        </p:tgtEl>
                                        <p:attrNameLst>
                                          <p:attrName>style.visibility</p:attrName>
                                        </p:attrNameLst>
                                      </p:cBhvr>
                                      <p:to>
                                        <p:strVal val="visible"/>
                                      </p:to>
                                    </p:set>
                                    <p:anim calcmode="lin" valueType="num">
                                      <p:cBhvr additive="base">
                                        <p:cTn id="40" dur="500" fill="hold"/>
                                        <p:tgtEl>
                                          <p:spTgt spid="474122"/>
                                        </p:tgtEl>
                                        <p:attrNameLst>
                                          <p:attrName>ppt_x</p:attrName>
                                        </p:attrNameLst>
                                      </p:cBhvr>
                                      <p:tavLst>
                                        <p:tav tm="0">
                                          <p:val>
                                            <p:strVal val="#ppt_x"/>
                                          </p:val>
                                        </p:tav>
                                        <p:tav tm="100000">
                                          <p:val>
                                            <p:strVal val="#ppt_x"/>
                                          </p:val>
                                        </p:tav>
                                      </p:tavLst>
                                    </p:anim>
                                    <p:anim calcmode="lin" valueType="num">
                                      <p:cBhvr additive="base">
                                        <p:cTn id="41" dur="500" fill="hold"/>
                                        <p:tgtEl>
                                          <p:spTgt spid="474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114" grpId="0" animBg="1"/>
      <p:bldP spid="474115" grpId="0" animBg="1"/>
      <p:bldP spid="474116" grpId="0" animBg="1"/>
      <p:bldP spid="474117" grpId="0" animBg="1"/>
      <p:bldP spid="474119" grpId="0" animBg="1"/>
      <p:bldP spid="474122"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533400" y="152400"/>
            <a:ext cx="8305800" cy="609600"/>
          </a:xfrm>
          <a:ln w="38100">
            <a:solidFill>
              <a:schemeClr val="accent2"/>
            </a:solidFill>
          </a:ln>
        </p:spPr>
        <p:txBody>
          <a:bodyPr/>
          <a:lstStyle/>
          <a:p>
            <a:pPr eaLnBrk="1" hangingPunct="1"/>
            <a:r>
              <a:rPr lang="en-US" sz="3200" smtClean="0">
                <a:latin typeface="Tahoma" pitchFamily="34" charset="0"/>
              </a:rPr>
              <a:t>SARANA PEMBAYARAN/PENYETORAN PAJAK</a:t>
            </a:r>
          </a:p>
        </p:txBody>
      </p:sp>
      <p:sp>
        <p:nvSpPr>
          <p:cNvPr id="140291" name="AutoShape 3"/>
          <p:cNvSpPr>
            <a:spLocks noChangeArrowheads="1"/>
          </p:cNvSpPr>
          <p:nvPr/>
        </p:nvSpPr>
        <p:spPr bwMode="auto">
          <a:xfrm>
            <a:off x="3962400" y="838200"/>
            <a:ext cx="762000" cy="5334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
        <p:nvSpPr>
          <p:cNvPr id="140292" name="Rectangle 4"/>
          <p:cNvSpPr>
            <a:spLocks noChangeArrowheads="1"/>
          </p:cNvSpPr>
          <p:nvPr/>
        </p:nvSpPr>
        <p:spPr bwMode="auto">
          <a:xfrm>
            <a:off x="1828800" y="1447800"/>
            <a:ext cx="5410200" cy="533400"/>
          </a:xfrm>
          <a:prstGeom prst="rect">
            <a:avLst/>
          </a:prstGeom>
          <a:solidFill>
            <a:srgbClr val="D2F0D7"/>
          </a:solidFill>
          <a:ln w="38100">
            <a:solidFill>
              <a:schemeClr val="accent2"/>
            </a:solidFill>
            <a:miter lim="800000"/>
            <a:headEnd/>
            <a:tailEnd/>
          </a:ln>
        </p:spPr>
        <p:txBody>
          <a:bodyPr lIns="91422" tIns="45712" rIns="91422" bIns="45712" anchor="ctr"/>
          <a:lstStyle/>
          <a:p>
            <a:r>
              <a:rPr lang="en-US" sz="3200" u="none">
                <a:solidFill>
                  <a:schemeClr val="tx2"/>
                </a:solidFill>
                <a:latin typeface="Tahoma" pitchFamily="34" charset="0"/>
              </a:rPr>
              <a:t>Surat Setoran Pajak (SSP)</a:t>
            </a:r>
          </a:p>
        </p:txBody>
      </p:sp>
      <p:sp>
        <p:nvSpPr>
          <p:cNvPr id="140293" name="Rectangle 5"/>
          <p:cNvSpPr>
            <a:spLocks noChangeArrowheads="1"/>
          </p:cNvSpPr>
          <p:nvPr/>
        </p:nvSpPr>
        <p:spPr bwMode="auto">
          <a:xfrm>
            <a:off x="381000" y="2057400"/>
            <a:ext cx="8382000" cy="2101850"/>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id-ID" sz="2000" b="1" u="none"/>
              <a:t>adalah bukti pembayaran atau penyetoran pajak yang telah dilakukan dengan menggunakan formulir atau telah dilakukan dengan cara lain ke kas negara melalui tempat pembayaran yang ditunjuk oleh Menteri Keuangan. </a:t>
            </a:r>
            <a:endParaRPr lang="en-US" sz="2000" b="1" u="none"/>
          </a:p>
          <a:p>
            <a:pPr>
              <a:spcBef>
                <a:spcPct val="50000"/>
              </a:spcBef>
            </a:pPr>
            <a:r>
              <a:rPr lang="en-US" sz="2000" b="1" u="none"/>
              <a:t>(Pasal 1 angka 14 UU KUP)</a:t>
            </a:r>
          </a:p>
        </p:txBody>
      </p:sp>
      <p:sp>
        <p:nvSpPr>
          <p:cNvPr id="140301" name="Rectangle 13"/>
          <p:cNvSpPr>
            <a:spLocks noChangeArrowheads="1"/>
          </p:cNvSpPr>
          <p:nvPr/>
        </p:nvSpPr>
        <p:spPr bwMode="auto">
          <a:xfrm>
            <a:off x="395288" y="4422775"/>
            <a:ext cx="8382000" cy="2406650"/>
          </a:xfrm>
          <a:prstGeom prst="rect">
            <a:avLst/>
          </a:prstGeom>
          <a:noFill/>
          <a:ln w="28575">
            <a:solidFill>
              <a:srgbClr val="FF33CC"/>
            </a:solidFill>
            <a:miter lim="800000"/>
            <a:headEnd/>
            <a:tailEnd/>
          </a:ln>
        </p:spPr>
        <p:txBody>
          <a:bodyPr lIns="91422" tIns="45712" rIns="91422" bIns="45712">
            <a:spAutoFit/>
          </a:bodyPr>
          <a:lstStyle/>
          <a:p>
            <a:pPr>
              <a:spcBef>
                <a:spcPct val="50000"/>
              </a:spcBef>
            </a:pPr>
            <a:r>
              <a:rPr lang="en-US" sz="2000" b="1" u="none"/>
              <a:t>Surat Setoran Pajak berfungsi sebagai bukti pembayaran pajak apabila telah disahkan oleh Pejabat kantor penerima pembayaran yang berwenang atau apabila telah mendapatkan validasi, yang ketentuannya diatur dengan atau berdasarkan </a:t>
            </a:r>
            <a:r>
              <a:rPr lang="en-US" sz="2000" b="1" i="1" u="none"/>
              <a:t>Peraturan Menteri Keuangan.</a:t>
            </a:r>
          </a:p>
          <a:p>
            <a:pPr>
              <a:spcBef>
                <a:spcPct val="50000"/>
              </a:spcBef>
            </a:pPr>
            <a:r>
              <a:rPr lang="en-US" sz="2000" b="1" u="none"/>
              <a:t>(Pasal 10 ayat 1a UU KUP)</a:t>
            </a:r>
          </a:p>
        </p:txBody>
      </p:sp>
      <p:sp>
        <p:nvSpPr>
          <p:cNvPr id="140302" name="AutoShape 14"/>
          <p:cNvSpPr>
            <a:spLocks noChangeArrowheads="1"/>
          </p:cNvSpPr>
          <p:nvPr/>
        </p:nvSpPr>
        <p:spPr bwMode="auto">
          <a:xfrm>
            <a:off x="3995738" y="4076700"/>
            <a:ext cx="576262"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40290"/>
                                        </p:tgtEl>
                                        <p:attrNameLst>
                                          <p:attrName>style.visibility</p:attrName>
                                        </p:attrNameLst>
                                      </p:cBhvr>
                                      <p:to>
                                        <p:strVal val="visible"/>
                                      </p:to>
                                    </p:set>
                                    <p:anim calcmode="lin" valueType="num">
                                      <p:cBhvr>
                                        <p:cTn id="7" dur="500" fill="hold"/>
                                        <p:tgtEl>
                                          <p:spTgt spid="140290"/>
                                        </p:tgtEl>
                                        <p:attrNameLst>
                                          <p:attrName>ppt_w</p:attrName>
                                        </p:attrNameLst>
                                      </p:cBhvr>
                                      <p:tavLst>
                                        <p:tav tm="0">
                                          <p:val>
                                            <p:fltVal val="0"/>
                                          </p:val>
                                        </p:tav>
                                        <p:tav tm="100000">
                                          <p:val>
                                            <p:strVal val="#ppt_w"/>
                                          </p:val>
                                        </p:tav>
                                      </p:tavLst>
                                    </p:anim>
                                    <p:anim calcmode="lin" valueType="num">
                                      <p:cBhvr>
                                        <p:cTn id="8" dur="500" fill="hold"/>
                                        <p:tgtEl>
                                          <p:spTgt spid="14029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40291"/>
                                        </p:tgtEl>
                                        <p:attrNameLst>
                                          <p:attrName>style.visibility</p:attrName>
                                        </p:attrNameLst>
                                      </p:cBhvr>
                                      <p:to>
                                        <p:strVal val="visible"/>
                                      </p:to>
                                    </p:set>
                                    <p:anim calcmode="lin" valueType="num">
                                      <p:cBhvr>
                                        <p:cTn id="13" dur="500" fill="hold"/>
                                        <p:tgtEl>
                                          <p:spTgt spid="140291"/>
                                        </p:tgtEl>
                                        <p:attrNameLst>
                                          <p:attrName>ppt_w</p:attrName>
                                        </p:attrNameLst>
                                      </p:cBhvr>
                                      <p:tavLst>
                                        <p:tav tm="0">
                                          <p:val>
                                            <p:fltVal val="0"/>
                                          </p:val>
                                        </p:tav>
                                        <p:tav tm="100000">
                                          <p:val>
                                            <p:strVal val="#ppt_w"/>
                                          </p:val>
                                        </p:tav>
                                      </p:tavLst>
                                    </p:anim>
                                    <p:anim calcmode="lin" valueType="num">
                                      <p:cBhvr>
                                        <p:cTn id="14" dur="500" fill="hold"/>
                                        <p:tgtEl>
                                          <p:spTgt spid="140291"/>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40292"/>
                                        </p:tgtEl>
                                        <p:attrNameLst>
                                          <p:attrName>style.visibility</p:attrName>
                                        </p:attrNameLst>
                                      </p:cBhvr>
                                      <p:to>
                                        <p:strVal val="visible"/>
                                      </p:to>
                                    </p:set>
                                    <p:anim calcmode="lin" valueType="num">
                                      <p:cBhvr>
                                        <p:cTn id="19" dur="500" fill="hold"/>
                                        <p:tgtEl>
                                          <p:spTgt spid="140292"/>
                                        </p:tgtEl>
                                        <p:attrNameLst>
                                          <p:attrName>ppt_w</p:attrName>
                                        </p:attrNameLst>
                                      </p:cBhvr>
                                      <p:tavLst>
                                        <p:tav tm="0">
                                          <p:val>
                                            <p:fltVal val="0"/>
                                          </p:val>
                                        </p:tav>
                                        <p:tav tm="100000">
                                          <p:val>
                                            <p:strVal val="#ppt_w"/>
                                          </p:val>
                                        </p:tav>
                                      </p:tavLst>
                                    </p:anim>
                                    <p:anim calcmode="lin" valueType="num">
                                      <p:cBhvr>
                                        <p:cTn id="20" dur="500" fill="hold"/>
                                        <p:tgtEl>
                                          <p:spTgt spid="140292"/>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40293"/>
                                        </p:tgtEl>
                                        <p:attrNameLst>
                                          <p:attrName>style.visibility</p:attrName>
                                        </p:attrNameLst>
                                      </p:cBhvr>
                                      <p:to>
                                        <p:strVal val="visible"/>
                                      </p:to>
                                    </p:set>
                                    <p:anim calcmode="lin" valueType="num">
                                      <p:cBhvr>
                                        <p:cTn id="25" dur="500" fill="hold"/>
                                        <p:tgtEl>
                                          <p:spTgt spid="140293"/>
                                        </p:tgtEl>
                                        <p:attrNameLst>
                                          <p:attrName>ppt_w</p:attrName>
                                        </p:attrNameLst>
                                      </p:cBhvr>
                                      <p:tavLst>
                                        <p:tav tm="0">
                                          <p:val>
                                            <p:fltVal val="0"/>
                                          </p:val>
                                        </p:tav>
                                        <p:tav tm="100000">
                                          <p:val>
                                            <p:strVal val="#ppt_w"/>
                                          </p:val>
                                        </p:tav>
                                      </p:tavLst>
                                    </p:anim>
                                    <p:anim calcmode="lin" valueType="num">
                                      <p:cBhvr>
                                        <p:cTn id="26" dur="500" fill="hold"/>
                                        <p:tgtEl>
                                          <p:spTgt spid="140293"/>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40302"/>
                                        </p:tgtEl>
                                        <p:attrNameLst>
                                          <p:attrName>style.visibility</p:attrName>
                                        </p:attrNameLst>
                                      </p:cBhvr>
                                      <p:to>
                                        <p:strVal val="visible"/>
                                      </p:to>
                                    </p:set>
                                    <p:anim calcmode="lin" valueType="num">
                                      <p:cBhvr>
                                        <p:cTn id="31" dur="500" fill="hold"/>
                                        <p:tgtEl>
                                          <p:spTgt spid="140302"/>
                                        </p:tgtEl>
                                        <p:attrNameLst>
                                          <p:attrName>ppt_w</p:attrName>
                                        </p:attrNameLst>
                                      </p:cBhvr>
                                      <p:tavLst>
                                        <p:tav tm="0">
                                          <p:val>
                                            <p:fltVal val="0"/>
                                          </p:val>
                                        </p:tav>
                                        <p:tav tm="100000">
                                          <p:val>
                                            <p:strVal val="#ppt_w"/>
                                          </p:val>
                                        </p:tav>
                                      </p:tavLst>
                                    </p:anim>
                                    <p:anim calcmode="lin" valueType="num">
                                      <p:cBhvr>
                                        <p:cTn id="32" dur="500" fill="hold"/>
                                        <p:tgtEl>
                                          <p:spTgt spid="140302"/>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40301"/>
                                        </p:tgtEl>
                                        <p:attrNameLst>
                                          <p:attrName>style.visibility</p:attrName>
                                        </p:attrNameLst>
                                      </p:cBhvr>
                                      <p:to>
                                        <p:strVal val="visible"/>
                                      </p:to>
                                    </p:set>
                                    <p:anim calcmode="lin" valueType="num">
                                      <p:cBhvr>
                                        <p:cTn id="37" dur="500" fill="hold"/>
                                        <p:tgtEl>
                                          <p:spTgt spid="140301"/>
                                        </p:tgtEl>
                                        <p:attrNameLst>
                                          <p:attrName>ppt_w</p:attrName>
                                        </p:attrNameLst>
                                      </p:cBhvr>
                                      <p:tavLst>
                                        <p:tav tm="0">
                                          <p:val>
                                            <p:fltVal val="0"/>
                                          </p:val>
                                        </p:tav>
                                        <p:tav tm="100000">
                                          <p:val>
                                            <p:strVal val="#ppt_w"/>
                                          </p:val>
                                        </p:tav>
                                      </p:tavLst>
                                    </p:anim>
                                    <p:anim calcmode="lin" valueType="num">
                                      <p:cBhvr>
                                        <p:cTn id="38" dur="500" fill="hold"/>
                                        <p:tgtEl>
                                          <p:spTgt spid="14030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0" animBg="1"/>
      <p:bldP spid="140291" grpId="0" animBg="1"/>
      <p:bldP spid="140292" grpId="0" animBg="1"/>
      <p:bldP spid="140293" grpId="0" animBg="1"/>
      <p:bldP spid="140301" grpId="0" animBg="1"/>
      <p:bldP spid="140302" grpId="0" animBg="1"/>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sng" strike="noStrike" cap="none" normalizeH="0" baseline="0" smtClean="0">
            <a:ln>
              <a:noFill/>
            </a:ln>
            <a:solidFill>
              <a:schemeClr val="tx1"/>
            </a:solidFill>
            <a:effectLst/>
            <a:latin typeface="Courier New" pitchFamily="49"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sng" strike="noStrike" cap="none" normalizeH="0" baseline="0" smtClean="0">
            <a:ln>
              <a:noFill/>
            </a:ln>
            <a:solidFill>
              <a:schemeClr val="tx1"/>
            </a:solidFill>
            <a:effectLst/>
            <a:latin typeface="Courier New" pitchFamily="49"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sng" strike="noStrike" cap="none" normalizeH="0" baseline="0" smtClean="0">
            <a:ln>
              <a:noFill/>
            </a:ln>
            <a:solidFill>
              <a:schemeClr val="tx1"/>
            </a:solidFill>
            <a:effectLst/>
            <a:latin typeface="Courier New" pitchFamily="49"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sng" strike="noStrike" cap="none" normalizeH="0" baseline="0" smtClean="0">
            <a:ln>
              <a:noFill/>
            </a:ln>
            <a:solidFill>
              <a:schemeClr val="tx1"/>
            </a:solidFill>
            <a:effectLst/>
            <a:latin typeface="Courier New" pitchFamily="49" charset="0"/>
          </a:defRPr>
        </a:defPPr>
      </a:lstStyle>
    </a:lnDef>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26576</TotalTime>
  <Words>27172</Words>
  <Application>Microsoft Office PowerPoint</Application>
  <PresentationFormat>On-screen Show (4:3)</PresentationFormat>
  <Paragraphs>2313</Paragraphs>
  <Slides>255</Slides>
  <Notes>222</Notes>
  <HiddenSlides>0</HiddenSlides>
  <MMClips>0</MMClips>
  <ScaleCrop>false</ScaleCrop>
  <HeadingPairs>
    <vt:vector size="4" baseType="variant">
      <vt:variant>
        <vt:lpstr>Theme</vt:lpstr>
      </vt:variant>
      <vt:variant>
        <vt:i4>2</vt:i4>
      </vt:variant>
      <vt:variant>
        <vt:lpstr>Slide Titles</vt:lpstr>
      </vt:variant>
      <vt:variant>
        <vt:i4>255</vt:i4>
      </vt:variant>
    </vt:vector>
  </HeadingPairs>
  <TitlesOfParts>
    <vt:vector size="257" baseType="lpstr">
      <vt:lpstr>Default Design</vt:lpstr>
      <vt:lpstr>Glass Layers</vt:lpstr>
      <vt:lpstr>KETENTUAN UMUM DAN TATACARA PERPAJAKAN (UU No.6 Tahun 1983 stdtd  UU No.16 Tahun 2009)</vt:lpstr>
      <vt:lpstr>No. 9 Tahun 1994 berlaku 1 Januari 1995 No. 16 Tahun 2000 berlaku 1 Januari 2001 No.28 Tahun 2007 berlaku 1 Januari 2008 No.16 Tahun 2009 berlaku 25 Maret 2009   Pasal 49 ”Ketentuan dalam undang-undang ini berlaku pula bagi undang-undang perpajakan lainnya kecuali apabila  ditentukan lain” Contoh UU PBB Pasal 23 dan UU BPHTB Pasal 27A</vt:lpstr>
      <vt:lpstr>DEFINISI PAJAK</vt:lpstr>
      <vt:lpstr>UU KUP</vt:lpstr>
      <vt:lpstr>UU KUP</vt:lpstr>
      <vt:lpstr>UU KUP</vt:lpstr>
      <vt:lpstr>Slide 7</vt:lpstr>
      <vt:lpstr>I  MENDAFTARKAN DIRI dan MELAPORKAN USAHANYA</vt:lpstr>
      <vt:lpstr>Slide 9</vt:lpstr>
      <vt:lpstr>Slide 10</vt:lpstr>
      <vt:lpstr>Slide 11</vt:lpstr>
      <vt:lpstr>KEWAJIBAN MENDAFTARKAN DIRI</vt:lpstr>
      <vt:lpstr>Slide 13</vt:lpstr>
      <vt:lpstr>KEWAJIBAN MELAPORKAN USAHA</vt:lpstr>
      <vt:lpstr>KETENTUAN MENGENAI JANGKA WAKTU PENDAFTARAN</vt:lpstr>
      <vt:lpstr>NOMOR POKOK WAJIB PAJAK (NPWP)</vt:lpstr>
      <vt:lpstr>Slide 17</vt:lpstr>
      <vt:lpstr>Slide 18</vt:lpstr>
      <vt:lpstr>JANGKA WAKTU PENDAFTARAN DIRI</vt:lpstr>
      <vt:lpstr>CONTOH</vt:lpstr>
      <vt:lpstr>CONTOH</vt:lpstr>
      <vt:lpstr>Tahun Pajak 2015, PMK 122/PMK.010/2015  a.  Rp. 36.000.000,- untuk diri WP OP b.  Rp. 3.000.000,-  tambahan untuk WP yang kawin c.  Rp. 36.000.000,- tambahan untuk seorang isteri  yang penghasilannya digabung dengan  penghasilan suami d.  Rp.3.000.000,- tambahan untuk setiap anggota  keluarga sedarah dan keluarga semenda dalam  garis keturunan lurus serta anak   angkat,  yang menjadi tanggungan  sepenuhnya, paling  banyak 3  orang untuk setiap keluarga. </vt:lpstr>
      <vt:lpstr>Slide 23</vt:lpstr>
      <vt:lpstr>CONTOH</vt:lpstr>
      <vt:lpstr>JANGKA WAKTU PELAPORAN USAHA</vt:lpstr>
      <vt:lpstr>Contoh</vt:lpstr>
      <vt:lpstr>Contoh</vt:lpstr>
      <vt:lpstr>Contoh</vt:lpstr>
      <vt:lpstr>NPWP dan PKP JABATAN</vt:lpstr>
      <vt:lpstr>Kewajiban Perpajakan untuk NPWP dan PKP JABATAN</vt:lpstr>
      <vt:lpstr>Slide 31</vt:lpstr>
      <vt:lpstr>TEMPAT MENDAFTARKAN DIRI</vt:lpstr>
      <vt:lpstr>TEMPAT MENDAFTARKAN DIRI</vt:lpstr>
      <vt:lpstr>TEMPAT MENDAFTARKAN DIRI</vt:lpstr>
      <vt:lpstr>TEMPAT PELAPORAN KEGIATAN USAHA</vt:lpstr>
      <vt:lpstr>KEWAJIBAN MEMILIKI NPWP BAGI WAJIB PAJAK ORANG PRIBADI PENGUSAHA TERTENTU</vt:lpstr>
      <vt:lpstr>SANKSI BERKAITAN DENGAN KEWAJIBAN MENDAFTARKAN DIRI DAN MELAPORKAN KEGIATAN USAHA</vt:lpstr>
      <vt:lpstr>PENGHAPUSAN NPWP</vt:lpstr>
      <vt:lpstr>PENGHAPUSAN NPWP</vt:lpstr>
      <vt:lpstr>PENCABUTAN PKP</vt:lpstr>
      <vt:lpstr>II  MENYELENGGARAKAN PEMBUKUAN ATAU PENCATATAN</vt:lpstr>
      <vt:lpstr>WAJIB  a. MENYELENGGARAKAN PEMBUKUAN  b. MELAKUKAN PENCATATAN c. DISIMPAN 10 TAHUN</vt:lpstr>
      <vt:lpstr>Slide 43</vt:lpstr>
      <vt:lpstr>Slide 44</vt:lpstr>
      <vt:lpstr>YANG TIDAK WAJIB PEMBUKUAN TETAPI WAJIB MENYELENGGARAKAN PENCATATAN</vt:lpstr>
      <vt:lpstr>WP Orang Pribadi yang tidak memilih menyelenggarakan pembukuan</vt:lpstr>
      <vt:lpstr>PEMBUKUAN DAN PENCATATAN</vt:lpstr>
      <vt:lpstr>Slide 48</vt:lpstr>
      <vt:lpstr>Slide 49</vt:lpstr>
      <vt:lpstr>Slide 50</vt:lpstr>
      <vt:lpstr>Syarat PEMBUKUAN</vt:lpstr>
      <vt:lpstr>PENCATATAN</vt:lpstr>
      <vt:lpstr>PENYIMPANAN DOKUMEN</vt:lpstr>
      <vt:lpstr>Sanksi</vt:lpstr>
      <vt:lpstr>PP 74 TAHUN 2011</vt:lpstr>
      <vt:lpstr>(1) Buku, catatan, dan dokumen yang menjadi dasar pembukuan atau pencatatan dan dokumen lain termasuk hasil pengolahan data dari pembukuan yang dikelola secara elektronik atau secara program aplikasi on-line wajib disimpan selama 10 tahun di Indonesia, yaitu di tempat kegiatan atau tempat tinggal WP OP, atau di tempat kedudukan wp badan.   (2) Dalam hal wp melakukan transaksi dengan para pihak yang mempunyai hubungan istimewa dengan WP, kewajiban menyimpan dokumen lain sdp pada ayat (1) meliputi dokumen dan/atau informasi tambahan untuk mendukung bahwa transaksi yang dilakukan dengan pihak yang mempunyai hubungan istimewa telah sesuai dengan prinsip kewajaran dan kelaziman usaha.</vt:lpstr>
      <vt:lpstr>PENYIMPANAN DOKUMEN</vt:lpstr>
      <vt:lpstr>PRINSIP TAAT ASAS</vt:lpstr>
      <vt:lpstr>STELSEL AKRUAL DAN STELSEL KAS</vt:lpstr>
      <vt:lpstr>STELSEL KAS UNTUK PENGHITUNGAN PPh</vt:lpstr>
      <vt:lpstr>PEMBUKUAN DALAM BAHASA ASING DAN MATA UANG SELAIN RUPIAH (PMK No: 196/PMK.03/2007 stdtd  1/PMK.011/2015)</vt:lpstr>
      <vt:lpstr>PEMBUKUAN DALAM BAHASA ASING DAN MATA UANG SELAIN RUPIAH</vt:lpstr>
      <vt:lpstr>Slide 63</vt:lpstr>
      <vt:lpstr>Slide 64</vt:lpstr>
      <vt:lpstr>PEMBUKUAN DAN PENCATATAN</vt:lpstr>
      <vt:lpstr>YANG WAJIB PEMBUKUAN</vt:lpstr>
      <vt:lpstr>YANG TIDAK WAJIB PEMBUKUAN TETAPI WAJIB MENYELENGGARAKAN PENCATATAN</vt:lpstr>
      <vt:lpstr>WP Orang Pribadi yang tidak memilih menyelenggarakan pembukuan</vt:lpstr>
      <vt:lpstr>KETENTUAN MENGENAI PEMBUKUAN</vt:lpstr>
      <vt:lpstr>KETENTUAN MENGENAI PENCATATAN</vt:lpstr>
      <vt:lpstr>PENYIMPANAN DOKUMEN</vt:lpstr>
      <vt:lpstr>SANKSI BERKAITAN DENGAN KEWAJIBAN PEMBUKUAN DAN PENCATATAN</vt:lpstr>
      <vt:lpstr>III  PELAPORAN PAJAK</vt:lpstr>
      <vt:lpstr>Slide 74</vt:lpstr>
      <vt:lpstr>SPT</vt:lpstr>
      <vt:lpstr>SPT</vt:lpstr>
      <vt:lpstr>SPT</vt:lpstr>
      <vt:lpstr>SPT DIANGGAP TIDAK DISAMPAIKAN</vt:lpstr>
      <vt:lpstr>CARA PENYAMPAIAN SPT</vt:lpstr>
      <vt:lpstr>BATAS WAKTU PENYAMPAIAN SPT {Pasal 3 ayat 3 UU KUP}</vt:lpstr>
      <vt:lpstr>Sanksi karena tidak memenuhi kewajiban penyampaian SPT</vt:lpstr>
      <vt:lpstr>PIDANA KEALPAAN TIDAK MENYAMPAIKAN SPT</vt:lpstr>
      <vt:lpstr>YANG TIDAK DIKENAI SANKSI ADMINISTRASI BERUPA DENDA KARENA TIDAK MEMENUHI KEWAJIBAN PENYAMPAIAN SPT (Pasal 7 ayat 2 UU KUP)</vt:lpstr>
      <vt:lpstr>Hak WP berkaitan dengan penyampaian SPT</vt:lpstr>
      <vt:lpstr>Memperpanjang Jangka Waktu Penyampaian SPT</vt:lpstr>
      <vt:lpstr>Akibat administratif penundaan penyampaian SPT</vt:lpstr>
      <vt:lpstr>CONTOH</vt:lpstr>
      <vt:lpstr>Membetulkan SPT</vt:lpstr>
      <vt:lpstr>Akibat administratif pembetulan SPT Tahunan</vt:lpstr>
      <vt:lpstr>Akibat administratif pembetulan SPT Masa</vt:lpstr>
      <vt:lpstr>Membetulkan SPT Tahunan karena kompensasi kerugian (Pasal 8 ayat 6 UU KUP)</vt:lpstr>
      <vt:lpstr>CONTOH 1</vt:lpstr>
      <vt:lpstr>CONTOH 2</vt:lpstr>
      <vt:lpstr>Mengungkapkan ketidakbenaran pengisian SPT</vt:lpstr>
      <vt:lpstr>Mengungkapkan ketidakbenaran pengisian SPT</vt:lpstr>
      <vt:lpstr>Slide 96</vt:lpstr>
      <vt:lpstr>IV  PEMBAYARAN PAJAK</vt:lpstr>
      <vt:lpstr>Slide 98</vt:lpstr>
      <vt:lpstr>SARANA PEMBAYARAN/PENYETORAN PAJAK</vt:lpstr>
      <vt:lpstr>JATUH TEMPO PEMBAYARAN PAJAK</vt:lpstr>
      <vt:lpstr>Slide 101</vt:lpstr>
      <vt:lpstr>Sanksi administrasi untuk keterlambatan pembayaran/ penyetoran pajak terutang pada suatu masa pajak</vt:lpstr>
      <vt:lpstr>Sanksi administrasi untuk keterlambatan pembayaran pajak yang terutang berdasarkan SPT Tahunan PPh</vt:lpstr>
      <vt:lpstr>Sanksi administrasi karena pajak yang masih harus dibayar dalam SKPKB, SKPKBT, SK Pembetulan, SK Keberatan, Putusan Banding atau Putusan PK  tidak/kurang dibayar</vt:lpstr>
      <vt:lpstr>CONTOH</vt:lpstr>
      <vt:lpstr>Sanksi administrasi karena mengangsur atau menunda pembayaran pajak</vt:lpstr>
      <vt:lpstr>Sanksi pidana tidak menyetorkan pajak yang telah dipotong atau dipungut</vt:lpstr>
      <vt:lpstr>Slide 108</vt:lpstr>
      <vt:lpstr>Slide 109</vt:lpstr>
      <vt:lpstr>Slide 110</vt:lpstr>
      <vt:lpstr>V  PEMERIKSAAN PAJAK</vt:lpstr>
      <vt:lpstr>Slide 112</vt:lpstr>
      <vt:lpstr>PENGERTIAN, TUJUAN, dan RUANG LINGKUP PEMERIKSAAN</vt:lpstr>
      <vt:lpstr>KEWENANGAN dan TATA CARA PEMERIKSAAN PAJAK</vt:lpstr>
      <vt:lpstr>Kriteria dilakukan pemeriksaan untuk menguji kepatuhan pemenuhan kewajiban perpajakan WP</vt:lpstr>
      <vt:lpstr>JENIS PEMERIKSAAN</vt:lpstr>
      <vt:lpstr>KEWENANGAN PEMERIKSAAN</vt:lpstr>
      <vt:lpstr>KEWENANGAN PEMERIKSAAN</vt:lpstr>
      <vt:lpstr>KEWENANGAN PEMERIKSAAN</vt:lpstr>
      <vt:lpstr>KEWAJIBAN WAJIB PAJAK YANG DIPERIKSA</vt:lpstr>
      <vt:lpstr>Pemeriksaan untuk tujuan lain</vt:lpstr>
      <vt:lpstr>Produk pemeriksaan untuk tujuan menguji kepatuhan </vt:lpstr>
      <vt:lpstr>SANKSI ADMINISTRASI BERKAITAN DENGAN PEMERIKSAAN</vt:lpstr>
      <vt:lpstr>SANKSI WP MENOLAK DILAKUKAN PEMERIKSAAN</vt:lpstr>
      <vt:lpstr>Sanksi akibat WP tidak memenuhi kewajiban ketika dilakukan pemeriksaan</vt:lpstr>
      <vt:lpstr>Sanksi akibat WP tidak memenuhi kewajiban ketika dilakukan pemeriksaan</vt:lpstr>
      <vt:lpstr>Sanksi akibat WP tidak memenuhi kewajiban ketika dilakukan pemeriksaan</vt:lpstr>
      <vt:lpstr>Sanksi akibat WP tidak memenuhi kewajiban ketika dilakukan pemeriksaan</vt:lpstr>
      <vt:lpstr>VI  PENETAPAN DAN KETETAPAN</vt:lpstr>
      <vt:lpstr>Slide 130</vt:lpstr>
      <vt:lpstr>Slide 131</vt:lpstr>
      <vt:lpstr>Slide 132</vt:lpstr>
      <vt:lpstr>PENETAPAN</vt:lpstr>
      <vt:lpstr>PENETAPAN</vt:lpstr>
      <vt:lpstr>KETETAPAN</vt:lpstr>
      <vt:lpstr>Contoh</vt:lpstr>
      <vt:lpstr>SURAT KETETAPAN PAJAK</vt:lpstr>
      <vt:lpstr>Surat Ketetapan Pajak Kurang Bayar (SKPKB)</vt:lpstr>
      <vt:lpstr>PENERBITAN SKPKB</vt:lpstr>
      <vt:lpstr>PENERBITAN SKPKB</vt:lpstr>
      <vt:lpstr>Contoh</vt:lpstr>
      <vt:lpstr>PENERBITAN SKPKB</vt:lpstr>
      <vt:lpstr>Contoh</vt:lpstr>
      <vt:lpstr>PENERBITAN SKPKB</vt:lpstr>
      <vt:lpstr>Contoh</vt:lpstr>
      <vt:lpstr>Slide 146</vt:lpstr>
      <vt:lpstr>PENERBITAN SKPKB</vt:lpstr>
      <vt:lpstr>Contoh</vt:lpstr>
      <vt:lpstr>PENERBITAN SKPKB</vt:lpstr>
      <vt:lpstr>Contoh</vt:lpstr>
      <vt:lpstr>DALUWARSA PENERBITAN SKPKB</vt:lpstr>
      <vt:lpstr>Slide 152</vt:lpstr>
      <vt:lpstr>Surat Ketetapan Pajak Kurang Bayar Tambahan (SKPKBT)</vt:lpstr>
      <vt:lpstr>PENERBITAN SKPKBT</vt:lpstr>
      <vt:lpstr>DATA BARU</vt:lpstr>
      <vt:lpstr>DATA BARU</vt:lpstr>
      <vt:lpstr>Data yang semula belum terungkap</vt:lpstr>
      <vt:lpstr>Data yang semula belum terungkap</vt:lpstr>
      <vt:lpstr>Data yang semula belum terungkap</vt:lpstr>
      <vt:lpstr>PENERBITAN SKPKBT</vt:lpstr>
      <vt:lpstr>Contoh</vt:lpstr>
      <vt:lpstr>DALUWARSA PENERBITAN SKPKBT</vt:lpstr>
      <vt:lpstr>Slide 163</vt:lpstr>
      <vt:lpstr>SURAT KETETAPAN PAJAK LEBIH BAYAR (SKPLB)</vt:lpstr>
      <vt:lpstr>PENERBITAN SKPLB</vt:lpstr>
      <vt:lpstr>PENERBITAN SKPLB</vt:lpstr>
      <vt:lpstr>Contoh</vt:lpstr>
      <vt:lpstr>PENERBITAN SKPLB</vt:lpstr>
      <vt:lpstr>SURAT KETETAPAN PAJAK NIHIL (SKPN)</vt:lpstr>
      <vt:lpstr>PENERBITAN SKPN</vt:lpstr>
      <vt:lpstr>Contoh</vt:lpstr>
      <vt:lpstr>SURAT TAGIHAN PAJAK (STP)</vt:lpstr>
      <vt:lpstr>PENERBITAN STP</vt:lpstr>
      <vt:lpstr>PENERBITAN STP</vt:lpstr>
      <vt:lpstr>Contoh</vt:lpstr>
      <vt:lpstr>Contoh</vt:lpstr>
      <vt:lpstr>PENERBITAN STP</vt:lpstr>
      <vt:lpstr>Slide 178</vt:lpstr>
      <vt:lpstr>PENERBITAN STP</vt:lpstr>
      <vt:lpstr>Contoh</vt:lpstr>
      <vt:lpstr>PENERBITAN STP</vt:lpstr>
      <vt:lpstr>PENERBITAN STP</vt:lpstr>
      <vt:lpstr>UU PPN Pasal 9 ayat (6A)</vt:lpstr>
      <vt:lpstr>VII Permohonan pengembalian kelebihan pembayaran pajak (RESTITUSI)</vt:lpstr>
      <vt:lpstr>KELEBIHAN PEMBAYARAN PAJAK</vt:lpstr>
      <vt:lpstr>Permohonan RESTITUSI dalam SPT</vt:lpstr>
      <vt:lpstr>Slide 187</vt:lpstr>
      <vt:lpstr>Slide 188</vt:lpstr>
      <vt:lpstr>Slide 189</vt:lpstr>
      <vt:lpstr>Permohonan RESTITUSI oleh WP SELAIN WP dgn kriteria tertentu dan WP yg memenuhi persyaratan tertentu; </vt:lpstr>
      <vt:lpstr>WP dengan kriteria tertentu</vt:lpstr>
      <vt:lpstr>WP yang memenuhi persyaratan tertentu  (Pasal 17D UU KUP)</vt:lpstr>
      <vt:lpstr>WP yang memenuhi persyaratan tertentu  (Pasal 17D UU KUP)</vt:lpstr>
      <vt:lpstr>WP yang memenuhi persyaratan tertentu  (Pasal 17D UU KUP)</vt:lpstr>
      <vt:lpstr>WP yang memenuhi persyaratan tertentu  (Pasal 17D UU KUP)</vt:lpstr>
      <vt:lpstr>PEMERIKSAAN TERHADAP WP DENGAN KRITERIA TERTENTU DAN WP YANG MEMENUHI PERSYARATAN TERTENTU</vt:lpstr>
      <vt:lpstr>Contoh</vt:lpstr>
      <vt:lpstr>Contoh</vt:lpstr>
      <vt:lpstr>Slide 199</vt:lpstr>
      <vt:lpstr>Slide 200</vt:lpstr>
      <vt:lpstr>VIII  PENAGIHAN PAJAK</vt:lpstr>
      <vt:lpstr>OBJEK PENAGIHAN PAJAK berdasarkan UU KUP</vt:lpstr>
      <vt:lpstr>PENANGGUNG PAJAK</vt:lpstr>
      <vt:lpstr>CONTOH</vt:lpstr>
      <vt:lpstr>CONTOH</vt:lpstr>
      <vt:lpstr>BUNGA PENAGIHAN</vt:lpstr>
      <vt:lpstr>CONTOH</vt:lpstr>
      <vt:lpstr>PENAGIHAN SEKETIKA DAN SEKALIGUS</vt:lpstr>
      <vt:lpstr>PENAGIHAN PAJAK DENGAN SURAT PAKSA</vt:lpstr>
      <vt:lpstr>HAK MENDAHULU</vt:lpstr>
      <vt:lpstr>MK No. 67/PUU-XI/2013.   Pembayaran upah pekerja/ buruh harus didahulukan dalam kasus kepailitan perusahaan    Kewajiban/ tagihan terhadap negara (termasuk kedudukan utang pajak) berada pada tingkat setelah upah dan hak-hak pekerja/ buruh.  Majelis Hakim:  1. Negara masih punya sumber penghasilan lain di luar boedel pailit, sedangkan buruh menjadikan upah satu-satunya sumber mempertahankan hidup diri dan keluarganya.   2. Upah pekerja/buruh sesungguhnya adalah hutang pengusaha kepada pekerja/buruh, yang seharusnya dibayar sebelum kering keringatnya. </vt:lpstr>
      <vt:lpstr>DALUWARSA HAK MENDAHULU</vt:lpstr>
      <vt:lpstr>DALUWARSA PENAGIHAN PAJAK </vt:lpstr>
      <vt:lpstr>TERTANGGUHNYA DALUWARSA PENAGIHAN PAJAK</vt:lpstr>
      <vt:lpstr>IX  SENGKETA PAJAK</vt:lpstr>
      <vt:lpstr>SENGKETA PAJAK</vt:lpstr>
      <vt:lpstr>SENGKETA PAJAK</vt:lpstr>
      <vt:lpstr>PEMBETULAN SUATU KEPUTUSAN</vt:lpstr>
      <vt:lpstr>PEMBETULAN SUATU KEPUTUSAN</vt:lpstr>
      <vt:lpstr>PENGURANGAN/PENGHAPUSAN SANKSI ADMINISTRASI </vt:lpstr>
      <vt:lpstr>PENGURANGAN/PENGHAPUSAN SANKSI ADMINISTRASI </vt:lpstr>
      <vt:lpstr>PENGURANGAN/PENGHAPUSAN SANKSI ADMINISTRASI </vt:lpstr>
      <vt:lpstr>PENGURANGAN/PENGHAPUSAN SANKSI ADMINISTRASI </vt:lpstr>
      <vt:lpstr>PENGURANGAN / PEMBATALAN KETETAPAN PAJAK YANG TIDAK BENAR </vt:lpstr>
      <vt:lpstr>PENGURANGAN / PEMBATALAN KETETAPAN PAJAK YANG TIDAK BENAR </vt:lpstr>
      <vt:lpstr>PENGURANGAN / PEMBATALAN SURAT TAGIHAN PAJAK</vt:lpstr>
      <vt:lpstr>PENGURANGAN / PEMBATALAN SURAT TAGIHAN PAJAK</vt:lpstr>
      <vt:lpstr>Slide 228</vt:lpstr>
      <vt:lpstr>Slide 229</vt:lpstr>
      <vt:lpstr>KEBERATAN</vt:lpstr>
      <vt:lpstr>SYARAT PENGAJUAN KEBERATAN</vt:lpstr>
      <vt:lpstr>Hak WP lainnya berkaitan dengan pengajuan keberatan</vt:lpstr>
      <vt:lpstr>JANGKA WAKTU PELUNASAN PAJAK AKIBAT PENGAJUAN KEBERATAN</vt:lpstr>
      <vt:lpstr>Contoh: Setelah dilakukan pemeriksaan atas SPT PPh badan tahun 2012 atas nama PT ABC diterbitkan SKPKB tertanggal 10 Oktober 2013 dengan rincian sbb: Jumlah Pokok Pajak     Rp120.000.000,00 Jumlah kredit pajak     Rp100.000.000,00 Jumlah kekurangan pembayaran pokok pajak  Rp 20.000.000,00 Besarnya sanksi administrasi (2% x 10 bulan) Rp  4.000.000,00 Jumlah pajak yang masih harus dibayar  Rp 24.000.000,00</vt:lpstr>
      <vt:lpstr>PEMBUKTIAN DALAM KEBERATAN</vt:lpstr>
      <vt:lpstr>PENERBITAN SURAT KEPUTUSAN KEBERATAN</vt:lpstr>
      <vt:lpstr>BANDING</vt:lpstr>
      <vt:lpstr>JANGKA WAKTU PELUNASAN PAJAK AKIBAT PENGAJUAN BANDING</vt:lpstr>
      <vt:lpstr>Contoh: Misalkan PT ABC pada contoh sebelumnya mengajukan banding, maka kekurangan pembayaran pajak (Rp18juta), tertangguh sampai dengan 1 bulan sejak tanggal penerbitan Putusan Banding.</vt:lpstr>
      <vt:lpstr>PUTUSAN BANDING</vt:lpstr>
      <vt:lpstr>GUGATAN</vt:lpstr>
      <vt:lpstr>Slide 242</vt:lpstr>
      <vt:lpstr>X IMBALAN BUNGA</vt:lpstr>
      <vt:lpstr>IMBALAN BUNGA</vt:lpstr>
      <vt:lpstr>Timbulnya IMBALAN BUNGA (1)</vt:lpstr>
      <vt:lpstr>Timbulnya IMBALAN BUNGA (2)</vt:lpstr>
      <vt:lpstr>Timbulnya IMBALAN BUNGA (3)</vt:lpstr>
      <vt:lpstr>Timbulnya IMBALAN BUNGA (4)</vt:lpstr>
      <vt:lpstr>Timbulnya IMBALAN BUNGA (5)</vt:lpstr>
      <vt:lpstr>Timbulnya IMBALAN BUNGA (6)</vt:lpstr>
      <vt:lpstr>Tata cara penghitungan pengembalian kelebihan pembayaran pajak dan pemberian imbalan bunga diatur dengan atau berdasarkan Peraturan Menteri Keuangan.  {Pasal 27A ayat 3 UU KUP}</vt:lpstr>
      <vt:lpstr>Slide 252</vt:lpstr>
      <vt:lpstr>PENINJAUAN KEMBALI Pasal 67 UU No.14 Tahun 1985 stdd UU No. 5 Tahun 2004 tentang Mahkamah Agung </vt:lpstr>
      <vt:lpstr>Slide 254</vt:lpstr>
      <vt:lpstr>Slide 255</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Pemeriksaan</dc:title>
  <dc:creator>PENTIUM</dc:creator>
  <cp:lastModifiedBy>Sri Rahayu Nilawati</cp:lastModifiedBy>
  <cp:revision>1828</cp:revision>
  <dcterms:created xsi:type="dcterms:W3CDTF">2005-11-26T06:46:12Z</dcterms:created>
  <dcterms:modified xsi:type="dcterms:W3CDTF">2016-02-20T05:01:09Z</dcterms:modified>
</cp:coreProperties>
</file>