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0EC82-DAF7-4106-8A86-6AB7E9F462C1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C69F4-1E36-4E48-B606-4BE645F79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61" y="4343985"/>
            <a:ext cx="5030478" cy="4114508"/>
          </a:xfrm>
          <a:noFill/>
          <a:ln/>
        </p:spPr>
        <p:txBody>
          <a:bodyPr/>
          <a:lstStyle/>
          <a:p>
            <a:endParaRPr lang="id-ID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321073-4BA1-4369-8ED2-E48FEBF7F4E7}" type="datetimeFigureOut">
              <a:rPr lang="en-US" smtClean="0"/>
              <a:pPr/>
              <a:t>12/20/2014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6D5B921-F305-401D-BF0C-71B5DA932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INFLUENZA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5786" y="3571876"/>
            <a:ext cx="8077200" cy="1499616"/>
          </a:xfrm>
        </p:spPr>
        <p:txBody>
          <a:bodyPr/>
          <a:lstStyle/>
          <a:p>
            <a:r>
              <a:rPr lang="en-US" smtClean="0"/>
              <a:t>BAGIAN PENYAKIT DALAM FK UISU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rgbClr val="FFFF00"/>
                </a:solidFill>
              </a:rPr>
              <a:t>Infeksi influenza dan bakteri</a:t>
            </a:r>
          </a:p>
        </p:txBody>
      </p:sp>
      <p:pic>
        <p:nvPicPr>
          <p:cNvPr id="16386" name="Picture 2" descr="Image Previe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" y="1524000"/>
            <a:ext cx="3590925" cy="4038600"/>
          </a:xfrm>
          <a:noFill/>
        </p:spPr>
      </p:pic>
      <p:sp>
        <p:nvSpPr>
          <p:cNvPr id="163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/>
          <a:p>
            <a:r>
              <a:rPr lang="en-US" sz="2400" dirty="0" err="1" smtClean="0"/>
              <a:t>Kerusakan</a:t>
            </a:r>
            <a:r>
              <a:rPr lang="en-US" sz="2400" dirty="0" smtClean="0"/>
              <a:t> </a:t>
            </a:r>
            <a:r>
              <a:rPr lang="en-US" sz="2400" dirty="0" err="1" smtClean="0"/>
              <a:t>epitel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silia</a:t>
            </a:r>
            <a:r>
              <a:rPr lang="en-US" sz="2400" dirty="0" smtClean="0"/>
              <a:t> </a:t>
            </a:r>
            <a:r>
              <a:rPr lang="en-US" sz="2400" dirty="0" err="1" smtClean="0"/>
              <a:t>sal</a:t>
            </a:r>
            <a:r>
              <a:rPr lang="en-US" sz="2400" dirty="0" smtClean="0"/>
              <a:t> </a:t>
            </a:r>
            <a:r>
              <a:rPr lang="en-US" sz="2400" dirty="0" err="1" smtClean="0"/>
              <a:t>nafas</a:t>
            </a:r>
            <a:endParaRPr lang="en-US" sz="2400" dirty="0" smtClean="0"/>
          </a:p>
          <a:p>
            <a:r>
              <a:rPr lang="en-US" sz="2400" dirty="0" smtClean="0"/>
              <a:t>Binding </a:t>
            </a:r>
            <a:r>
              <a:rPr lang="en-US" sz="2400" dirty="0" err="1" smtClean="0"/>
              <a:t>bakteri</a:t>
            </a:r>
            <a:r>
              <a:rPr lang="en-US" sz="2400" dirty="0" smtClean="0"/>
              <a:t> </a:t>
            </a:r>
            <a:r>
              <a:rPr lang="en-US" sz="2400" dirty="0" err="1" smtClean="0"/>
              <a:t>Stafilokokus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</a:t>
            </a:r>
            <a:r>
              <a:rPr lang="en-US" sz="2400" dirty="0" smtClean="0"/>
              <a:t> </a:t>
            </a:r>
            <a:r>
              <a:rPr lang="en-US" sz="2400" dirty="0" err="1" smtClean="0"/>
              <a:t>thd</a:t>
            </a:r>
            <a:r>
              <a:rPr lang="en-US" sz="2400" dirty="0" smtClean="0"/>
              <a:t> </a:t>
            </a:r>
            <a:r>
              <a:rPr lang="en-US" sz="2400" dirty="0" err="1" smtClean="0"/>
              <a:t>epitel</a:t>
            </a:r>
            <a:endParaRPr lang="en-US" sz="2400" dirty="0" smtClean="0"/>
          </a:p>
          <a:p>
            <a:r>
              <a:rPr lang="en-US" sz="2400" dirty="0" smtClean="0"/>
              <a:t>HA cleavage &gt;&gt;, </a:t>
            </a:r>
            <a:r>
              <a:rPr lang="en-US" sz="2400" dirty="0" err="1" smtClean="0"/>
              <a:t>akibat</a:t>
            </a:r>
            <a:r>
              <a:rPr lang="en-US" sz="2400" dirty="0" smtClean="0"/>
              <a:t> protease, streptokinase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stafilokinase</a:t>
            </a:r>
            <a:endParaRPr lang="en-US" sz="2400" dirty="0" smtClean="0"/>
          </a:p>
          <a:p>
            <a:r>
              <a:rPr lang="en-US" sz="2400" dirty="0" err="1" smtClean="0"/>
              <a:t>Respon</a:t>
            </a:r>
            <a:r>
              <a:rPr lang="en-US" sz="2400" dirty="0" smtClean="0"/>
              <a:t> </a:t>
            </a:r>
            <a:r>
              <a:rPr lang="en-US" sz="2400" dirty="0" err="1" smtClean="0"/>
              <a:t>imun</a:t>
            </a:r>
            <a:r>
              <a:rPr lang="en-US" sz="2400" dirty="0" smtClean="0"/>
              <a:t> </a:t>
            </a:r>
            <a:r>
              <a:rPr lang="en-US" sz="2400" dirty="0" err="1" smtClean="0"/>
              <a:t>makrofag</a:t>
            </a:r>
            <a:r>
              <a:rPr lang="en-US" sz="2400" dirty="0" smtClean="0"/>
              <a:t> </a:t>
            </a:r>
            <a:r>
              <a:rPr lang="en-US" sz="2400" dirty="0" err="1" smtClean="0"/>
              <a:t>thd</a:t>
            </a:r>
            <a:r>
              <a:rPr lang="en-US" sz="2400" dirty="0" smtClean="0"/>
              <a:t> </a:t>
            </a:r>
            <a:r>
              <a:rPr lang="en-US" sz="2400" dirty="0" err="1" smtClean="0"/>
              <a:t>infeks</a:t>
            </a:r>
            <a:r>
              <a:rPr lang="en-US" sz="2400" dirty="0" smtClean="0"/>
              <a:t> </a:t>
            </a:r>
            <a:r>
              <a:rPr lang="en-US" sz="2400" dirty="0" err="1" smtClean="0"/>
              <a:t>bakteri</a:t>
            </a:r>
            <a:r>
              <a:rPr lang="en-US" sz="2400" dirty="0" smtClean="0"/>
              <a:t> </a:t>
            </a:r>
            <a:r>
              <a:rPr lang="en-US" sz="2400" dirty="0" err="1" smtClean="0"/>
              <a:t>semakin</a:t>
            </a:r>
            <a:r>
              <a:rPr lang="en-US" sz="2400" dirty="0" smtClean="0"/>
              <a:t> </a:t>
            </a:r>
            <a:r>
              <a:rPr lang="en-US" sz="2400" dirty="0" err="1" smtClean="0"/>
              <a:t>melemah</a:t>
            </a: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8258204" cy="4623816"/>
          </a:xfrm>
        </p:spPr>
        <p:txBody>
          <a:bodyPr/>
          <a:lstStyle/>
          <a:p>
            <a:r>
              <a:rPr lang="en-US" dirty="0" err="1" smtClean="0"/>
              <a:t>Campuran</a:t>
            </a:r>
            <a:r>
              <a:rPr lang="en-US" dirty="0" smtClean="0"/>
              <a:t>: Viral &amp; Bacterial Pneumonia.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Komplikasi</a:t>
            </a:r>
            <a:r>
              <a:rPr lang="en-US" dirty="0" smtClean="0"/>
              <a:t> paling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wabah</a:t>
            </a:r>
            <a:r>
              <a:rPr lang="en-US" dirty="0" smtClean="0"/>
              <a:t> </a:t>
            </a:r>
            <a:r>
              <a:rPr lang="en-US" dirty="0" err="1" smtClean="0"/>
              <a:t>Influensa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Kultur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Virus </a:t>
            </a:r>
            <a:r>
              <a:rPr lang="en-US" dirty="0" err="1" smtClean="0">
                <a:sym typeface="Wingdings" pitchFamily="2" charset="2"/>
              </a:rPr>
              <a:t>Influensa</a:t>
            </a:r>
            <a:r>
              <a:rPr lang="en-US" dirty="0" smtClean="0">
                <a:sym typeface="Wingdings" pitchFamily="2" charset="2"/>
              </a:rPr>
              <a:t> &amp; </a:t>
            </a:r>
            <a:r>
              <a:rPr lang="en-US" dirty="0" err="1" smtClean="0">
                <a:sym typeface="Wingdings" pitchFamily="2" charset="2"/>
              </a:rPr>
              <a:t>bakteri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patogen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Avian </a:t>
            </a:r>
            <a:r>
              <a:rPr lang="en-US" dirty="0" err="1" smtClean="0">
                <a:sym typeface="Wingdings" pitchFamily="2" charset="2"/>
              </a:rPr>
              <a:t>Influensa</a:t>
            </a:r>
            <a:r>
              <a:rPr lang="en-US" dirty="0" smtClean="0">
                <a:sym typeface="Wingdings" pitchFamily="2" charset="2"/>
              </a:rPr>
              <a:t>( H5N1):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</a:t>
            </a:r>
            <a:r>
              <a:rPr lang="en-US" dirty="0" err="1" smtClean="0">
                <a:sym typeface="Wingdings" pitchFamily="2" charset="2"/>
              </a:rPr>
              <a:t>Kompl</a:t>
            </a:r>
            <a:r>
              <a:rPr lang="en-US" dirty="0" smtClean="0">
                <a:sym typeface="Wingdings" pitchFamily="2" charset="2"/>
              </a:rPr>
              <a:t> Pneumonia </a:t>
            </a:r>
            <a:r>
              <a:rPr lang="en-US" dirty="0" err="1" smtClean="0">
                <a:sym typeface="Wingdings" pitchFamily="2" charset="2"/>
              </a:rPr>
              <a:t>dijumpai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&gt; 50%.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</a:t>
            </a:r>
            <a:r>
              <a:rPr lang="en-US" dirty="0" err="1" smtClean="0">
                <a:sym typeface="Wingdings" pitchFamily="2" charset="2"/>
              </a:rPr>
              <a:t>Kematian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akibat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multisistem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KOMPLIKASI EKSTRAPARU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8258204" cy="4623816"/>
          </a:xfrm>
        </p:spPr>
        <p:txBody>
          <a:bodyPr/>
          <a:lstStyle/>
          <a:p>
            <a:r>
              <a:rPr lang="en-US" dirty="0" err="1" smtClean="0"/>
              <a:t>Miositis</a:t>
            </a:r>
            <a:r>
              <a:rPr lang="en-US" dirty="0" smtClean="0"/>
              <a:t> ,</a:t>
            </a:r>
            <a:r>
              <a:rPr lang="en-US" dirty="0" err="1" smtClean="0"/>
              <a:t>rabdomiolisis</a:t>
            </a:r>
            <a:r>
              <a:rPr lang="en-US" dirty="0" smtClean="0"/>
              <a:t>, </a:t>
            </a:r>
            <a:r>
              <a:rPr lang="en-US" dirty="0" err="1" smtClean="0"/>
              <a:t>mioglobinuria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Miokarditis</a:t>
            </a:r>
            <a:r>
              <a:rPr lang="en-US" dirty="0" smtClean="0"/>
              <a:t>, </a:t>
            </a:r>
            <a:r>
              <a:rPr lang="en-US" dirty="0" err="1" smtClean="0"/>
              <a:t>perikarditis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Ensefalitis</a:t>
            </a:r>
            <a:r>
              <a:rPr lang="en-US" dirty="0" smtClean="0"/>
              <a:t>, </a:t>
            </a:r>
            <a:r>
              <a:rPr lang="en-US" dirty="0" err="1" smtClean="0"/>
              <a:t>Guillain</a:t>
            </a:r>
            <a:r>
              <a:rPr lang="en-US" dirty="0" smtClean="0"/>
              <a:t> </a:t>
            </a:r>
            <a:r>
              <a:rPr lang="en-US" dirty="0" err="1" smtClean="0"/>
              <a:t>Barre</a:t>
            </a:r>
            <a:r>
              <a:rPr lang="en-US" dirty="0" smtClean="0"/>
              <a:t> syndrome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LABORATORIUM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err="1" smtClean="0"/>
              <a:t>Darah</a:t>
            </a:r>
            <a:r>
              <a:rPr lang="en-US" dirty="0" smtClean="0"/>
              <a:t> </a:t>
            </a:r>
            <a:r>
              <a:rPr lang="en-US" dirty="0" err="1" smtClean="0"/>
              <a:t>rutin</a:t>
            </a:r>
            <a:r>
              <a:rPr lang="en-US" dirty="0" smtClean="0"/>
              <a:t>: </a:t>
            </a:r>
            <a:r>
              <a:rPr lang="en-US" dirty="0" err="1" smtClean="0"/>
              <a:t>Lekosit</a:t>
            </a:r>
            <a:r>
              <a:rPr lang="en-US" dirty="0" smtClean="0"/>
              <a:t> N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menurun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Bila</a:t>
            </a:r>
            <a:r>
              <a:rPr lang="en-US" dirty="0" smtClean="0"/>
              <a:t>&gt;15000</a:t>
            </a:r>
            <a:r>
              <a:rPr lang="en-US" dirty="0" smtClean="0">
                <a:sym typeface="Wingdings" pitchFamily="2" charset="2"/>
              </a:rPr>
              <a:t>sekunder inf.</a:t>
            </a:r>
          </a:p>
          <a:p>
            <a:r>
              <a:rPr lang="en-US" dirty="0" smtClean="0">
                <a:sym typeface="Wingdings" pitchFamily="2" charset="2"/>
              </a:rPr>
              <a:t>Rapid </a:t>
            </a:r>
            <a:r>
              <a:rPr lang="en-US" dirty="0" err="1" smtClean="0">
                <a:sym typeface="Wingdings" pitchFamily="2" charset="2"/>
              </a:rPr>
              <a:t>Testmendeteksi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nukleoprotein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Neuroamidase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RT PCR  </a:t>
            </a:r>
            <a:r>
              <a:rPr lang="en-US" dirty="0" err="1" smtClean="0">
                <a:sym typeface="Wingdings" pitchFamily="2" charset="2"/>
              </a:rPr>
              <a:t>mendeteksi</a:t>
            </a:r>
            <a:r>
              <a:rPr lang="en-US" dirty="0" smtClean="0">
                <a:sym typeface="Wingdings" pitchFamily="2" charset="2"/>
              </a:rPr>
              <a:t> nucleic acid.</a:t>
            </a:r>
          </a:p>
          <a:p>
            <a:r>
              <a:rPr lang="en-US" dirty="0" smtClean="0">
                <a:sym typeface="Wingdings" pitchFamily="2" charset="2"/>
              </a:rPr>
              <a:t>Tissue culture </a:t>
            </a:r>
            <a:r>
              <a:rPr lang="en-US" dirty="0" err="1" smtClean="0">
                <a:sym typeface="Wingdings" pitchFamily="2" charset="2"/>
              </a:rPr>
              <a:t>isolasi</a:t>
            </a:r>
            <a:r>
              <a:rPr lang="en-US" dirty="0" smtClean="0">
                <a:sym typeface="Wingdings" pitchFamily="2" charset="2"/>
              </a:rPr>
              <a:t> virus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throat </a:t>
            </a:r>
            <a:r>
              <a:rPr lang="en-US" dirty="0" err="1" smtClean="0">
                <a:sym typeface="Wingdings" pitchFamily="2" charset="2"/>
              </a:rPr>
              <a:t>swab,nasopharyngeal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maupun</a:t>
            </a:r>
            <a:r>
              <a:rPr lang="en-US" dirty="0" smtClean="0">
                <a:sym typeface="Wingdings" pitchFamily="2" charset="2"/>
              </a:rPr>
              <a:t> sputum.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DIFFERENSIAL DIAGNOSIS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smtClean="0"/>
              <a:t>Infeksi saluran nafas oleh virus lain.</a:t>
            </a:r>
          </a:p>
          <a:p>
            <a:endParaRPr lang="en-US" smtClean="0"/>
          </a:p>
          <a:p>
            <a:r>
              <a:rPr lang="en-US" smtClean="0"/>
              <a:t>Mycoplasma Pneumonia.</a:t>
            </a:r>
          </a:p>
          <a:p>
            <a:endParaRPr lang="en-US" smtClean="0"/>
          </a:p>
          <a:p>
            <a:r>
              <a:rPr lang="en-US" smtClean="0"/>
              <a:t>Pharingitis ec Streptokokus.</a:t>
            </a:r>
          </a:p>
          <a:p>
            <a:endParaRPr lang="en-US" smtClean="0"/>
          </a:p>
          <a:p>
            <a:r>
              <a:rPr lang="en-US" smtClean="0"/>
              <a:t>Bakterial Pneumonia.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PENATALAKSANAAN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Istirahat,pemberian</a:t>
            </a:r>
            <a:r>
              <a:rPr lang="en-US" dirty="0" smtClean="0"/>
              <a:t> </a:t>
            </a:r>
            <a:r>
              <a:rPr lang="en-US" dirty="0" err="1" smtClean="0"/>
              <a:t>cairan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Simptomatis</a:t>
            </a:r>
            <a:r>
              <a:rPr lang="en-US" dirty="0" smtClean="0"/>
              <a:t>: - </a:t>
            </a:r>
            <a:r>
              <a:rPr lang="en-US" dirty="0" err="1" smtClean="0"/>
              <a:t>Parasetamol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	                       - </a:t>
            </a:r>
            <a:r>
              <a:rPr lang="en-US" dirty="0" err="1" smtClean="0"/>
              <a:t>Codein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batuk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Hindari</a:t>
            </a:r>
            <a:r>
              <a:rPr lang="en-US" dirty="0" smtClean="0"/>
              <a:t> aspirin pd </a:t>
            </a:r>
            <a:r>
              <a:rPr lang="en-US" dirty="0" err="1" smtClean="0"/>
              <a:t>anak</a:t>
            </a:r>
            <a:r>
              <a:rPr lang="en-US" dirty="0" smtClean="0"/>
              <a:t> &lt;18 </a:t>
            </a:r>
            <a:r>
              <a:rPr lang="en-US" dirty="0" err="1" smtClean="0"/>
              <a:t>thn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utk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mencegah</a:t>
            </a:r>
            <a:r>
              <a:rPr lang="en-US" dirty="0" smtClean="0">
                <a:sym typeface="Wingdings" pitchFamily="2" charset="2"/>
              </a:rPr>
              <a:t> Reye syndrome.</a:t>
            </a:r>
          </a:p>
          <a:p>
            <a:r>
              <a:rPr lang="en-US" dirty="0" err="1" smtClean="0">
                <a:sym typeface="Wingdings" pitchFamily="2" charset="2"/>
              </a:rPr>
              <a:t>AntiviralNeuroamidase</a:t>
            </a:r>
            <a:r>
              <a:rPr lang="en-US" dirty="0" smtClean="0">
                <a:sym typeface="Wingdings" pitchFamily="2" charset="2"/>
              </a:rPr>
              <a:t> Inhibitor.</a:t>
            </a:r>
          </a:p>
          <a:p>
            <a:r>
              <a:rPr lang="en-US" dirty="0" err="1" smtClean="0">
                <a:sym typeface="Wingdings" pitchFamily="2" charset="2"/>
              </a:rPr>
              <a:t>Oseltamivir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tamiflu</a:t>
            </a:r>
            <a:r>
              <a:rPr lang="en-US" dirty="0" smtClean="0">
                <a:sym typeface="Wingdings" pitchFamily="2" charset="2"/>
              </a:rPr>
              <a:t>) 2 x 75 mg5 hr.</a:t>
            </a:r>
          </a:p>
          <a:p>
            <a:r>
              <a:rPr lang="en-US" dirty="0" err="1" smtClean="0">
                <a:sym typeface="Wingdings" pitchFamily="2" charset="2"/>
              </a:rPr>
              <a:t>Zanamivir</a:t>
            </a:r>
            <a:r>
              <a:rPr lang="en-US" dirty="0" smtClean="0">
                <a:sym typeface="Wingdings" pitchFamily="2" charset="2"/>
              </a:rPr>
              <a:t> 2 x 10 mg inhalasi5 hr</a:t>
            </a:r>
          </a:p>
          <a:p>
            <a:r>
              <a:rPr lang="en-US" dirty="0" err="1" smtClean="0">
                <a:sym typeface="Wingdings" pitchFamily="2" charset="2"/>
              </a:rPr>
              <a:t>Antibiotik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bila</a:t>
            </a:r>
            <a:r>
              <a:rPr lang="en-US" dirty="0" smtClean="0">
                <a:sym typeface="Wingdings" pitchFamily="2" charset="2"/>
              </a:rPr>
              <a:t>(+) </a:t>
            </a:r>
            <a:r>
              <a:rPr lang="en-US" dirty="0" err="1" smtClean="0">
                <a:sym typeface="Wingdings" pitchFamily="2" charset="2"/>
              </a:rPr>
              <a:t>sekunder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bakteri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PROFILAKSIS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smtClean="0"/>
              <a:t>Vaksin </a:t>
            </a:r>
            <a:r>
              <a:rPr lang="en-US" smtClean="0">
                <a:sym typeface="Wingdings" pitchFamily="2" charset="2"/>
              </a:rPr>
              <a:t> Inactivated/ live attenuated.</a:t>
            </a:r>
          </a:p>
          <a:p>
            <a:pPr>
              <a:buFontTx/>
              <a:buNone/>
            </a:pPr>
            <a:r>
              <a:rPr lang="en-US" smtClean="0">
                <a:sym typeface="Wingdings" pitchFamily="2" charset="2"/>
              </a:rPr>
              <a:t>   Diberi pada org yg berisiko terjadi kompl.</a:t>
            </a:r>
          </a:p>
          <a:p>
            <a:pPr>
              <a:buFontTx/>
              <a:buNone/>
            </a:pPr>
            <a:r>
              <a:rPr lang="en-US" smtClean="0">
                <a:sym typeface="Wingdings" pitchFamily="2" charset="2"/>
              </a:rPr>
              <a:t>   Diberikan sebelum wabah dan setiap tahun utk mempertahankan imunitas.</a:t>
            </a:r>
          </a:p>
          <a:p>
            <a:r>
              <a:rPr lang="en-US" smtClean="0">
                <a:sym typeface="Wingdings" pitchFamily="2" charset="2"/>
              </a:rPr>
              <a:t>Kemoprofilaksismencegah Influensa A&amp;B.</a:t>
            </a:r>
          </a:p>
          <a:p>
            <a:pPr>
              <a:buFontTx/>
              <a:buNone/>
            </a:pPr>
            <a:r>
              <a:rPr lang="en-US" smtClean="0">
                <a:sym typeface="Wingdings" pitchFamily="2" charset="2"/>
              </a:rPr>
              <a:t>   Oseltamivir 75 mg,zanamivir 10 mgefikasi 84-89%</a:t>
            </a:r>
          </a:p>
          <a:p>
            <a:pPr>
              <a:buFontTx/>
              <a:buNone/>
            </a:pPr>
            <a:endParaRPr lang="en-US" smtClean="0">
              <a:sym typeface="Wingdings" pitchFamily="2" charset="2"/>
            </a:endParaRPr>
          </a:p>
          <a:p>
            <a:pPr>
              <a:buFontTx/>
              <a:buNone/>
            </a:pPr>
            <a:endParaRPr lang="en-US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PROFILAKSIS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8229600" cy="4525963"/>
          </a:xfrm>
        </p:spPr>
        <p:txBody>
          <a:bodyPr/>
          <a:lstStyle/>
          <a:p>
            <a:r>
              <a:rPr lang="en-US" smtClean="0"/>
              <a:t>Diberi kan pada orang yang mempunyai risiko tinggi terinfeksi dan belum mendapat vaksin atau vaksin tidak efektif.</a:t>
            </a:r>
          </a:p>
          <a:p>
            <a:endParaRPr lang="en-US" smtClean="0"/>
          </a:p>
          <a:p>
            <a:r>
              <a:rPr lang="en-US" smtClean="0"/>
              <a:t>Pada keadaan wabah dapat diberi ke duanya</a:t>
            </a:r>
            <a:r>
              <a:rPr lang="en-US" smtClean="0">
                <a:sym typeface="Wingdings" pitchFamily="2" charset="2"/>
              </a:rPr>
              <a:t>Vaksin + Kemoprofilaksis.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66536" y="2967335"/>
            <a:ext cx="4810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TERIMA KASIH</a:t>
            </a:r>
            <a:endParaRPr lang="en-US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APA ITU INFLUENZA 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Influenza disebabkan oleh infeksi virus influenza A,B dan lebih jarang C. Penyakit ini berdampak terhadap tenggorok dan paru-paru, tetapi juga dapat mengakibatkan masalah jantung dan bagian lain tubuh, terutama di kalangan penderita masalah kesehatan lain.</a:t>
            </a:r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ETIOLOGI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Virus </a:t>
            </a:r>
            <a:r>
              <a:rPr lang="en-US" dirty="0" err="1" smtClean="0"/>
              <a:t>Influensa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Famili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Orthomyxoviridae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Tdd</a:t>
            </a:r>
            <a:r>
              <a:rPr lang="en-US" dirty="0" smtClean="0">
                <a:sym typeface="Wingdings" pitchFamily="2" charset="2"/>
              </a:rPr>
              <a:t> 3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: A,B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C </a:t>
            </a:r>
            <a:r>
              <a:rPr lang="en-US" dirty="0" err="1" smtClean="0">
                <a:sym typeface="Wingdings" pitchFamily="2" charset="2"/>
              </a:rPr>
              <a:t>karakteristik</a:t>
            </a:r>
            <a:r>
              <a:rPr lang="en-US" dirty="0" smtClean="0">
                <a:sym typeface="Wingdings" pitchFamily="2" charset="2"/>
              </a:rPr>
              <a:t> Ag.</a:t>
            </a:r>
          </a:p>
          <a:p>
            <a:r>
              <a:rPr lang="en-US" dirty="0" err="1" smtClean="0">
                <a:sym typeface="Wingdings" pitchFamily="2" charset="2"/>
              </a:rPr>
              <a:t>Influensa</a:t>
            </a:r>
            <a:r>
              <a:rPr lang="en-US" dirty="0" smtClean="0">
                <a:sym typeface="Wingdings" pitchFamily="2" charset="2"/>
              </a:rPr>
              <a:t> A  </a:t>
            </a:r>
            <a:r>
              <a:rPr lang="en-US" dirty="0" err="1" smtClean="0">
                <a:sym typeface="Wingdings" pitchFamily="2" charset="2"/>
              </a:rPr>
              <a:t>subtipe</a:t>
            </a:r>
            <a:r>
              <a:rPr lang="en-US" dirty="0" smtClean="0">
                <a:sym typeface="Wingdings" pitchFamily="2" charset="2"/>
              </a:rPr>
              <a:t> 16 </a:t>
            </a:r>
            <a:r>
              <a:rPr lang="en-US" dirty="0" err="1" smtClean="0">
                <a:sym typeface="Wingdings" pitchFamily="2" charset="2"/>
              </a:rPr>
              <a:t>Hemaglutinin</a:t>
            </a:r>
            <a:r>
              <a:rPr lang="en-US" dirty="0" smtClean="0">
                <a:sym typeface="Wingdings" pitchFamily="2" charset="2"/>
              </a:rPr>
              <a:t> Ag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                           9 </a:t>
            </a:r>
            <a:r>
              <a:rPr lang="en-US" dirty="0" err="1" smtClean="0">
                <a:sym typeface="Wingdings" pitchFamily="2" charset="2"/>
              </a:rPr>
              <a:t>Neuroamidase</a:t>
            </a:r>
            <a:r>
              <a:rPr lang="en-US" dirty="0" smtClean="0">
                <a:sym typeface="Wingdings" pitchFamily="2" charset="2"/>
              </a:rPr>
              <a:t> Ag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 A </a:t>
            </a:r>
            <a:r>
              <a:rPr lang="en-US" dirty="0" err="1" smtClean="0">
                <a:sym typeface="Wingdings" pitchFamily="2" charset="2"/>
              </a:rPr>
              <a:t>penyebab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epidemik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 B </a:t>
            </a:r>
            <a:r>
              <a:rPr lang="en-US" dirty="0" err="1" smtClean="0">
                <a:sym typeface="Wingdings" pitchFamily="2" charset="2"/>
              </a:rPr>
              <a:t>kadang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menyebabkan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epidemik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 C </a:t>
            </a:r>
            <a:r>
              <a:rPr lang="en-US" dirty="0" err="1" smtClean="0">
                <a:sym typeface="Wingdings" pitchFamily="2" charset="2"/>
              </a:rPr>
              <a:t>gejalanya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menyebabkan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epidemik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977900" y="604838"/>
            <a:ext cx="7196138" cy="541337"/>
          </a:xfrm>
          <a:noFill/>
        </p:spPr>
        <p:txBody>
          <a:bodyPr lIns="0" tIns="0" rIns="0" bIns="0" anchor="b"/>
          <a:lstStyle/>
          <a:p>
            <a:pPr marL="0" indent="0" algn="ctr" defTabSz="368300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SzPct val="90000"/>
              <a:buFont typeface="Monotype Sorts"/>
              <a:buNone/>
            </a:pPr>
            <a:r>
              <a:rPr lang="en-US" sz="3200" b="1" dirty="0" err="1" smtClean="0">
                <a:solidFill>
                  <a:srgbClr val="00FF00"/>
                </a:solidFill>
                <a:latin typeface="Arial Black" pitchFamily="34" charset="0"/>
              </a:rPr>
              <a:t>Penamaan</a:t>
            </a:r>
            <a:r>
              <a:rPr lang="en-US" sz="3200" b="1" dirty="0" smtClean="0">
                <a:solidFill>
                  <a:srgbClr val="00FF00"/>
                </a:solidFill>
                <a:latin typeface="Arial Black" pitchFamily="34" charset="0"/>
              </a:rPr>
              <a:t> Influenza Virus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7925" y="1681163"/>
            <a:ext cx="6708775" cy="4397375"/>
            <a:chOff x="816" y="1200"/>
            <a:chExt cx="4649" cy="3140"/>
          </a:xfrm>
        </p:grpSpPr>
        <p:sp>
          <p:nvSpPr>
            <p:cNvPr id="6148" name="Freeform 4"/>
            <p:cNvSpPr>
              <a:spLocks/>
            </p:cNvSpPr>
            <p:nvPr/>
          </p:nvSpPr>
          <p:spPr bwMode="auto">
            <a:xfrm>
              <a:off x="3272" y="1340"/>
              <a:ext cx="96" cy="155"/>
            </a:xfrm>
            <a:custGeom>
              <a:avLst/>
              <a:gdLst>
                <a:gd name="T0" fmla="*/ 0 w 96"/>
                <a:gd name="T1" fmla="*/ 137 h 155"/>
                <a:gd name="T2" fmla="*/ 0 w 96"/>
                <a:gd name="T3" fmla="*/ 137 h 155"/>
                <a:gd name="T4" fmla="*/ 35 w 96"/>
                <a:gd name="T5" fmla="*/ 0 h 155"/>
                <a:gd name="T6" fmla="*/ 95 w 96"/>
                <a:gd name="T7" fmla="*/ 16 h 155"/>
                <a:gd name="T8" fmla="*/ 59 w 96"/>
                <a:gd name="T9" fmla="*/ 154 h 155"/>
                <a:gd name="T10" fmla="*/ 0 w 96"/>
                <a:gd name="T11" fmla="*/ 137 h 155"/>
                <a:gd name="T12" fmla="*/ 0 w 96"/>
                <a:gd name="T13" fmla="*/ 137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6" h="155">
                  <a:moveTo>
                    <a:pt x="0" y="137"/>
                  </a:moveTo>
                  <a:lnTo>
                    <a:pt x="0" y="137"/>
                  </a:lnTo>
                  <a:lnTo>
                    <a:pt x="35" y="0"/>
                  </a:lnTo>
                  <a:lnTo>
                    <a:pt x="95" y="16"/>
                  </a:lnTo>
                  <a:lnTo>
                    <a:pt x="59" y="154"/>
                  </a:lnTo>
                  <a:lnTo>
                    <a:pt x="0" y="137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auto">
            <a:xfrm>
              <a:off x="3288" y="1218"/>
              <a:ext cx="134" cy="136"/>
            </a:xfrm>
            <a:custGeom>
              <a:avLst/>
              <a:gdLst>
                <a:gd name="T0" fmla="*/ 131 w 134"/>
                <a:gd name="T1" fmla="*/ 86 h 136"/>
                <a:gd name="T2" fmla="*/ 131 w 134"/>
                <a:gd name="T3" fmla="*/ 86 h 136"/>
                <a:gd name="T4" fmla="*/ 133 w 134"/>
                <a:gd name="T5" fmla="*/ 65 h 136"/>
                <a:gd name="T6" fmla="*/ 129 w 134"/>
                <a:gd name="T7" fmla="*/ 43 h 136"/>
                <a:gd name="T8" fmla="*/ 119 w 134"/>
                <a:gd name="T9" fmla="*/ 25 h 136"/>
                <a:gd name="T10" fmla="*/ 102 w 134"/>
                <a:gd name="T11" fmla="*/ 11 h 136"/>
                <a:gd name="T12" fmla="*/ 84 w 134"/>
                <a:gd name="T13" fmla="*/ 1 h 136"/>
                <a:gd name="T14" fmla="*/ 62 w 134"/>
                <a:gd name="T15" fmla="*/ 0 h 136"/>
                <a:gd name="T16" fmla="*/ 42 w 134"/>
                <a:gd name="T17" fmla="*/ 3 h 136"/>
                <a:gd name="T18" fmla="*/ 24 w 134"/>
                <a:gd name="T19" fmla="*/ 14 h 136"/>
                <a:gd name="T20" fmla="*/ 10 w 134"/>
                <a:gd name="T21" fmla="*/ 30 h 136"/>
                <a:gd name="T22" fmla="*/ 2 w 134"/>
                <a:gd name="T23" fmla="*/ 49 h 136"/>
                <a:gd name="T24" fmla="*/ 0 w 134"/>
                <a:gd name="T25" fmla="*/ 71 h 136"/>
                <a:gd name="T26" fmla="*/ 4 w 134"/>
                <a:gd name="T27" fmla="*/ 91 h 136"/>
                <a:gd name="T28" fmla="*/ 15 w 134"/>
                <a:gd name="T29" fmla="*/ 111 h 136"/>
                <a:gd name="T30" fmla="*/ 31 w 134"/>
                <a:gd name="T31" fmla="*/ 126 h 136"/>
                <a:gd name="T32" fmla="*/ 51 w 134"/>
                <a:gd name="T33" fmla="*/ 133 h 136"/>
                <a:gd name="T34" fmla="*/ 71 w 134"/>
                <a:gd name="T35" fmla="*/ 135 h 136"/>
                <a:gd name="T36" fmla="*/ 91 w 134"/>
                <a:gd name="T37" fmla="*/ 131 h 136"/>
                <a:gd name="T38" fmla="*/ 111 w 134"/>
                <a:gd name="T39" fmla="*/ 120 h 136"/>
                <a:gd name="T40" fmla="*/ 124 w 134"/>
                <a:gd name="T41" fmla="*/ 104 h 136"/>
                <a:gd name="T42" fmla="*/ 131 w 134"/>
                <a:gd name="T43" fmla="*/ 86 h 136"/>
                <a:gd name="T44" fmla="*/ 131 w 134"/>
                <a:gd name="T45" fmla="*/ 86 h 1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6">
                  <a:moveTo>
                    <a:pt x="131" y="86"/>
                  </a:moveTo>
                  <a:lnTo>
                    <a:pt x="131" y="86"/>
                  </a:lnTo>
                  <a:lnTo>
                    <a:pt x="133" y="65"/>
                  </a:lnTo>
                  <a:lnTo>
                    <a:pt x="129" y="43"/>
                  </a:lnTo>
                  <a:lnTo>
                    <a:pt x="119" y="25"/>
                  </a:lnTo>
                  <a:lnTo>
                    <a:pt x="102" y="11"/>
                  </a:lnTo>
                  <a:lnTo>
                    <a:pt x="84" y="1"/>
                  </a:lnTo>
                  <a:lnTo>
                    <a:pt x="62" y="0"/>
                  </a:lnTo>
                  <a:lnTo>
                    <a:pt x="42" y="3"/>
                  </a:lnTo>
                  <a:lnTo>
                    <a:pt x="24" y="14"/>
                  </a:lnTo>
                  <a:lnTo>
                    <a:pt x="10" y="30"/>
                  </a:lnTo>
                  <a:lnTo>
                    <a:pt x="2" y="49"/>
                  </a:lnTo>
                  <a:lnTo>
                    <a:pt x="0" y="71"/>
                  </a:lnTo>
                  <a:lnTo>
                    <a:pt x="4" y="91"/>
                  </a:lnTo>
                  <a:lnTo>
                    <a:pt x="15" y="111"/>
                  </a:lnTo>
                  <a:lnTo>
                    <a:pt x="31" y="126"/>
                  </a:lnTo>
                  <a:lnTo>
                    <a:pt x="51" y="133"/>
                  </a:lnTo>
                  <a:lnTo>
                    <a:pt x="71" y="135"/>
                  </a:lnTo>
                  <a:lnTo>
                    <a:pt x="91" y="131"/>
                  </a:lnTo>
                  <a:lnTo>
                    <a:pt x="111" y="120"/>
                  </a:lnTo>
                  <a:lnTo>
                    <a:pt x="124" y="104"/>
                  </a:lnTo>
                  <a:lnTo>
                    <a:pt x="131" y="86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3260" y="2679"/>
              <a:ext cx="95" cy="156"/>
            </a:xfrm>
            <a:custGeom>
              <a:avLst/>
              <a:gdLst>
                <a:gd name="T0" fmla="*/ 0 w 95"/>
                <a:gd name="T1" fmla="*/ 16 h 156"/>
                <a:gd name="T2" fmla="*/ 0 w 95"/>
                <a:gd name="T3" fmla="*/ 16 h 156"/>
                <a:gd name="T4" fmla="*/ 35 w 95"/>
                <a:gd name="T5" fmla="*/ 155 h 156"/>
                <a:gd name="T6" fmla="*/ 94 w 95"/>
                <a:gd name="T7" fmla="*/ 138 h 156"/>
                <a:gd name="T8" fmla="*/ 59 w 95"/>
                <a:gd name="T9" fmla="*/ 0 h 156"/>
                <a:gd name="T10" fmla="*/ 0 w 95"/>
                <a:gd name="T11" fmla="*/ 16 h 156"/>
                <a:gd name="T12" fmla="*/ 0 w 95"/>
                <a:gd name="T13" fmla="*/ 16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56">
                  <a:moveTo>
                    <a:pt x="0" y="16"/>
                  </a:moveTo>
                  <a:lnTo>
                    <a:pt x="0" y="16"/>
                  </a:lnTo>
                  <a:lnTo>
                    <a:pt x="35" y="155"/>
                  </a:lnTo>
                  <a:lnTo>
                    <a:pt x="94" y="138"/>
                  </a:lnTo>
                  <a:lnTo>
                    <a:pt x="59" y="0"/>
                  </a:lnTo>
                  <a:lnTo>
                    <a:pt x="0" y="16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3276" y="2819"/>
              <a:ext cx="134" cy="138"/>
            </a:xfrm>
            <a:custGeom>
              <a:avLst/>
              <a:gdLst>
                <a:gd name="T0" fmla="*/ 132 w 134"/>
                <a:gd name="T1" fmla="*/ 50 h 138"/>
                <a:gd name="T2" fmla="*/ 132 w 134"/>
                <a:gd name="T3" fmla="*/ 50 h 138"/>
                <a:gd name="T4" fmla="*/ 133 w 134"/>
                <a:gd name="T5" fmla="*/ 72 h 138"/>
                <a:gd name="T6" fmla="*/ 129 w 134"/>
                <a:gd name="T7" fmla="*/ 93 h 138"/>
                <a:gd name="T8" fmla="*/ 118 w 134"/>
                <a:gd name="T9" fmla="*/ 111 h 138"/>
                <a:gd name="T10" fmla="*/ 102 w 134"/>
                <a:gd name="T11" fmla="*/ 125 h 138"/>
                <a:gd name="T12" fmla="*/ 83 w 134"/>
                <a:gd name="T13" fmla="*/ 134 h 138"/>
                <a:gd name="T14" fmla="*/ 62 w 134"/>
                <a:gd name="T15" fmla="*/ 137 h 138"/>
                <a:gd name="T16" fmla="*/ 42 w 134"/>
                <a:gd name="T17" fmla="*/ 132 h 138"/>
                <a:gd name="T18" fmla="*/ 23 w 134"/>
                <a:gd name="T19" fmla="*/ 122 h 138"/>
                <a:gd name="T20" fmla="*/ 10 w 134"/>
                <a:gd name="T21" fmla="*/ 105 h 138"/>
                <a:gd name="T22" fmla="*/ 1 w 134"/>
                <a:gd name="T23" fmla="*/ 87 h 138"/>
                <a:gd name="T24" fmla="*/ 0 w 134"/>
                <a:gd name="T25" fmla="*/ 65 h 138"/>
                <a:gd name="T26" fmla="*/ 4 w 134"/>
                <a:gd name="T27" fmla="*/ 45 h 138"/>
                <a:gd name="T28" fmla="*/ 15 w 134"/>
                <a:gd name="T29" fmla="*/ 25 h 138"/>
                <a:gd name="T30" fmla="*/ 31 w 134"/>
                <a:gd name="T31" fmla="*/ 11 h 138"/>
                <a:gd name="T32" fmla="*/ 51 w 134"/>
                <a:gd name="T33" fmla="*/ 3 h 138"/>
                <a:gd name="T34" fmla="*/ 71 w 134"/>
                <a:gd name="T35" fmla="*/ 0 h 138"/>
                <a:gd name="T36" fmla="*/ 91 w 134"/>
                <a:gd name="T37" fmla="*/ 5 h 138"/>
                <a:gd name="T38" fmla="*/ 111 w 134"/>
                <a:gd name="T39" fmla="*/ 15 h 138"/>
                <a:gd name="T40" fmla="*/ 124 w 134"/>
                <a:gd name="T41" fmla="*/ 31 h 138"/>
                <a:gd name="T42" fmla="*/ 132 w 134"/>
                <a:gd name="T43" fmla="*/ 50 h 138"/>
                <a:gd name="T44" fmla="*/ 132 w 134"/>
                <a:gd name="T45" fmla="*/ 50 h 1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8">
                  <a:moveTo>
                    <a:pt x="132" y="50"/>
                  </a:moveTo>
                  <a:lnTo>
                    <a:pt x="132" y="50"/>
                  </a:lnTo>
                  <a:lnTo>
                    <a:pt x="133" y="72"/>
                  </a:lnTo>
                  <a:lnTo>
                    <a:pt x="129" y="93"/>
                  </a:lnTo>
                  <a:lnTo>
                    <a:pt x="118" y="111"/>
                  </a:lnTo>
                  <a:lnTo>
                    <a:pt x="102" y="125"/>
                  </a:lnTo>
                  <a:lnTo>
                    <a:pt x="83" y="134"/>
                  </a:lnTo>
                  <a:lnTo>
                    <a:pt x="62" y="137"/>
                  </a:lnTo>
                  <a:lnTo>
                    <a:pt x="42" y="132"/>
                  </a:lnTo>
                  <a:lnTo>
                    <a:pt x="23" y="122"/>
                  </a:lnTo>
                  <a:lnTo>
                    <a:pt x="10" y="105"/>
                  </a:lnTo>
                  <a:lnTo>
                    <a:pt x="1" y="87"/>
                  </a:lnTo>
                  <a:lnTo>
                    <a:pt x="0" y="65"/>
                  </a:lnTo>
                  <a:lnTo>
                    <a:pt x="4" y="45"/>
                  </a:lnTo>
                  <a:lnTo>
                    <a:pt x="15" y="25"/>
                  </a:lnTo>
                  <a:lnTo>
                    <a:pt x="31" y="11"/>
                  </a:lnTo>
                  <a:lnTo>
                    <a:pt x="51" y="3"/>
                  </a:lnTo>
                  <a:lnTo>
                    <a:pt x="71" y="0"/>
                  </a:lnTo>
                  <a:lnTo>
                    <a:pt x="91" y="5"/>
                  </a:lnTo>
                  <a:lnTo>
                    <a:pt x="111" y="15"/>
                  </a:lnTo>
                  <a:lnTo>
                    <a:pt x="124" y="31"/>
                  </a:lnTo>
                  <a:lnTo>
                    <a:pt x="132" y="50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2983" y="2679"/>
              <a:ext cx="95" cy="155"/>
            </a:xfrm>
            <a:custGeom>
              <a:avLst/>
              <a:gdLst>
                <a:gd name="T0" fmla="*/ 94 w 95"/>
                <a:gd name="T1" fmla="*/ 16 h 155"/>
                <a:gd name="T2" fmla="*/ 94 w 95"/>
                <a:gd name="T3" fmla="*/ 16 h 155"/>
                <a:gd name="T4" fmla="*/ 59 w 95"/>
                <a:gd name="T5" fmla="*/ 154 h 155"/>
                <a:gd name="T6" fmla="*/ 0 w 95"/>
                <a:gd name="T7" fmla="*/ 137 h 155"/>
                <a:gd name="T8" fmla="*/ 36 w 95"/>
                <a:gd name="T9" fmla="*/ 0 h 155"/>
                <a:gd name="T10" fmla="*/ 94 w 95"/>
                <a:gd name="T11" fmla="*/ 16 h 155"/>
                <a:gd name="T12" fmla="*/ 94 w 95"/>
                <a:gd name="T13" fmla="*/ 16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55">
                  <a:moveTo>
                    <a:pt x="94" y="16"/>
                  </a:moveTo>
                  <a:lnTo>
                    <a:pt x="94" y="16"/>
                  </a:lnTo>
                  <a:lnTo>
                    <a:pt x="59" y="154"/>
                  </a:lnTo>
                  <a:lnTo>
                    <a:pt x="0" y="137"/>
                  </a:lnTo>
                  <a:lnTo>
                    <a:pt x="36" y="0"/>
                  </a:lnTo>
                  <a:lnTo>
                    <a:pt x="94" y="16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2928" y="2818"/>
              <a:ext cx="135" cy="138"/>
            </a:xfrm>
            <a:custGeom>
              <a:avLst/>
              <a:gdLst>
                <a:gd name="T0" fmla="*/ 2 w 135"/>
                <a:gd name="T1" fmla="*/ 51 h 138"/>
                <a:gd name="T2" fmla="*/ 2 w 135"/>
                <a:gd name="T3" fmla="*/ 51 h 138"/>
                <a:gd name="T4" fmla="*/ 0 w 135"/>
                <a:gd name="T5" fmla="*/ 72 h 138"/>
                <a:gd name="T6" fmla="*/ 5 w 135"/>
                <a:gd name="T7" fmla="*/ 94 h 138"/>
                <a:gd name="T8" fmla="*/ 15 w 135"/>
                <a:gd name="T9" fmla="*/ 111 h 138"/>
                <a:gd name="T10" fmla="*/ 32 w 135"/>
                <a:gd name="T11" fmla="*/ 126 h 138"/>
                <a:gd name="T12" fmla="*/ 50 w 135"/>
                <a:gd name="T13" fmla="*/ 135 h 138"/>
                <a:gd name="T14" fmla="*/ 71 w 135"/>
                <a:gd name="T15" fmla="*/ 137 h 138"/>
                <a:gd name="T16" fmla="*/ 92 w 135"/>
                <a:gd name="T17" fmla="*/ 133 h 138"/>
                <a:gd name="T18" fmla="*/ 110 w 135"/>
                <a:gd name="T19" fmla="*/ 123 h 138"/>
                <a:gd name="T20" fmla="*/ 124 w 135"/>
                <a:gd name="T21" fmla="*/ 106 h 138"/>
                <a:gd name="T22" fmla="*/ 132 w 135"/>
                <a:gd name="T23" fmla="*/ 87 h 138"/>
                <a:gd name="T24" fmla="*/ 134 w 135"/>
                <a:gd name="T25" fmla="*/ 66 h 138"/>
                <a:gd name="T26" fmla="*/ 129 w 135"/>
                <a:gd name="T27" fmla="*/ 45 h 138"/>
                <a:gd name="T28" fmla="*/ 118 w 135"/>
                <a:gd name="T29" fmla="*/ 25 h 138"/>
                <a:gd name="T30" fmla="*/ 102 w 135"/>
                <a:gd name="T31" fmla="*/ 11 h 138"/>
                <a:gd name="T32" fmla="*/ 82 w 135"/>
                <a:gd name="T33" fmla="*/ 3 h 138"/>
                <a:gd name="T34" fmla="*/ 62 w 135"/>
                <a:gd name="T35" fmla="*/ 0 h 138"/>
                <a:gd name="T36" fmla="*/ 42 w 135"/>
                <a:gd name="T37" fmla="*/ 6 h 138"/>
                <a:gd name="T38" fmla="*/ 23 w 135"/>
                <a:gd name="T39" fmla="*/ 16 h 138"/>
                <a:gd name="T40" fmla="*/ 10 w 135"/>
                <a:gd name="T41" fmla="*/ 32 h 138"/>
                <a:gd name="T42" fmla="*/ 2 w 135"/>
                <a:gd name="T43" fmla="*/ 51 h 138"/>
                <a:gd name="T44" fmla="*/ 2 w 135"/>
                <a:gd name="T45" fmla="*/ 51 h 1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5" h="138">
                  <a:moveTo>
                    <a:pt x="2" y="51"/>
                  </a:moveTo>
                  <a:lnTo>
                    <a:pt x="2" y="51"/>
                  </a:lnTo>
                  <a:lnTo>
                    <a:pt x="0" y="72"/>
                  </a:lnTo>
                  <a:lnTo>
                    <a:pt x="5" y="94"/>
                  </a:lnTo>
                  <a:lnTo>
                    <a:pt x="15" y="111"/>
                  </a:lnTo>
                  <a:lnTo>
                    <a:pt x="32" y="126"/>
                  </a:lnTo>
                  <a:lnTo>
                    <a:pt x="50" y="135"/>
                  </a:lnTo>
                  <a:lnTo>
                    <a:pt x="71" y="137"/>
                  </a:lnTo>
                  <a:lnTo>
                    <a:pt x="92" y="133"/>
                  </a:lnTo>
                  <a:lnTo>
                    <a:pt x="110" y="123"/>
                  </a:lnTo>
                  <a:lnTo>
                    <a:pt x="124" y="106"/>
                  </a:lnTo>
                  <a:lnTo>
                    <a:pt x="132" y="87"/>
                  </a:lnTo>
                  <a:lnTo>
                    <a:pt x="134" y="66"/>
                  </a:lnTo>
                  <a:lnTo>
                    <a:pt x="129" y="45"/>
                  </a:lnTo>
                  <a:lnTo>
                    <a:pt x="118" y="25"/>
                  </a:lnTo>
                  <a:lnTo>
                    <a:pt x="102" y="11"/>
                  </a:lnTo>
                  <a:lnTo>
                    <a:pt x="82" y="3"/>
                  </a:lnTo>
                  <a:lnTo>
                    <a:pt x="62" y="0"/>
                  </a:lnTo>
                  <a:lnTo>
                    <a:pt x="42" y="6"/>
                  </a:lnTo>
                  <a:lnTo>
                    <a:pt x="23" y="16"/>
                  </a:lnTo>
                  <a:lnTo>
                    <a:pt x="10" y="32"/>
                  </a:lnTo>
                  <a:lnTo>
                    <a:pt x="2" y="51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3006" y="1322"/>
              <a:ext cx="95" cy="156"/>
            </a:xfrm>
            <a:custGeom>
              <a:avLst/>
              <a:gdLst>
                <a:gd name="T0" fmla="*/ 94 w 95"/>
                <a:gd name="T1" fmla="*/ 139 h 156"/>
                <a:gd name="T2" fmla="*/ 94 w 95"/>
                <a:gd name="T3" fmla="*/ 139 h 156"/>
                <a:gd name="T4" fmla="*/ 59 w 95"/>
                <a:gd name="T5" fmla="*/ 0 h 156"/>
                <a:gd name="T6" fmla="*/ 0 w 95"/>
                <a:gd name="T7" fmla="*/ 17 h 156"/>
                <a:gd name="T8" fmla="*/ 36 w 95"/>
                <a:gd name="T9" fmla="*/ 155 h 156"/>
                <a:gd name="T10" fmla="*/ 94 w 95"/>
                <a:gd name="T11" fmla="*/ 139 h 156"/>
                <a:gd name="T12" fmla="*/ 94 w 95"/>
                <a:gd name="T13" fmla="*/ 139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56">
                  <a:moveTo>
                    <a:pt x="94" y="139"/>
                  </a:moveTo>
                  <a:lnTo>
                    <a:pt x="94" y="139"/>
                  </a:lnTo>
                  <a:lnTo>
                    <a:pt x="59" y="0"/>
                  </a:lnTo>
                  <a:lnTo>
                    <a:pt x="0" y="17"/>
                  </a:lnTo>
                  <a:lnTo>
                    <a:pt x="36" y="155"/>
                  </a:lnTo>
                  <a:lnTo>
                    <a:pt x="94" y="139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2951" y="1200"/>
              <a:ext cx="134" cy="139"/>
            </a:xfrm>
            <a:custGeom>
              <a:avLst/>
              <a:gdLst>
                <a:gd name="T0" fmla="*/ 2 w 134"/>
                <a:gd name="T1" fmla="*/ 87 h 139"/>
                <a:gd name="T2" fmla="*/ 2 w 134"/>
                <a:gd name="T3" fmla="*/ 87 h 139"/>
                <a:gd name="T4" fmla="*/ 0 w 134"/>
                <a:gd name="T5" fmla="*/ 66 h 139"/>
                <a:gd name="T6" fmla="*/ 4 w 134"/>
                <a:gd name="T7" fmla="*/ 44 h 139"/>
                <a:gd name="T8" fmla="*/ 15 w 134"/>
                <a:gd name="T9" fmla="*/ 26 h 139"/>
                <a:gd name="T10" fmla="*/ 32 w 134"/>
                <a:gd name="T11" fmla="*/ 11 h 139"/>
                <a:gd name="T12" fmla="*/ 49 w 134"/>
                <a:gd name="T13" fmla="*/ 3 h 139"/>
                <a:gd name="T14" fmla="*/ 70 w 134"/>
                <a:gd name="T15" fmla="*/ 0 h 139"/>
                <a:gd name="T16" fmla="*/ 91 w 134"/>
                <a:gd name="T17" fmla="*/ 5 h 139"/>
                <a:gd name="T18" fmla="*/ 110 w 134"/>
                <a:gd name="T19" fmla="*/ 15 h 139"/>
                <a:gd name="T20" fmla="*/ 123 w 134"/>
                <a:gd name="T21" fmla="*/ 31 h 139"/>
                <a:gd name="T22" fmla="*/ 132 w 134"/>
                <a:gd name="T23" fmla="*/ 50 h 139"/>
                <a:gd name="T24" fmla="*/ 133 w 134"/>
                <a:gd name="T25" fmla="*/ 72 h 139"/>
                <a:gd name="T26" fmla="*/ 129 w 134"/>
                <a:gd name="T27" fmla="*/ 93 h 139"/>
                <a:gd name="T28" fmla="*/ 118 w 134"/>
                <a:gd name="T29" fmla="*/ 112 h 139"/>
                <a:gd name="T30" fmla="*/ 102 w 134"/>
                <a:gd name="T31" fmla="*/ 126 h 139"/>
                <a:gd name="T32" fmla="*/ 82 w 134"/>
                <a:gd name="T33" fmla="*/ 134 h 139"/>
                <a:gd name="T34" fmla="*/ 61 w 134"/>
                <a:gd name="T35" fmla="*/ 138 h 139"/>
                <a:gd name="T36" fmla="*/ 42 w 134"/>
                <a:gd name="T37" fmla="*/ 132 h 139"/>
                <a:gd name="T38" fmla="*/ 22 w 134"/>
                <a:gd name="T39" fmla="*/ 121 h 139"/>
                <a:gd name="T40" fmla="*/ 10 w 134"/>
                <a:gd name="T41" fmla="*/ 106 h 139"/>
                <a:gd name="T42" fmla="*/ 2 w 134"/>
                <a:gd name="T43" fmla="*/ 87 h 139"/>
                <a:gd name="T44" fmla="*/ 2 w 134"/>
                <a:gd name="T45" fmla="*/ 87 h 1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9">
                  <a:moveTo>
                    <a:pt x="2" y="87"/>
                  </a:moveTo>
                  <a:lnTo>
                    <a:pt x="2" y="87"/>
                  </a:lnTo>
                  <a:lnTo>
                    <a:pt x="0" y="66"/>
                  </a:lnTo>
                  <a:lnTo>
                    <a:pt x="4" y="44"/>
                  </a:lnTo>
                  <a:lnTo>
                    <a:pt x="15" y="26"/>
                  </a:lnTo>
                  <a:lnTo>
                    <a:pt x="32" y="11"/>
                  </a:lnTo>
                  <a:lnTo>
                    <a:pt x="49" y="3"/>
                  </a:lnTo>
                  <a:lnTo>
                    <a:pt x="70" y="0"/>
                  </a:lnTo>
                  <a:lnTo>
                    <a:pt x="91" y="5"/>
                  </a:lnTo>
                  <a:lnTo>
                    <a:pt x="110" y="15"/>
                  </a:lnTo>
                  <a:lnTo>
                    <a:pt x="123" y="31"/>
                  </a:lnTo>
                  <a:lnTo>
                    <a:pt x="132" y="50"/>
                  </a:lnTo>
                  <a:lnTo>
                    <a:pt x="133" y="72"/>
                  </a:lnTo>
                  <a:lnTo>
                    <a:pt x="129" y="93"/>
                  </a:lnTo>
                  <a:lnTo>
                    <a:pt x="118" y="112"/>
                  </a:lnTo>
                  <a:lnTo>
                    <a:pt x="102" y="126"/>
                  </a:lnTo>
                  <a:lnTo>
                    <a:pt x="82" y="134"/>
                  </a:lnTo>
                  <a:lnTo>
                    <a:pt x="61" y="138"/>
                  </a:lnTo>
                  <a:lnTo>
                    <a:pt x="42" y="132"/>
                  </a:lnTo>
                  <a:lnTo>
                    <a:pt x="22" y="121"/>
                  </a:lnTo>
                  <a:lnTo>
                    <a:pt x="10" y="106"/>
                  </a:lnTo>
                  <a:lnTo>
                    <a:pt x="2" y="87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568" y="1440"/>
              <a:ext cx="1200" cy="1248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2555" y="1455"/>
              <a:ext cx="1207" cy="1239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2713" y="2573"/>
              <a:ext cx="128" cy="156"/>
            </a:xfrm>
            <a:custGeom>
              <a:avLst/>
              <a:gdLst>
                <a:gd name="T0" fmla="*/ 127 w 128"/>
                <a:gd name="T1" fmla="*/ 36 h 156"/>
                <a:gd name="T2" fmla="*/ 127 w 128"/>
                <a:gd name="T3" fmla="*/ 36 h 156"/>
                <a:gd name="T4" fmla="*/ 50 w 128"/>
                <a:gd name="T5" fmla="*/ 155 h 156"/>
                <a:gd name="T6" fmla="*/ 0 w 128"/>
                <a:gd name="T7" fmla="*/ 119 h 156"/>
                <a:gd name="T8" fmla="*/ 76 w 128"/>
                <a:gd name="T9" fmla="*/ 0 h 156"/>
                <a:gd name="T10" fmla="*/ 127 w 128"/>
                <a:gd name="T11" fmla="*/ 36 h 156"/>
                <a:gd name="T12" fmla="*/ 127 w 128"/>
                <a:gd name="T13" fmla="*/ 36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8" h="156">
                  <a:moveTo>
                    <a:pt x="127" y="36"/>
                  </a:moveTo>
                  <a:lnTo>
                    <a:pt x="127" y="36"/>
                  </a:lnTo>
                  <a:lnTo>
                    <a:pt x="50" y="155"/>
                  </a:lnTo>
                  <a:lnTo>
                    <a:pt x="0" y="119"/>
                  </a:lnTo>
                  <a:lnTo>
                    <a:pt x="76" y="0"/>
                  </a:lnTo>
                  <a:lnTo>
                    <a:pt x="127" y="36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2635" y="2695"/>
              <a:ext cx="134" cy="139"/>
            </a:xfrm>
            <a:custGeom>
              <a:avLst/>
              <a:gdLst>
                <a:gd name="T0" fmla="*/ 11 w 134"/>
                <a:gd name="T1" fmla="*/ 29 h 139"/>
                <a:gd name="T2" fmla="*/ 11 w 134"/>
                <a:gd name="T3" fmla="*/ 29 h 139"/>
                <a:gd name="T4" fmla="*/ 2 w 134"/>
                <a:gd name="T5" fmla="*/ 48 h 139"/>
                <a:gd name="T6" fmla="*/ 0 w 134"/>
                <a:gd name="T7" fmla="*/ 69 h 139"/>
                <a:gd name="T8" fmla="*/ 4 w 134"/>
                <a:gd name="T9" fmla="*/ 90 h 139"/>
                <a:gd name="T10" fmla="*/ 15 w 134"/>
                <a:gd name="T11" fmla="*/ 110 h 139"/>
                <a:gd name="T12" fmla="*/ 30 w 134"/>
                <a:gd name="T13" fmla="*/ 126 h 139"/>
                <a:gd name="T14" fmla="*/ 49 w 134"/>
                <a:gd name="T15" fmla="*/ 134 h 139"/>
                <a:gd name="T16" fmla="*/ 70 w 134"/>
                <a:gd name="T17" fmla="*/ 138 h 139"/>
                <a:gd name="T18" fmla="*/ 90 w 134"/>
                <a:gd name="T19" fmla="*/ 133 h 139"/>
                <a:gd name="T20" fmla="*/ 108 w 134"/>
                <a:gd name="T21" fmla="*/ 122 h 139"/>
                <a:gd name="T22" fmla="*/ 123 w 134"/>
                <a:gd name="T23" fmla="*/ 107 h 139"/>
                <a:gd name="T24" fmla="*/ 132 w 134"/>
                <a:gd name="T25" fmla="*/ 87 h 139"/>
                <a:gd name="T26" fmla="*/ 133 w 134"/>
                <a:gd name="T27" fmla="*/ 67 h 139"/>
                <a:gd name="T28" fmla="*/ 128 w 134"/>
                <a:gd name="T29" fmla="*/ 44 h 139"/>
                <a:gd name="T30" fmla="*/ 118 w 134"/>
                <a:gd name="T31" fmla="*/ 25 h 139"/>
                <a:gd name="T32" fmla="*/ 102 w 134"/>
                <a:gd name="T33" fmla="*/ 11 h 139"/>
                <a:gd name="T34" fmla="*/ 83 w 134"/>
                <a:gd name="T35" fmla="*/ 2 h 139"/>
                <a:gd name="T36" fmla="*/ 63 w 134"/>
                <a:gd name="T37" fmla="*/ 0 h 139"/>
                <a:gd name="T38" fmla="*/ 42 w 134"/>
                <a:gd name="T39" fmla="*/ 4 h 139"/>
                <a:gd name="T40" fmla="*/ 24 w 134"/>
                <a:gd name="T41" fmla="*/ 14 h 139"/>
                <a:gd name="T42" fmla="*/ 11 w 134"/>
                <a:gd name="T43" fmla="*/ 29 h 139"/>
                <a:gd name="T44" fmla="*/ 11 w 134"/>
                <a:gd name="T45" fmla="*/ 29 h 1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9">
                  <a:moveTo>
                    <a:pt x="11" y="29"/>
                  </a:moveTo>
                  <a:lnTo>
                    <a:pt x="11" y="29"/>
                  </a:lnTo>
                  <a:lnTo>
                    <a:pt x="2" y="48"/>
                  </a:lnTo>
                  <a:lnTo>
                    <a:pt x="0" y="69"/>
                  </a:lnTo>
                  <a:lnTo>
                    <a:pt x="4" y="90"/>
                  </a:lnTo>
                  <a:lnTo>
                    <a:pt x="15" y="110"/>
                  </a:lnTo>
                  <a:lnTo>
                    <a:pt x="30" y="126"/>
                  </a:lnTo>
                  <a:lnTo>
                    <a:pt x="49" y="134"/>
                  </a:lnTo>
                  <a:lnTo>
                    <a:pt x="70" y="138"/>
                  </a:lnTo>
                  <a:lnTo>
                    <a:pt x="90" y="133"/>
                  </a:lnTo>
                  <a:lnTo>
                    <a:pt x="108" y="122"/>
                  </a:lnTo>
                  <a:lnTo>
                    <a:pt x="123" y="107"/>
                  </a:lnTo>
                  <a:lnTo>
                    <a:pt x="132" y="87"/>
                  </a:lnTo>
                  <a:lnTo>
                    <a:pt x="133" y="67"/>
                  </a:lnTo>
                  <a:lnTo>
                    <a:pt x="128" y="44"/>
                  </a:lnTo>
                  <a:lnTo>
                    <a:pt x="118" y="25"/>
                  </a:lnTo>
                  <a:lnTo>
                    <a:pt x="102" y="11"/>
                  </a:lnTo>
                  <a:lnTo>
                    <a:pt x="83" y="2"/>
                  </a:lnTo>
                  <a:lnTo>
                    <a:pt x="63" y="0"/>
                  </a:lnTo>
                  <a:lnTo>
                    <a:pt x="42" y="4"/>
                  </a:lnTo>
                  <a:lnTo>
                    <a:pt x="24" y="14"/>
                  </a:lnTo>
                  <a:lnTo>
                    <a:pt x="11" y="29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auto">
            <a:xfrm>
              <a:off x="3505" y="1455"/>
              <a:ext cx="127" cy="155"/>
            </a:xfrm>
            <a:custGeom>
              <a:avLst/>
              <a:gdLst>
                <a:gd name="T0" fmla="*/ 0 w 127"/>
                <a:gd name="T1" fmla="*/ 118 h 155"/>
                <a:gd name="T2" fmla="*/ 0 w 127"/>
                <a:gd name="T3" fmla="*/ 118 h 155"/>
                <a:gd name="T4" fmla="*/ 76 w 127"/>
                <a:gd name="T5" fmla="*/ 0 h 155"/>
                <a:gd name="T6" fmla="*/ 126 w 127"/>
                <a:gd name="T7" fmla="*/ 35 h 155"/>
                <a:gd name="T8" fmla="*/ 50 w 127"/>
                <a:gd name="T9" fmla="*/ 154 h 155"/>
                <a:gd name="T10" fmla="*/ 0 w 127"/>
                <a:gd name="T11" fmla="*/ 118 h 155"/>
                <a:gd name="T12" fmla="*/ 0 w 127"/>
                <a:gd name="T13" fmla="*/ 118 h 1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7" h="155">
                  <a:moveTo>
                    <a:pt x="0" y="118"/>
                  </a:moveTo>
                  <a:lnTo>
                    <a:pt x="0" y="118"/>
                  </a:lnTo>
                  <a:lnTo>
                    <a:pt x="76" y="0"/>
                  </a:lnTo>
                  <a:lnTo>
                    <a:pt x="126" y="35"/>
                  </a:lnTo>
                  <a:lnTo>
                    <a:pt x="50" y="154"/>
                  </a:lnTo>
                  <a:lnTo>
                    <a:pt x="0" y="118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auto">
            <a:xfrm>
              <a:off x="3576" y="1350"/>
              <a:ext cx="135" cy="139"/>
            </a:xfrm>
            <a:custGeom>
              <a:avLst/>
              <a:gdLst>
                <a:gd name="T0" fmla="*/ 122 w 135"/>
                <a:gd name="T1" fmla="*/ 109 h 139"/>
                <a:gd name="T2" fmla="*/ 122 w 135"/>
                <a:gd name="T3" fmla="*/ 109 h 139"/>
                <a:gd name="T4" fmla="*/ 131 w 135"/>
                <a:gd name="T5" fmla="*/ 89 h 139"/>
                <a:gd name="T6" fmla="*/ 134 w 135"/>
                <a:gd name="T7" fmla="*/ 68 h 139"/>
                <a:gd name="T8" fmla="*/ 129 w 135"/>
                <a:gd name="T9" fmla="*/ 47 h 139"/>
                <a:gd name="T10" fmla="*/ 118 w 135"/>
                <a:gd name="T11" fmla="*/ 28 h 139"/>
                <a:gd name="T12" fmla="*/ 103 w 135"/>
                <a:gd name="T13" fmla="*/ 13 h 139"/>
                <a:gd name="T14" fmla="*/ 84 w 135"/>
                <a:gd name="T15" fmla="*/ 3 h 139"/>
                <a:gd name="T16" fmla="*/ 63 w 135"/>
                <a:gd name="T17" fmla="*/ 0 h 139"/>
                <a:gd name="T18" fmla="*/ 42 w 135"/>
                <a:gd name="T19" fmla="*/ 5 h 139"/>
                <a:gd name="T20" fmla="*/ 25 w 135"/>
                <a:gd name="T21" fmla="*/ 15 h 139"/>
                <a:gd name="T22" fmla="*/ 11 w 135"/>
                <a:gd name="T23" fmla="*/ 31 h 139"/>
                <a:gd name="T24" fmla="*/ 2 w 135"/>
                <a:gd name="T25" fmla="*/ 50 h 139"/>
                <a:gd name="T26" fmla="*/ 0 w 135"/>
                <a:gd name="T27" fmla="*/ 71 h 139"/>
                <a:gd name="T28" fmla="*/ 4 w 135"/>
                <a:gd name="T29" fmla="*/ 93 h 139"/>
                <a:gd name="T30" fmla="*/ 14 w 135"/>
                <a:gd name="T31" fmla="*/ 112 h 139"/>
                <a:gd name="T32" fmla="*/ 31 w 135"/>
                <a:gd name="T33" fmla="*/ 127 h 139"/>
                <a:gd name="T34" fmla="*/ 50 w 135"/>
                <a:gd name="T35" fmla="*/ 136 h 139"/>
                <a:gd name="T36" fmla="*/ 70 w 135"/>
                <a:gd name="T37" fmla="*/ 138 h 139"/>
                <a:gd name="T38" fmla="*/ 92 w 135"/>
                <a:gd name="T39" fmla="*/ 134 h 139"/>
                <a:gd name="T40" fmla="*/ 109 w 135"/>
                <a:gd name="T41" fmla="*/ 124 h 139"/>
                <a:gd name="T42" fmla="*/ 122 w 135"/>
                <a:gd name="T43" fmla="*/ 109 h 139"/>
                <a:gd name="T44" fmla="*/ 122 w 135"/>
                <a:gd name="T45" fmla="*/ 109 h 1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5" h="139">
                  <a:moveTo>
                    <a:pt x="122" y="109"/>
                  </a:moveTo>
                  <a:lnTo>
                    <a:pt x="122" y="109"/>
                  </a:lnTo>
                  <a:lnTo>
                    <a:pt x="131" y="89"/>
                  </a:lnTo>
                  <a:lnTo>
                    <a:pt x="134" y="68"/>
                  </a:lnTo>
                  <a:lnTo>
                    <a:pt x="129" y="47"/>
                  </a:lnTo>
                  <a:lnTo>
                    <a:pt x="118" y="28"/>
                  </a:lnTo>
                  <a:lnTo>
                    <a:pt x="103" y="13"/>
                  </a:lnTo>
                  <a:lnTo>
                    <a:pt x="84" y="3"/>
                  </a:lnTo>
                  <a:lnTo>
                    <a:pt x="63" y="0"/>
                  </a:lnTo>
                  <a:lnTo>
                    <a:pt x="42" y="5"/>
                  </a:lnTo>
                  <a:lnTo>
                    <a:pt x="25" y="15"/>
                  </a:lnTo>
                  <a:lnTo>
                    <a:pt x="11" y="31"/>
                  </a:lnTo>
                  <a:lnTo>
                    <a:pt x="2" y="50"/>
                  </a:lnTo>
                  <a:lnTo>
                    <a:pt x="0" y="71"/>
                  </a:lnTo>
                  <a:lnTo>
                    <a:pt x="4" y="93"/>
                  </a:lnTo>
                  <a:lnTo>
                    <a:pt x="14" y="112"/>
                  </a:lnTo>
                  <a:lnTo>
                    <a:pt x="31" y="127"/>
                  </a:lnTo>
                  <a:lnTo>
                    <a:pt x="50" y="136"/>
                  </a:lnTo>
                  <a:lnTo>
                    <a:pt x="70" y="138"/>
                  </a:lnTo>
                  <a:lnTo>
                    <a:pt x="92" y="134"/>
                  </a:lnTo>
                  <a:lnTo>
                    <a:pt x="109" y="124"/>
                  </a:lnTo>
                  <a:lnTo>
                    <a:pt x="122" y="109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2" name="Freeform 18"/>
            <p:cNvSpPr>
              <a:spLocks/>
            </p:cNvSpPr>
            <p:nvPr/>
          </p:nvSpPr>
          <p:spPr bwMode="auto">
            <a:xfrm>
              <a:off x="2740" y="1402"/>
              <a:ext cx="124" cy="157"/>
            </a:xfrm>
            <a:custGeom>
              <a:avLst/>
              <a:gdLst>
                <a:gd name="T0" fmla="*/ 123 w 124"/>
                <a:gd name="T1" fmla="*/ 123 h 157"/>
                <a:gd name="T2" fmla="*/ 123 w 124"/>
                <a:gd name="T3" fmla="*/ 123 h 157"/>
                <a:gd name="T4" fmla="*/ 52 w 124"/>
                <a:gd name="T5" fmla="*/ 0 h 157"/>
                <a:gd name="T6" fmla="*/ 0 w 124"/>
                <a:gd name="T7" fmla="*/ 33 h 157"/>
                <a:gd name="T8" fmla="*/ 71 w 124"/>
                <a:gd name="T9" fmla="*/ 156 h 157"/>
                <a:gd name="T10" fmla="*/ 123 w 124"/>
                <a:gd name="T11" fmla="*/ 123 h 157"/>
                <a:gd name="T12" fmla="*/ 123 w 124"/>
                <a:gd name="T13" fmla="*/ 123 h 1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157">
                  <a:moveTo>
                    <a:pt x="123" y="123"/>
                  </a:moveTo>
                  <a:lnTo>
                    <a:pt x="123" y="123"/>
                  </a:lnTo>
                  <a:lnTo>
                    <a:pt x="52" y="0"/>
                  </a:lnTo>
                  <a:lnTo>
                    <a:pt x="0" y="33"/>
                  </a:lnTo>
                  <a:lnTo>
                    <a:pt x="71" y="156"/>
                  </a:lnTo>
                  <a:lnTo>
                    <a:pt x="123" y="123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3" name="Freeform 19"/>
            <p:cNvSpPr>
              <a:spLocks/>
            </p:cNvSpPr>
            <p:nvPr/>
          </p:nvSpPr>
          <p:spPr bwMode="auto">
            <a:xfrm>
              <a:off x="2666" y="1296"/>
              <a:ext cx="134" cy="138"/>
            </a:xfrm>
            <a:custGeom>
              <a:avLst/>
              <a:gdLst>
                <a:gd name="T0" fmla="*/ 9 w 134"/>
                <a:gd name="T1" fmla="*/ 104 h 138"/>
                <a:gd name="T2" fmla="*/ 9 w 134"/>
                <a:gd name="T3" fmla="*/ 104 h 138"/>
                <a:gd name="T4" fmla="*/ 2 w 134"/>
                <a:gd name="T5" fmla="*/ 85 h 138"/>
                <a:gd name="T6" fmla="*/ 0 w 134"/>
                <a:gd name="T7" fmla="*/ 62 h 138"/>
                <a:gd name="T8" fmla="*/ 5 w 134"/>
                <a:gd name="T9" fmla="*/ 42 h 138"/>
                <a:gd name="T10" fmla="*/ 17 w 134"/>
                <a:gd name="T11" fmla="*/ 23 h 138"/>
                <a:gd name="T12" fmla="*/ 33 w 134"/>
                <a:gd name="T13" fmla="*/ 10 h 138"/>
                <a:gd name="T14" fmla="*/ 52 w 134"/>
                <a:gd name="T15" fmla="*/ 1 h 138"/>
                <a:gd name="T16" fmla="*/ 74 w 134"/>
                <a:gd name="T17" fmla="*/ 0 h 138"/>
                <a:gd name="T18" fmla="*/ 94 w 134"/>
                <a:gd name="T19" fmla="*/ 4 h 138"/>
                <a:gd name="T20" fmla="*/ 112 w 134"/>
                <a:gd name="T21" fmla="*/ 16 h 138"/>
                <a:gd name="T22" fmla="*/ 124 w 134"/>
                <a:gd name="T23" fmla="*/ 32 h 138"/>
                <a:gd name="T24" fmla="*/ 131 w 134"/>
                <a:gd name="T25" fmla="*/ 53 h 138"/>
                <a:gd name="T26" fmla="*/ 133 w 134"/>
                <a:gd name="T27" fmla="*/ 74 h 138"/>
                <a:gd name="T28" fmla="*/ 128 w 134"/>
                <a:gd name="T29" fmla="*/ 94 h 138"/>
                <a:gd name="T30" fmla="*/ 116 w 134"/>
                <a:gd name="T31" fmla="*/ 113 h 138"/>
                <a:gd name="T32" fmla="*/ 99 w 134"/>
                <a:gd name="T33" fmla="*/ 127 h 138"/>
                <a:gd name="T34" fmla="*/ 80 w 134"/>
                <a:gd name="T35" fmla="*/ 135 h 138"/>
                <a:gd name="T36" fmla="*/ 59 w 134"/>
                <a:gd name="T37" fmla="*/ 137 h 138"/>
                <a:gd name="T38" fmla="*/ 39 w 134"/>
                <a:gd name="T39" fmla="*/ 131 h 138"/>
                <a:gd name="T40" fmla="*/ 22 w 134"/>
                <a:gd name="T41" fmla="*/ 121 h 138"/>
                <a:gd name="T42" fmla="*/ 9 w 134"/>
                <a:gd name="T43" fmla="*/ 104 h 138"/>
                <a:gd name="T44" fmla="*/ 9 w 134"/>
                <a:gd name="T45" fmla="*/ 104 h 1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8">
                  <a:moveTo>
                    <a:pt x="9" y="104"/>
                  </a:moveTo>
                  <a:lnTo>
                    <a:pt x="9" y="104"/>
                  </a:lnTo>
                  <a:lnTo>
                    <a:pt x="2" y="85"/>
                  </a:lnTo>
                  <a:lnTo>
                    <a:pt x="0" y="62"/>
                  </a:lnTo>
                  <a:lnTo>
                    <a:pt x="5" y="42"/>
                  </a:lnTo>
                  <a:lnTo>
                    <a:pt x="17" y="23"/>
                  </a:lnTo>
                  <a:lnTo>
                    <a:pt x="33" y="10"/>
                  </a:lnTo>
                  <a:lnTo>
                    <a:pt x="52" y="1"/>
                  </a:lnTo>
                  <a:lnTo>
                    <a:pt x="74" y="0"/>
                  </a:lnTo>
                  <a:lnTo>
                    <a:pt x="94" y="4"/>
                  </a:lnTo>
                  <a:lnTo>
                    <a:pt x="112" y="16"/>
                  </a:lnTo>
                  <a:lnTo>
                    <a:pt x="124" y="32"/>
                  </a:lnTo>
                  <a:lnTo>
                    <a:pt x="131" y="53"/>
                  </a:lnTo>
                  <a:lnTo>
                    <a:pt x="133" y="74"/>
                  </a:lnTo>
                  <a:lnTo>
                    <a:pt x="128" y="94"/>
                  </a:lnTo>
                  <a:lnTo>
                    <a:pt x="116" y="113"/>
                  </a:lnTo>
                  <a:lnTo>
                    <a:pt x="99" y="127"/>
                  </a:lnTo>
                  <a:lnTo>
                    <a:pt x="80" y="135"/>
                  </a:lnTo>
                  <a:lnTo>
                    <a:pt x="59" y="137"/>
                  </a:lnTo>
                  <a:lnTo>
                    <a:pt x="39" y="131"/>
                  </a:lnTo>
                  <a:lnTo>
                    <a:pt x="22" y="121"/>
                  </a:lnTo>
                  <a:lnTo>
                    <a:pt x="9" y="104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3481" y="2562"/>
              <a:ext cx="125" cy="156"/>
            </a:xfrm>
            <a:custGeom>
              <a:avLst/>
              <a:gdLst>
                <a:gd name="T0" fmla="*/ 0 w 125"/>
                <a:gd name="T1" fmla="*/ 32 h 156"/>
                <a:gd name="T2" fmla="*/ 0 w 125"/>
                <a:gd name="T3" fmla="*/ 32 h 156"/>
                <a:gd name="T4" fmla="*/ 71 w 125"/>
                <a:gd name="T5" fmla="*/ 155 h 156"/>
                <a:gd name="T6" fmla="*/ 124 w 125"/>
                <a:gd name="T7" fmla="*/ 122 h 156"/>
                <a:gd name="T8" fmla="*/ 54 w 125"/>
                <a:gd name="T9" fmla="*/ 0 h 156"/>
                <a:gd name="T10" fmla="*/ 0 w 125"/>
                <a:gd name="T11" fmla="*/ 32 h 156"/>
                <a:gd name="T12" fmla="*/ 0 w 125"/>
                <a:gd name="T13" fmla="*/ 32 h 1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5" h="156">
                  <a:moveTo>
                    <a:pt x="0" y="32"/>
                  </a:moveTo>
                  <a:lnTo>
                    <a:pt x="0" y="32"/>
                  </a:lnTo>
                  <a:lnTo>
                    <a:pt x="71" y="155"/>
                  </a:lnTo>
                  <a:lnTo>
                    <a:pt x="124" y="122"/>
                  </a:lnTo>
                  <a:lnTo>
                    <a:pt x="54" y="0"/>
                  </a:lnTo>
                  <a:lnTo>
                    <a:pt x="0" y="32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3546" y="2687"/>
              <a:ext cx="134" cy="138"/>
            </a:xfrm>
            <a:custGeom>
              <a:avLst/>
              <a:gdLst>
                <a:gd name="T0" fmla="*/ 124 w 134"/>
                <a:gd name="T1" fmla="*/ 31 h 138"/>
                <a:gd name="T2" fmla="*/ 124 w 134"/>
                <a:gd name="T3" fmla="*/ 31 h 138"/>
                <a:gd name="T4" fmla="*/ 131 w 134"/>
                <a:gd name="T5" fmla="*/ 52 h 138"/>
                <a:gd name="T6" fmla="*/ 133 w 134"/>
                <a:gd name="T7" fmla="*/ 75 h 138"/>
                <a:gd name="T8" fmla="*/ 127 w 134"/>
                <a:gd name="T9" fmla="*/ 94 h 138"/>
                <a:gd name="T10" fmla="*/ 116 w 134"/>
                <a:gd name="T11" fmla="*/ 113 h 138"/>
                <a:gd name="T12" fmla="*/ 100 w 134"/>
                <a:gd name="T13" fmla="*/ 127 h 138"/>
                <a:gd name="T14" fmla="*/ 80 w 134"/>
                <a:gd name="T15" fmla="*/ 135 h 138"/>
                <a:gd name="T16" fmla="*/ 59 w 134"/>
                <a:gd name="T17" fmla="*/ 137 h 138"/>
                <a:gd name="T18" fmla="*/ 39 w 134"/>
                <a:gd name="T19" fmla="*/ 132 h 138"/>
                <a:gd name="T20" fmla="*/ 22 w 134"/>
                <a:gd name="T21" fmla="*/ 120 h 138"/>
                <a:gd name="T22" fmla="*/ 8 w 134"/>
                <a:gd name="T23" fmla="*/ 105 h 138"/>
                <a:gd name="T24" fmla="*/ 1 w 134"/>
                <a:gd name="T25" fmla="*/ 84 h 138"/>
                <a:gd name="T26" fmla="*/ 0 w 134"/>
                <a:gd name="T27" fmla="*/ 63 h 138"/>
                <a:gd name="T28" fmla="*/ 5 w 134"/>
                <a:gd name="T29" fmla="*/ 42 h 138"/>
                <a:gd name="T30" fmla="*/ 16 w 134"/>
                <a:gd name="T31" fmla="*/ 24 h 138"/>
                <a:gd name="T32" fmla="*/ 34 w 134"/>
                <a:gd name="T33" fmla="*/ 9 h 138"/>
                <a:gd name="T34" fmla="*/ 53 w 134"/>
                <a:gd name="T35" fmla="*/ 1 h 138"/>
                <a:gd name="T36" fmla="*/ 73 w 134"/>
                <a:gd name="T37" fmla="*/ 0 h 138"/>
                <a:gd name="T38" fmla="*/ 95 w 134"/>
                <a:gd name="T39" fmla="*/ 5 h 138"/>
                <a:gd name="T40" fmla="*/ 112 w 134"/>
                <a:gd name="T41" fmla="*/ 16 h 138"/>
                <a:gd name="T42" fmla="*/ 124 w 134"/>
                <a:gd name="T43" fmla="*/ 31 h 138"/>
                <a:gd name="T44" fmla="*/ 124 w 134"/>
                <a:gd name="T45" fmla="*/ 31 h 1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38">
                  <a:moveTo>
                    <a:pt x="124" y="31"/>
                  </a:moveTo>
                  <a:lnTo>
                    <a:pt x="124" y="31"/>
                  </a:lnTo>
                  <a:lnTo>
                    <a:pt x="131" y="52"/>
                  </a:lnTo>
                  <a:lnTo>
                    <a:pt x="133" y="75"/>
                  </a:lnTo>
                  <a:lnTo>
                    <a:pt x="127" y="94"/>
                  </a:lnTo>
                  <a:lnTo>
                    <a:pt x="116" y="113"/>
                  </a:lnTo>
                  <a:lnTo>
                    <a:pt x="100" y="127"/>
                  </a:lnTo>
                  <a:lnTo>
                    <a:pt x="80" y="135"/>
                  </a:lnTo>
                  <a:lnTo>
                    <a:pt x="59" y="137"/>
                  </a:lnTo>
                  <a:lnTo>
                    <a:pt x="39" y="132"/>
                  </a:lnTo>
                  <a:lnTo>
                    <a:pt x="22" y="120"/>
                  </a:lnTo>
                  <a:lnTo>
                    <a:pt x="8" y="105"/>
                  </a:lnTo>
                  <a:lnTo>
                    <a:pt x="1" y="84"/>
                  </a:lnTo>
                  <a:lnTo>
                    <a:pt x="0" y="63"/>
                  </a:lnTo>
                  <a:lnTo>
                    <a:pt x="5" y="42"/>
                  </a:lnTo>
                  <a:lnTo>
                    <a:pt x="16" y="24"/>
                  </a:lnTo>
                  <a:lnTo>
                    <a:pt x="34" y="9"/>
                  </a:lnTo>
                  <a:lnTo>
                    <a:pt x="53" y="1"/>
                  </a:lnTo>
                  <a:lnTo>
                    <a:pt x="73" y="0"/>
                  </a:lnTo>
                  <a:lnTo>
                    <a:pt x="95" y="5"/>
                  </a:lnTo>
                  <a:lnTo>
                    <a:pt x="112" y="16"/>
                  </a:lnTo>
                  <a:lnTo>
                    <a:pt x="124" y="31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3641" y="2396"/>
              <a:ext cx="145" cy="144"/>
            </a:xfrm>
            <a:custGeom>
              <a:avLst/>
              <a:gdLst>
                <a:gd name="T0" fmla="*/ 0 w 145"/>
                <a:gd name="T1" fmla="*/ 47 h 144"/>
                <a:gd name="T2" fmla="*/ 0 w 145"/>
                <a:gd name="T3" fmla="*/ 47 h 144"/>
                <a:gd name="T4" fmla="*/ 102 w 145"/>
                <a:gd name="T5" fmla="*/ 143 h 144"/>
                <a:gd name="T6" fmla="*/ 144 w 145"/>
                <a:gd name="T7" fmla="*/ 95 h 144"/>
                <a:gd name="T8" fmla="*/ 42 w 145"/>
                <a:gd name="T9" fmla="*/ 0 h 144"/>
                <a:gd name="T10" fmla="*/ 0 w 145"/>
                <a:gd name="T11" fmla="*/ 47 h 144"/>
                <a:gd name="T12" fmla="*/ 0 w 145"/>
                <a:gd name="T13" fmla="*/ 47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5" h="144">
                  <a:moveTo>
                    <a:pt x="0" y="47"/>
                  </a:moveTo>
                  <a:lnTo>
                    <a:pt x="0" y="47"/>
                  </a:lnTo>
                  <a:lnTo>
                    <a:pt x="102" y="143"/>
                  </a:lnTo>
                  <a:lnTo>
                    <a:pt x="144" y="95"/>
                  </a:lnTo>
                  <a:lnTo>
                    <a:pt x="42" y="0"/>
                  </a:lnTo>
                  <a:lnTo>
                    <a:pt x="0" y="47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3746" y="2488"/>
              <a:ext cx="133" cy="140"/>
            </a:xfrm>
            <a:custGeom>
              <a:avLst/>
              <a:gdLst>
                <a:gd name="T0" fmla="*/ 110 w 133"/>
                <a:gd name="T1" fmla="*/ 17 h 140"/>
                <a:gd name="T2" fmla="*/ 110 w 133"/>
                <a:gd name="T3" fmla="*/ 17 h 140"/>
                <a:gd name="T4" fmla="*/ 124 w 133"/>
                <a:gd name="T5" fmla="*/ 35 h 140"/>
                <a:gd name="T6" fmla="*/ 132 w 133"/>
                <a:gd name="T7" fmla="*/ 54 h 140"/>
                <a:gd name="T8" fmla="*/ 132 w 133"/>
                <a:gd name="T9" fmla="*/ 75 h 140"/>
                <a:gd name="T10" fmla="*/ 127 w 133"/>
                <a:gd name="T11" fmla="*/ 97 h 140"/>
                <a:gd name="T12" fmla="*/ 115 w 133"/>
                <a:gd name="T13" fmla="*/ 114 h 140"/>
                <a:gd name="T14" fmla="*/ 98 w 133"/>
                <a:gd name="T15" fmla="*/ 129 h 140"/>
                <a:gd name="T16" fmla="*/ 79 w 133"/>
                <a:gd name="T17" fmla="*/ 138 h 140"/>
                <a:gd name="T18" fmla="*/ 58 w 133"/>
                <a:gd name="T19" fmla="*/ 139 h 140"/>
                <a:gd name="T20" fmla="*/ 38 w 133"/>
                <a:gd name="T21" fmla="*/ 133 h 140"/>
                <a:gd name="T22" fmla="*/ 21 w 133"/>
                <a:gd name="T23" fmla="*/ 121 h 140"/>
                <a:gd name="T24" fmla="*/ 8 w 133"/>
                <a:gd name="T25" fmla="*/ 103 h 140"/>
                <a:gd name="T26" fmla="*/ 1 w 133"/>
                <a:gd name="T27" fmla="*/ 85 h 140"/>
                <a:gd name="T28" fmla="*/ 0 w 133"/>
                <a:gd name="T29" fmla="*/ 62 h 140"/>
                <a:gd name="T30" fmla="*/ 5 w 133"/>
                <a:gd name="T31" fmla="*/ 41 h 140"/>
                <a:gd name="T32" fmla="*/ 17 w 133"/>
                <a:gd name="T33" fmla="*/ 23 h 140"/>
                <a:gd name="T34" fmla="*/ 35 w 133"/>
                <a:gd name="T35" fmla="*/ 8 h 140"/>
                <a:gd name="T36" fmla="*/ 54 w 133"/>
                <a:gd name="T37" fmla="*/ 2 h 140"/>
                <a:gd name="T38" fmla="*/ 76 w 133"/>
                <a:gd name="T39" fmla="*/ 0 h 140"/>
                <a:gd name="T40" fmla="*/ 94 w 133"/>
                <a:gd name="T41" fmla="*/ 5 h 140"/>
                <a:gd name="T42" fmla="*/ 110 w 133"/>
                <a:gd name="T43" fmla="*/ 17 h 140"/>
                <a:gd name="T44" fmla="*/ 110 w 133"/>
                <a:gd name="T45" fmla="*/ 17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3" h="140">
                  <a:moveTo>
                    <a:pt x="110" y="17"/>
                  </a:moveTo>
                  <a:lnTo>
                    <a:pt x="110" y="17"/>
                  </a:lnTo>
                  <a:lnTo>
                    <a:pt x="124" y="35"/>
                  </a:lnTo>
                  <a:lnTo>
                    <a:pt x="132" y="54"/>
                  </a:lnTo>
                  <a:lnTo>
                    <a:pt x="132" y="75"/>
                  </a:lnTo>
                  <a:lnTo>
                    <a:pt x="127" y="97"/>
                  </a:lnTo>
                  <a:lnTo>
                    <a:pt x="115" y="114"/>
                  </a:lnTo>
                  <a:lnTo>
                    <a:pt x="98" y="129"/>
                  </a:lnTo>
                  <a:lnTo>
                    <a:pt x="79" y="138"/>
                  </a:lnTo>
                  <a:lnTo>
                    <a:pt x="58" y="139"/>
                  </a:lnTo>
                  <a:lnTo>
                    <a:pt x="38" y="133"/>
                  </a:lnTo>
                  <a:lnTo>
                    <a:pt x="21" y="121"/>
                  </a:lnTo>
                  <a:lnTo>
                    <a:pt x="8" y="103"/>
                  </a:lnTo>
                  <a:lnTo>
                    <a:pt x="1" y="85"/>
                  </a:lnTo>
                  <a:lnTo>
                    <a:pt x="0" y="62"/>
                  </a:lnTo>
                  <a:lnTo>
                    <a:pt x="5" y="41"/>
                  </a:lnTo>
                  <a:lnTo>
                    <a:pt x="17" y="23"/>
                  </a:lnTo>
                  <a:lnTo>
                    <a:pt x="35" y="8"/>
                  </a:lnTo>
                  <a:lnTo>
                    <a:pt x="54" y="2"/>
                  </a:lnTo>
                  <a:lnTo>
                    <a:pt x="76" y="0"/>
                  </a:lnTo>
                  <a:lnTo>
                    <a:pt x="94" y="5"/>
                  </a:lnTo>
                  <a:lnTo>
                    <a:pt x="110" y="17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3729" y="2215"/>
              <a:ext cx="152" cy="111"/>
            </a:xfrm>
            <a:custGeom>
              <a:avLst/>
              <a:gdLst>
                <a:gd name="T0" fmla="*/ 0 w 152"/>
                <a:gd name="T1" fmla="*/ 58 h 111"/>
                <a:gd name="T2" fmla="*/ 0 w 152"/>
                <a:gd name="T3" fmla="*/ 58 h 111"/>
                <a:gd name="T4" fmla="*/ 127 w 152"/>
                <a:gd name="T5" fmla="*/ 110 h 111"/>
                <a:gd name="T6" fmla="*/ 151 w 152"/>
                <a:gd name="T7" fmla="*/ 51 h 111"/>
                <a:gd name="T8" fmla="*/ 22 w 152"/>
                <a:gd name="T9" fmla="*/ 0 h 111"/>
                <a:gd name="T10" fmla="*/ 0 w 152"/>
                <a:gd name="T11" fmla="*/ 58 h 111"/>
                <a:gd name="T12" fmla="*/ 0 w 152"/>
                <a:gd name="T13" fmla="*/ 58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2" h="111">
                  <a:moveTo>
                    <a:pt x="0" y="58"/>
                  </a:moveTo>
                  <a:lnTo>
                    <a:pt x="0" y="58"/>
                  </a:lnTo>
                  <a:lnTo>
                    <a:pt x="127" y="110"/>
                  </a:lnTo>
                  <a:lnTo>
                    <a:pt x="151" y="51"/>
                  </a:lnTo>
                  <a:lnTo>
                    <a:pt x="22" y="0"/>
                  </a:lnTo>
                  <a:lnTo>
                    <a:pt x="0" y="58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3861" y="2247"/>
              <a:ext cx="133" cy="141"/>
            </a:xfrm>
            <a:custGeom>
              <a:avLst/>
              <a:gdLst>
                <a:gd name="T0" fmla="*/ 89 w 133"/>
                <a:gd name="T1" fmla="*/ 5 h 141"/>
                <a:gd name="T2" fmla="*/ 89 w 133"/>
                <a:gd name="T3" fmla="*/ 5 h 141"/>
                <a:gd name="T4" fmla="*/ 108 w 133"/>
                <a:gd name="T5" fmla="*/ 15 h 141"/>
                <a:gd name="T6" fmla="*/ 122 w 133"/>
                <a:gd name="T7" fmla="*/ 32 h 141"/>
                <a:gd name="T8" fmla="*/ 129 w 133"/>
                <a:gd name="T9" fmla="*/ 51 h 141"/>
                <a:gd name="T10" fmla="*/ 132 w 133"/>
                <a:gd name="T11" fmla="*/ 72 h 141"/>
                <a:gd name="T12" fmla="*/ 126 w 133"/>
                <a:gd name="T13" fmla="*/ 94 h 141"/>
                <a:gd name="T14" fmla="*/ 117 w 133"/>
                <a:gd name="T15" fmla="*/ 114 h 141"/>
                <a:gd name="T16" fmla="*/ 102 w 133"/>
                <a:gd name="T17" fmla="*/ 128 h 141"/>
                <a:gd name="T18" fmla="*/ 82 w 133"/>
                <a:gd name="T19" fmla="*/ 137 h 141"/>
                <a:gd name="T20" fmla="*/ 62 w 133"/>
                <a:gd name="T21" fmla="*/ 140 h 141"/>
                <a:gd name="T22" fmla="*/ 43 w 133"/>
                <a:gd name="T23" fmla="*/ 135 h 141"/>
                <a:gd name="T24" fmla="*/ 22 w 133"/>
                <a:gd name="T25" fmla="*/ 123 h 141"/>
                <a:gd name="T26" fmla="*/ 11 w 133"/>
                <a:gd name="T27" fmla="*/ 109 h 141"/>
                <a:gd name="T28" fmla="*/ 1 w 133"/>
                <a:gd name="T29" fmla="*/ 88 h 141"/>
                <a:gd name="T30" fmla="*/ 0 w 133"/>
                <a:gd name="T31" fmla="*/ 65 h 141"/>
                <a:gd name="T32" fmla="*/ 6 w 133"/>
                <a:gd name="T33" fmla="*/ 44 h 141"/>
                <a:gd name="T34" fmla="*/ 16 w 133"/>
                <a:gd name="T35" fmla="*/ 25 h 141"/>
                <a:gd name="T36" fmla="*/ 32 w 133"/>
                <a:gd name="T37" fmla="*/ 12 h 141"/>
                <a:gd name="T38" fmla="*/ 51 w 133"/>
                <a:gd name="T39" fmla="*/ 2 h 141"/>
                <a:gd name="T40" fmla="*/ 71 w 133"/>
                <a:gd name="T41" fmla="*/ 0 h 141"/>
                <a:gd name="T42" fmla="*/ 89 w 133"/>
                <a:gd name="T43" fmla="*/ 5 h 141"/>
                <a:gd name="T44" fmla="*/ 89 w 133"/>
                <a:gd name="T45" fmla="*/ 5 h 1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3" h="141">
                  <a:moveTo>
                    <a:pt x="89" y="5"/>
                  </a:moveTo>
                  <a:lnTo>
                    <a:pt x="89" y="5"/>
                  </a:lnTo>
                  <a:lnTo>
                    <a:pt x="108" y="15"/>
                  </a:lnTo>
                  <a:lnTo>
                    <a:pt x="122" y="32"/>
                  </a:lnTo>
                  <a:lnTo>
                    <a:pt x="129" y="51"/>
                  </a:lnTo>
                  <a:lnTo>
                    <a:pt x="132" y="72"/>
                  </a:lnTo>
                  <a:lnTo>
                    <a:pt x="126" y="94"/>
                  </a:lnTo>
                  <a:lnTo>
                    <a:pt x="117" y="114"/>
                  </a:lnTo>
                  <a:lnTo>
                    <a:pt x="102" y="128"/>
                  </a:lnTo>
                  <a:lnTo>
                    <a:pt x="82" y="137"/>
                  </a:lnTo>
                  <a:lnTo>
                    <a:pt x="62" y="140"/>
                  </a:lnTo>
                  <a:lnTo>
                    <a:pt x="43" y="135"/>
                  </a:lnTo>
                  <a:lnTo>
                    <a:pt x="22" y="123"/>
                  </a:lnTo>
                  <a:lnTo>
                    <a:pt x="11" y="109"/>
                  </a:lnTo>
                  <a:lnTo>
                    <a:pt x="1" y="88"/>
                  </a:lnTo>
                  <a:lnTo>
                    <a:pt x="0" y="65"/>
                  </a:lnTo>
                  <a:lnTo>
                    <a:pt x="6" y="44"/>
                  </a:lnTo>
                  <a:lnTo>
                    <a:pt x="16" y="25"/>
                  </a:lnTo>
                  <a:lnTo>
                    <a:pt x="32" y="12"/>
                  </a:lnTo>
                  <a:lnTo>
                    <a:pt x="51" y="2"/>
                  </a:lnTo>
                  <a:lnTo>
                    <a:pt x="71" y="0"/>
                  </a:lnTo>
                  <a:lnTo>
                    <a:pt x="89" y="5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auto">
            <a:xfrm>
              <a:off x="2536" y="1604"/>
              <a:ext cx="145" cy="145"/>
            </a:xfrm>
            <a:custGeom>
              <a:avLst/>
              <a:gdLst>
                <a:gd name="T0" fmla="*/ 144 w 145"/>
                <a:gd name="T1" fmla="*/ 97 h 145"/>
                <a:gd name="T2" fmla="*/ 144 w 145"/>
                <a:gd name="T3" fmla="*/ 97 h 145"/>
                <a:gd name="T4" fmla="*/ 42 w 145"/>
                <a:gd name="T5" fmla="*/ 0 h 145"/>
                <a:gd name="T6" fmla="*/ 0 w 145"/>
                <a:gd name="T7" fmla="*/ 47 h 145"/>
                <a:gd name="T8" fmla="*/ 102 w 145"/>
                <a:gd name="T9" fmla="*/ 144 h 145"/>
                <a:gd name="T10" fmla="*/ 144 w 145"/>
                <a:gd name="T11" fmla="*/ 97 h 145"/>
                <a:gd name="T12" fmla="*/ 144 w 145"/>
                <a:gd name="T13" fmla="*/ 97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5" h="145">
                  <a:moveTo>
                    <a:pt x="144" y="97"/>
                  </a:moveTo>
                  <a:lnTo>
                    <a:pt x="144" y="97"/>
                  </a:lnTo>
                  <a:lnTo>
                    <a:pt x="42" y="0"/>
                  </a:lnTo>
                  <a:lnTo>
                    <a:pt x="0" y="47"/>
                  </a:lnTo>
                  <a:lnTo>
                    <a:pt x="102" y="144"/>
                  </a:lnTo>
                  <a:lnTo>
                    <a:pt x="144" y="97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auto">
            <a:xfrm>
              <a:off x="2444" y="1517"/>
              <a:ext cx="133" cy="138"/>
            </a:xfrm>
            <a:custGeom>
              <a:avLst/>
              <a:gdLst>
                <a:gd name="T0" fmla="*/ 21 w 133"/>
                <a:gd name="T1" fmla="*/ 122 h 138"/>
                <a:gd name="T2" fmla="*/ 21 w 133"/>
                <a:gd name="T3" fmla="*/ 122 h 138"/>
                <a:gd name="T4" fmla="*/ 7 w 133"/>
                <a:gd name="T5" fmla="*/ 104 h 138"/>
                <a:gd name="T6" fmla="*/ 0 w 133"/>
                <a:gd name="T7" fmla="*/ 84 h 138"/>
                <a:gd name="T8" fmla="*/ 0 w 133"/>
                <a:gd name="T9" fmla="*/ 63 h 138"/>
                <a:gd name="T10" fmla="*/ 5 w 133"/>
                <a:gd name="T11" fmla="*/ 41 h 138"/>
                <a:gd name="T12" fmla="*/ 16 w 133"/>
                <a:gd name="T13" fmla="*/ 23 h 138"/>
                <a:gd name="T14" fmla="*/ 33 w 133"/>
                <a:gd name="T15" fmla="*/ 9 h 138"/>
                <a:gd name="T16" fmla="*/ 53 w 133"/>
                <a:gd name="T17" fmla="*/ 1 h 138"/>
                <a:gd name="T18" fmla="*/ 74 w 133"/>
                <a:gd name="T19" fmla="*/ 0 h 138"/>
                <a:gd name="T20" fmla="*/ 93 w 133"/>
                <a:gd name="T21" fmla="*/ 6 h 138"/>
                <a:gd name="T22" fmla="*/ 111 w 133"/>
                <a:gd name="T23" fmla="*/ 17 h 138"/>
                <a:gd name="T24" fmla="*/ 124 w 133"/>
                <a:gd name="T25" fmla="*/ 35 h 138"/>
                <a:gd name="T26" fmla="*/ 130 w 133"/>
                <a:gd name="T27" fmla="*/ 53 h 138"/>
                <a:gd name="T28" fmla="*/ 132 w 133"/>
                <a:gd name="T29" fmla="*/ 77 h 138"/>
                <a:gd name="T30" fmla="*/ 126 w 133"/>
                <a:gd name="T31" fmla="*/ 97 h 138"/>
                <a:gd name="T32" fmla="*/ 114 w 133"/>
                <a:gd name="T33" fmla="*/ 115 h 138"/>
                <a:gd name="T34" fmla="*/ 96 w 133"/>
                <a:gd name="T35" fmla="*/ 130 h 138"/>
                <a:gd name="T36" fmla="*/ 78 w 133"/>
                <a:gd name="T37" fmla="*/ 136 h 138"/>
                <a:gd name="T38" fmla="*/ 56 w 133"/>
                <a:gd name="T39" fmla="*/ 137 h 138"/>
                <a:gd name="T40" fmla="*/ 37 w 133"/>
                <a:gd name="T41" fmla="*/ 133 h 138"/>
                <a:gd name="T42" fmla="*/ 21 w 133"/>
                <a:gd name="T43" fmla="*/ 122 h 138"/>
                <a:gd name="T44" fmla="*/ 21 w 133"/>
                <a:gd name="T45" fmla="*/ 122 h 1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3" h="138">
                  <a:moveTo>
                    <a:pt x="21" y="122"/>
                  </a:moveTo>
                  <a:lnTo>
                    <a:pt x="21" y="122"/>
                  </a:lnTo>
                  <a:lnTo>
                    <a:pt x="7" y="10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5" y="41"/>
                  </a:lnTo>
                  <a:lnTo>
                    <a:pt x="16" y="23"/>
                  </a:lnTo>
                  <a:lnTo>
                    <a:pt x="33" y="9"/>
                  </a:lnTo>
                  <a:lnTo>
                    <a:pt x="53" y="1"/>
                  </a:lnTo>
                  <a:lnTo>
                    <a:pt x="74" y="0"/>
                  </a:lnTo>
                  <a:lnTo>
                    <a:pt x="93" y="6"/>
                  </a:lnTo>
                  <a:lnTo>
                    <a:pt x="111" y="17"/>
                  </a:lnTo>
                  <a:lnTo>
                    <a:pt x="124" y="35"/>
                  </a:lnTo>
                  <a:lnTo>
                    <a:pt x="130" y="53"/>
                  </a:lnTo>
                  <a:lnTo>
                    <a:pt x="132" y="77"/>
                  </a:lnTo>
                  <a:lnTo>
                    <a:pt x="126" y="97"/>
                  </a:lnTo>
                  <a:lnTo>
                    <a:pt x="114" y="115"/>
                  </a:lnTo>
                  <a:lnTo>
                    <a:pt x="96" y="130"/>
                  </a:lnTo>
                  <a:lnTo>
                    <a:pt x="78" y="136"/>
                  </a:lnTo>
                  <a:lnTo>
                    <a:pt x="56" y="137"/>
                  </a:lnTo>
                  <a:lnTo>
                    <a:pt x="37" y="133"/>
                  </a:lnTo>
                  <a:lnTo>
                    <a:pt x="21" y="122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2" name="Freeform 28"/>
            <p:cNvSpPr>
              <a:spLocks/>
            </p:cNvSpPr>
            <p:nvPr/>
          </p:nvSpPr>
          <p:spPr bwMode="auto">
            <a:xfrm>
              <a:off x="3662" y="1660"/>
              <a:ext cx="147" cy="139"/>
            </a:xfrm>
            <a:custGeom>
              <a:avLst/>
              <a:gdLst>
                <a:gd name="T0" fmla="*/ 0 w 147"/>
                <a:gd name="T1" fmla="*/ 89 h 139"/>
                <a:gd name="T2" fmla="*/ 0 w 147"/>
                <a:gd name="T3" fmla="*/ 89 h 139"/>
                <a:gd name="T4" fmla="*/ 108 w 147"/>
                <a:gd name="T5" fmla="*/ 0 h 139"/>
                <a:gd name="T6" fmla="*/ 146 w 147"/>
                <a:gd name="T7" fmla="*/ 51 h 139"/>
                <a:gd name="T8" fmla="*/ 38 w 147"/>
                <a:gd name="T9" fmla="*/ 138 h 139"/>
                <a:gd name="T10" fmla="*/ 0 w 147"/>
                <a:gd name="T11" fmla="*/ 89 h 139"/>
                <a:gd name="T12" fmla="*/ 0 w 147"/>
                <a:gd name="T13" fmla="*/ 89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7" h="139">
                  <a:moveTo>
                    <a:pt x="0" y="89"/>
                  </a:moveTo>
                  <a:lnTo>
                    <a:pt x="0" y="89"/>
                  </a:lnTo>
                  <a:lnTo>
                    <a:pt x="108" y="0"/>
                  </a:lnTo>
                  <a:lnTo>
                    <a:pt x="146" y="51"/>
                  </a:lnTo>
                  <a:lnTo>
                    <a:pt x="38" y="138"/>
                  </a:lnTo>
                  <a:lnTo>
                    <a:pt x="0" y="89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3773" y="1577"/>
              <a:ext cx="134" cy="140"/>
            </a:xfrm>
            <a:custGeom>
              <a:avLst/>
              <a:gdLst>
                <a:gd name="T0" fmla="*/ 108 w 134"/>
                <a:gd name="T1" fmla="*/ 124 h 140"/>
                <a:gd name="T2" fmla="*/ 108 w 134"/>
                <a:gd name="T3" fmla="*/ 124 h 140"/>
                <a:gd name="T4" fmla="*/ 122 w 134"/>
                <a:gd name="T5" fmla="*/ 109 h 140"/>
                <a:gd name="T6" fmla="*/ 131 w 134"/>
                <a:gd name="T7" fmla="*/ 89 h 140"/>
                <a:gd name="T8" fmla="*/ 133 w 134"/>
                <a:gd name="T9" fmla="*/ 68 h 140"/>
                <a:gd name="T10" fmla="*/ 128 w 134"/>
                <a:gd name="T11" fmla="*/ 45 h 140"/>
                <a:gd name="T12" fmla="*/ 119 w 134"/>
                <a:gd name="T13" fmla="*/ 27 h 140"/>
                <a:gd name="T14" fmla="*/ 102 w 134"/>
                <a:gd name="T15" fmla="*/ 12 h 140"/>
                <a:gd name="T16" fmla="*/ 83 w 134"/>
                <a:gd name="T17" fmla="*/ 3 h 140"/>
                <a:gd name="T18" fmla="*/ 64 w 134"/>
                <a:gd name="T19" fmla="*/ 0 h 140"/>
                <a:gd name="T20" fmla="*/ 43 w 134"/>
                <a:gd name="T21" fmla="*/ 4 h 140"/>
                <a:gd name="T22" fmla="*/ 26 w 134"/>
                <a:gd name="T23" fmla="*/ 13 h 140"/>
                <a:gd name="T24" fmla="*/ 11 w 134"/>
                <a:gd name="T25" fmla="*/ 30 h 140"/>
                <a:gd name="T26" fmla="*/ 3 w 134"/>
                <a:gd name="T27" fmla="*/ 49 h 140"/>
                <a:gd name="T28" fmla="*/ 0 w 134"/>
                <a:gd name="T29" fmla="*/ 71 h 140"/>
                <a:gd name="T30" fmla="*/ 4 w 134"/>
                <a:gd name="T31" fmla="*/ 94 h 140"/>
                <a:gd name="T32" fmla="*/ 17 w 134"/>
                <a:gd name="T33" fmla="*/ 112 h 140"/>
                <a:gd name="T34" fmla="*/ 31 w 134"/>
                <a:gd name="T35" fmla="*/ 127 h 140"/>
                <a:gd name="T36" fmla="*/ 50 w 134"/>
                <a:gd name="T37" fmla="*/ 135 h 140"/>
                <a:gd name="T38" fmla="*/ 71 w 134"/>
                <a:gd name="T39" fmla="*/ 139 h 140"/>
                <a:gd name="T40" fmla="*/ 91 w 134"/>
                <a:gd name="T41" fmla="*/ 135 h 140"/>
                <a:gd name="T42" fmla="*/ 108 w 134"/>
                <a:gd name="T43" fmla="*/ 124 h 140"/>
                <a:gd name="T44" fmla="*/ 108 w 134"/>
                <a:gd name="T45" fmla="*/ 12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40">
                  <a:moveTo>
                    <a:pt x="108" y="124"/>
                  </a:moveTo>
                  <a:lnTo>
                    <a:pt x="108" y="124"/>
                  </a:lnTo>
                  <a:lnTo>
                    <a:pt x="122" y="109"/>
                  </a:lnTo>
                  <a:lnTo>
                    <a:pt x="131" y="89"/>
                  </a:lnTo>
                  <a:lnTo>
                    <a:pt x="133" y="68"/>
                  </a:lnTo>
                  <a:lnTo>
                    <a:pt x="128" y="45"/>
                  </a:lnTo>
                  <a:lnTo>
                    <a:pt x="119" y="27"/>
                  </a:lnTo>
                  <a:lnTo>
                    <a:pt x="102" y="12"/>
                  </a:lnTo>
                  <a:lnTo>
                    <a:pt x="83" y="3"/>
                  </a:lnTo>
                  <a:lnTo>
                    <a:pt x="64" y="0"/>
                  </a:lnTo>
                  <a:lnTo>
                    <a:pt x="43" y="4"/>
                  </a:lnTo>
                  <a:lnTo>
                    <a:pt x="26" y="13"/>
                  </a:lnTo>
                  <a:lnTo>
                    <a:pt x="11" y="30"/>
                  </a:lnTo>
                  <a:lnTo>
                    <a:pt x="3" y="49"/>
                  </a:lnTo>
                  <a:lnTo>
                    <a:pt x="0" y="71"/>
                  </a:lnTo>
                  <a:lnTo>
                    <a:pt x="4" y="94"/>
                  </a:lnTo>
                  <a:lnTo>
                    <a:pt x="17" y="112"/>
                  </a:lnTo>
                  <a:lnTo>
                    <a:pt x="31" y="127"/>
                  </a:lnTo>
                  <a:lnTo>
                    <a:pt x="50" y="135"/>
                  </a:lnTo>
                  <a:lnTo>
                    <a:pt x="71" y="139"/>
                  </a:lnTo>
                  <a:lnTo>
                    <a:pt x="91" y="135"/>
                  </a:lnTo>
                  <a:lnTo>
                    <a:pt x="108" y="124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2526" y="2389"/>
              <a:ext cx="147" cy="139"/>
            </a:xfrm>
            <a:custGeom>
              <a:avLst/>
              <a:gdLst>
                <a:gd name="T0" fmla="*/ 146 w 147"/>
                <a:gd name="T1" fmla="*/ 50 h 139"/>
                <a:gd name="T2" fmla="*/ 146 w 147"/>
                <a:gd name="T3" fmla="*/ 50 h 139"/>
                <a:gd name="T4" fmla="*/ 37 w 147"/>
                <a:gd name="T5" fmla="*/ 138 h 139"/>
                <a:gd name="T6" fmla="*/ 0 w 147"/>
                <a:gd name="T7" fmla="*/ 88 h 139"/>
                <a:gd name="T8" fmla="*/ 108 w 147"/>
                <a:gd name="T9" fmla="*/ 0 h 139"/>
                <a:gd name="T10" fmla="*/ 146 w 147"/>
                <a:gd name="T11" fmla="*/ 50 h 139"/>
                <a:gd name="T12" fmla="*/ 146 w 147"/>
                <a:gd name="T13" fmla="*/ 50 h 1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7" h="139">
                  <a:moveTo>
                    <a:pt x="146" y="50"/>
                  </a:moveTo>
                  <a:lnTo>
                    <a:pt x="146" y="50"/>
                  </a:lnTo>
                  <a:lnTo>
                    <a:pt x="37" y="138"/>
                  </a:lnTo>
                  <a:lnTo>
                    <a:pt x="0" y="88"/>
                  </a:lnTo>
                  <a:lnTo>
                    <a:pt x="108" y="0"/>
                  </a:lnTo>
                  <a:lnTo>
                    <a:pt x="146" y="50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2428" y="2471"/>
              <a:ext cx="134" cy="141"/>
            </a:xfrm>
            <a:custGeom>
              <a:avLst/>
              <a:gdLst>
                <a:gd name="T0" fmla="*/ 25 w 134"/>
                <a:gd name="T1" fmla="*/ 15 h 141"/>
                <a:gd name="T2" fmla="*/ 25 w 134"/>
                <a:gd name="T3" fmla="*/ 15 h 141"/>
                <a:gd name="T4" fmla="*/ 11 w 134"/>
                <a:gd name="T5" fmla="*/ 30 h 141"/>
                <a:gd name="T6" fmla="*/ 2 w 134"/>
                <a:gd name="T7" fmla="*/ 49 h 141"/>
                <a:gd name="T8" fmla="*/ 0 w 134"/>
                <a:gd name="T9" fmla="*/ 70 h 141"/>
                <a:gd name="T10" fmla="*/ 5 w 134"/>
                <a:gd name="T11" fmla="*/ 92 h 141"/>
                <a:gd name="T12" fmla="*/ 14 w 134"/>
                <a:gd name="T13" fmla="*/ 112 h 141"/>
                <a:gd name="T14" fmla="*/ 31 w 134"/>
                <a:gd name="T15" fmla="*/ 127 h 141"/>
                <a:gd name="T16" fmla="*/ 49 w 134"/>
                <a:gd name="T17" fmla="*/ 136 h 141"/>
                <a:gd name="T18" fmla="*/ 69 w 134"/>
                <a:gd name="T19" fmla="*/ 140 h 141"/>
                <a:gd name="T20" fmla="*/ 90 w 134"/>
                <a:gd name="T21" fmla="*/ 134 h 141"/>
                <a:gd name="T22" fmla="*/ 108 w 134"/>
                <a:gd name="T23" fmla="*/ 124 h 141"/>
                <a:gd name="T24" fmla="*/ 122 w 134"/>
                <a:gd name="T25" fmla="*/ 108 h 141"/>
                <a:gd name="T26" fmla="*/ 130 w 134"/>
                <a:gd name="T27" fmla="*/ 90 h 141"/>
                <a:gd name="T28" fmla="*/ 133 w 134"/>
                <a:gd name="T29" fmla="*/ 67 h 141"/>
                <a:gd name="T30" fmla="*/ 128 w 134"/>
                <a:gd name="T31" fmla="*/ 45 h 141"/>
                <a:gd name="T32" fmla="*/ 116 w 134"/>
                <a:gd name="T33" fmla="*/ 27 h 141"/>
                <a:gd name="T34" fmla="*/ 101 w 134"/>
                <a:gd name="T35" fmla="*/ 11 h 141"/>
                <a:gd name="T36" fmla="*/ 83 w 134"/>
                <a:gd name="T37" fmla="*/ 4 h 141"/>
                <a:gd name="T38" fmla="*/ 61 w 134"/>
                <a:gd name="T39" fmla="*/ 0 h 141"/>
                <a:gd name="T40" fmla="*/ 42 w 134"/>
                <a:gd name="T41" fmla="*/ 4 h 141"/>
                <a:gd name="T42" fmla="*/ 25 w 134"/>
                <a:gd name="T43" fmla="*/ 15 h 141"/>
                <a:gd name="T44" fmla="*/ 25 w 134"/>
                <a:gd name="T45" fmla="*/ 15 h 1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4" h="141">
                  <a:moveTo>
                    <a:pt x="25" y="15"/>
                  </a:moveTo>
                  <a:lnTo>
                    <a:pt x="25" y="15"/>
                  </a:lnTo>
                  <a:lnTo>
                    <a:pt x="11" y="30"/>
                  </a:lnTo>
                  <a:lnTo>
                    <a:pt x="2" y="49"/>
                  </a:lnTo>
                  <a:lnTo>
                    <a:pt x="0" y="70"/>
                  </a:lnTo>
                  <a:lnTo>
                    <a:pt x="5" y="92"/>
                  </a:lnTo>
                  <a:lnTo>
                    <a:pt x="14" y="112"/>
                  </a:lnTo>
                  <a:lnTo>
                    <a:pt x="31" y="127"/>
                  </a:lnTo>
                  <a:lnTo>
                    <a:pt x="49" y="136"/>
                  </a:lnTo>
                  <a:lnTo>
                    <a:pt x="69" y="140"/>
                  </a:lnTo>
                  <a:lnTo>
                    <a:pt x="90" y="134"/>
                  </a:lnTo>
                  <a:lnTo>
                    <a:pt x="108" y="124"/>
                  </a:lnTo>
                  <a:lnTo>
                    <a:pt x="122" y="108"/>
                  </a:lnTo>
                  <a:lnTo>
                    <a:pt x="130" y="90"/>
                  </a:lnTo>
                  <a:lnTo>
                    <a:pt x="133" y="67"/>
                  </a:lnTo>
                  <a:lnTo>
                    <a:pt x="128" y="45"/>
                  </a:lnTo>
                  <a:lnTo>
                    <a:pt x="116" y="27"/>
                  </a:lnTo>
                  <a:lnTo>
                    <a:pt x="101" y="11"/>
                  </a:lnTo>
                  <a:lnTo>
                    <a:pt x="83" y="4"/>
                  </a:lnTo>
                  <a:lnTo>
                    <a:pt x="61" y="0"/>
                  </a:lnTo>
                  <a:lnTo>
                    <a:pt x="42" y="4"/>
                  </a:lnTo>
                  <a:lnTo>
                    <a:pt x="25" y="15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3758" y="1948"/>
              <a:ext cx="145" cy="82"/>
            </a:xfrm>
            <a:custGeom>
              <a:avLst/>
              <a:gdLst>
                <a:gd name="T0" fmla="*/ 0 w 145"/>
                <a:gd name="T1" fmla="*/ 18 h 82"/>
                <a:gd name="T2" fmla="*/ 0 w 145"/>
                <a:gd name="T3" fmla="*/ 18 h 82"/>
                <a:gd name="T4" fmla="*/ 137 w 145"/>
                <a:gd name="T5" fmla="*/ 0 h 82"/>
                <a:gd name="T6" fmla="*/ 144 w 145"/>
                <a:gd name="T7" fmla="*/ 65 h 82"/>
                <a:gd name="T8" fmla="*/ 9 w 145"/>
                <a:gd name="T9" fmla="*/ 81 h 82"/>
                <a:gd name="T10" fmla="*/ 0 w 145"/>
                <a:gd name="T11" fmla="*/ 18 h 82"/>
                <a:gd name="T12" fmla="*/ 0 w 145"/>
                <a:gd name="T13" fmla="*/ 18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5" h="82">
                  <a:moveTo>
                    <a:pt x="0" y="18"/>
                  </a:moveTo>
                  <a:lnTo>
                    <a:pt x="0" y="18"/>
                  </a:lnTo>
                  <a:lnTo>
                    <a:pt x="137" y="0"/>
                  </a:lnTo>
                  <a:lnTo>
                    <a:pt x="144" y="65"/>
                  </a:lnTo>
                  <a:lnTo>
                    <a:pt x="9" y="81"/>
                  </a:lnTo>
                  <a:lnTo>
                    <a:pt x="0" y="18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7" name="Freeform 33"/>
            <p:cNvSpPr>
              <a:spLocks/>
            </p:cNvSpPr>
            <p:nvPr/>
          </p:nvSpPr>
          <p:spPr bwMode="auto">
            <a:xfrm>
              <a:off x="3896" y="1905"/>
              <a:ext cx="131" cy="139"/>
            </a:xfrm>
            <a:custGeom>
              <a:avLst/>
              <a:gdLst>
                <a:gd name="T0" fmla="*/ 73 w 131"/>
                <a:gd name="T1" fmla="*/ 138 h 139"/>
                <a:gd name="T2" fmla="*/ 73 w 131"/>
                <a:gd name="T3" fmla="*/ 138 h 139"/>
                <a:gd name="T4" fmla="*/ 93 w 131"/>
                <a:gd name="T5" fmla="*/ 132 h 139"/>
                <a:gd name="T6" fmla="*/ 111 w 131"/>
                <a:gd name="T7" fmla="*/ 120 h 139"/>
                <a:gd name="T8" fmla="*/ 121 w 131"/>
                <a:gd name="T9" fmla="*/ 103 h 139"/>
                <a:gd name="T10" fmla="*/ 129 w 131"/>
                <a:gd name="T11" fmla="*/ 82 h 139"/>
                <a:gd name="T12" fmla="*/ 130 w 131"/>
                <a:gd name="T13" fmla="*/ 60 h 139"/>
                <a:gd name="T14" fmla="*/ 125 w 131"/>
                <a:gd name="T15" fmla="*/ 39 h 139"/>
                <a:gd name="T16" fmla="*/ 113 w 131"/>
                <a:gd name="T17" fmla="*/ 20 h 139"/>
                <a:gd name="T18" fmla="*/ 97 w 131"/>
                <a:gd name="T19" fmla="*/ 7 h 139"/>
                <a:gd name="T20" fmla="*/ 78 w 131"/>
                <a:gd name="T21" fmla="*/ 0 h 139"/>
                <a:gd name="T22" fmla="*/ 57 w 131"/>
                <a:gd name="T23" fmla="*/ 0 h 139"/>
                <a:gd name="T24" fmla="*/ 37 w 131"/>
                <a:gd name="T25" fmla="*/ 6 h 139"/>
                <a:gd name="T26" fmla="*/ 20 w 131"/>
                <a:gd name="T27" fmla="*/ 18 h 139"/>
                <a:gd name="T28" fmla="*/ 7 w 131"/>
                <a:gd name="T29" fmla="*/ 35 h 139"/>
                <a:gd name="T30" fmla="*/ 0 w 131"/>
                <a:gd name="T31" fmla="*/ 56 h 139"/>
                <a:gd name="T32" fmla="*/ 0 w 131"/>
                <a:gd name="T33" fmla="*/ 78 h 139"/>
                <a:gd name="T34" fmla="*/ 6 w 131"/>
                <a:gd name="T35" fmla="*/ 100 h 139"/>
                <a:gd name="T36" fmla="*/ 17 w 131"/>
                <a:gd name="T37" fmla="*/ 117 h 139"/>
                <a:gd name="T38" fmla="*/ 36 w 131"/>
                <a:gd name="T39" fmla="*/ 131 h 139"/>
                <a:gd name="T40" fmla="*/ 53 w 131"/>
                <a:gd name="T41" fmla="*/ 137 h 139"/>
                <a:gd name="T42" fmla="*/ 73 w 131"/>
                <a:gd name="T43" fmla="*/ 138 h 139"/>
                <a:gd name="T44" fmla="*/ 73 w 131"/>
                <a:gd name="T45" fmla="*/ 138 h 1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1" h="139">
                  <a:moveTo>
                    <a:pt x="73" y="138"/>
                  </a:moveTo>
                  <a:lnTo>
                    <a:pt x="73" y="138"/>
                  </a:lnTo>
                  <a:lnTo>
                    <a:pt x="93" y="132"/>
                  </a:lnTo>
                  <a:lnTo>
                    <a:pt x="111" y="120"/>
                  </a:lnTo>
                  <a:lnTo>
                    <a:pt x="121" y="103"/>
                  </a:lnTo>
                  <a:lnTo>
                    <a:pt x="129" y="82"/>
                  </a:lnTo>
                  <a:lnTo>
                    <a:pt x="130" y="60"/>
                  </a:lnTo>
                  <a:lnTo>
                    <a:pt x="125" y="39"/>
                  </a:lnTo>
                  <a:lnTo>
                    <a:pt x="113" y="20"/>
                  </a:lnTo>
                  <a:lnTo>
                    <a:pt x="97" y="7"/>
                  </a:lnTo>
                  <a:lnTo>
                    <a:pt x="78" y="0"/>
                  </a:lnTo>
                  <a:lnTo>
                    <a:pt x="57" y="0"/>
                  </a:lnTo>
                  <a:lnTo>
                    <a:pt x="37" y="6"/>
                  </a:lnTo>
                  <a:lnTo>
                    <a:pt x="20" y="18"/>
                  </a:lnTo>
                  <a:lnTo>
                    <a:pt x="7" y="35"/>
                  </a:lnTo>
                  <a:lnTo>
                    <a:pt x="0" y="56"/>
                  </a:lnTo>
                  <a:lnTo>
                    <a:pt x="0" y="78"/>
                  </a:lnTo>
                  <a:lnTo>
                    <a:pt x="6" y="100"/>
                  </a:lnTo>
                  <a:lnTo>
                    <a:pt x="17" y="117"/>
                  </a:lnTo>
                  <a:lnTo>
                    <a:pt x="36" y="131"/>
                  </a:lnTo>
                  <a:lnTo>
                    <a:pt x="53" y="137"/>
                  </a:lnTo>
                  <a:lnTo>
                    <a:pt x="73" y="138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8" name="Freeform 34"/>
            <p:cNvSpPr>
              <a:spLocks/>
            </p:cNvSpPr>
            <p:nvPr/>
          </p:nvSpPr>
          <p:spPr bwMode="auto">
            <a:xfrm>
              <a:off x="2421" y="1901"/>
              <a:ext cx="150" cy="103"/>
            </a:xfrm>
            <a:custGeom>
              <a:avLst/>
              <a:gdLst>
                <a:gd name="T0" fmla="*/ 149 w 150"/>
                <a:gd name="T1" fmla="*/ 42 h 103"/>
                <a:gd name="T2" fmla="*/ 149 w 150"/>
                <a:gd name="T3" fmla="*/ 42 h 103"/>
                <a:gd name="T4" fmla="*/ 18 w 150"/>
                <a:gd name="T5" fmla="*/ 0 h 103"/>
                <a:gd name="T6" fmla="*/ 0 w 150"/>
                <a:gd name="T7" fmla="*/ 61 h 103"/>
                <a:gd name="T8" fmla="*/ 131 w 150"/>
                <a:gd name="T9" fmla="*/ 102 h 103"/>
                <a:gd name="T10" fmla="*/ 149 w 150"/>
                <a:gd name="T11" fmla="*/ 42 h 103"/>
                <a:gd name="T12" fmla="*/ 149 w 150"/>
                <a:gd name="T13" fmla="*/ 42 h 10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0" h="103">
                  <a:moveTo>
                    <a:pt x="149" y="42"/>
                  </a:moveTo>
                  <a:lnTo>
                    <a:pt x="149" y="42"/>
                  </a:lnTo>
                  <a:lnTo>
                    <a:pt x="18" y="0"/>
                  </a:lnTo>
                  <a:lnTo>
                    <a:pt x="0" y="61"/>
                  </a:lnTo>
                  <a:lnTo>
                    <a:pt x="131" y="102"/>
                  </a:lnTo>
                  <a:lnTo>
                    <a:pt x="149" y="42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79" name="Freeform 35"/>
            <p:cNvSpPr>
              <a:spLocks/>
            </p:cNvSpPr>
            <p:nvPr/>
          </p:nvSpPr>
          <p:spPr bwMode="auto">
            <a:xfrm>
              <a:off x="2304" y="1844"/>
              <a:ext cx="132" cy="141"/>
            </a:xfrm>
            <a:custGeom>
              <a:avLst/>
              <a:gdLst>
                <a:gd name="T0" fmla="*/ 46 w 132"/>
                <a:gd name="T1" fmla="*/ 136 h 141"/>
                <a:gd name="T2" fmla="*/ 46 w 132"/>
                <a:gd name="T3" fmla="*/ 136 h 141"/>
                <a:gd name="T4" fmla="*/ 27 w 132"/>
                <a:gd name="T5" fmla="*/ 127 h 141"/>
                <a:gd name="T6" fmla="*/ 12 w 132"/>
                <a:gd name="T7" fmla="*/ 111 h 141"/>
                <a:gd name="T8" fmla="*/ 4 w 132"/>
                <a:gd name="T9" fmla="*/ 93 h 141"/>
                <a:gd name="T10" fmla="*/ 0 w 132"/>
                <a:gd name="T11" fmla="*/ 70 h 141"/>
                <a:gd name="T12" fmla="*/ 3 w 132"/>
                <a:gd name="T13" fmla="*/ 49 h 141"/>
                <a:gd name="T14" fmla="*/ 12 w 132"/>
                <a:gd name="T15" fmla="*/ 29 h 141"/>
                <a:gd name="T16" fmla="*/ 25 w 132"/>
                <a:gd name="T17" fmla="*/ 14 h 141"/>
                <a:gd name="T18" fmla="*/ 45 w 132"/>
                <a:gd name="T19" fmla="*/ 3 h 141"/>
                <a:gd name="T20" fmla="*/ 66 w 132"/>
                <a:gd name="T21" fmla="*/ 0 h 141"/>
                <a:gd name="T22" fmla="*/ 84 w 132"/>
                <a:gd name="T23" fmla="*/ 3 h 141"/>
                <a:gd name="T24" fmla="*/ 105 w 132"/>
                <a:gd name="T25" fmla="*/ 13 h 141"/>
                <a:gd name="T26" fmla="*/ 119 w 132"/>
                <a:gd name="T27" fmla="*/ 27 h 141"/>
                <a:gd name="T28" fmla="*/ 129 w 132"/>
                <a:gd name="T29" fmla="*/ 47 h 141"/>
                <a:gd name="T30" fmla="*/ 131 w 132"/>
                <a:gd name="T31" fmla="*/ 68 h 141"/>
                <a:gd name="T32" fmla="*/ 127 w 132"/>
                <a:gd name="T33" fmla="*/ 91 h 141"/>
                <a:gd name="T34" fmla="*/ 118 w 132"/>
                <a:gd name="T35" fmla="*/ 111 h 141"/>
                <a:gd name="T36" fmla="*/ 105 w 132"/>
                <a:gd name="T37" fmla="*/ 125 h 141"/>
                <a:gd name="T38" fmla="*/ 86 w 132"/>
                <a:gd name="T39" fmla="*/ 136 h 141"/>
                <a:gd name="T40" fmla="*/ 66 w 132"/>
                <a:gd name="T41" fmla="*/ 140 h 141"/>
                <a:gd name="T42" fmla="*/ 46 w 132"/>
                <a:gd name="T43" fmla="*/ 136 h 141"/>
                <a:gd name="T44" fmla="*/ 46 w 132"/>
                <a:gd name="T45" fmla="*/ 136 h 1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2" h="141">
                  <a:moveTo>
                    <a:pt x="46" y="136"/>
                  </a:moveTo>
                  <a:lnTo>
                    <a:pt x="46" y="136"/>
                  </a:lnTo>
                  <a:lnTo>
                    <a:pt x="27" y="127"/>
                  </a:lnTo>
                  <a:lnTo>
                    <a:pt x="12" y="111"/>
                  </a:lnTo>
                  <a:lnTo>
                    <a:pt x="4" y="93"/>
                  </a:lnTo>
                  <a:lnTo>
                    <a:pt x="0" y="70"/>
                  </a:lnTo>
                  <a:lnTo>
                    <a:pt x="3" y="49"/>
                  </a:lnTo>
                  <a:lnTo>
                    <a:pt x="12" y="29"/>
                  </a:lnTo>
                  <a:lnTo>
                    <a:pt x="25" y="14"/>
                  </a:lnTo>
                  <a:lnTo>
                    <a:pt x="45" y="3"/>
                  </a:lnTo>
                  <a:lnTo>
                    <a:pt x="66" y="0"/>
                  </a:lnTo>
                  <a:lnTo>
                    <a:pt x="84" y="3"/>
                  </a:lnTo>
                  <a:lnTo>
                    <a:pt x="105" y="13"/>
                  </a:lnTo>
                  <a:lnTo>
                    <a:pt x="119" y="27"/>
                  </a:lnTo>
                  <a:lnTo>
                    <a:pt x="129" y="47"/>
                  </a:lnTo>
                  <a:lnTo>
                    <a:pt x="131" y="68"/>
                  </a:lnTo>
                  <a:lnTo>
                    <a:pt x="127" y="91"/>
                  </a:lnTo>
                  <a:lnTo>
                    <a:pt x="118" y="111"/>
                  </a:lnTo>
                  <a:lnTo>
                    <a:pt x="105" y="125"/>
                  </a:lnTo>
                  <a:lnTo>
                    <a:pt x="86" y="136"/>
                  </a:lnTo>
                  <a:lnTo>
                    <a:pt x="66" y="140"/>
                  </a:lnTo>
                  <a:lnTo>
                    <a:pt x="46" y="136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0" name="Freeform 36"/>
            <p:cNvSpPr>
              <a:spLocks/>
            </p:cNvSpPr>
            <p:nvPr/>
          </p:nvSpPr>
          <p:spPr bwMode="auto">
            <a:xfrm>
              <a:off x="2427" y="2187"/>
              <a:ext cx="151" cy="104"/>
            </a:xfrm>
            <a:custGeom>
              <a:avLst/>
              <a:gdLst>
                <a:gd name="T0" fmla="*/ 150 w 151"/>
                <a:gd name="T1" fmla="*/ 60 h 104"/>
                <a:gd name="T2" fmla="*/ 150 w 151"/>
                <a:gd name="T3" fmla="*/ 60 h 104"/>
                <a:gd name="T4" fmla="*/ 19 w 151"/>
                <a:gd name="T5" fmla="*/ 103 h 104"/>
                <a:gd name="T6" fmla="*/ 0 w 151"/>
                <a:gd name="T7" fmla="*/ 41 h 104"/>
                <a:gd name="T8" fmla="*/ 132 w 151"/>
                <a:gd name="T9" fmla="*/ 0 h 104"/>
                <a:gd name="T10" fmla="*/ 150 w 151"/>
                <a:gd name="T11" fmla="*/ 60 h 104"/>
                <a:gd name="T12" fmla="*/ 150 w 151"/>
                <a:gd name="T13" fmla="*/ 60 h 1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1" h="104">
                  <a:moveTo>
                    <a:pt x="150" y="60"/>
                  </a:moveTo>
                  <a:lnTo>
                    <a:pt x="150" y="60"/>
                  </a:lnTo>
                  <a:lnTo>
                    <a:pt x="19" y="103"/>
                  </a:lnTo>
                  <a:lnTo>
                    <a:pt x="0" y="41"/>
                  </a:lnTo>
                  <a:lnTo>
                    <a:pt x="132" y="0"/>
                  </a:lnTo>
                  <a:lnTo>
                    <a:pt x="150" y="60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1" name="Freeform 37"/>
            <p:cNvSpPr>
              <a:spLocks/>
            </p:cNvSpPr>
            <p:nvPr/>
          </p:nvSpPr>
          <p:spPr bwMode="auto">
            <a:xfrm>
              <a:off x="2311" y="2206"/>
              <a:ext cx="132" cy="141"/>
            </a:xfrm>
            <a:custGeom>
              <a:avLst/>
              <a:gdLst>
                <a:gd name="T0" fmla="*/ 46 w 132"/>
                <a:gd name="T1" fmla="*/ 3 h 141"/>
                <a:gd name="T2" fmla="*/ 46 w 132"/>
                <a:gd name="T3" fmla="*/ 3 h 141"/>
                <a:gd name="T4" fmla="*/ 27 w 132"/>
                <a:gd name="T5" fmla="*/ 12 h 141"/>
                <a:gd name="T6" fmla="*/ 13 w 132"/>
                <a:gd name="T7" fmla="*/ 28 h 141"/>
                <a:gd name="T8" fmla="*/ 3 w 132"/>
                <a:gd name="T9" fmla="*/ 47 h 141"/>
                <a:gd name="T10" fmla="*/ 0 w 132"/>
                <a:gd name="T11" fmla="*/ 69 h 141"/>
                <a:gd name="T12" fmla="*/ 2 w 132"/>
                <a:gd name="T13" fmla="*/ 91 h 141"/>
                <a:gd name="T14" fmla="*/ 12 w 132"/>
                <a:gd name="T15" fmla="*/ 110 h 141"/>
                <a:gd name="T16" fmla="*/ 26 w 132"/>
                <a:gd name="T17" fmla="*/ 125 h 141"/>
                <a:gd name="T18" fmla="*/ 44 w 132"/>
                <a:gd name="T19" fmla="*/ 137 h 141"/>
                <a:gd name="T20" fmla="*/ 65 w 132"/>
                <a:gd name="T21" fmla="*/ 140 h 141"/>
                <a:gd name="T22" fmla="*/ 86 w 132"/>
                <a:gd name="T23" fmla="*/ 137 h 141"/>
                <a:gd name="T24" fmla="*/ 103 w 132"/>
                <a:gd name="T25" fmla="*/ 126 h 141"/>
                <a:gd name="T26" fmla="*/ 118 w 132"/>
                <a:gd name="T27" fmla="*/ 112 h 141"/>
                <a:gd name="T28" fmla="*/ 128 w 132"/>
                <a:gd name="T29" fmla="*/ 93 h 141"/>
                <a:gd name="T30" fmla="*/ 131 w 132"/>
                <a:gd name="T31" fmla="*/ 70 h 141"/>
                <a:gd name="T32" fmla="*/ 127 w 132"/>
                <a:gd name="T33" fmla="*/ 48 h 141"/>
                <a:gd name="T34" fmla="*/ 118 w 132"/>
                <a:gd name="T35" fmla="*/ 29 h 141"/>
                <a:gd name="T36" fmla="*/ 103 w 132"/>
                <a:gd name="T37" fmla="*/ 15 h 141"/>
                <a:gd name="T38" fmla="*/ 84 w 132"/>
                <a:gd name="T39" fmla="*/ 3 h 141"/>
                <a:gd name="T40" fmla="*/ 65 w 132"/>
                <a:gd name="T41" fmla="*/ 0 h 141"/>
                <a:gd name="T42" fmla="*/ 46 w 132"/>
                <a:gd name="T43" fmla="*/ 3 h 141"/>
                <a:gd name="T44" fmla="*/ 46 w 132"/>
                <a:gd name="T45" fmla="*/ 3 h 1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2" h="141">
                  <a:moveTo>
                    <a:pt x="46" y="3"/>
                  </a:moveTo>
                  <a:lnTo>
                    <a:pt x="46" y="3"/>
                  </a:lnTo>
                  <a:lnTo>
                    <a:pt x="27" y="12"/>
                  </a:lnTo>
                  <a:lnTo>
                    <a:pt x="13" y="28"/>
                  </a:lnTo>
                  <a:lnTo>
                    <a:pt x="3" y="47"/>
                  </a:lnTo>
                  <a:lnTo>
                    <a:pt x="0" y="69"/>
                  </a:lnTo>
                  <a:lnTo>
                    <a:pt x="2" y="91"/>
                  </a:lnTo>
                  <a:lnTo>
                    <a:pt x="12" y="110"/>
                  </a:lnTo>
                  <a:lnTo>
                    <a:pt x="26" y="125"/>
                  </a:lnTo>
                  <a:lnTo>
                    <a:pt x="44" y="137"/>
                  </a:lnTo>
                  <a:lnTo>
                    <a:pt x="65" y="140"/>
                  </a:lnTo>
                  <a:lnTo>
                    <a:pt x="86" y="137"/>
                  </a:lnTo>
                  <a:lnTo>
                    <a:pt x="103" y="126"/>
                  </a:lnTo>
                  <a:lnTo>
                    <a:pt x="118" y="112"/>
                  </a:lnTo>
                  <a:lnTo>
                    <a:pt x="128" y="93"/>
                  </a:lnTo>
                  <a:lnTo>
                    <a:pt x="131" y="70"/>
                  </a:lnTo>
                  <a:lnTo>
                    <a:pt x="127" y="48"/>
                  </a:lnTo>
                  <a:lnTo>
                    <a:pt x="118" y="29"/>
                  </a:lnTo>
                  <a:lnTo>
                    <a:pt x="103" y="15"/>
                  </a:lnTo>
                  <a:lnTo>
                    <a:pt x="84" y="3"/>
                  </a:lnTo>
                  <a:lnTo>
                    <a:pt x="65" y="0"/>
                  </a:lnTo>
                  <a:lnTo>
                    <a:pt x="46" y="3"/>
                  </a:lnTo>
                </a:path>
              </a:pathLst>
            </a:custGeom>
            <a:solidFill>
              <a:schemeClr val="accent1"/>
            </a:solidFill>
            <a:ln w="927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2" name="Freeform 38"/>
            <p:cNvSpPr>
              <a:spLocks/>
            </p:cNvSpPr>
            <p:nvPr/>
          </p:nvSpPr>
          <p:spPr bwMode="auto">
            <a:xfrm>
              <a:off x="3399" y="1369"/>
              <a:ext cx="116" cy="155"/>
            </a:xfrm>
            <a:custGeom>
              <a:avLst/>
              <a:gdLst>
                <a:gd name="T0" fmla="*/ 0 w 116"/>
                <a:gd name="T1" fmla="*/ 126 h 155"/>
                <a:gd name="T2" fmla="*/ 52 w 116"/>
                <a:gd name="T3" fmla="*/ 154 h 155"/>
                <a:gd name="T4" fmla="*/ 115 w 116"/>
                <a:gd name="T5" fmla="*/ 27 h 155"/>
                <a:gd name="T6" fmla="*/ 63 w 116"/>
                <a:gd name="T7" fmla="*/ 0 h 155"/>
                <a:gd name="T8" fmla="*/ 0 w 116"/>
                <a:gd name="T9" fmla="*/ 126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155">
                  <a:moveTo>
                    <a:pt x="0" y="126"/>
                  </a:moveTo>
                  <a:lnTo>
                    <a:pt x="52" y="154"/>
                  </a:lnTo>
                  <a:lnTo>
                    <a:pt x="115" y="27"/>
                  </a:lnTo>
                  <a:lnTo>
                    <a:pt x="63" y="0"/>
                  </a:lnTo>
                  <a:lnTo>
                    <a:pt x="0" y="126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3" name="AutoShape 39"/>
            <p:cNvSpPr>
              <a:spLocks noChangeArrowheads="1"/>
            </p:cNvSpPr>
            <p:nvPr/>
          </p:nvSpPr>
          <p:spPr bwMode="auto">
            <a:xfrm flipV="1">
              <a:off x="3160" y="1309"/>
              <a:ext cx="59" cy="142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31242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2887" y="1339"/>
              <a:ext cx="105" cy="155"/>
            </a:xfrm>
            <a:custGeom>
              <a:avLst/>
              <a:gdLst>
                <a:gd name="T0" fmla="*/ 49 w 105"/>
                <a:gd name="T1" fmla="*/ 154 h 155"/>
                <a:gd name="T2" fmla="*/ 104 w 105"/>
                <a:gd name="T3" fmla="*/ 132 h 155"/>
                <a:gd name="T4" fmla="*/ 54 w 105"/>
                <a:gd name="T5" fmla="*/ 0 h 155"/>
                <a:gd name="T6" fmla="*/ 0 w 105"/>
                <a:gd name="T7" fmla="*/ 23 h 155"/>
                <a:gd name="T8" fmla="*/ 49 w 105"/>
                <a:gd name="T9" fmla="*/ 154 h 1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55">
                  <a:moveTo>
                    <a:pt x="49" y="154"/>
                  </a:moveTo>
                  <a:lnTo>
                    <a:pt x="104" y="132"/>
                  </a:lnTo>
                  <a:lnTo>
                    <a:pt x="54" y="0"/>
                  </a:lnTo>
                  <a:lnTo>
                    <a:pt x="0" y="23"/>
                  </a:lnTo>
                  <a:lnTo>
                    <a:pt x="49" y="154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5" name="Freeform 41"/>
            <p:cNvSpPr>
              <a:spLocks/>
            </p:cNvSpPr>
            <p:nvPr/>
          </p:nvSpPr>
          <p:spPr bwMode="auto">
            <a:xfrm>
              <a:off x="2632" y="1487"/>
              <a:ext cx="135" cy="146"/>
            </a:xfrm>
            <a:custGeom>
              <a:avLst/>
              <a:gdLst>
                <a:gd name="T0" fmla="*/ 89 w 135"/>
                <a:gd name="T1" fmla="*/ 145 h 146"/>
                <a:gd name="T2" fmla="*/ 134 w 135"/>
                <a:gd name="T3" fmla="*/ 105 h 146"/>
                <a:gd name="T4" fmla="*/ 43 w 135"/>
                <a:gd name="T5" fmla="*/ 0 h 146"/>
                <a:gd name="T6" fmla="*/ 0 w 135"/>
                <a:gd name="T7" fmla="*/ 39 h 146"/>
                <a:gd name="T8" fmla="*/ 89 w 135"/>
                <a:gd name="T9" fmla="*/ 145 h 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146">
                  <a:moveTo>
                    <a:pt x="89" y="145"/>
                  </a:moveTo>
                  <a:lnTo>
                    <a:pt x="134" y="105"/>
                  </a:lnTo>
                  <a:lnTo>
                    <a:pt x="43" y="0"/>
                  </a:lnTo>
                  <a:lnTo>
                    <a:pt x="0" y="39"/>
                  </a:lnTo>
                  <a:lnTo>
                    <a:pt x="89" y="145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6" name="Freeform 42"/>
            <p:cNvSpPr>
              <a:spLocks/>
            </p:cNvSpPr>
            <p:nvPr/>
          </p:nvSpPr>
          <p:spPr bwMode="auto">
            <a:xfrm>
              <a:off x="2458" y="1752"/>
              <a:ext cx="149" cy="116"/>
            </a:xfrm>
            <a:custGeom>
              <a:avLst/>
              <a:gdLst>
                <a:gd name="T0" fmla="*/ 123 w 149"/>
                <a:gd name="T1" fmla="*/ 115 h 116"/>
                <a:gd name="T2" fmla="*/ 148 w 149"/>
                <a:gd name="T3" fmla="*/ 59 h 116"/>
                <a:gd name="T4" fmla="*/ 25 w 149"/>
                <a:gd name="T5" fmla="*/ 0 h 116"/>
                <a:gd name="T6" fmla="*/ 0 w 149"/>
                <a:gd name="T7" fmla="*/ 55 h 116"/>
                <a:gd name="T8" fmla="*/ 123 w 149"/>
                <a:gd name="T9" fmla="*/ 115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16">
                  <a:moveTo>
                    <a:pt x="123" y="115"/>
                  </a:moveTo>
                  <a:lnTo>
                    <a:pt x="148" y="59"/>
                  </a:lnTo>
                  <a:lnTo>
                    <a:pt x="25" y="0"/>
                  </a:lnTo>
                  <a:lnTo>
                    <a:pt x="0" y="55"/>
                  </a:lnTo>
                  <a:lnTo>
                    <a:pt x="123" y="115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7" name="Freeform 43"/>
            <p:cNvSpPr>
              <a:spLocks/>
            </p:cNvSpPr>
            <p:nvPr/>
          </p:nvSpPr>
          <p:spPr bwMode="auto">
            <a:xfrm>
              <a:off x="3588" y="1547"/>
              <a:ext cx="144" cy="137"/>
            </a:xfrm>
            <a:custGeom>
              <a:avLst/>
              <a:gdLst>
                <a:gd name="T0" fmla="*/ 0 w 144"/>
                <a:gd name="T1" fmla="*/ 88 h 137"/>
                <a:gd name="T2" fmla="*/ 36 w 144"/>
                <a:gd name="T3" fmla="*/ 136 h 137"/>
                <a:gd name="T4" fmla="*/ 143 w 144"/>
                <a:gd name="T5" fmla="*/ 49 h 137"/>
                <a:gd name="T6" fmla="*/ 108 w 144"/>
                <a:gd name="T7" fmla="*/ 0 h 137"/>
                <a:gd name="T8" fmla="*/ 0 w 144"/>
                <a:gd name="T9" fmla="*/ 88 h 1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" h="137">
                  <a:moveTo>
                    <a:pt x="0" y="88"/>
                  </a:moveTo>
                  <a:lnTo>
                    <a:pt x="36" y="136"/>
                  </a:lnTo>
                  <a:lnTo>
                    <a:pt x="143" y="49"/>
                  </a:lnTo>
                  <a:lnTo>
                    <a:pt x="108" y="0"/>
                  </a:lnTo>
                  <a:lnTo>
                    <a:pt x="0" y="88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8" name="Freeform 44"/>
            <p:cNvSpPr>
              <a:spLocks/>
            </p:cNvSpPr>
            <p:nvPr/>
          </p:nvSpPr>
          <p:spPr bwMode="auto">
            <a:xfrm>
              <a:off x="3723" y="1796"/>
              <a:ext cx="149" cy="116"/>
            </a:xfrm>
            <a:custGeom>
              <a:avLst/>
              <a:gdLst>
                <a:gd name="T0" fmla="*/ 0 w 149"/>
                <a:gd name="T1" fmla="*/ 58 h 116"/>
                <a:gd name="T2" fmla="*/ 25 w 149"/>
                <a:gd name="T3" fmla="*/ 115 h 116"/>
                <a:gd name="T4" fmla="*/ 148 w 149"/>
                <a:gd name="T5" fmla="*/ 57 h 116"/>
                <a:gd name="T6" fmla="*/ 124 w 149"/>
                <a:gd name="T7" fmla="*/ 0 h 116"/>
                <a:gd name="T8" fmla="*/ 0 w 149"/>
                <a:gd name="T9" fmla="*/ 58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16">
                  <a:moveTo>
                    <a:pt x="0" y="58"/>
                  </a:moveTo>
                  <a:lnTo>
                    <a:pt x="25" y="115"/>
                  </a:lnTo>
                  <a:lnTo>
                    <a:pt x="148" y="57"/>
                  </a:lnTo>
                  <a:lnTo>
                    <a:pt x="124" y="0"/>
                  </a:lnTo>
                  <a:lnTo>
                    <a:pt x="0" y="58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89" name="Freeform 45"/>
            <p:cNvSpPr>
              <a:spLocks/>
            </p:cNvSpPr>
            <p:nvPr/>
          </p:nvSpPr>
          <p:spPr bwMode="auto">
            <a:xfrm>
              <a:off x="3760" y="2096"/>
              <a:ext cx="137" cy="62"/>
            </a:xfrm>
            <a:custGeom>
              <a:avLst/>
              <a:gdLst>
                <a:gd name="T0" fmla="*/ 0 w 137"/>
                <a:gd name="T1" fmla="*/ 0 h 62"/>
                <a:gd name="T2" fmla="*/ 0 w 137"/>
                <a:gd name="T3" fmla="*/ 60 h 62"/>
                <a:gd name="T4" fmla="*/ 136 w 137"/>
                <a:gd name="T5" fmla="*/ 61 h 62"/>
                <a:gd name="T6" fmla="*/ 136 w 137"/>
                <a:gd name="T7" fmla="*/ 0 h 62"/>
                <a:gd name="T8" fmla="*/ 0 w 137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62">
                  <a:moveTo>
                    <a:pt x="0" y="0"/>
                  </a:moveTo>
                  <a:lnTo>
                    <a:pt x="0" y="60"/>
                  </a:lnTo>
                  <a:lnTo>
                    <a:pt x="136" y="61"/>
                  </a:lnTo>
                  <a:lnTo>
                    <a:pt x="13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0" name="Freeform 46"/>
            <p:cNvSpPr>
              <a:spLocks/>
            </p:cNvSpPr>
            <p:nvPr/>
          </p:nvSpPr>
          <p:spPr bwMode="auto">
            <a:xfrm>
              <a:off x="3701" y="2311"/>
              <a:ext cx="149" cy="108"/>
            </a:xfrm>
            <a:custGeom>
              <a:avLst/>
              <a:gdLst>
                <a:gd name="T0" fmla="*/ 21 w 149"/>
                <a:gd name="T1" fmla="*/ 0 h 108"/>
                <a:gd name="T2" fmla="*/ 0 w 149"/>
                <a:gd name="T3" fmla="*/ 57 h 108"/>
                <a:gd name="T4" fmla="*/ 127 w 149"/>
                <a:gd name="T5" fmla="*/ 107 h 108"/>
                <a:gd name="T6" fmla="*/ 148 w 149"/>
                <a:gd name="T7" fmla="*/ 50 h 108"/>
                <a:gd name="T8" fmla="*/ 21 w 149"/>
                <a:gd name="T9" fmla="*/ 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9" h="108">
                  <a:moveTo>
                    <a:pt x="21" y="0"/>
                  </a:moveTo>
                  <a:lnTo>
                    <a:pt x="0" y="57"/>
                  </a:lnTo>
                  <a:lnTo>
                    <a:pt x="127" y="107"/>
                  </a:lnTo>
                  <a:lnTo>
                    <a:pt x="148" y="50"/>
                  </a:lnTo>
                  <a:lnTo>
                    <a:pt x="21" y="0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1" name="Freeform 47"/>
            <p:cNvSpPr>
              <a:spLocks/>
            </p:cNvSpPr>
            <p:nvPr/>
          </p:nvSpPr>
          <p:spPr bwMode="auto">
            <a:xfrm>
              <a:off x="3582" y="2485"/>
              <a:ext cx="136" cy="145"/>
            </a:xfrm>
            <a:custGeom>
              <a:avLst/>
              <a:gdLst>
                <a:gd name="T0" fmla="*/ 42 w 136"/>
                <a:gd name="T1" fmla="*/ 0 h 145"/>
                <a:gd name="T2" fmla="*/ 0 w 136"/>
                <a:gd name="T3" fmla="*/ 42 h 145"/>
                <a:gd name="T4" fmla="*/ 93 w 136"/>
                <a:gd name="T5" fmla="*/ 144 h 145"/>
                <a:gd name="T6" fmla="*/ 135 w 136"/>
                <a:gd name="T7" fmla="*/ 102 h 145"/>
                <a:gd name="T8" fmla="*/ 42 w 136"/>
                <a:gd name="T9" fmla="*/ 0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6" h="145">
                  <a:moveTo>
                    <a:pt x="42" y="0"/>
                  </a:moveTo>
                  <a:lnTo>
                    <a:pt x="0" y="42"/>
                  </a:lnTo>
                  <a:lnTo>
                    <a:pt x="93" y="144"/>
                  </a:lnTo>
                  <a:lnTo>
                    <a:pt x="135" y="102"/>
                  </a:lnTo>
                  <a:lnTo>
                    <a:pt x="42" y="0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2" name="Freeform 48"/>
            <p:cNvSpPr>
              <a:spLocks/>
            </p:cNvSpPr>
            <p:nvPr/>
          </p:nvSpPr>
          <p:spPr bwMode="auto">
            <a:xfrm>
              <a:off x="2421" y="2050"/>
              <a:ext cx="140" cy="72"/>
            </a:xfrm>
            <a:custGeom>
              <a:avLst/>
              <a:gdLst>
                <a:gd name="T0" fmla="*/ 135 w 140"/>
                <a:gd name="T1" fmla="*/ 71 h 72"/>
                <a:gd name="T2" fmla="*/ 139 w 140"/>
                <a:gd name="T3" fmla="*/ 10 h 72"/>
                <a:gd name="T4" fmla="*/ 4 w 140"/>
                <a:gd name="T5" fmla="*/ 0 h 72"/>
                <a:gd name="T6" fmla="*/ 0 w 140"/>
                <a:gd name="T7" fmla="*/ 61 h 72"/>
                <a:gd name="T8" fmla="*/ 135 w 140"/>
                <a:gd name="T9" fmla="*/ 7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0" h="72">
                  <a:moveTo>
                    <a:pt x="135" y="71"/>
                  </a:moveTo>
                  <a:lnTo>
                    <a:pt x="139" y="10"/>
                  </a:lnTo>
                  <a:lnTo>
                    <a:pt x="4" y="0"/>
                  </a:lnTo>
                  <a:lnTo>
                    <a:pt x="0" y="61"/>
                  </a:lnTo>
                  <a:lnTo>
                    <a:pt x="135" y="71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3" name="Freeform 49"/>
            <p:cNvSpPr>
              <a:spLocks/>
            </p:cNvSpPr>
            <p:nvPr/>
          </p:nvSpPr>
          <p:spPr bwMode="auto">
            <a:xfrm>
              <a:off x="2467" y="2286"/>
              <a:ext cx="146" cy="129"/>
            </a:xfrm>
            <a:custGeom>
              <a:avLst/>
              <a:gdLst>
                <a:gd name="T0" fmla="*/ 145 w 146"/>
                <a:gd name="T1" fmla="*/ 51 h 129"/>
                <a:gd name="T2" fmla="*/ 113 w 146"/>
                <a:gd name="T3" fmla="*/ 0 h 129"/>
                <a:gd name="T4" fmla="*/ 0 w 146"/>
                <a:gd name="T5" fmla="*/ 77 h 129"/>
                <a:gd name="T6" fmla="*/ 32 w 146"/>
                <a:gd name="T7" fmla="*/ 128 h 129"/>
                <a:gd name="T8" fmla="*/ 145 w 146"/>
                <a:gd name="T9" fmla="*/ 51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6" h="129">
                  <a:moveTo>
                    <a:pt x="145" y="51"/>
                  </a:moveTo>
                  <a:lnTo>
                    <a:pt x="113" y="0"/>
                  </a:lnTo>
                  <a:lnTo>
                    <a:pt x="0" y="77"/>
                  </a:lnTo>
                  <a:lnTo>
                    <a:pt x="32" y="128"/>
                  </a:lnTo>
                  <a:lnTo>
                    <a:pt x="145" y="51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4" name="Freeform 50"/>
            <p:cNvSpPr>
              <a:spLocks/>
            </p:cNvSpPr>
            <p:nvPr/>
          </p:nvSpPr>
          <p:spPr bwMode="auto">
            <a:xfrm>
              <a:off x="2609" y="2490"/>
              <a:ext cx="137" cy="144"/>
            </a:xfrm>
            <a:custGeom>
              <a:avLst/>
              <a:gdLst>
                <a:gd name="T0" fmla="*/ 136 w 137"/>
                <a:gd name="T1" fmla="*/ 42 h 144"/>
                <a:gd name="T2" fmla="*/ 93 w 137"/>
                <a:gd name="T3" fmla="*/ 0 h 144"/>
                <a:gd name="T4" fmla="*/ 0 w 137"/>
                <a:gd name="T5" fmla="*/ 101 h 144"/>
                <a:gd name="T6" fmla="*/ 42 w 137"/>
                <a:gd name="T7" fmla="*/ 143 h 144"/>
                <a:gd name="T8" fmla="*/ 136 w 137"/>
                <a:gd name="T9" fmla="*/ 42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" h="144">
                  <a:moveTo>
                    <a:pt x="136" y="42"/>
                  </a:moveTo>
                  <a:lnTo>
                    <a:pt x="93" y="0"/>
                  </a:lnTo>
                  <a:lnTo>
                    <a:pt x="0" y="101"/>
                  </a:lnTo>
                  <a:lnTo>
                    <a:pt x="42" y="143"/>
                  </a:lnTo>
                  <a:lnTo>
                    <a:pt x="136" y="42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5" name="Freeform 51"/>
            <p:cNvSpPr>
              <a:spLocks/>
            </p:cNvSpPr>
            <p:nvPr/>
          </p:nvSpPr>
          <p:spPr bwMode="auto">
            <a:xfrm>
              <a:off x="2833" y="2628"/>
              <a:ext cx="120" cy="153"/>
            </a:xfrm>
            <a:custGeom>
              <a:avLst/>
              <a:gdLst>
                <a:gd name="T0" fmla="*/ 119 w 120"/>
                <a:gd name="T1" fmla="*/ 32 h 153"/>
                <a:gd name="T2" fmla="*/ 69 w 120"/>
                <a:gd name="T3" fmla="*/ 0 h 153"/>
                <a:gd name="T4" fmla="*/ 0 w 120"/>
                <a:gd name="T5" fmla="*/ 120 h 153"/>
                <a:gd name="T6" fmla="*/ 49 w 120"/>
                <a:gd name="T7" fmla="*/ 152 h 153"/>
                <a:gd name="T8" fmla="*/ 119 w 120"/>
                <a:gd name="T9" fmla="*/ 32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53">
                  <a:moveTo>
                    <a:pt x="119" y="32"/>
                  </a:moveTo>
                  <a:lnTo>
                    <a:pt x="69" y="0"/>
                  </a:lnTo>
                  <a:lnTo>
                    <a:pt x="0" y="120"/>
                  </a:lnTo>
                  <a:lnTo>
                    <a:pt x="49" y="152"/>
                  </a:lnTo>
                  <a:lnTo>
                    <a:pt x="119" y="32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6" name="Freeform 52"/>
            <p:cNvSpPr>
              <a:spLocks/>
            </p:cNvSpPr>
            <p:nvPr/>
          </p:nvSpPr>
          <p:spPr bwMode="auto">
            <a:xfrm>
              <a:off x="3108" y="2690"/>
              <a:ext cx="78" cy="148"/>
            </a:xfrm>
            <a:custGeom>
              <a:avLst/>
              <a:gdLst>
                <a:gd name="T0" fmla="*/ 77 w 78"/>
                <a:gd name="T1" fmla="*/ 8 h 148"/>
                <a:gd name="T2" fmla="*/ 18 w 78"/>
                <a:gd name="T3" fmla="*/ 0 h 148"/>
                <a:gd name="T4" fmla="*/ 0 w 78"/>
                <a:gd name="T5" fmla="*/ 139 h 148"/>
                <a:gd name="T6" fmla="*/ 57 w 78"/>
                <a:gd name="T7" fmla="*/ 147 h 148"/>
                <a:gd name="T8" fmla="*/ 77 w 78"/>
                <a:gd name="T9" fmla="*/ 8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148">
                  <a:moveTo>
                    <a:pt x="77" y="8"/>
                  </a:moveTo>
                  <a:lnTo>
                    <a:pt x="18" y="0"/>
                  </a:lnTo>
                  <a:lnTo>
                    <a:pt x="0" y="139"/>
                  </a:lnTo>
                  <a:lnTo>
                    <a:pt x="57" y="147"/>
                  </a:lnTo>
                  <a:lnTo>
                    <a:pt x="77" y="8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7" name="Freeform 53"/>
            <p:cNvSpPr>
              <a:spLocks/>
            </p:cNvSpPr>
            <p:nvPr/>
          </p:nvSpPr>
          <p:spPr bwMode="auto">
            <a:xfrm>
              <a:off x="3358" y="2637"/>
              <a:ext cx="121" cy="152"/>
            </a:xfrm>
            <a:custGeom>
              <a:avLst/>
              <a:gdLst>
                <a:gd name="T0" fmla="*/ 51 w 121"/>
                <a:gd name="T1" fmla="*/ 0 h 152"/>
                <a:gd name="T2" fmla="*/ 0 w 121"/>
                <a:gd name="T3" fmla="*/ 32 h 152"/>
                <a:gd name="T4" fmla="*/ 71 w 121"/>
                <a:gd name="T5" fmla="*/ 151 h 152"/>
                <a:gd name="T6" fmla="*/ 120 w 121"/>
                <a:gd name="T7" fmla="*/ 119 h 152"/>
                <a:gd name="T8" fmla="*/ 51 w 12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2">
                  <a:moveTo>
                    <a:pt x="51" y="0"/>
                  </a:moveTo>
                  <a:lnTo>
                    <a:pt x="0" y="32"/>
                  </a:lnTo>
                  <a:lnTo>
                    <a:pt x="71" y="151"/>
                  </a:lnTo>
                  <a:lnTo>
                    <a:pt x="120" y="119"/>
                  </a:lnTo>
                  <a:lnTo>
                    <a:pt x="51" y="0"/>
                  </a:lnTo>
                </a:path>
              </a:pathLst>
            </a:custGeom>
            <a:solidFill>
              <a:schemeClr val="accent1"/>
            </a:solidFill>
            <a:ln w="31242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8" name="Freeform 54"/>
            <p:cNvSpPr>
              <a:spLocks/>
            </p:cNvSpPr>
            <p:nvPr/>
          </p:nvSpPr>
          <p:spPr bwMode="auto">
            <a:xfrm>
              <a:off x="2744" y="1662"/>
              <a:ext cx="419" cy="364"/>
            </a:xfrm>
            <a:custGeom>
              <a:avLst/>
              <a:gdLst>
                <a:gd name="T0" fmla="*/ 38 w 419"/>
                <a:gd name="T1" fmla="*/ 363 h 364"/>
                <a:gd name="T2" fmla="*/ 0 w 419"/>
                <a:gd name="T3" fmla="*/ 247 h 364"/>
                <a:gd name="T4" fmla="*/ 167 w 419"/>
                <a:gd name="T5" fmla="*/ 281 h 364"/>
                <a:gd name="T6" fmla="*/ 106 w 419"/>
                <a:gd name="T7" fmla="*/ 107 h 364"/>
                <a:gd name="T8" fmla="*/ 258 w 419"/>
                <a:gd name="T9" fmla="*/ 190 h 364"/>
                <a:gd name="T10" fmla="*/ 243 w 419"/>
                <a:gd name="T11" fmla="*/ 0 h 364"/>
                <a:gd name="T12" fmla="*/ 418 w 419"/>
                <a:gd name="T13" fmla="*/ 91 h 364"/>
                <a:gd name="T14" fmla="*/ 418 w 419"/>
                <a:gd name="T15" fmla="*/ 115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19" h="364">
                  <a:moveTo>
                    <a:pt x="38" y="363"/>
                  </a:moveTo>
                  <a:lnTo>
                    <a:pt x="0" y="247"/>
                  </a:lnTo>
                  <a:lnTo>
                    <a:pt x="167" y="281"/>
                  </a:lnTo>
                  <a:lnTo>
                    <a:pt x="106" y="107"/>
                  </a:lnTo>
                  <a:lnTo>
                    <a:pt x="258" y="190"/>
                  </a:lnTo>
                  <a:lnTo>
                    <a:pt x="243" y="0"/>
                  </a:lnTo>
                  <a:lnTo>
                    <a:pt x="418" y="91"/>
                  </a:lnTo>
                  <a:lnTo>
                    <a:pt x="418" y="115"/>
                  </a:lnTo>
                </a:path>
              </a:pathLst>
            </a:custGeom>
            <a:solidFill>
              <a:schemeClr val="tx1"/>
            </a:solidFill>
            <a:ln w="47117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199" name="Freeform 55"/>
            <p:cNvSpPr>
              <a:spLocks/>
            </p:cNvSpPr>
            <p:nvPr/>
          </p:nvSpPr>
          <p:spPr bwMode="auto">
            <a:xfrm>
              <a:off x="3333" y="2009"/>
              <a:ext cx="350" cy="480"/>
            </a:xfrm>
            <a:custGeom>
              <a:avLst/>
              <a:gdLst>
                <a:gd name="T0" fmla="*/ 97 w 350"/>
                <a:gd name="T1" fmla="*/ 479 h 480"/>
                <a:gd name="T2" fmla="*/ 0 w 350"/>
                <a:gd name="T3" fmla="*/ 390 h 480"/>
                <a:gd name="T4" fmla="*/ 184 w 350"/>
                <a:gd name="T5" fmla="*/ 326 h 480"/>
                <a:gd name="T6" fmla="*/ 34 w 350"/>
                <a:gd name="T7" fmla="*/ 195 h 480"/>
                <a:gd name="T8" fmla="*/ 228 w 350"/>
                <a:gd name="T9" fmla="*/ 187 h 480"/>
                <a:gd name="T10" fmla="*/ 116 w 350"/>
                <a:gd name="T11" fmla="*/ 14 h 480"/>
                <a:gd name="T12" fmla="*/ 337 w 350"/>
                <a:gd name="T13" fmla="*/ 0 h 480"/>
                <a:gd name="T14" fmla="*/ 349 w 350"/>
                <a:gd name="T15" fmla="*/ 24 h 4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0" h="480">
                  <a:moveTo>
                    <a:pt x="97" y="479"/>
                  </a:moveTo>
                  <a:lnTo>
                    <a:pt x="0" y="390"/>
                  </a:lnTo>
                  <a:lnTo>
                    <a:pt x="184" y="326"/>
                  </a:lnTo>
                  <a:lnTo>
                    <a:pt x="34" y="195"/>
                  </a:lnTo>
                  <a:lnTo>
                    <a:pt x="228" y="187"/>
                  </a:lnTo>
                  <a:lnTo>
                    <a:pt x="116" y="14"/>
                  </a:lnTo>
                  <a:lnTo>
                    <a:pt x="337" y="0"/>
                  </a:lnTo>
                  <a:lnTo>
                    <a:pt x="349" y="24"/>
                  </a:lnTo>
                </a:path>
              </a:pathLst>
            </a:custGeom>
            <a:solidFill>
              <a:schemeClr val="tx1"/>
            </a:solidFill>
            <a:ln w="47117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0" name="Freeform 56"/>
            <p:cNvSpPr>
              <a:spLocks/>
            </p:cNvSpPr>
            <p:nvPr/>
          </p:nvSpPr>
          <p:spPr bwMode="auto">
            <a:xfrm>
              <a:off x="2823" y="1824"/>
              <a:ext cx="365" cy="407"/>
            </a:xfrm>
            <a:custGeom>
              <a:avLst/>
              <a:gdLst>
                <a:gd name="T0" fmla="*/ 61 w 365"/>
                <a:gd name="T1" fmla="*/ 406 h 407"/>
                <a:gd name="T2" fmla="*/ 0 w 365"/>
                <a:gd name="T3" fmla="*/ 217 h 407"/>
                <a:gd name="T4" fmla="*/ 174 w 365"/>
                <a:gd name="T5" fmla="*/ 280 h 407"/>
                <a:gd name="T6" fmla="*/ 182 w 365"/>
                <a:gd name="T7" fmla="*/ 136 h 407"/>
                <a:gd name="T8" fmla="*/ 364 w 365"/>
                <a:gd name="T9" fmla="*/ 181 h 407"/>
                <a:gd name="T10" fmla="*/ 321 w 365"/>
                <a:gd name="T11" fmla="*/ 0 h 4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5" h="407">
                  <a:moveTo>
                    <a:pt x="61" y="406"/>
                  </a:moveTo>
                  <a:lnTo>
                    <a:pt x="0" y="217"/>
                  </a:lnTo>
                  <a:lnTo>
                    <a:pt x="174" y="280"/>
                  </a:lnTo>
                  <a:lnTo>
                    <a:pt x="182" y="136"/>
                  </a:lnTo>
                  <a:lnTo>
                    <a:pt x="364" y="181"/>
                  </a:lnTo>
                  <a:lnTo>
                    <a:pt x="321" y="0"/>
                  </a:lnTo>
                </a:path>
              </a:pathLst>
            </a:custGeom>
            <a:solidFill>
              <a:schemeClr val="tx1"/>
            </a:solidFill>
            <a:ln w="47117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1" name="Freeform 57"/>
            <p:cNvSpPr>
              <a:spLocks/>
            </p:cNvSpPr>
            <p:nvPr/>
          </p:nvSpPr>
          <p:spPr bwMode="auto">
            <a:xfrm>
              <a:off x="3235" y="1606"/>
              <a:ext cx="238" cy="480"/>
            </a:xfrm>
            <a:custGeom>
              <a:avLst/>
              <a:gdLst>
                <a:gd name="T0" fmla="*/ 170 w 238"/>
                <a:gd name="T1" fmla="*/ 479 h 480"/>
                <a:gd name="T2" fmla="*/ 0 w 238"/>
                <a:gd name="T3" fmla="*/ 387 h 480"/>
                <a:gd name="T4" fmla="*/ 166 w 238"/>
                <a:gd name="T5" fmla="*/ 306 h 480"/>
                <a:gd name="T6" fmla="*/ 77 w 238"/>
                <a:gd name="T7" fmla="*/ 196 h 480"/>
                <a:gd name="T8" fmla="*/ 237 w 238"/>
                <a:gd name="T9" fmla="*/ 98 h 480"/>
                <a:gd name="T10" fmla="*/ 85 w 238"/>
                <a:gd name="T11" fmla="*/ 0 h 4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38" h="480">
                  <a:moveTo>
                    <a:pt x="170" y="479"/>
                  </a:moveTo>
                  <a:lnTo>
                    <a:pt x="0" y="387"/>
                  </a:lnTo>
                  <a:lnTo>
                    <a:pt x="166" y="306"/>
                  </a:lnTo>
                  <a:lnTo>
                    <a:pt x="77" y="196"/>
                  </a:lnTo>
                  <a:lnTo>
                    <a:pt x="237" y="98"/>
                  </a:lnTo>
                  <a:lnTo>
                    <a:pt x="85" y="0"/>
                  </a:lnTo>
                </a:path>
              </a:pathLst>
            </a:custGeom>
            <a:solidFill>
              <a:schemeClr val="tx1"/>
            </a:solidFill>
            <a:ln w="47117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2" name="Freeform 58"/>
            <p:cNvSpPr>
              <a:spLocks/>
            </p:cNvSpPr>
            <p:nvPr/>
          </p:nvSpPr>
          <p:spPr bwMode="auto">
            <a:xfrm>
              <a:off x="2848" y="2135"/>
              <a:ext cx="346" cy="382"/>
            </a:xfrm>
            <a:custGeom>
              <a:avLst/>
              <a:gdLst>
                <a:gd name="T0" fmla="*/ 280 w 346"/>
                <a:gd name="T1" fmla="*/ 0 h 382"/>
                <a:gd name="T2" fmla="*/ 345 w 346"/>
                <a:gd name="T3" fmla="*/ 185 h 382"/>
                <a:gd name="T4" fmla="*/ 177 w 346"/>
                <a:gd name="T5" fmla="*/ 118 h 382"/>
                <a:gd name="T6" fmla="*/ 174 w 346"/>
                <a:gd name="T7" fmla="*/ 256 h 382"/>
                <a:gd name="T8" fmla="*/ 0 w 346"/>
                <a:gd name="T9" fmla="*/ 205 h 382"/>
                <a:gd name="T10" fmla="*/ 46 w 346"/>
                <a:gd name="T11" fmla="*/ 381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6" h="382">
                  <a:moveTo>
                    <a:pt x="280" y="0"/>
                  </a:moveTo>
                  <a:lnTo>
                    <a:pt x="345" y="185"/>
                  </a:lnTo>
                  <a:lnTo>
                    <a:pt x="177" y="118"/>
                  </a:lnTo>
                  <a:lnTo>
                    <a:pt x="174" y="256"/>
                  </a:lnTo>
                  <a:lnTo>
                    <a:pt x="0" y="205"/>
                  </a:lnTo>
                  <a:lnTo>
                    <a:pt x="46" y="381"/>
                  </a:lnTo>
                </a:path>
              </a:pathLst>
            </a:custGeom>
            <a:solidFill>
              <a:schemeClr val="tx1"/>
            </a:solidFill>
            <a:ln w="47117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3" name="Text Box 59"/>
            <p:cNvSpPr txBox="1">
              <a:spLocks noChangeArrowheads="1"/>
            </p:cNvSpPr>
            <p:nvPr/>
          </p:nvSpPr>
          <p:spPr bwMode="auto">
            <a:xfrm>
              <a:off x="1680" y="3290"/>
              <a:ext cx="3131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 defTabSz="330200">
                <a:buClr>
                  <a:srgbClr val="D2D2D2"/>
                </a:buClr>
                <a:buSzPct val="90000"/>
                <a:buFont typeface="Monotype Sorts"/>
                <a:buNone/>
              </a:pPr>
              <a:r>
                <a:rPr lang="en-US" sz="2700" b="1" dirty="0">
                  <a:solidFill>
                    <a:schemeClr val="bg1"/>
                  </a:solidFill>
                  <a:latin typeface="Arial" pitchFamily="34" charset="0"/>
                </a:rPr>
                <a:t>A/Fujian/411/2002  (H3N2)</a:t>
              </a:r>
            </a:p>
          </p:txBody>
        </p:sp>
        <p:sp>
          <p:nvSpPr>
            <p:cNvPr id="6204" name="Freeform 60"/>
            <p:cNvSpPr>
              <a:spLocks/>
            </p:cNvSpPr>
            <p:nvPr/>
          </p:nvSpPr>
          <p:spPr bwMode="auto">
            <a:xfrm>
              <a:off x="3752" y="2648"/>
              <a:ext cx="253" cy="620"/>
            </a:xfrm>
            <a:custGeom>
              <a:avLst/>
              <a:gdLst>
                <a:gd name="T0" fmla="*/ 0 w 253"/>
                <a:gd name="T1" fmla="*/ 0 h 620"/>
                <a:gd name="T2" fmla="*/ 252 w 253"/>
                <a:gd name="T3" fmla="*/ 252 h 620"/>
                <a:gd name="T4" fmla="*/ 252 w 253"/>
                <a:gd name="T5" fmla="*/ 619 h 6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3" h="620">
                  <a:moveTo>
                    <a:pt x="0" y="0"/>
                  </a:moveTo>
                  <a:lnTo>
                    <a:pt x="252" y="252"/>
                  </a:lnTo>
                  <a:lnTo>
                    <a:pt x="252" y="619"/>
                  </a:lnTo>
                </a:path>
              </a:pathLst>
            </a:custGeom>
            <a:noFill/>
            <a:ln w="31242" cap="flat" cmpd="sng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5" name="Freeform 61"/>
            <p:cNvSpPr>
              <a:spLocks/>
            </p:cNvSpPr>
            <p:nvPr/>
          </p:nvSpPr>
          <p:spPr bwMode="auto">
            <a:xfrm>
              <a:off x="4028" y="2395"/>
              <a:ext cx="299" cy="873"/>
            </a:xfrm>
            <a:custGeom>
              <a:avLst/>
              <a:gdLst>
                <a:gd name="T0" fmla="*/ 0 w 299"/>
                <a:gd name="T1" fmla="*/ 0 h 873"/>
                <a:gd name="T2" fmla="*/ 298 w 299"/>
                <a:gd name="T3" fmla="*/ 298 h 873"/>
                <a:gd name="T4" fmla="*/ 298 w 299"/>
                <a:gd name="T5" fmla="*/ 872 h 87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99" h="873">
                  <a:moveTo>
                    <a:pt x="0" y="0"/>
                  </a:moveTo>
                  <a:lnTo>
                    <a:pt x="298" y="298"/>
                  </a:lnTo>
                  <a:lnTo>
                    <a:pt x="298" y="872"/>
                  </a:lnTo>
                </a:path>
              </a:pathLst>
            </a:custGeom>
            <a:noFill/>
            <a:ln w="31242" cap="flat" cmpd="sng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6" name="Freeform 62"/>
            <p:cNvSpPr>
              <a:spLocks/>
            </p:cNvSpPr>
            <p:nvPr/>
          </p:nvSpPr>
          <p:spPr bwMode="auto">
            <a:xfrm>
              <a:off x="2144" y="2281"/>
              <a:ext cx="667" cy="987"/>
            </a:xfrm>
            <a:custGeom>
              <a:avLst/>
              <a:gdLst>
                <a:gd name="T0" fmla="*/ 666 w 667"/>
                <a:gd name="T1" fmla="*/ 0 h 987"/>
                <a:gd name="T2" fmla="*/ 0 w 667"/>
                <a:gd name="T3" fmla="*/ 390 h 987"/>
                <a:gd name="T4" fmla="*/ 0 w 667"/>
                <a:gd name="T5" fmla="*/ 986 h 98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67" h="987">
                  <a:moveTo>
                    <a:pt x="666" y="0"/>
                  </a:moveTo>
                  <a:lnTo>
                    <a:pt x="0" y="390"/>
                  </a:lnTo>
                  <a:lnTo>
                    <a:pt x="0" y="986"/>
                  </a:lnTo>
                </a:path>
              </a:pathLst>
            </a:custGeom>
            <a:noFill/>
            <a:ln w="31242" cap="flat" cmpd="sng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07" name="Text Box 63"/>
            <p:cNvSpPr txBox="1">
              <a:spLocks noChangeArrowheads="1"/>
            </p:cNvSpPr>
            <p:nvPr/>
          </p:nvSpPr>
          <p:spPr bwMode="auto">
            <a:xfrm>
              <a:off x="4386" y="2752"/>
              <a:ext cx="1079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 defTabSz="330200">
                <a:buClr>
                  <a:srgbClr val="D2D2D2"/>
                </a:buClr>
                <a:buSzPct val="90000"/>
                <a:buFont typeface="Monotype Sorts"/>
                <a:buNone/>
              </a:pPr>
              <a:r>
                <a:rPr lang="en-US" sz="1600" b="1">
                  <a:solidFill>
                    <a:schemeClr val="bg1"/>
                  </a:solidFill>
                  <a:latin typeface="Arial" pitchFamily="34" charset="0"/>
                </a:rPr>
                <a:t>Neuraminidase</a:t>
              </a:r>
            </a:p>
          </p:txBody>
        </p:sp>
        <p:sp>
          <p:nvSpPr>
            <p:cNvPr id="6208" name="Text Box 64"/>
            <p:cNvSpPr txBox="1">
              <a:spLocks noChangeArrowheads="1"/>
            </p:cNvSpPr>
            <p:nvPr/>
          </p:nvSpPr>
          <p:spPr bwMode="auto">
            <a:xfrm>
              <a:off x="2928" y="2976"/>
              <a:ext cx="1046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 defTabSz="330200">
                <a:buClr>
                  <a:srgbClr val="D2D2D2"/>
                </a:buClr>
                <a:buSzPct val="90000"/>
                <a:buFont typeface="Monotype Sorts"/>
                <a:buNone/>
              </a:pPr>
              <a:r>
                <a:rPr lang="en-US" sz="1600" b="1">
                  <a:solidFill>
                    <a:schemeClr val="bg1"/>
                  </a:solidFill>
                  <a:latin typeface="Arial" pitchFamily="34" charset="0"/>
                </a:rPr>
                <a:t>Hemagglutinin</a:t>
              </a:r>
            </a:p>
          </p:txBody>
        </p:sp>
        <p:sp>
          <p:nvSpPr>
            <p:cNvPr id="6209" name="Text Box 65"/>
            <p:cNvSpPr txBox="1">
              <a:spLocks noChangeArrowheads="1"/>
            </p:cNvSpPr>
            <p:nvPr/>
          </p:nvSpPr>
          <p:spPr bwMode="auto">
            <a:xfrm>
              <a:off x="1248" y="2350"/>
              <a:ext cx="1110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algn="ctr" defTabSz="330200">
                <a:buClr>
                  <a:srgbClr val="D2D2D2"/>
                </a:buClr>
                <a:buSzPct val="90000"/>
                <a:buFont typeface="Monotype Sorts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Arial" pitchFamily="34" charset="0"/>
                </a:rPr>
                <a:t>Type of nuclear</a:t>
              </a:r>
            </a:p>
            <a:p>
              <a:pPr algn="ctr" defTabSz="330200">
                <a:buClr>
                  <a:srgbClr val="D2D2D2"/>
                </a:buClr>
                <a:buSzPct val="90000"/>
                <a:buFont typeface="Monotype Sorts"/>
                <a:buNone/>
              </a:pPr>
              <a:r>
                <a:rPr lang="en-US" sz="1600" b="1" dirty="0">
                  <a:solidFill>
                    <a:schemeClr val="bg1"/>
                  </a:solidFill>
                  <a:latin typeface="Arial" pitchFamily="34" charset="0"/>
                </a:rPr>
                <a:t>material</a:t>
              </a:r>
            </a:p>
          </p:txBody>
        </p:sp>
        <p:grpSp>
          <p:nvGrpSpPr>
            <p:cNvPr id="3" name="Group 66"/>
            <p:cNvGrpSpPr>
              <a:grpSpLocks/>
            </p:cNvGrpSpPr>
            <p:nvPr/>
          </p:nvGrpSpPr>
          <p:grpSpPr bwMode="auto">
            <a:xfrm>
              <a:off x="816" y="3903"/>
              <a:ext cx="4354" cy="437"/>
              <a:chOff x="951" y="3903"/>
              <a:chExt cx="4354" cy="437"/>
            </a:xfrm>
          </p:grpSpPr>
          <p:sp>
            <p:nvSpPr>
              <p:cNvPr id="6216" name="Text Box 67"/>
              <p:cNvSpPr txBox="1">
                <a:spLocks noChangeArrowheads="1"/>
              </p:cNvSpPr>
              <p:nvPr/>
            </p:nvSpPr>
            <p:spPr bwMode="auto">
              <a:xfrm>
                <a:off x="951" y="3903"/>
                <a:ext cx="437" cy="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Virus</a:t>
                </a:r>
              </a:p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type</a:t>
                </a:r>
                <a:endParaRPr lang="en-US" sz="2200" b="1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217" name="Text Box 68"/>
              <p:cNvSpPr txBox="1">
                <a:spLocks noChangeArrowheads="1"/>
              </p:cNvSpPr>
              <p:nvPr/>
            </p:nvSpPr>
            <p:spPr bwMode="auto">
              <a:xfrm>
                <a:off x="1623" y="3903"/>
                <a:ext cx="965" cy="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Geographic</a:t>
                </a:r>
              </a:p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origin</a:t>
                </a:r>
                <a:endParaRPr lang="en-US" sz="2200" b="1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218" name="Text Box 69"/>
              <p:cNvSpPr txBox="1">
                <a:spLocks noChangeArrowheads="1"/>
              </p:cNvSpPr>
              <p:nvPr/>
            </p:nvSpPr>
            <p:spPr bwMode="auto">
              <a:xfrm>
                <a:off x="2804" y="3903"/>
                <a:ext cx="640" cy="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Strain</a:t>
                </a:r>
              </a:p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number</a:t>
                </a:r>
                <a:endParaRPr lang="en-US" sz="2200" b="1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219" name="Text Box 70"/>
              <p:cNvSpPr txBox="1">
                <a:spLocks noChangeArrowheads="1"/>
              </p:cNvSpPr>
              <p:nvPr/>
            </p:nvSpPr>
            <p:spPr bwMode="auto">
              <a:xfrm>
                <a:off x="3690" y="3903"/>
                <a:ext cx="697" cy="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Year of </a:t>
                </a:r>
              </a:p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isolation</a:t>
                </a:r>
                <a:endParaRPr lang="en-US" sz="2200" b="1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  <p:sp>
            <p:nvSpPr>
              <p:cNvPr id="6220" name="Text Box 71"/>
              <p:cNvSpPr txBox="1">
                <a:spLocks noChangeArrowheads="1"/>
              </p:cNvSpPr>
              <p:nvPr/>
            </p:nvSpPr>
            <p:spPr bwMode="auto">
              <a:xfrm>
                <a:off x="4641" y="3903"/>
                <a:ext cx="664" cy="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Virus </a:t>
                </a:r>
              </a:p>
              <a:p>
                <a:pPr algn="ctr" defTabSz="330200">
                  <a:buClr>
                    <a:srgbClr val="D2D2D2"/>
                  </a:buClr>
                  <a:buSzPct val="90000"/>
                  <a:buFont typeface="Monotype Sorts"/>
                  <a:buNone/>
                </a:pPr>
                <a:r>
                  <a:rPr lang="en-US" sz="1900" b="1">
                    <a:solidFill>
                      <a:schemeClr val="bg1"/>
                    </a:solidFill>
                    <a:latin typeface="Arial" pitchFamily="34" charset="0"/>
                  </a:rPr>
                  <a:t>subtype</a:t>
                </a:r>
                <a:endParaRPr lang="en-US" sz="2200" b="1">
                  <a:solidFill>
                    <a:schemeClr val="bg1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6211" name="Line 72"/>
            <p:cNvSpPr>
              <a:spLocks noChangeShapeType="1"/>
            </p:cNvSpPr>
            <p:nvPr/>
          </p:nvSpPr>
          <p:spPr bwMode="auto">
            <a:xfrm flipV="1">
              <a:off x="1056" y="3504"/>
              <a:ext cx="709" cy="384"/>
            </a:xfrm>
            <a:prstGeom prst="line">
              <a:avLst/>
            </a:prstGeom>
            <a:noFill/>
            <a:ln w="31242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12" name="Line 73"/>
            <p:cNvSpPr>
              <a:spLocks noChangeShapeType="1"/>
            </p:cNvSpPr>
            <p:nvPr/>
          </p:nvSpPr>
          <p:spPr bwMode="auto">
            <a:xfrm flipV="1">
              <a:off x="2256" y="3571"/>
              <a:ext cx="0" cy="286"/>
            </a:xfrm>
            <a:prstGeom prst="line">
              <a:avLst/>
            </a:prstGeom>
            <a:noFill/>
            <a:ln w="31242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13" name="Line 74"/>
            <p:cNvSpPr>
              <a:spLocks noChangeShapeType="1"/>
            </p:cNvSpPr>
            <p:nvPr/>
          </p:nvSpPr>
          <p:spPr bwMode="auto">
            <a:xfrm flipV="1">
              <a:off x="2987" y="3548"/>
              <a:ext cx="0" cy="321"/>
            </a:xfrm>
            <a:prstGeom prst="line">
              <a:avLst/>
            </a:prstGeom>
            <a:noFill/>
            <a:ln w="31242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14" name="Line 75"/>
            <p:cNvSpPr>
              <a:spLocks noChangeShapeType="1"/>
            </p:cNvSpPr>
            <p:nvPr/>
          </p:nvSpPr>
          <p:spPr bwMode="auto">
            <a:xfrm flipH="1" flipV="1">
              <a:off x="3650" y="3548"/>
              <a:ext cx="243" cy="309"/>
            </a:xfrm>
            <a:prstGeom prst="line">
              <a:avLst/>
            </a:prstGeom>
            <a:noFill/>
            <a:ln w="31242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  <p:sp>
          <p:nvSpPr>
            <p:cNvPr id="6215" name="Line 76"/>
            <p:cNvSpPr>
              <a:spLocks noChangeShapeType="1"/>
            </p:cNvSpPr>
            <p:nvPr/>
          </p:nvSpPr>
          <p:spPr bwMode="auto">
            <a:xfrm flipH="1" flipV="1">
              <a:off x="4608" y="3600"/>
              <a:ext cx="298" cy="298"/>
            </a:xfrm>
            <a:prstGeom prst="line">
              <a:avLst/>
            </a:prstGeom>
            <a:noFill/>
            <a:ln w="31242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id-ID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PATOGENESIS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Virus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inhalasi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mukosa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sal.nafas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 </a:t>
            </a:r>
            <a:r>
              <a:rPr lang="en-US" dirty="0" err="1" smtClean="0">
                <a:sym typeface="Wingdings" pitchFamily="2" charset="2"/>
              </a:rPr>
              <a:t>didalam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</a:t>
            </a:r>
            <a:r>
              <a:rPr lang="en-US" dirty="0" smtClean="0">
                <a:sym typeface="Wingdings" pitchFamily="2" charset="2"/>
              </a:rPr>
              <a:t> virus </a:t>
            </a:r>
            <a:r>
              <a:rPr lang="en-US" dirty="0" err="1" smtClean="0">
                <a:sym typeface="Wingdings" pitchFamily="2" charset="2"/>
              </a:rPr>
              <a:t>bereplikasi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dlm</a:t>
            </a:r>
            <a:r>
              <a:rPr lang="en-US" dirty="0" smtClean="0">
                <a:sym typeface="Wingdings" pitchFamily="2" charset="2"/>
              </a:rPr>
              <a:t> 4-6    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jam  </a:t>
            </a:r>
            <a:r>
              <a:rPr lang="en-US" dirty="0" err="1" smtClean="0">
                <a:sym typeface="Wingdings" pitchFamily="2" charset="2"/>
              </a:rPr>
              <a:t>menginfeksi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</a:t>
            </a:r>
            <a:r>
              <a:rPr lang="en-US" dirty="0" smtClean="0">
                <a:sym typeface="Wingdings" pitchFamily="2" charset="2"/>
              </a:rPr>
              <a:t> lain.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Jarang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viraemia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gejala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sistemik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</a:t>
            </a:r>
            <a:r>
              <a:rPr lang="en-US" dirty="0" err="1" smtClean="0">
                <a:sym typeface="Wingdings" pitchFamily="2" charset="2"/>
              </a:rPr>
              <a:t>akibat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sitokin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kealiran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darah</a:t>
            </a:r>
            <a:r>
              <a:rPr lang="en-US" dirty="0" smtClean="0">
                <a:sym typeface="Wingdings" pitchFamily="2" charset="2"/>
              </a:rPr>
              <a:t>.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9788"/>
            <a:ext cx="8107363" cy="55610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6413500"/>
            <a:ext cx="4724400" cy="2619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6200" y="168275"/>
            <a:ext cx="9017000" cy="579438"/>
          </a:xfrm>
          <a:prstGeom prst="rect">
            <a:avLst/>
          </a:prstGeom>
          <a:solidFill>
            <a:srgbClr val="66FF33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latin typeface="Arial" pitchFamily="34" charset="0"/>
              </a:rPr>
              <a:t>Patogenesis gejala dan tanda akibat influenza</a:t>
            </a:r>
          </a:p>
        </p:txBody>
      </p:sp>
      <p:pic>
        <p:nvPicPr>
          <p:cNvPr id="12293" name="Picture 5" descr="AnimButtonmystbllt1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905000"/>
            <a:ext cx="327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40350" y="1905000"/>
            <a:ext cx="3270250" cy="654050"/>
          </a:xfrm>
          <a:prstGeom prst="rect">
            <a:avLst/>
          </a:prstGeom>
          <a:noFill/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800" b="1">
                <a:latin typeface="Arial" pitchFamily="34" charset="0"/>
              </a:rPr>
              <a:t> </a:t>
            </a:r>
            <a:r>
              <a:rPr lang="en-US" sz="1800" b="1">
                <a:solidFill>
                  <a:srgbClr val="FFFF00"/>
                </a:solidFill>
                <a:latin typeface="Arial" pitchFamily="34" charset="0"/>
              </a:rPr>
              <a:t>NS1gene in H5N1 dan H1N1</a:t>
            </a:r>
          </a:p>
          <a:p>
            <a:pPr algn="ctr"/>
            <a:r>
              <a:rPr lang="en-US" sz="1800" b="1">
                <a:solidFill>
                  <a:srgbClr val="FFFF00"/>
                </a:solidFill>
                <a:latin typeface="Arial" pitchFamily="34" charset="0"/>
              </a:rPr>
              <a:t>(Spanish flu)</a:t>
            </a:r>
          </a:p>
        </p:txBody>
      </p:sp>
      <p:pic>
        <p:nvPicPr>
          <p:cNvPr id="12295" name="Picture 7" descr="AnimArrow03b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517177">
            <a:off x="5181600" y="3114675"/>
            <a:ext cx="1828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GEJALA KLINIS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tiba</a:t>
            </a:r>
            <a:r>
              <a:rPr lang="en-US" dirty="0" smtClean="0"/>
              <a:t> </a:t>
            </a:r>
            <a:r>
              <a:rPr lang="en-US" dirty="0" err="1" smtClean="0"/>
              <a:t>tiba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Demam</a:t>
            </a:r>
            <a:r>
              <a:rPr lang="en-US" dirty="0" smtClean="0"/>
              <a:t>, </a:t>
            </a:r>
            <a:r>
              <a:rPr lang="en-US" dirty="0" err="1" smtClean="0"/>
              <a:t>sakit</a:t>
            </a:r>
            <a:r>
              <a:rPr lang="en-US" dirty="0" smtClean="0"/>
              <a:t> </a:t>
            </a:r>
            <a:r>
              <a:rPr lang="en-US" dirty="0" err="1" smtClean="0"/>
              <a:t>kepala,menggigil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Nyeri</a:t>
            </a:r>
            <a:r>
              <a:rPr lang="en-US" dirty="0" smtClean="0"/>
              <a:t> </a:t>
            </a:r>
            <a:r>
              <a:rPr lang="en-US" dirty="0" err="1" smtClean="0"/>
              <a:t>otot</a:t>
            </a:r>
            <a:r>
              <a:rPr lang="en-US" dirty="0" smtClean="0"/>
              <a:t>, </a:t>
            </a:r>
            <a:r>
              <a:rPr lang="en-US" dirty="0" err="1" smtClean="0"/>
              <a:t>malas</a:t>
            </a:r>
            <a:r>
              <a:rPr lang="en-US" dirty="0" smtClean="0"/>
              <a:t>, </a:t>
            </a:r>
            <a:r>
              <a:rPr lang="en-US" dirty="0" err="1" smtClean="0"/>
              <a:t>Batuk</a:t>
            </a:r>
            <a:r>
              <a:rPr lang="en-US" dirty="0" smtClean="0"/>
              <a:t>, </a:t>
            </a:r>
            <a:r>
              <a:rPr lang="en-US" dirty="0" err="1" smtClean="0"/>
              <a:t>pilek,suara</a:t>
            </a:r>
            <a:r>
              <a:rPr lang="en-US" dirty="0" smtClean="0"/>
              <a:t> </a:t>
            </a:r>
            <a:r>
              <a:rPr lang="en-US" dirty="0" err="1" smtClean="0"/>
              <a:t>serak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Sakit</a:t>
            </a:r>
            <a:r>
              <a:rPr lang="en-US" dirty="0" smtClean="0"/>
              <a:t> </a:t>
            </a:r>
            <a:r>
              <a:rPr lang="en-US" dirty="0" err="1" smtClean="0"/>
              <a:t>menelan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: </a:t>
            </a:r>
            <a:r>
              <a:rPr lang="en-US" dirty="0" err="1" smtClean="0"/>
              <a:t>hiperemis</a:t>
            </a:r>
            <a:r>
              <a:rPr lang="en-US" dirty="0" smtClean="0"/>
              <a:t> </a:t>
            </a:r>
            <a:r>
              <a:rPr lang="en-US" dirty="0" err="1" smtClean="0"/>
              <a:t>selaput</a:t>
            </a:r>
            <a:r>
              <a:rPr lang="en-US" dirty="0" smtClean="0"/>
              <a:t> </a:t>
            </a:r>
            <a:r>
              <a:rPr lang="en-US" dirty="0" err="1" smtClean="0"/>
              <a:t>lendir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</a:t>
            </a:r>
            <a:r>
              <a:rPr lang="en-US" dirty="0" err="1" smtClean="0"/>
              <a:t>tenggorok</a:t>
            </a:r>
            <a:r>
              <a:rPr lang="en-US" dirty="0" smtClean="0"/>
              <a:t>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KOMPLIKASI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Influenza Viral Pneumonia: </a:t>
            </a:r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semakin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demam,sesak,sianosis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smtClean="0">
                <a:sym typeface="Wingdings" pitchFamily="2" charset="2"/>
              </a:rPr>
              <a:t>Sputum </a:t>
            </a:r>
            <a:r>
              <a:rPr lang="en-US" dirty="0" err="1" smtClean="0">
                <a:sym typeface="Wingdings" pitchFamily="2" charset="2"/>
              </a:rPr>
              <a:t>banyak,bisa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berdarah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AGDA: </a:t>
            </a:r>
            <a:r>
              <a:rPr lang="en-US" dirty="0" err="1" smtClean="0">
                <a:sym typeface="Wingdings" pitchFamily="2" charset="2"/>
              </a:rPr>
              <a:t>hipoksia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berat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err="1" smtClean="0">
                <a:sym typeface="Wingdings" pitchFamily="2" charset="2"/>
              </a:rPr>
              <a:t>Kultur</a:t>
            </a:r>
            <a:r>
              <a:rPr lang="en-US" dirty="0" smtClean="0">
                <a:sym typeface="Wingdings" pitchFamily="2" charset="2"/>
              </a:rPr>
              <a:t> virus: </a:t>
            </a:r>
            <a:r>
              <a:rPr lang="en-US" dirty="0" err="1" smtClean="0">
                <a:sym typeface="Wingdings" pitchFamily="2" charset="2"/>
              </a:rPr>
              <a:t>jlh</a:t>
            </a:r>
            <a:r>
              <a:rPr lang="en-US" dirty="0" smtClean="0">
                <a:sym typeface="Wingdings" pitchFamily="2" charset="2"/>
              </a:rPr>
              <a:t> virus </a:t>
            </a:r>
            <a:r>
              <a:rPr lang="en-US" dirty="0" err="1" smtClean="0">
                <a:sym typeface="Wingdings" pitchFamily="2" charset="2"/>
              </a:rPr>
              <a:t>banyak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err="1" smtClean="0">
                <a:sym typeface="Wingdings" pitchFamily="2" charset="2"/>
              </a:rPr>
              <a:t>Predileksi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Peny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jantung</a:t>
            </a:r>
            <a:r>
              <a:rPr lang="en-US" dirty="0" smtClean="0">
                <a:sym typeface="Wingdings" pitchFamily="2" charset="2"/>
              </a:rPr>
              <a:t>, COPD.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Secondary Bacterial Pneumonia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membaik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2-3 hr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demam,batuk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purulen</a:t>
            </a:r>
            <a:r>
              <a:rPr lang="en-US" dirty="0" smtClean="0">
                <a:sym typeface="Wingdings" pitchFamily="2" charset="2"/>
              </a:rPr>
              <a:t>,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- x ray: </a:t>
            </a:r>
            <a:r>
              <a:rPr lang="en-US" dirty="0" err="1" smtClean="0">
                <a:sym typeface="Wingdings" pitchFamily="2" charset="2"/>
              </a:rPr>
              <a:t>konsolidasi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- </a:t>
            </a:r>
            <a:r>
              <a:rPr lang="en-US" dirty="0" err="1" smtClean="0">
                <a:sym typeface="Wingdings" pitchFamily="2" charset="2"/>
              </a:rPr>
              <a:t>penyebab</a:t>
            </a:r>
            <a:r>
              <a:rPr lang="en-US" dirty="0" smtClean="0">
                <a:sym typeface="Wingdings" pitchFamily="2" charset="2"/>
              </a:rPr>
              <a:t> :</a:t>
            </a:r>
            <a:r>
              <a:rPr lang="en-US" dirty="0" err="1" smtClean="0">
                <a:sym typeface="Wingdings" pitchFamily="2" charset="2"/>
              </a:rPr>
              <a:t>Streptokokus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pneumoniae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            </a:t>
            </a:r>
            <a:r>
              <a:rPr lang="en-US" dirty="0" err="1" smtClean="0">
                <a:sym typeface="Wingdings" pitchFamily="2" charset="2"/>
              </a:rPr>
              <a:t>Stafilokokus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aureus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                        </a:t>
            </a:r>
            <a:r>
              <a:rPr lang="en-US" dirty="0" err="1" smtClean="0">
                <a:sym typeface="Wingdings" pitchFamily="2" charset="2"/>
              </a:rPr>
              <a:t>Haemophylus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influenzae</a:t>
            </a:r>
            <a:r>
              <a:rPr lang="en-US" dirty="0" smtClean="0">
                <a:sym typeface="Wingdings" pitchFamily="2" charset="2"/>
              </a:rPr>
              <a:t>    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</TotalTime>
  <Words>526</Words>
  <Application>Microsoft Office PowerPoint</Application>
  <PresentationFormat>On-screen Show (4:3)</PresentationFormat>
  <Paragraphs>107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Module</vt:lpstr>
      <vt:lpstr>INFLUENZA</vt:lpstr>
      <vt:lpstr>APA ITU INFLUENZA ?</vt:lpstr>
      <vt:lpstr>ETIOLOGI</vt:lpstr>
      <vt:lpstr>Slide 4</vt:lpstr>
      <vt:lpstr>PATOGENESIS</vt:lpstr>
      <vt:lpstr>Slide 6</vt:lpstr>
      <vt:lpstr>GEJALA KLINIS</vt:lpstr>
      <vt:lpstr>KOMPLIKASI</vt:lpstr>
      <vt:lpstr>Slide 9</vt:lpstr>
      <vt:lpstr>Infeksi influenza dan bakteri</vt:lpstr>
      <vt:lpstr>Slide 11</vt:lpstr>
      <vt:lpstr>KOMPLIKASI EKSTRAPARU</vt:lpstr>
      <vt:lpstr>LABORATORIUM</vt:lpstr>
      <vt:lpstr>DIFFERENSIAL DIAGNOSIS</vt:lpstr>
      <vt:lpstr>PENATALAKSANAAN</vt:lpstr>
      <vt:lpstr>PROFILAKSIS</vt:lpstr>
      <vt:lpstr>PROFILAKSIS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INFLUENZA</dc:title>
  <dc:creator>user</dc:creator>
  <cp:lastModifiedBy>user</cp:lastModifiedBy>
  <cp:revision>2</cp:revision>
  <dcterms:created xsi:type="dcterms:W3CDTF">2014-12-20T12:33:51Z</dcterms:created>
  <dcterms:modified xsi:type="dcterms:W3CDTF">2014-12-20T12:40:40Z</dcterms:modified>
</cp:coreProperties>
</file>