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7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86554FD-ECB0-4D20-BD4A-BE029CF645F9}" type="datetimeFigureOut">
              <a:rPr lang="es-MX" smtClean="0"/>
              <a:t>19/11/2010</a:t>
            </a:fld>
            <a:endParaRPr lang="es-MX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515C4E4-3214-4EF6-B579-8FD47A121641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5388290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FE0C7A-86DB-4833-99F6-E101373999BE}" type="datetimeFigureOut">
              <a:rPr lang="es-MX" smtClean="0"/>
              <a:t>19/11/2010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9E568A-DF06-44E3-90E7-96EAE11F04E9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FE0C7A-86DB-4833-99F6-E101373999BE}" type="datetimeFigureOut">
              <a:rPr lang="es-MX" smtClean="0"/>
              <a:t>19/11/2010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9E568A-DF06-44E3-90E7-96EAE11F04E9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FE0C7A-86DB-4833-99F6-E101373999BE}" type="datetimeFigureOut">
              <a:rPr lang="es-MX" smtClean="0"/>
              <a:t>19/11/2010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9E568A-DF06-44E3-90E7-96EAE11F04E9}" type="slidenum">
              <a:rPr lang="es-MX" smtClean="0"/>
              <a:t>‹Nº›</a:t>
            </a:fld>
            <a:endParaRPr lang="es-MX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FE0C7A-86DB-4833-99F6-E101373999BE}" type="datetimeFigureOut">
              <a:rPr lang="es-MX" smtClean="0"/>
              <a:t>19/11/2010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9E568A-DF06-44E3-90E7-96EAE11F04E9}" type="slidenum">
              <a:rPr lang="es-MX" smtClean="0"/>
              <a:t>‹Nº›</a:t>
            </a:fld>
            <a:endParaRPr lang="es-MX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FE0C7A-86DB-4833-99F6-E101373999BE}" type="datetimeFigureOut">
              <a:rPr lang="es-MX" smtClean="0"/>
              <a:t>19/11/2010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9E568A-DF06-44E3-90E7-96EAE11F04E9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FE0C7A-86DB-4833-99F6-E101373999BE}" type="datetimeFigureOut">
              <a:rPr lang="es-MX" smtClean="0"/>
              <a:t>19/11/2010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9E568A-DF06-44E3-90E7-96EAE11F04E9}" type="slidenum">
              <a:rPr lang="es-MX" smtClean="0"/>
              <a:t>‹Nº›</a:t>
            </a:fld>
            <a:endParaRPr lang="es-MX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FE0C7A-86DB-4833-99F6-E101373999BE}" type="datetimeFigureOut">
              <a:rPr lang="es-MX" smtClean="0"/>
              <a:t>19/11/2010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9E568A-DF06-44E3-90E7-96EAE11F04E9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FE0C7A-86DB-4833-99F6-E101373999BE}" type="datetimeFigureOut">
              <a:rPr lang="es-MX" smtClean="0"/>
              <a:t>19/11/2010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9E568A-DF06-44E3-90E7-96EAE11F04E9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FE0C7A-86DB-4833-99F6-E101373999BE}" type="datetimeFigureOut">
              <a:rPr lang="es-MX" smtClean="0"/>
              <a:t>19/11/2010</a:t>
            </a:fld>
            <a:endParaRPr lang="es-MX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9E568A-DF06-44E3-90E7-96EAE11F04E9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FE0C7A-86DB-4833-99F6-E101373999BE}" type="datetimeFigureOut">
              <a:rPr lang="es-MX" smtClean="0"/>
              <a:t>19/11/2010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9E568A-DF06-44E3-90E7-96EAE11F04E9}" type="slidenum">
              <a:rPr lang="es-MX" smtClean="0"/>
              <a:t>‹Nº›</a:t>
            </a:fld>
            <a:endParaRPr lang="es-MX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FE0C7A-86DB-4833-99F6-E101373999BE}" type="datetimeFigureOut">
              <a:rPr lang="es-MX" smtClean="0"/>
              <a:t>19/11/2010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9E568A-DF06-44E3-90E7-96EAE11F04E9}" type="slidenum">
              <a:rPr lang="es-MX" smtClean="0"/>
              <a:t>‹Nº›</a:t>
            </a:fld>
            <a:endParaRPr lang="es-MX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9FFE0C7A-86DB-4833-99F6-E101373999BE}" type="datetimeFigureOut">
              <a:rPr lang="es-MX" smtClean="0"/>
              <a:t>19/11/2010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249E568A-DF06-44E3-90E7-96EAE11F04E9}" type="slidenum">
              <a:rPr lang="es-MX" smtClean="0"/>
              <a:t>‹Nº›</a:t>
            </a:fld>
            <a:endParaRPr lang="es-MX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3995936" y="1600200"/>
            <a:ext cx="4462264" cy="2980928"/>
          </a:xfrm>
        </p:spPr>
        <p:txBody>
          <a:bodyPr>
            <a:normAutofit/>
          </a:bodyPr>
          <a:lstStyle/>
          <a:p>
            <a:r>
              <a:rPr lang="es-MX" sz="4800" dirty="0" smtClean="0"/>
              <a:t>Joab: El débil hombre fuerte de David</a:t>
            </a:r>
            <a:endParaRPr lang="es-MX" sz="4800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0" y="6237311"/>
            <a:ext cx="6400800" cy="612377"/>
          </a:xfrm>
        </p:spPr>
        <p:txBody>
          <a:bodyPr/>
          <a:lstStyle/>
          <a:p>
            <a:r>
              <a:rPr lang="es-MX" b="1" dirty="0" smtClean="0">
                <a:solidFill>
                  <a:schemeClr val="bg2">
                    <a:lumMod val="75000"/>
                  </a:schemeClr>
                </a:solidFill>
              </a:rPr>
              <a:t>Lección 8 para el 20 de Noviembre de 2010</a:t>
            </a:r>
            <a:endParaRPr lang="es-MX" b="1" dirty="0">
              <a:solidFill>
                <a:schemeClr val="bg2">
                  <a:lumMod val="75000"/>
                </a:schemeClr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7F7F7"/>
              </a:clrFrom>
              <a:clrTo>
                <a:srgbClr val="F7F7F7">
                  <a:alpha val="0"/>
                </a:srgbClr>
              </a:clrTo>
            </a:clrChange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996006"/>
            <a:ext cx="3096344" cy="4248872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7918604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spcBef>
                <a:spcPts val="600"/>
              </a:spcBef>
              <a:spcAft>
                <a:spcPts val="600"/>
              </a:spcAft>
            </a:pPr>
            <a:r>
              <a:rPr lang="es-ES" dirty="0"/>
              <a:t>¿Cuán fácil es permitir que la ambición personal, </a:t>
            </a:r>
            <a:r>
              <a:rPr lang="es-ES" dirty="0" smtClean="0"/>
              <a:t>el orgullo </a:t>
            </a:r>
            <a:r>
              <a:rPr lang="es-ES" dirty="0"/>
              <a:t>y el deseo de supremacía personal </a:t>
            </a:r>
            <a:r>
              <a:rPr lang="es-ES" dirty="0" smtClean="0"/>
              <a:t>motiven tus </a:t>
            </a:r>
            <a:r>
              <a:rPr lang="es-ES" dirty="0"/>
              <a:t>acciones?</a:t>
            </a:r>
          </a:p>
          <a:p>
            <a:pPr algn="just">
              <a:spcBef>
                <a:spcPts val="600"/>
              </a:spcBef>
              <a:spcAft>
                <a:spcPts val="600"/>
              </a:spcAft>
            </a:pPr>
            <a:r>
              <a:rPr lang="es-ES" dirty="0"/>
              <a:t>¿Cómo puedes aprender a reconocer estas cosas en ti </a:t>
            </a:r>
            <a:r>
              <a:rPr lang="es-ES" dirty="0" smtClean="0"/>
              <a:t> mismo</a:t>
            </a:r>
            <a:r>
              <a:rPr lang="es-ES" dirty="0"/>
              <a:t>?</a:t>
            </a:r>
          </a:p>
          <a:p>
            <a:pPr algn="just">
              <a:spcBef>
                <a:spcPts val="600"/>
              </a:spcBef>
              <a:spcAft>
                <a:spcPts val="600"/>
              </a:spcAft>
            </a:pPr>
            <a:r>
              <a:rPr lang="es-ES" dirty="0"/>
              <a:t>¿Cómo puedes, por la gracia de Dios, derrotarlas antes de </a:t>
            </a:r>
            <a:r>
              <a:rPr lang="es-ES" dirty="0" smtClean="0"/>
              <a:t>que te </a:t>
            </a:r>
            <a:r>
              <a:rPr lang="es-ES" dirty="0"/>
              <a:t>lleven a la ruina?</a:t>
            </a:r>
            <a:endParaRPr lang="es-ES" dirty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Ambición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90941335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4499992" y="2675467"/>
            <a:ext cx="4320480" cy="3450696"/>
          </a:xfrm>
        </p:spPr>
        <p:txBody>
          <a:bodyPr>
            <a:normAutofit fontScale="62500" lnSpcReduction="20000"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s-ES" b="1" dirty="0"/>
              <a:t>Tras la muerte de Absalón, David decidió traspasar la dirección de su ejército a su sobrino Amasa.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s-ES" b="1" dirty="0"/>
              <a:t>Cuando Amasa no consiguió reunir en tres días un ejército para perseguir al rebelde Seba, David puso al frente del ejército a Abisai.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s-ES" b="1" dirty="0"/>
              <a:t>Cuando Joab vio peligrar su puesto como general del ejército de David, usó las tácticas más viles para conservarlo.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s-ES" b="1" dirty="0"/>
              <a:t>Al encontrarse Amasa y Abisai con sus dos ejércitos, Joab fue a saludar a Amasa e hizo como que se le caía la daga. Al recogerla y acercase a su primo, éste no sospechó nada y, de forma totalmente inesperada, le clavó la daga provocándole la muerte.</a:t>
            </a:r>
          </a:p>
          <a:p>
            <a:endParaRPr lang="es-MX" dirty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Instinto de conservación.</a:t>
            </a:r>
            <a:endParaRPr lang="es-MX" dirty="0"/>
          </a:p>
        </p:txBody>
      </p:sp>
      <p:pic>
        <p:nvPicPr>
          <p:cNvPr id="4" name="Picture 2" descr="I:\Dibujos\_a\Joab\joab_amasa_blog.jpg"/>
          <p:cNvPicPr>
            <a:picLocks noChangeAspect="1" noChangeArrowheads="1"/>
          </p:cNvPicPr>
          <p:nvPr/>
        </p:nvPicPr>
        <p:blipFill>
          <a:blip r:embed="rId2" cstate="email">
            <a:duotone>
              <a:prstClr val="black"/>
              <a:schemeClr val="tx2">
                <a:lumMod val="60000"/>
                <a:lumOff val="40000"/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467544" y="2204864"/>
            <a:ext cx="3810000" cy="3810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</p:pic>
    </p:spTree>
    <p:extLst>
      <p:ext uri="{BB962C8B-B14F-4D97-AF65-F5344CB8AC3E}">
        <p14:creationId xmlns:p14="http://schemas.microsoft.com/office/powerpoint/2010/main" val="3526845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 smtClean="0"/>
              <a:t>¿Eres una persona confiable?</a:t>
            </a:r>
          </a:p>
          <a:p>
            <a:r>
              <a:rPr lang="es-MX" dirty="0" smtClean="0"/>
              <a:t>¿Estas dispuesto a luchar por lo que deseas?</a:t>
            </a:r>
          </a:p>
          <a:p>
            <a:r>
              <a:rPr lang="es-MX" dirty="0" smtClean="0"/>
              <a:t>¿Son tus deseos de acuerdo a la voluntad de Dios?</a:t>
            </a:r>
          </a:p>
          <a:p>
            <a:r>
              <a:rPr lang="es-MX" dirty="0" smtClean="0"/>
              <a:t>¿Defiendes causas aun cuando no eres beneficiado por ellas?</a:t>
            </a:r>
            <a:endParaRPr lang="es-MX" dirty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¿Cómo me ven otros?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59056358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872067" y="2420888"/>
            <a:ext cx="5572141" cy="3744416"/>
          </a:xfrm>
        </p:spPr>
        <p:txBody>
          <a:bodyPr/>
          <a:lstStyle/>
          <a:p>
            <a:r>
              <a:rPr lang="es-MX" dirty="0" smtClean="0"/>
              <a:t>Pasado un tiempo Seba se revela contra el rey.</a:t>
            </a:r>
          </a:p>
          <a:p>
            <a:r>
              <a:rPr lang="es-MX" dirty="0" smtClean="0"/>
              <a:t>El rey nombra general a Amasa, pero este es muy lento en reaccionar.</a:t>
            </a:r>
          </a:p>
          <a:p>
            <a:r>
              <a:rPr lang="es-MX" dirty="0" smtClean="0"/>
              <a:t>En contraparte Joab es astuto y al ver en peligro su cargo inmediatamente toma la primera oportunidad que tiene para quitar de en medio a su adversario.</a:t>
            </a:r>
          </a:p>
          <a:p>
            <a:endParaRPr lang="es-MX" dirty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Rebelión de nuevo</a:t>
            </a:r>
            <a:endParaRPr lang="es-MX" dirty="0"/>
          </a:p>
        </p:txBody>
      </p:sp>
      <p:pic>
        <p:nvPicPr>
          <p:cNvPr id="4" name="Picture 3" descr="I:\Dibujos\Absalon\04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660232" y="2708920"/>
            <a:ext cx="2128234" cy="273630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6999161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872067" y="2675466"/>
            <a:ext cx="6076197" cy="3777869"/>
          </a:xfrm>
        </p:spPr>
        <p:txBody>
          <a:bodyPr>
            <a:normAutofit fontScale="92500" lnSpcReduction="20000"/>
          </a:bodyPr>
          <a:lstStyle/>
          <a:p>
            <a:pPr algn="just">
              <a:spcBef>
                <a:spcPts val="600"/>
              </a:spcBef>
              <a:spcAft>
                <a:spcPts val="600"/>
              </a:spcAft>
            </a:pPr>
            <a:r>
              <a:rPr lang="es-ES" dirty="0"/>
              <a:t>Llegando el fin del reinado de David y no teniendo las simpatías de Salomón, Joab apoyó dos veces la ascensión de Adonías al trono.</a:t>
            </a:r>
          </a:p>
          <a:p>
            <a:pPr algn="just">
              <a:spcBef>
                <a:spcPts val="600"/>
              </a:spcBef>
              <a:spcAft>
                <a:spcPts val="600"/>
              </a:spcAft>
            </a:pPr>
            <a:r>
              <a:rPr lang="es-ES" dirty="0" smtClean="0"/>
              <a:t>Esta vez el no estar del lado correcto tuvo consecuencias para el.</a:t>
            </a:r>
            <a:endParaRPr lang="es-ES" dirty="0"/>
          </a:p>
          <a:p>
            <a:pPr algn="just">
              <a:spcBef>
                <a:spcPts val="600"/>
              </a:spcBef>
              <a:spcAft>
                <a:spcPts val="600"/>
              </a:spcAft>
            </a:pPr>
            <a:r>
              <a:rPr lang="es-ES" dirty="0"/>
              <a:t>Después de una vida engaños, ambiciones, asesinatos y maquinaciones, pensó que aún podría salvar su vida aferrándose al altar de los holocaustos</a:t>
            </a:r>
            <a:r>
              <a:rPr lang="es-ES" dirty="0" smtClean="0"/>
              <a:t>.</a:t>
            </a:r>
          </a:p>
          <a:p>
            <a:pPr algn="just">
              <a:spcBef>
                <a:spcPts val="600"/>
              </a:spcBef>
              <a:spcAft>
                <a:spcPts val="600"/>
              </a:spcAft>
            </a:pPr>
            <a:r>
              <a:rPr lang="es-ES" dirty="0" smtClean="0"/>
              <a:t>Sin embargo el no </a:t>
            </a:r>
            <a:r>
              <a:rPr lang="es-ES" dirty="0" err="1" smtClean="0"/>
              <a:t>conocia</a:t>
            </a:r>
            <a:r>
              <a:rPr lang="es-ES" dirty="0" smtClean="0"/>
              <a:t> a aquel a quien el altar simbolizaba.</a:t>
            </a:r>
            <a:endParaRPr lang="es-ES" dirty="0"/>
          </a:p>
          <a:p>
            <a:pPr algn="just"/>
            <a:endParaRPr lang="es-MX" dirty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Justicia</a:t>
            </a:r>
            <a:endParaRPr lang="es-MX" dirty="0"/>
          </a:p>
        </p:txBody>
      </p:sp>
      <p:pic>
        <p:nvPicPr>
          <p:cNvPr id="4" name="Picture 6" descr="I:\Dibujos\Santuario\Hecho\AltarDeLosHolocaustos\AltarDelHolocausto (20)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692514" y="2852936"/>
            <a:ext cx="2322258" cy="2952328"/>
          </a:xfrm>
          <a:prstGeom prst="rect">
            <a:avLst/>
          </a:prstGeom>
          <a:solidFill>
            <a:srgbClr val="FFFFFF">
              <a:shade val="85000"/>
            </a:srgbClr>
          </a:solidFill>
          <a:ln w="38100" cap="rnd">
            <a:solidFill>
              <a:srgbClr val="DFA42D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11599855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52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s-MX" b="1" dirty="0" smtClean="0"/>
              <a:t>1 Reyes 5</a:t>
            </a:r>
            <a:r>
              <a:rPr lang="es-MX" dirty="0"/>
              <a:t> Y ya sabes tú lo que me ha hecho Joab hijo de Sarvia, lo que hizo a dos generales del ejército de Israel, a Abner hijo de </a:t>
            </a:r>
            <a:r>
              <a:rPr lang="es-MX" dirty="0" err="1"/>
              <a:t>Ner</a:t>
            </a:r>
            <a:r>
              <a:rPr lang="es-MX" dirty="0"/>
              <a:t>, y a Amasa hijo de </a:t>
            </a:r>
            <a:r>
              <a:rPr lang="es-MX" dirty="0" err="1"/>
              <a:t>Jeter</a:t>
            </a:r>
            <a:r>
              <a:rPr lang="es-MX" dirty="0"/>
              <a:t>, los cuales él mató, derramando en </a:t>
            </a:r>
            <a:r>
              <a:rPr lang="es-MX" i="1" dirty="0"/>
              <a:t>tiempo de</a:t>
            </a:r>
            <a:r>
              <a:rPr lang="es-MX" dirty="0"/>
              <a:t> paz la sangre de guerra, y poniendo la sangre de guerra en su talabarte que </a:t>
            </a:r>
            <a:r>
              <a:rPr lang="es-MX" i="1" dirty="0"/>
              <a:t>tenía</a:t>
            </a:r>
            <a:r>
              <a:rPr lang="es-MX" dirty="0"/>
              <a:t> sobre sus lomos, y en los zapatos que </a:t>
            </a:r>
            <a:r>
              <a:rPr lang="es-MX" i="1" dirty="0"/>
              <a:t>tenía</a:t>
            </a:r>
            <a:r>
              <a:rPr lang="es-MX" dirty="0"/>
              <a:t> en sus pies. </a:t>
            </a:r>
            <a:r>
              <a:rPr lang="es-MX" b="1" dirty="0"/>
              <a:t>6</a:t>
            </a:r>
            <a:r>
              <a:rPr lang="es-MX" dirty="0"/>
              <a:t> Tú, pues, harás conforme a tu sabiduría; no dejarás que sus canas desciendan en paz a la sepultura</a:t>
            </a:r>
            <a:r>
              <a:rPr lang="es-MX" dirty="0" smtClean="0"/>
              <a:t>.</a:t>
            </a:r>
          </a:p>
          <a:p>
            <a:endParaRPr lang="es-MX" dirty="0"/>
          </a:p>
          <a:p>
            <a:r>
              <a:rPr lang="es-MX" dirty="0" smtClean="0"/>
              <a:t>David encomienda a Salomón que haga justica por lo que había pasado durante su reinado. Por que el no sentía que fuera capaz de hacerla por si mismo.</a:t>
            </a:r>
          </a:p>
          <a:p>
            <a:endParaRPr lang="es-MX" dirty="0"/>
          </a:p>
          <a:p>
            <a:r>
              <a:rPr lang="es-MX" dirty="0" smtClean="0"/>
              <a:t>¿Estas dispuesto a ser un instrumento de Dios o dejaras a otros tomar tu lugar? ¿Has tomado buenas desciciones hasta </a:t>
            </a:r>
            <a:r>
              <a:rPr lang="es-MX" smtClean="0"/>
              <a:t>ahora con tu vida?</a:t>
            </a:r>
          </a:p>
          <a:p>
            <a:endParaRPr lang="es-MX" dirty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Justicia     Parte II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5323068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/>
          </p:nvPr>
        </p:nvSpPr>
        <p:spPr>
          <a:xfrm>
            <a:off x="899592" y="1916832"/>
            <a:ext cx="7772400" cy="1524000"/>
          </a:xfrm>
        </p:spPr>
        <p:txBody>
          <a:bodyPr>
            <a:normAutofit fontScale="90000"/>
          </a:bodyPr>
          <a:lstStyle/>
          <a:p>
            <a:r>
              <a:rPr lang="es-MX" dirty="0"/>
              <a:t>Todo camino del hombre </a:t>
            </a:r>
            <a:r>
              <a:rPr lang="es-MX" i="1" dirty="0"/>
              <a:t>es</a:t>
            </a:r>
            <a:r>
              <a:rPr lang="es-MX" dirty="0"/>
              <a:t> recto en su propia opinión; mas Jehová pesa los corazones.</a:t>
            </a:r>
          </a:p>
        </p:txBody>
      </p:sp>
      <p:sp>
        <p:nvSpPr>
          <p:cNvPr id="5" name="4 Marcador de texto"/>
          <p:cNvSpPr>
            <a:spLocks noGrp="1"/>
          </p:cNvSpPr>
          <p:nvPr>
            <p:ph type="body" idx="1"/>
          </p:nvPr>
        </p:nvSpPr>
        <p:spPr>
          <a:xfrm>
            <a:off x="1331640" y="548680"/>
            <a:ext cx="6417734" cy="939801"/>
          </a:xfrm>
        </p:spPr>
        <p:txBody>
          <a:bodyPr>
            <a:normAutofit fontScale="92500" lnSpcReduction="10000"/>
          </a:bodyPr>
          <a:lstStyle/>
          <a:p>
            <a:r>
              <a:rPr lang="es-MX" sz="2800" dirty="0" smtClean="0"/>
              <a:t>Proverbios 21: 2</a:t>
            </a:r>
          </a:p>
          <a:p>
            <a:r>
              <a:rPr lang="es-MX" sz="2800" dirty="0"/>
              <a:t>Reina Valera Gómez (© 2010</a:t>
            </a:r>
            <a:r>
              <a:rPr lang="es-MX" sz="2800" dirty="0" smtClean="0"/>
              <a:t>) </a:t>
            </a:r>
            <a:endParaRPr lang="es-MX" sz="2800" dirty="0"/>
          </a:p>
        </p:txBody>
      </p:sp>
    </p:spTree>
    <p:extLst>
      <p:ext uri="{BB962C8B-B14F-4D97-AF65-F5344CB8AC3E}">
        <p14:creationId xmlns:p14="http://schemas.microsoft.com/office/powerpoint/2010/main" val="10187523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Dos elecciones</a:t>
            </a:r>
            <a:endParaRPr lang="es-MX" dirty="0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13"/>
          </p:nvPr>
        </p:nvSpPr>
        <p:spPr>
          <a:xfrm>
            <a:off x="676655" y="2492896"/>
            <a:ext cx="3822192" cy="1397880"/>
          </a:xfrm>
        </p:spPr>
        <p:txBody>
          <a:bodyPr>
            <a:normAutofit fontScale="92500" lnSpcReduction="20000"/>
          </a:bodyPr>
          <a:lstStyle/>
          <a:p>
            <a:r>
              <a:rPr lang="es-MX" dirty="0" smtClean="0"/>
              <a:t>Rey de Judá</a:t>
            </a:r>
          </a:p>
          <a:p>
            <a:r>
              <a:rPr lang="es-MX" dirty="0" smtClean="0"/>
              <a:t>Designado por Dios.</a:t>
            </a:r>
          </a:p>
          <a:p>
            <a:r>
              <a:rPr lang="es-MX" dirty="0" smtClean="0"/>
              <a:t>Rey David</a:t>
            </a:r>
          </a:p>
          <a:p>
            <a:r>
              <a:rPr lang="es-MX" dirty="0" smtClean="0"/>
              <a:t>General Joab</a:t>
            </a:r>
          </a:p>
        </p:txBody>
      </p:sp>
      <p:sp>
        <p:nvSpPr>
          <p:cNvPr id="7" name="6 Marcador de contenido"/>
          <p:cNvSpPr>
            <a:spLocks noGrp="1"/>
          </p:cNvSpPr>
          <p:nvPr>
            <p:ph sz="quarter" idx="14"/>
          </p:nvPr>
        </p:nvSpPr>
        <p:spPr>
          <a:xfrm>
            <a:off x="4645152" y="2492896"/>
            <a:ext cx="3822192" cy="1397880"/>
          </a:xfrm>
        </p:spPr>
        <p:txBody>
          <a:bodyPr>
            <a:normAutofit fontScale="92500" lnSpcReduction="20000"/>
          </a:bodyPr>
          <a:lstStyle/>
          <a:p>
            <a:r>
              <a:rPr lang="es-MX" dirty="0" smtClean="0"/>
              <a:t>Rey de Israel</a:t>
            </a:r>
          </a:p>
          <a:p>
            <a:r>
              <a:rPr lang="es-MX" dirty="0" smtClean="0"/>
              <a:t>Designado por los hombre</a:t>
            </a:r>
          </a:p>
          <a:p>
            <a:r>
              <a:rPr lang="es-MX" dirty="0" smtClean="0"/>
              <a:t>Rey </a:t>
            </a:r>
            <a:r>
              <a:rPr lang="es-MX" dirty="0" err="1" smtClean="0"/>
              <a:t>Is</a:t>
            </a:r>
            <a:r>
              <a:rPr lang="es-MX" dirty="0" smtClean="0"/>
              <a:t> – </a:t>
            </a:r>
            <a:r>
              <a:rPr lang="es-MX" dirty="0" err="1" smtClean="0"/>
              <a:t>Boset</a:t>
            </a:r>
            <a:endParaRPr lang="es-MX" dirty="0" smtClean="0"/>
          </a:p>
          <a:p>
            <a:r>
              <a:rPr lang="es-MX" dirty="0" smtClean="0"/>
              <a:t>General Abner</a:t>
            </a:r>
            <a:endParaRPr lang="es-MX" dirty="0"/>
          </a:p>
        </p:txBody>
      </p:sp>
      <p:sp>
        <p:nvSpPr>
          <p:cNvPr id="8" name="7 CuadroTexto"/>
          <p:cNvSpPr txBox="1"/>
          <p:nvPr/>
        </p:nvSpPr>
        <p:spPr>
          <a:xfrm>
            <a:off x="781262" y="3933056"/>
            <a:ext cx="7488832" cy="21852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SzPct val="100000"/>
            </a:pPr>
            <a:r>
              <a:rPr lang="es-MX" sz="2000" dirty="0">
                <a:solidFill>
                  <a:schemeClr val="tx2"/>
                </a:solidFill>
              </a:rPr>
              <a:t>Después de un tiempo Abner reconoce en su rey a alguien débil, y decide aliarse al rey David. </a:t>
            </a:r>
            <a:r>
              <a:rPr lang="es-MX" sz="2000" dirty="0">
                <a:solidFill>
                  <a:schemeClr val="tx2"/>
                </a:solidFill>
              </a:rPr>
              <a:t>Sin embargo, su pasado con el general de David hacen que esta elección no se concrete ya que el es </a:t>
            </a:r>
            <a:r>
              <a:rPr lang="es-MX" sz="2000" dirty="0" smtClean="0">
                <a:solidFill>
                  <a:schemeClr val="tx2"/>
                </a:solidFill>
              </a:rPr>
              <a:t>asesinado.</a:t>
            </a:r>
          </a:p>
          <a:p>
            <a:pPr algn="just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SzPct val="100000"/>
            </a:pPr>
            <a:endParaRPr lang="es-MX" sz="2000" dirty="0">
              <a:solidFill>
                <a:schemeClr val="tx2"/>
              </a:solidFill>
            </a:endParaRPr>
          </a:p>
          <a:p>
            <a:pPr algn="just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SzPct val="100000"/>
            </a:pPr>
            <a:r>
              <a:rPr lang="es-MX" sz="2000" i="1" dirty="0" smtClean="0">
                <a:solidFill>
                  <a:schemeClr val="tx2"/>
                </a:solidFill>
              </a:rPr>
              <a:t>Muchas veces hacemos elecciones malas que no solo nos afectan en el momento, sino también trascienden en el tiempo. Por eso debemos consultar a Dios antes de tomar cualquier decisión importante.</a:t>
            </a:r>
            <a:endParaRPr lang="es-MX" sz="2000" i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24512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Al tomar una decisión.</a:t>
            </a:r>
            <a:endParaRPr lang="es-MX" dirty="0"/>
          </a:p>
        </p:txBody>
      </p:sp>
      <p:sp>
        <p:nvSpPr>
          <p:cNvPr id="5" name="4 Marcador de contenido"/>
          <p:cNvSpPr>
            <a:spLocks noGrp="1"/>
          </p:cNvSpPr>
          <p:nvPr>
            <p:ph sz="quarter" idx="13"/>
          </p:nvPr>
        </p:nvSpPr>
        <p:spPr>
          <a:xfrm>
            <a:off x="676655" y="2420888"/>
            <a:ext cx="3822192" cy="2232248"/>
          </a:xfrm>
        </p:spPr>
        <p:txBody>
          <a:bodyPr>
            <a:normAutofit/>
          </a:bodyPr>
          <a:lstStyle/>
          <a:p>
            <a:pPr algn="just"/>
            <a:r>
              <a:rPr lang="es-MX" sz="2000" dirty="0" smtClean="0"/>
              <a:t>Al leer 2 Sam 3: 22 – 25  notamos que David es un rey que busca la reconciliación y la paz. Sin embargo esto afecta a Joab que de manera directa tiene varios inconvenientes personales con esta paz:</a:t>
            </a:r>
            <a:endParaRPr lang="es-MX" sz="2000" dirty="0"/>
          </a:p>
        </p:txBody>
      </p:sp>
      <p:sp>
        <p:nvSpPr>
          <p:cNvPr id="9" name="8 Marcador de contenido"/>
          <p:cNvSpPr>
            <a:spLocks noGrp="1"/>
          </p:cNvSpPr>
          <p:nvPr>
            <p:ph sz="quarter" idx="14"/>
          </p:nvPr>
        </p:nvSpPr>
        <p:spPr>
          <a:xfrm>
            <a:off x="4645152" y="2420888"/>
            <a:ext cx="3822192" cy="2088232"/>
          </a:xfrm>
        </p:spPr>
        <p:txBody>
          <a:bodyPr>
            <a:normAutofit/>
          </a:bodyPr>
          <a:lstStyle/>
          <a:p>
            <a:pPr algn="just"/>
            <a:r>
              <a:rPr lang="es-MX" sz="2000" dirty="0" smtClean="0"/>
              <a:t>Razones familiares:</a:t>
            </a:r>
          </a:p>
          <a:p>
            <a:pPr lvl="1" algn="just"/>
            <a:r>
              <a:rPr lang="es-MX" sz="2000" dirty="0" smtClean="0"/>
              <a:t>Abner mato a su hermano.</a:t>
            </a:r>
          </a:p>
          <a:p>
            <a:pPr algn="just"/>
            <a:r>
              <a:rPr lang="es-MX" sz="2000" dirty="0" smtClean="0"/>
              <a:t>Su lugar en el ejercito estaba en duda.</a:t>
            </a:r>
          </a:p>
          <a:p>
            <a:pPr algn="just"/>
            <a:r>
              <a:rPr lang="es-MX" sz="2000" dirty="0" smtClean="0"/>
              <a:t>Aparente celo de su rey.</a:t>
            </a:r>
          </a:p>
          <a:p>
            <a:pPr algn="just"/>
            <a:endParaRPr lang="es-MX" sz="2000" dirty="0"/>
          </a:p>
        </p:txBody>
      </p:sp>
      <p:sp>
        <p:nvSpPr>
          <p:cNvPr id="10" name="9 CuadroTexto"/>
          <p:cNvSpPr txBox="1"/>
          <p:nvPr/>
        </p:nvSpPr>
        <p:spPr>
          <a:xfrm>
            <a:off x="599300" y="4653136"/>
            <a:ext cx="813690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2000" dirty="0">
                <a:solidFill>
                  <a:schemeClr val="tx2"/>
                </a:solidFill>
              </a:rPr>
              <a:t>Muchas veces tenemos que tomar decisiones que son afectadas por intereses personales o familiares. </a:t>
            </a:r>
            <a:r>
              <a:rPr lang="es-MX" sz="2000" dirty="0">
                <a:solidFill>
                  <a:schemeClr val="tx2"/>
                </a:solidFill>
              </a:rPr>
              <a:t>Cuando esto ocurre ¿Escuchas la voz de Dios antes que las otras</a:t>
            </a:r>
            <a:r>
              <a:rPr lang="es-MX" sz="2000" dirty="0" smtClean="0">
                <a:solidFill>
                  <a:schemeClr val="tx2"/>
                </a:solidFill>
              </a:rPr>
              <a:t>?</a:t>
            </a:r>
          </a:p>
        </p:txBody>
      </p:sp>
      <p:sp>
        <p:nvSpPr>
          <p:cNvPr id="11" name="10 CuadroTexto"/>
          <p:cNvSpPr txBox="1"/>
          <p:nvPr/>
        </p:nvSpPr>
        <p:spPr>
          <a:xfrm>
            <a:off x="603674" y="5769260"/>
            <a:ext cx="8365188" cy="64807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s-MX" b="1" dirty="0" smtClean="0"/>
              <a:t>Hechos 5: 29 Respondiendo Pedro y los apóstoles, dijeron: Es necesario obedecer a Dios antes que a los hombres.</a:t>
            </a:r>
            <a:endParaRPr lang="es-MX" b="1" dirty="0"/>
          </a:p>
        </p:txBody>
      </p:sp>
    </p:spTree>
    <p:extLst>
      <p:ext uri="{BB962C8B-B14F-4D97-AF65-F5344CB8AC3E}">
        <p14:creationId xmlns:p14="http://schemas.microsoft.com/office/powerpoint/2010/main" val="26850521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Obediencia bajo conveniencia</a:t>
            </a:r>
            <a:endParaRPr lang="es-MX" dirty="0"/>
          </a:p>
        </p:txBody>
      </p:sp>
      <p:sp>
        <p:nvSpPr>
          <p:cNvPr id="6" name="5 Marcador de texto"/>
          <p:cNvSpPr>
            <a:spLocks noGrp="1"/>
          </p:cNvSpPr>
          <p:nvPr>
            <p:ph type="body" idx="1"/>
          </p:nvPr>
        </p:nvSpPr>
        <p:spPr>
          <a:xfrm>
            <a:off x="676656" y="2276873"/>
            <a:ext cx="3822192" cy="639762"/>
          </a:xfrm>
        </p:spPr>
        <p:txBody>
          <a:bodyPr/>
          <a:lstStyle/>
          <a:p>
            <a:r>
              <a:rPr lang="es-MX" b="1" dirty="0" smtClean="0"/>
              <a:t>Abner</a:t>
            </a:r>
            <a:endParaRPr lang="es-MX" b="1" dirty="0"/>
          </a:p>
        </p:txBody>
      </p:sp>
      <p:sp>
        <p:nvSpPr>
          <p:cNvPr id="7" name="6 Marcador de contenido"/>
          <p:cNvSpPr>
            <a:spLocks noGrp="1"/>
          </p:cNvSpPr>
          <p:nvPr>
            <p:ph sz="half" idx="2"/>
          </p:nvPr>
        </p:nvSpPr>
        <p:spPr>
          <a:xfrm>
            <a:off x="677332" y="2780928"/>
            <a:ext cx="3820055" cy="2697163"/>
          </a:xfrm>
        </p:spPr>
        <p:txBody>
          <a:bodyPr/>
          <a:lstStyle/>
          <a:p>
            <a:r>
              <a:rPr lang="es-ES" dirty="0"/>
              <a:t>Recibió instrucciones directas de David para </a:t>
            </a:r>
            <a:r>
              <a:rPr lang="es-ES" dirty="0" smtClean="0"/>
              <a:t>dejarlo en paz.</a:t>
            </a:r>
            <a:endParaRPr lang="es-MX" dirty="0"/>
          </a:p>
          <a:p>
            <a:r>
              <a:rPr lang="es-MX" dirty="0" smtClean="0"/>
              <a:t>Desobedeció a David.</a:t>
            </a:r>
          </a:p>
          <a:p>
            <a:r>
              <a:rPr lang="es-MX" dirty="0" smtClean="0"/>
              <a:t>Mato secretamente a Abner.</a:t>
            </a:r>
          </a:p>
          <a:p>
            <a:r>
              <a:rPr lang="es-MX" dirty="0" smtClean="0"/>
              <a:t>Busco su propia conveniencia.</a:t>
            </a:r>
            <a:endParaRPr lang="es-MX" dirty="0"/>
          </a:p>
        </p:txBody>
      </p:sp>
      <p:sp>
        <p:nvSpPr>
          <p:cNvPr id="8" name="7 Marcador de texto"/>
          <p:cNvSpPr>
            <a:spLocks noGrp="1"/>
          </p:cNvSpPr>
          <p:nvPr>
            <p:ph type="body" sz="quarter" idx="3"/>
          </p:nvPr>
        </p:nvSpPr>
        <p:spPr>
          <a:xfrm>
            <a:off x="4648200" y="2276872"/>
            <a:ext cx="3822192" cy="639762"/>
          </a:xfrm>
        </p:spPr>
        <p:txBody>
          <a:bodyPr/>
          <a:lstStyle/>
          <a:p>
            <a:r>
              <a:rPr lang="es-MX" b="1" dirty="0" smtClean="0"/>
              <a:t>Urías</a:t>
            </a:r>
            <a:endParaRPr lang="es-MX" b="1" dirty="0"/>
          </a:p>
        </p:txBody>
      </p:sp>
      <p:sp>
        <p:nvSpPr>
          <p:cNvPr id="9" name="8 Marcador de contenido"/>
          <p:cNvSpPr>
            <a:spLocks noGrp="1"/>
          </p:cNvSpPr>
          <p:nvPr>
            <p:ph sz="quarter" idx="4"/>
          </p:nvPr>
        </p:nvSpPr>
        <p:spPr>
          <a:xfrm>
            <a:off x="4645025" y="2780928"/>
            <a:ext cx="3822192" cy="2697163"/>
          </a:xfrm>
        </p:spPr>
        <p:txBody>
          <a:bodyPr/>
          <a:lstStyle/>
          <a:p>
            <a:pPr algn="just"/>
            <a:r>
              <a:rPr lang="es-ES" dirty="0" smtClean="0"/>
              <a:t>Recibió </a:t>
            </a:r>
            <a:r>
              <a:rPr lang="es-ES" dirty="0"/>
              <a:t>instrucciones directas de </a:t>
            </a:r>
            <a:r>
              <a:rPr lang="es-ES" dirty="0" smtClean="0"/>
              <a:t>David para matarlo.</a:t>
            </a:r>
          </a:p>
          <a:p>
            <a:pPr algn="just"/>
            <a:r>
              <a:rPr lang="es-ES" dirty="0" smtClean="0"/>
              <a:t>Obedeció a David.</a:t>
            </a:r>
          </a:p>
          <a:p>
            <a:pPr algn="just"/>
            <a:r>
              <a:rPr lang="es-ES" dirty="0" smtClean="0"/>
              <a:t>No </a:t>
            </a:r>
            <a:r>
              <a:rPr lang="es-ES" dirty="0"/>
              <a:t>tuvo ningún escrúpulo en sacrificar, no solo a Urías, sino a varios de sus </a:t>
            </a:r>
            <a:r>
              <a:rPr lang="es-ES" dirty="0" smtClean="0"/>
              <a:t>hombres.</a:t>
            </a:r>
          </a:p>
          <a:p>
            <a:pPr algn="just"/>
            <a:r>
              <a:rPr lang="es-MX" dirty="0"/>
              <a:t>Busco su propia </a:t>
            </a:r>
            <a:r>
              <a:rPr lang="es-MX" dirty="0" smtClean="0"/>
              <a:t>conveniencia</a:t>
            </a:r>
            <a:r>
              <a:rPr lang="es-ES" dirty="0" smtClean="0"/>
              <a:t>.</a:t>
            </a:r>
            <a:endParaRPr lang="es-MX" dirty="0"/>
          </a:p>
        </p:txBody>
      </p:sp>
      <p:sp>
        <p:nvSpPr>
          <p:cNvPr id="10" name="9 CuadroTexto"/>
          <p:cNvSpPr txBox="1"/>
          <p:nvPr/>
        </p:nvSpPr>
        <p:spPr>
          <a:xfrm>
            <a:off x="755576" y="5158933"/>
            <a:ext cx="813690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2000" dirty="0">
                <a:solidFill>
                  <a:schemeClr val="tx2"/>
                </a:solidFill>
              </a:rPr>
              <a:t>En ocasiones nos ordenan o piden cosas que van en contra de lo que nuestro Dios nos manda. </a:t>
            </a:r>
            <a:r>
              <a:rPr lang="es-MX" sz="2000" b="1" i="1" dirty="0" smtClean="0">
                <a:solidFill>
                  <a:schemeClr val="tx2"/>
                </a:solidFill>
              </a:rPr>
              <a:t>¿Podemos hacer la voluntad de Dios? ¿Cederemos ante la presión de los demás?</a:t>
            </a:r>
            <a:endParaRPr lang="es-MX" sz="2000" b="1" i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49526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algn="just"/>
            <a:r>
              <a:rPr lang="es-ES" dirty="0"/>
              <a:t>“No había excusa para este revés.  Fue clara y sencillamente un asesinato, del cual, en primer lugar, era culpable el rey, y en segundo lugar Joab, que cumplió las órdenes de David.  </a:t>
            </a:r>
            <a:r>
              <a:rPr lang="es-ES" b="1" dirty="0"/>
              <a:t>La obediencia implícita a las órdenes de los superiores no es una virtud cuando lleva a desobedecer la ley de Dios.</a:t>
            </a:r>
            <a:r>
              <a:rPr lang="es-ES" dirty="0"/>
              <a:t>  Si Joab hubiera sido un hombre verdaderamente recto, dispuesto a pronunciar una palabra de franco reproche cuando se le ordenó que cometiera un crimen tan vil, no habría enviado a Urías y sus hombres a una muerte prematura. Pero David disponía de un comandante en jefe que evidentemente tenía pocos escrúpulos de conciencia, un hombre dispuesto a participar de un detestable asesinato para complacer a su rey</a:t>
            </a:r>
            <a:r>
              <a:rPr lang="es-ES" dirty="0" smtClean="0"/>
              <a:t>”</a:t>
            </a:r>
            <a:endParaRPr lang="es-ES" dirty="0"/>
          </a:p>
        </p:txBody>
      </p:sp>
      <p:sp>
        <p:nvSpPr>
          <p:cNvPr id="7" name="6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b="1" dirty="0"/>
              <a:t>(CBA, sobre 2ª de Samuel, 11: 23</a:t>
            </a:r>
            <a:r>
              <a:rPr lang="es-ES" b="1" dirty="0" smtClean="0"/>
              <a:t>)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63948833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872067" y="2492896"/>
            <a:ext cx="7408333" cy="3450696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es-MX" dirty="0" smtClean="0"/>
              <a:t>Al leer 2 </a:t>
            </a:r>
            <a:r>
              <a:rPr lang="es-MX" dirty="0"/>
              <a:t>Samuel </a:t>
            </a:r>
            <a:r>
              <a:rPr lang="es-MX" dirty="0" smtClean="0"/>
              <a:t>3:38-39 podemos hacernos algunas preguntas.</a:t>
            </a:r>
          </a:p>
          <a:p>
            <a:pPr algn="just"/>
            <a:r>
              <a:rPr lang="es-MX" dirty="0" smtClean="0"/>
              <a:t>¿Quiénes eran los hijos de Sarvia? Joab, Abisai y Asael. 2 Samuel 2: 18</a:t>
            </a:r>
          </a:p>
          <a:p>
            <a:pPr algn="just"/>
            <a:r>
              <a:rPr lang="es-MX" dirty="0" smtClean="0"/>
              <a:t> ¿Cómo es que David el rey ungido por Dios sobre Israel había llegado a ser tan débil? David aun no había consolidado como Rey, y temiendo una represalia del ejercito de Israel por matar a su general tenia que mantener buenas relaciones con su ejercito.</a:t>
            </a:r>
          </a:p>
          <a:p>
            <a:pPr algn="just"/>
            <a:r>
              <a:rPr lang="es-MX" b="1" i="1" dirty="0" smtClean="0"/>
              <a:t>¿Cuántas veces has tomado o apoyado desciciones correctas, a pesar de no ser populares?</a:t>
            </a:r>
          </a:p>
          <a:p>
            <a:pPr algn="just"/>
            <a:endParaRPr lang="es-MX" dirty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Crecimiento ante la debilidad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08559163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872067" y="2564904"/>
            <a:ext cx="7948405" cy="3672408"/>
          </a:xfrm>
        </p:spPr>
        <p:txBody>
          <a:bodyPr>
            <a:normAutofit fontScale="85000" lnSpcReduction="10000"/>
          </a:bodyPr>
          <a:lstStyle/>
          <a:p>
            <a:pPr algn="just"/>
            <a:r>
              <a:rPr lang="es-MX" dirty="0" smtClean="0"/>
              <a:t>Llegado el tiempo de paz al reino la familia de David empieza a tener problemas.</a:t>
            </a:r>
          </a:p>
          <a:p>
            <a:pPr algn="just"/>
            <a:r>
              <a:rPr lang="es-MX" dirty="0" smtClean="0"/>
              <a:t>Amnón Viola a su media hermana y el rey debe de proceder como lo indica la ley. </a:t>
            </a:r>
            <a:r>
              <a:rPr lang="es-MX" dirty="0"/>
              <a:t>Deuteronomio 22:28-29 </a:t>
            </a:r>
            <a:r>
              <a:rPr lang="es-MX" dirty="0" smtClean="0"/>
              <a:t>. Pero David no hace nada.</a:t>
            </a:r>
          </a:p>
          <a:p>
            <a:pPr algn="just"/>
            <a:r>
              <a:rPr lang="es-MX" dirty="0" smtClean="0"/>
              <a:t>Como consecuencia Absalón Mata a su hermano y esta vez David tiene una reacción  2 Samuel 13: 21. Si el se enojo mucho, pero de nuevo no hizo nada.</a:t>
            </a:r>
          </a:p>
          <a:p>
            <a:pPr algn="just"/>
            <a:endParaRPr lang="es-MX" dirty="0" smtClean="0"/>
          </a:p>
          <a:p>
            <a:pPr algn="just"/>
            <a:endParaRPr lang="es-MX" dirty="0" smtClean="0"/>
          </a:p>
          <a:p>
            <a:pPr marL="0" indent="0" algn="just">
              <a:buNone/>
            </a:pPr>
            <a:r>
              <a:rPr lang="es-MX" dirty="0" smtClean="0"/>
              <a:t>Llegado el momento Dios nos prueba, pero muchas veces no estamos listos o no queremos hacer su voluntad. Y no hacemos nada.</a:t>
            </a:r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Tiempo de justicia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12759460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872067" y="2492896"/>
            <a:ext cx="7408333" cy="3633267"/>
          </a:xfrm>
        </p:spPr>
        <p:txBody>
          <a:bodyPr/>
          <a:lstStyle/>
          <a:p>
            <a:pPr algn="just"/>
            <a:r>
              <a:rPr lang="es-MX" dirty="0" smtClean="0"/>
              <a:t>Pasado un tiempo David se reconcilia con Absalón, pero este siendo ambicioso decide que el rey es débil y alguien mas debe tomar su lugar.</a:t>
            </a:r>
          </a:p>
          <a:p>
            <a:pPr algn="just"/>
            <a:r>
              <a:rPr lang="es-ES" dirty="0"/>
              <a:t>En el enfrentamiento que siguió, Joab mató a Absalón, aún en contra de la orden directa de David</a:t>
            </a:r>
            <a:r>
              <a:rPr lang="es-ES" dirty="0" smtClean="0"/>
              <a:t>.</a:t>
            </a:r>
            <a:endParaRPr lang="es-MX" dirty="0" smtClean="0"/>
          </a:p>
          <a:p>
            <a:pPr algn="just"/>
            <a:r>
              <a:rPr lang="es-MX" dirty="0" smtClean="0"/>
              <a:t>¿Joab no entendió la orden de no matar a Absalón? 2 Samuel 18: 12 El lo sabia bien, pero no convenía ya mas a sus intereses que el viviera.</a:t>
            </a:r>
            <a:endParaRPr lang="es-ES" dirty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Ambición política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60641968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orma de onda">
  <a:themeElements>
    <a:clrScheme name="Forma de onda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Forma de onda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Forma de onda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101</TotalTime>
  <Words>1167</Words>
  <Application>Microsoft Office PowerPoint</Application>
  <PresentationFormat>Presentación en pantalla (4:3)</PresentationFormat>
  <Paragraphs>84</Paragraphs>
  <Slides>15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15</vt:i4>
      </vt:variant>
    </vt:vector>
  </HeadingPairs>
  <TitlesOfParts>
    <vt:vector size="16" baseType="lpstr">
      <vt:lpstr>Forma de onda</vt:lpstr>
      <vt:lpstr>Joab: El débil hombre fuerte de David</vt:lpstr>
      <vt:lpstr>Todo camino del hombre es recto en su propia opinión; mas Jehová pesa los corazones.</vt:lpstr>
      <vt:lpstr>Dos elecciones</vt:lpstr>
      <vt:lpstr>Al tomar una decisión.</vt:lpstr>
      <vt:lpstr>Obediencia bajo conveniencia</vt:lpstr>
      <vt:lpstr>(CBA, sobre 2ª de Samuel, 11: 23)</vt:lpstr>
      <vt:lpstr>Crecimiento ante la debilidad</vt:lpstr>
      <vt:lpstr>Tiempo de justicia</vt:lpstr>
      <vt:lpstr>Ambición política</vt:lpstr>
      <vt:lpstr>Ambición</vt:lpstr>
      <vt:lpstr>Instinto de conservación.</vt:lpstr>
      <vt:lpstr>¿Cómo me ven otros?</vt:lpstr>
      <vt:lpstr>Rebelión de nuevo</vt:lpstr>
      <vt:lpstr>Justicia</vt:lpstr>
      <vt:lpstr>Justicia     Parte II</vt:lpstr>
    </vt:vector>
  </TitlesOfParts>
  <Company>Toshiba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Joab: El débil hombre fuerte de David</dc:title>
  <dc:creator>Josue</dc:creator>
  <cp:lastModifiedBy>Josue</cp:lastModifiedBy>
  <cp:revision>13</cp:revision>
  <dcterms:created xsi:type="dcterms:W3CDTF">2010-11-19T19:00:34Z</dcterms:created>
  <dcterms:modified xsi:type="dcterms:W3CDTF">2010-11-19T20:41:35Z</dcterms:modified>
</cp:coreProperties>
</file>