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7" r:id="rId6"/>
    <p:sldId id="262" r:id="rId7"/>
    <p:sldId id="265" r:id="rId8"/>
    <p:sldId id="264" r:id="rId9"/>
  </p:sldIdLst>
  <p:sldSz cx="9144000" cy="6858000" type="screen4x3"/>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4660"/>
  </p:normalViewPr>
  <p:slideViewPr>
    <p:cSldViewPr>
      <p:cViewPr varScale="1">
        <p:scale>
          <a:sx n="68" d="100"/>
          <a:sy n="68" d="100"/>
        </p:scale>
        <p:origin x="-148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ภาพนิ่งชื่อเรื่อง">
    <p:spTree>
      <p:nvGrpSpPr>
        <p:cNvPr id="1" name=""/>
        <p:cNvGrpSpPr/>
        <p:nvPr/>
      </p:nvGrpSpPr>
      <p:grpSpPr>
        <a:xfrm>
          <a:off x="0" y="0"/>
          <a:ext cx="0" cy="0"/>
          <a:chOff x="0" y="0"/>
          <a:chExt cx="0" cy="0"/>
        </a:xfrm>
      </p:grpSpPr>
      <p:sp>
        <p:nvSpPr>
          <p:cNvPr id="23" name="สี่เหลี่ยมผืนผ้า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สี่เหลี่ยมผืนผ้า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สี่เหลี่ยมผืนผ้า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สี่เหลี่ยมผืนผ้า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สี่เหลี่ยมผืนผ้า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สี่เหลี่ยมมุมมน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สี่เหลี่ยมมุมมน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สี่เหลี่ยมผืนผ้า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สี่เหลี่ยมผืนผ้า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สี่เหลี่ยมผืนผ้า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สี่เหลี่ยมผืนผ้า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ชื่อเรื่อง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th-TH" smtClean="0"/>
              <a:t>คลิกเพื่อแก้ไขลักษณะชื่อเรื่องต้นแบบ</a:t>
            </a:r>
            <a:endParaRPr kumimoji="0" lang="en-US"/>
          </a:p>
        </p:txBody>
      </p:sp>
      <p:sp>
        <p:nvSpPr>
          <p:cNvPr id="9" name="ชื่อเรื่องรอง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h-TH" smtClean="0"/>
              <a:t>คลิกเพื่อแก้ไขลักษณะชื่อเรื่องรองต้นแบบ</a:t>
            </a:r>
            <a:endParaRPr kumimoji="0" lang="en-US"/>
          </a:p>
        </p:txBody>
      </p:sp>
      <p:sp>
        <p:nvSpPr>
          <p:cNvPr id="28" name="ตัวยึดวันที่ 27"/>
          <p:cNvSpPr>
            <a:spLocks noGrp="1"/>
          </p:cNvSpPr>
          <p:nvPr>
            <p:ph type="dt" sz="half" idx="10"/>
          </p:nvPr>
        </p:nvSpPr>
        <p:spPr>
          <a:xfrm>
            <a:off x="6705600" y="4206240"/>
            <a:ext cx="960120" cy="457200"/>
          </a:xfrm>
        </p:spPr>
        <p:txBody>
          <a:bodyPr/>
          <a:lstStyle/>
          <a:p>
            <a:fld id="{F5278680-E971-40D6-8A57-04E676E74FF5}" type="datetimeFigureOut">
              <a:rPr lang="th-TH" smtClean="0"/>
              <a:t>01/09/56</a:t>
            </a:fld>
            <a:endParaRPr lang="th-TH"/>
          </a:p>
        </p:txBody>
      </p:sp>
      <p:sp>
        <p:nvSpPr>
          <p:cNvPr id="17" name="ตัวยึดท้ายกระดาษ 16"/>
          <p:cNvSpPr>
            <a:spLocks noGrp="1"/>
          </p:cNvSpPr>
          <p:nvPr>
            <p:ph type="ftr" sz="quarter" idx="11"/>
          </p:nvPr>
        </p:nvSpPr>
        <p:spPr>
          <a:xfrm>
            <a:off x="5410200" y="4205288"/>
            <a:ext cx="1295400" cy="457200"/>
          </a:xfrm>
        </p:spPr>
        <p:txBody>
          <a:bodyPr/>
          <a:lstStyle/>
          <a:p>
            <a:endParaRPr lang="th-TH"/>
          </a:p>
        </p:txBody>
      </p:sp>
      <p:sp>
        <p:nvSpPr>
          <p:cNvPr id="29" name="ตัวยึดหมายเลขภาพนิ่ง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3F046F19-CA76-4ECB-88DB-AD1D20C1969D}" type="slidenum">
              <a:rPr lang="th-TH" smtClean="0"/>
              <a:t>‹#›</a:t>
            </a:fld>
            <a:endParaRPr lang="th-T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ชื่อเรื่องและข้อความแนวตั้ง">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kumimoji="0" lang="th-TH" smtClean="0"/>
              <a:t>คลิกเพื่อแก้ไขลักษณะชื่อเรื่องต้นแบบ</a:t>
            </a:r>
            <a:endParaRPr kumimoji="0" lang="en-US"/>
          </a:p>
        </p:txBody>
      </p:sp>
      <p:sp>
        <p:nvSpPr>
          <p:cNvPr id="3" name="ตัวยึดข้อความแนวตั้ง 2"/>
          <p:cNvSpPr>
            <a:spLocks noGrp="1"/>
          </p:cNvSpPr>
          <p:nvPr>
            <p:ph type="body" orient="vert" idx="1"/>
          </p:nvPr>
        </p:nvSpPr>
        <p:spPr/>
        <p:txBody>
          <a:bodyPr vert="eaVert"/>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4" name="ตัวยึดวันที่ 3"/>
          <p:cNvSpPr>
            <a:spLocks noGrp="1"/>
          </p:cNvSpPr>
          <p:nvPr>
            <p:ph type="dt" sz="half" idx="10"/>
          </p:nvPr>
        </p:nvSpPr>
        <p:spPr/>
        <p:txBody>
          <a:bodyPr/>
          <a:lstStyle/>
          <a:p>
            <a:fld id="{F5278680-E971-40D6-8A57-04E676E74FF5}" type="datetimeFigureOut">
              <a:rPr lang="th-TH" smtClean="0"/>
              <a:t>01/09/56</a:t>
            </a:fld>
            <a:endParaRPr lang="th-TH"/>
          </a:p>
        </p:txBody>
      </p:sp>
      <p:sp>
        <p:nvSpPr>
          <p:cNvPr id="5" name="ตัวยึดท้ายกระดาษ 4"/>
          <p:cNvSpPr>
            <a:spLocks noGrp="1"/>
          </p:cNvSpPr>
          <p:nvPr>
            <p:ph type="ftr" sz="quarter" idx="11"/>
          </p:nvPr>
        </p:nvSpPr>
        <p:spPr/>
        <p:txBody>
          <a:bodyPr/>
          <a:lstStyle/>
          <a:p>
            <a:endParaRPr lang="th-TH"/>
          </a:p>
        </p:txBody>
      </p:sp>
      <p:sp>
        <p:nvSpPr>
          <p:cNvPr id="6" name="ตัวยึดหมายเลขภาพนิ่ง 5"/>
          <p:cNvSpPr>
            <a:spLocks noGrp="1"/>
          </p:cNvSpPr>
          <p:nvPr>
            <p:ph type="sldNum" sz="quarter" idx="12"/>
          </p:nvPr>
        </p:nvSpPr>
        <p:spPr/>
        <p:txBody>
          <a:bodyPr/>
          <a:lstStyle/>
          <a:p>
            <a:fld id="{3F046F19-CA76-4ECB-88DB-AD1D20C1969D}" type="slidenum">
              <a:rPr lang="th-TH" smtClean="0"/>
              <a:t>‹#›</a:t>
            </a:fld>
            <a:endParaRPr lang="th-T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ข้อความและชื่อเรื่องแนวตั้ง">
    <p:spTree>
      <p:nvGrpSpPr>
        <p:cNvPr id="1" name=""/>
        <p:cNvGrpSpPr/>
        <p:nvPr/>
      </p:nvGrpSpPr>
      <p:grpSpPr>
        <a:xfrm>
          <a:off x="0" y="0"/>
          <a:ext cx="0" cy="0"/>
          <a:chOff x="0" y="0"/>
          <a:chExt cx="0" cy="0"/>
        </a:xfrm>
      </p:grpSpPr>
      <p:sp>
        <p:nvSpPr>
          <p:cNvPr id="2" name="ชื่อเรื่องแนวตั้ง 1"/>
          <p:cNvSpPr>
            <a:spLocks noGrp="1"/>
          </p:cNvSpPr>
          <p:nvPr>
            <p:ph type="title" orient="vert"/>
          </p:nvPr>
        </p:nvSpPr>
        <p:spPr>
          <a:xfrm>
            <a:off x="6781800" y="1143000"/>
            <a:ext cx="1905000" cy="5486400"/>
          </a:xfrm>
        </p:spPr>
        <p:txBody>
          <a:bodyPr vert="eaVert"/>
          <a:lstStyle/>
          <a:p>
            <a:r>
              <a:rPr kumimoji="0" lang="th-TH" smtClean="0"/>
              <a:t>คลิกเพื่อแก้ไขลักษณะชื่อเรื่องต้นแบบ</a:t>
            </a:r>
            <a:endParaRPr kumimoji="0" lang="en-US"/>
          </a:p>
        </p:txBody>
      </p:sp>
      <p:sp>
        <p:nvSpPr>
          <p:cNvPr id="3" name="ตัวยึดข้อความแนวตั้ง 2"/>
          <p:cNvSpPr>
            <a:spLocks noGrp="1"/>
          </p:cNvSpPr>
          <p:nvPr>
            <p:ph type="body" orient="vert" idx="1"/>
          </p:nvPr>
        </p:nvSpPr>
        <p:spPr>
          <a:xfrm>
            <a:off x="457200" y="1143000"/>
            <a:ext cx="6248400" cy="5486400"/>
          </a:xfrm>
        </p:spPr>
        <p:txBody>
          <a:bodyPr vert="eaVert"/>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4" name="ตัวยึดวันที่ 3"/>
          <p:cNvSpPr>
            <a:spLocks noGrp="1"/>
          </p:cNvSpPr>
          <p:nvPr>
            <p:ph type="dt" sz="half" idx="10"/>
          </p:nvPr>
        </p:nvSpPr>
        <p:spPr/>
        <p:txBody>
          <a:bodyPr/>
          <a:lstStyle/>
          <a:p>
            <a:fld id="{F5278680-E971-40D6-8A57-04E676E74FF5}" type="datetimeFigureOut">
              <a:rPr lang="th-TH" smtClean="0"/>
              <a:t>01/09/56</a:t>
            </a:fld>
            <a:endParaRPr lang="th-TH"/>
          </a:p>
        </p:txBody>
      </p:sp>
      <p:sp>
        <p:nvSpPr>
          <p:cNvPr id="5" name="ตัวยึดท้ายกระดาษ 4"/>
          <p:cNvSpPr>
            <a:spLocks noGrp="1"/>
          </p:cNvSpPr>
          <p:nvPr>
            <p:ph type="ftr" sz="quarter" idx="11"/>
          </p:nvPr>
        </p:nvSpPr>
        <p:spPr/>
        <p:txBody>
          <a:bodyPr/>
          <a:lstStyle/>
          <a:p>
            <a:endParaRPr lang="th-TH"/>
          </a:p>
        </p:txBody>
      </p:sp>
      <p:sp>
        <p:nvSpPr>
          <p:cNvPr id="6" name="ตัวยึดหมายเลขภาพนิ่ง 5"/>
          <p:cNvSpPr>
            <a:spLocks noGrp="1"/>
          </p:cNvSpPr>
          <p:nvPr>
            <p:ph type="sldNum" sz="quarter" idx="12"/>
          </p:nvPr>
        </p:nvSpPr>
        <p:spPr/>
        <p:txBody>
          <a:bodyPr/>
          <a:lstStyle/>
          <a:p>
            <a:fld id="{3F046F19-CA76-4ECB-88DB-AD1D20C1969D}" type="slidenum">
              <a:rPr lang="th-TH" smtClean="0"/>
              <a:t>‹#›</a:t>
            </a:fld>
            <a:endParaRPr lang="th-T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ชื่อเรื่องและเนื้อหา">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kumimoji="0" lang="th-TH" smtClean="0"/>
              <a:t>คลิกเพื่อแก้ไขลักษณะชื่อเรื่องต้นแบบ</a:t>
            </a:r>
            <a:endParaRPr kumimoji="0" lang="en-US"/>
          </a:p>
        </p:txBody>
      </p:sp>
      <p:sp>
        <p:nvSpPr>
          <p:cNvPr id="3" name="ตัวยึดเนื้อหา 2"/>
          <p:cNvSpPr>
            <a:spLocks noGrp="1"/>
          </p:cNvSpPr>
          <p:nvPr>
            <p:ph idx="1"/>
          </p:nvPr>
        </p:nvSpPr>
        <p:spPr/>
        <p:txBody>
          <a:bodyPr/>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4" name="ตัวยึดวันที่ 3"/>
          <p:cNvSpPr>
            <a:spLocks noGrp="1"/>
          </p:cNvSpPr>
          <p:nvPr>
            <p:ph type="dt" sz="half" idx="10"/>
          </p:nvPr>
        </p:nvSpPr>
        <p:spPr/>
        <p:txBody>
          <a:bodyPr/>
          <a:lstStyle/>
          <a:p>
            <a:fld id="{F5278680-E971-40D6-8A57-04E676E74FF5}" type="datetimeFigureOut">
              <a:rPr lang="th-TH" smtClean="0"/>
              <a:t>01/09/56</a:t>
            </a:fld>
            <a:endParaRPr lang="th-TH"/>
          </a:p>
        </p:txBody>
      </p:sp>
      <p:sp>
        <p:nvSpPr>
          <p:cNvPr id="5" name="ตัวยึดท้ายกระดาษ 4"/>
          <p:cNvSpPr>
            <a:spLocks noGrp="1"/>
          </p:cNvSpPr>
          <p:nvPr>
            <p:ph type="ftr" sz="quarter" idx="11"/>
          </p:nvPr>
        </p:nvSpPr>
        <p:spPr/>
        <p:txBody>
          <a:bodyPr/>
          <a:lstStyle/>
          <a:p>
            <a:endParaRPr lang="th-TH"/>
          </a:p>
        </p:txBody>
      </p:sp>
      <p:sp>
        <p:nvSpPr>
          <p:cNvPr id="6" name="ตัวยึดหมายเลขภาพนิ่ง 5"/>
          <p:cNvSpPr>
            <a:spLocks noGrp="1"/>
          </p:cNvSpPr>
          <p:nvPr>
            <p:ph type="sldNum" sz="quarter" idx="12"/>
          </p:nvPr>
        </p:nvSpPr>
        <p:spPr/>
        <p:txBody>
          <a:bodyPr/>
          <a:lstStyle/>
          <a:p>
            <a:fld id="{3F046F19-CA76-4ECB-88DB-AD1D20C1969D}" type="slidenum">
              <a:rPr lang="th-TH" smtClean="0"/>
              <a:t>‹#›</a:t>
            </a:fld>
            <a:endParaRPr lang="th-T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ส่วนหัวของส่วน">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th-TH" smtClean="0"/>
              <a:t>คลิกเพื่อแก้ไขลักษณะชื่อเรื่องต้นแบบ</a:t>
            </a:r>
            <a:endParaRPr kumimoji="0" lang="en-US"/>
          </a:p>
        </p:txBody>
      </p:sp>
      <p:sp>
        <p:nvSpPr>
          <p:cNvPr id="3" name="ตัวยึดข้อความ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h-TH" smtClean="0"/>
              <a:t>คลิกเพื่อแก้ไขลักษณะของข้อความต้นแบบ</a:t>
            </a:r>
          </a:p>
        </p:txBody>
      </p:sp>
      <p:sp>
        <p:nvSpPr>
          <p:cNvPr id="4" name="ตัวยึดวันที่ 3"/>
          <p:cNvSpPr>
            <a:spLocks noGrp="1"/>
          </p:cNvSpPr>
          <p:nvPr>
            <p:ph type="dt" sz="half" idx="10"/>
          </p:nvPr>
        </p:nvSpPr>
        <p:spPr/>
        <p:txBody>
          <a:bodyPr/>
          <a:lstStyle/>
          <a:p>
            <a:fld id="{F5278680-E971-40D6-8A57-04E676E74FF5}" type="datetimeFigureOut">
              <a:rPr lang="th-TH" smtClean="0"/>
              <a:t>01/09/56</a:t>
            </a:fld>
            <a:endParaRPr lang="th-TH"/>
          </a:p>
        </p:txBody>
      </p:sp>
      <p:sp>
        <p:nvSpPr>
          <p:cNvPr id="5" name="ตัวยึดท้ายกระดาษ 4"/>
          <p:cNvSpPr>
            <a:spLocks noGrp="1"/>
          </p:cNvSpPr>
          <p:nvPr>
            <p:ph type="ftr" sz="quarter" idx="11"/>
          </p:nvPr>
        </p:nvSpPr>
        <p:spPr/>
        <p:txBody>
          <a:bodyPr/>
          <a:lstStyle/>
          <a:p>
            <a:endParaRPr lang="th-TH"/>
          </a:p>
        </p:txBody>
      </p:sp>
      <p:sp>
        <p:nvSpPr>
          <p:cNvPr id="6" name="ตัวยึดหมายเลขภาพนิ่ง 5"/>
          <p:cNvSpPr>
            <a:spLocks noGrp="1"/>
          </p:cNvSpPr>
          <p:nvPr>
            <p:ph type="sldNum" sz="quarter" idx="12"/>
          </p:nvPr>
        </p:nvSpPr>
        <p:spPr/>
        <p:txBody>
          <a:bodyPr/>
          <a:lstStyle/>
          <a:p>
            <a:fld id="{3F046F19-CA76-4ECB-88DB-AD1D20C1969D}" type="slidenum">
              <a:rPr lang="th-TH" smtClean="0"/>
              <a:t>‹#›</a:t>
            </a:fld>
            <a:endParaRPr lang="th-T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เนื้อหา 2 ส่วน">
    <p:spTree>
      <p:nvGrpSpPr>
        <p:cNvPr id="1" name=""/>
        <p:cNvGrpSpPr/>
        <p:nvPr/>
      </p:nvGrpSpPr>
      <p:grpSpPr>
        <a:xfrm>
          <a:off x="0" y="0"/>
          <a:ext cx="0" cy="0"/>
          <a:chOff x="0" y="0"/>
          <a:chExt cx="0" cy="0"/>
        </a:xfrm>
      </p:grpSpPr>
      <p:sp>
        <p:nvSpPr>
          <p:cNvPr id="2" name="ชื่อเรื่อง 1"/>
          <p:cNvSpPr>
            <a:spLocks noGrp="1"/>
          </p:cNvSpPr>
          <p:nvPr>
            <p:ph type="title"/>
          </p:nvPr>
        </p:nvSpPr>
        <p:spPr/>
        <p:txBody>
          <a:bodyPr/>
          <a:lstStyle/>
          <a:p>
            <a:r>
              <a:rPr kumimoji="0" lang="th-TH" smtClean="0"/>
              <a:t>คลิกเพื่อแก้ไขลักษณะชื่อเรื่องต้นแบบ</a:t>
            </a:r>
            <a:endParaRPr kumimoji="0" lang="en-US"/>
          </a:p>
        </p:txBody>
      </p:sp>
      <p:sp>
        <p:nvSpPr>
          <p:cNvPr id="3" name="ตัวยึดเนื้อหา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4" name="ตัวยึดเนื้อหา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5" name="ตัวยึดวันที่ 4"/>
          <p:cNvSpPr>
            <a:spLocks noGrp="1"/>
          </p:cNvSpPr>
          <p:nvPr>
            <p:ph type="dt" sz="half" idx="10"/>
          </p:nvPr>
        </p:nvSpPr>
        <p:spPr/>
        <p:txBody>
          <a:bodyPr/>
          <a:lstStyle/>
          <a:p>
            <a:fld id="{F5278680-E971-40D6-8A57-04E676E74FF5}" type="datetimeFigureOut">
              <a:rPr lang="th-TH" smtClean="0"/>
              <a:t>01/09/56</a:t>
            </a:fld>
            <a:endParaRPr lang="th-TH"/>
          </a:p>
        </p:txBody>
      </p:sp>
      <p:sp>
        <p:nvSpPr>
          <p:cNvPr id="6" name="ตัวยึดท้ายกระดาษ 5"/>
          <p:cNvSpPr>
            <a:spLocks noGrp="1"/>
          </p:cNvSpPr>
          <p:nvPr>
            <p:ph type="ftr" sz="quarter" idx="11"/>
          </p:nvPr>
        </p:nvSpPr>
        <p:spPr/>
        <p:txBody>
          <a:bodyPr/>
          <a:lstStyle/>
          <a:p>
            <a:endParaRPr lang="th-TH"/>
          </a:p>
        </p:txBody>
      </p:sp>
      <p:sp>
        <p:nvSpPr>
          <p:cNvPr id="7" name="ตัวยึดหมายเลขภาพนิ่ง 6"/>
          <p:cNvSpPr>
            <a:spLocks noGrp="1"/>
          </p:cNvSpPr>
          <p:nvPr>
            <p:ph type="sldNum" sz="quarter" idx="12"/>
          </p:nvPr>
        </p:nvSpPr>
        <p:spPr/>
        <p:txBody>
          <a:bodyPr/>
          <a:lstStyle/>
          <a:p>
            <a:fld id="{3F046F19-CA76-4ECB-88DB-AD1D20C1969D}" type="slidenum">
              <a:rPr lang="th-TH" smtClean="0"/>
              <a:t>‹#›</a:t>
            </a:fld>
            <a:endParaRPr lang="th-T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การเปรียบเทียบ">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381000" y="1143000"/>
            <a:ext cx="8382000" cy="1069848"/>
          </a:xfrm>
        </p:spPr>
        <p:txBody>
          <a:bodyPr anchor="ctr"/>
          <a:lstStyle>
            <a:lvl1pPr>
              <a:defRPr sz="4000" b="0" i="0" cap="none" baseline="0"/>
            </a:lvl1pPr>
          </a:lstStyle>
          <a:p>
            <a:r>
              <a:rPr kumimoji="0" lang="th-TH" smtClean="0"/>
              <a:t>คลิกเพื่อแก้ไขลักษณะชื่อเรื่องต้นแบบ</a:t>
            </a:r>
            <a:endParaRPr kumimoji="0" lang="en-US"/>
          </a:p>
        </p:txBody>
      </p:sp>
      <p:sp>
        <p:nvSpPr>
          <p:cNvPr id="3" name="ตัวยึดข้อความ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h-TH" smtClean="0"/>
              <a:t>คลิกเพื่อแก้ไขลักษณะของข้อความต้นแบบ</a:t>
            </a:r>
          </a:p>
        </p:txBody>
      </p:sp>
      <p:sp>
        <p:nvSpPr>
          <p:cNvPr id="4" name="ตัวยึดข้อความ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h-TH" smtClean="0"/>
              <a:t>คลิกเพื่อแก้ไขลักษณะของข้อความต้นแบบ</a:t>
            </a:r>
          </a:p>
        </p:txBody>
      </p:sp>
      <p:sp>
        <p:nvSpPr>
          <p:cNvPr id="5" name="ตัวยึดเนื้อหา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6" name="ตัวยึดเนื้อหา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26" name="ตัวยึดวันที่ 25"/>
          <p:cNvSpPr>
            <a:spLocks noGrp="1"/>
          </p:cNvSpPr>
          <p:nvPr>
            <p:ph type="dt" sz="half" idx="10"/>
          </p:nvPr>
        </p:nvSpPr>
        <p:spPr/>
        <p:txBody>
          <a:bodyPr rtlCol="0"/>
          <a:lstStyle/>
          <a:p>
            <a:fld id="{F5278680-E971-40D6-8A57-04E676E74FF5}" type="datetimeFigureOut">
              <a:rPr lang="th-TH" smtClean="0"/>
              <a:t>01/09/56</a:t>
            </a:fld>
            <a:endParaRPr lang="th-TH"/>
          </a:p>
        </p:txBody>
      </p:sp>
      <p:sp>
        <p:nvSpPr>
          <p:cNvPr id="27" name="ตัวยึดหมายเลขภาพนิ่ง 26"/>
          <p:cNvSpPr>
            <a:spLocks noGrp="1"/>
          </p:cNvSpPr>
          <p:nvPr>
            <p:ph type="sldNum" sz="quarter" idx="11"/>
          </p:nvPr>
        </p:nvSpPr>
        <p:spPr/>
        <p:txBody>
          <a:bodyPr rtlCol="0"/>
          <a:lstStyle/>
          <a:p>
            <a:fld id="{3F046F19-CA76-4ECB-88DB-AD1D20C1969D}" type="slidenum">
              <a:rPr lang="th-TH" smtClean="0"/>
              <a:t>‹#›</a:t>
            </a:fld>
            <a:endParaRPr lang="th-TH"/>
          </a:p>
        </p:txBody>
      </p:sp>
      <p:sp>
        <p:nvSpPr>
          <p:cNvPr id="28" name="ตัวยึดท้ายกระดาษ 27"/>
          <p:cNvSpPr>
            <a:spLocks noGrp="1"/>
          </p:cNvSpPr>
          <p:nvPr>
            <p:ph type="ftr" sz="quarter" idx="12"/>
          </p:nvPr>
        </p:nvSpPr>
        <p:spPr/>
        <p:txBody>
          <a:bodyPr rtlCol="0"/>
          <a:lstStyle/>
          <a:p>
            <a:endParaRPr lang="th-T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เฉพาะชื่อเรื่อง">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th-TH" smtClean="0"/>
              <a:t>คลิกเพื่อแก้ไขลักษณะชื่อเรื่องต้นแบบ</a:t>
            </a:r>
            <a:endParaRPr kumimoji="0" lang="en-US"/>
          </a:p>
        </p:txBody>
      </p:sp>
      <p:sp>
        <p:nvSpPr>
          <p:cNvPr id="3" name="ตัวยึดวันที่ 2"/>
          <p:cNvSpPr>
            <a:spLocks noGrp="1"/>
          </p:cNvSpPr>
          <p:nvPr>
            <p:ph type="dt" sz="half" idx="10"/>
          </p:nvPr>
        </p:nvSpPr>
        <p:spPr>
          <a:xfrm>
            <a:off x="6583680" y="612648"/>
            <a:ext cx="957264" cy="457200"/>
          </a:xfrm>
        </p:spPr>
        <p:txBody>
          <a:bodyPr/>
          <a:lstStyle/>
          <a:p>
            <a:fld id="{F5278680-E971-40D6-8A57-04E676E74FF5}" type="datetimeFigureOut">
              <a:rPr lang="th-TH" smtClean="0"/>
              <a:t>01/09/56</a:t>
            </a:fld>
            <a:endParaRPr lang="th-TH"/>
          </a:p>
        </p:txBody>
      </p:sp>
      <p:sp>
        <p:nvSpPr>
          <p:cNvPr id="4" name="ตัวยึดท้ายกระดาษ 3"/>
          <p:cNvSpPr>
            <a:spLocks noGrp="1"/>
          </p:cNvSpPr>
          <p:nvPr>
            <p:ph type="ftr" sz="quarter" idx="11"/>
          </p:nvPr>
        </p:nvSpPr>
        <p:spPr>
          <a:xfrm>
            <a:off x="5257800" y="612648"/>
            <a:ext cx="1325880" cy="457200"/>
          </a:xfrm>
        </p:spPr>
        <p:txBody>
          <a:bodyPr/>
          <a:lstStyle/>
          <a:p>
            <a:endParaRPr lang="th-TH"/>
          </a:p>
        </p:txBody>
      </p:sp>
      <p:sp>
        <p:nvSpPr>
          <p:cNvPr id="5" name="ตัวยึดหมายเลขภาพนิ่ง 4"/>
          <p:cNvSpPr>
            <a:spLocks noGrp="1"/>
          </p:cNvSpPr>
          <p:nvPr>
            <p:ph type="sldNum" sz="quarter" idx="12"/>
          </p:nvPr>
        </p:nvSpPr>
        <p:spPr>
          <a:xfrm>
            <a:off x="8174736" y="2272"/>
            <a:ext cx="762000" cy="365760"/>
          </a:xfrm>
        </p:spPr>
        <p:txBody>
          <a:bodyPr/>
          <a:lstStyle/>
          <a:p>
            <a:fld id="{3F046F19-CA76-4ECB-88DB-AD1D20C1969D}" type="slidenum">
              <a:rPr lang="th-TH" smtClean="0"/>
              <a:t>‹#›</a:t>
            </a:fld>
            <a:endParaRPr lang="th-T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ว่างเปล่า">
    <p:spTree>
      <p:nvGrpSpPr>
        <p:cNvPr id="1" name=""/>
        <p:cNvGrpSpPr/>
        <p:nvPr/>
      </p:nvGrpSpPr>
      <p:grpSpPr>
        <a:xfrm>
          <a:off x="0" y="0"/>
          <a:ext cx="0" cy="0"/>
          <a:chOff x="0" y="0"/>
          <a:chExt cx="0" cy="0"/>
        </a:xfrm>
      </p:grpSpPr>
      <p:sp>
        <p:nvSpPr>
          <p:cNvPr id="2" name="ตัวยึดวันที่ 1"/>
          <p:cNvSpPr>
            <a:spLocks noGrp="1"/>
          </p:cNvSpPr>
          <p:nvPr>
            <p:ph type="dt" sz="half" idx="10"/>
          </p:nvPr>
        </p:nvSpPr>
        <p:spPr/>
        <p:txBody>
          <a:bodyPr/>
          <a:lstStyle/>
          <a:p>
            <a:fld id="{F5278680-E971-40D6-8A57-04E676E74FF5}" type="datetimeFigureOut">
              <a:rPr lang="th-TH" smtClean="0"/>
              <a:t>01/09/56</a:t>
            </a:fld>
            <a:endParaRPr lang="th-TH"/>
          </a:p>
        </p:txBody>
      </p:sp>
      <p:sp>
        <p:nvSpPr>
          <p:cNvPr id="3" name="ตัวยึดท้ายกระดาษ 2"/>
          <p:cNvSpPr>
            <a:spLocks noGrp="1"/>
          </p:cNvSpPr>
          <p:nvPr>
            <p:ph type="ftr" sz="quarter" idx="11"/>
          </p:nvPr>
        </p:nvSpPr>
        <p:spPr/>
        <p:txBody>
          <a:bodyPr/>
          <a:lstStyle/>
          <a:p>
            <a:endParaRPr lang="th-TH"/>
          </a:p>
        </p:txBody>
      </p:sp>
      <p:sp>
        <p:nvSpPr>
          <p:cNvPr id="4" name="ตัวยึดหมายเลขภาพนิ่ง 3"/>
          <p:cNvSpPr>
            <a:spLocks noGrp="1"/>
          </p:cNvSpPr>
          <p:nvPr>
            <p:ph type="sldNum" sz="quarter" idx="12"/>
          </p:nvPr>
        </p:nvSpPr>
        <p:spPr/>
        <p:txBody>
          <a:bodyPr/>
          <a:lstStyle/>
          <a:p>
            <a:fld id="{3F046F19-CA76-4ECB-88DB-AD1D20C1969D}" type="slidenum">
              <a:rPr lang="th-TH" smtClean="0"/>
              <a:t>‹#›</a:t>
            </a:fld>
            <a:endParaRPr lang="th-T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เนื้อหาพร้อมคำอธิบายภาพ">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5353496" y="1101970"/>
            <a:ext cx="3383280" cy="877824"/>
          </a:xfrm>
        </p:spPr>
        <p:txBody>
          <a:bodyPr anchor="b"/>
          <a:lstStyle>
            <a:lvl1pPr algn="l">
              <a:buNone/>
              <a:defRPr sz="1800" b="1"/>
            </a:lvl1pPr>
          </a:lstStyle>
          <a:p>
            <a:r>
              <a:rPr kumimoji="0" lang="th-TH" smtClean="0"/>
              <a:t>คลิกเพื่อแก้ไขลักษณะชื่อเรื่องต้นแบบ</a:t>
            </a:r>
            <a:endParaRPr kumimoji="0" lang="en-US"/>
          </a:p>
        </p:txBody>
      </p:sp>
      <p:sp>
        <p:nvSpPr>
          <p:cNvPr id="3" name="ตัวยึดข้อความ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th-TH" smtClean="0"/>
              <a:t>คลิกเพื่อแก้ไขลักษณะของข้อความต้นแบบ</a:t>
            </a:r>
          </a:p>
        </p:txBody>
      </p:sp>
      <p:sp>
        <p:nvSpPr>
          <p:cNvPr id="4" name="ตัวยึดเนื้อหา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th-TH" smtClean="0"/>
              <a:t>คลิกเพื่อแก้ไขลักษณะของข้อความต้นแบบ</a:t>
            </a:r>
          </a:p>
          <a:p>
            <a:pPr lvl="1" eaLnBrk="1" latinLnBrk="0" hangingPunct="1"/>
            <a:r>
              <a:rPr lang="th-TH" smtClean="0"/>
              <a:t>ระดับที่สอง</a:t>
            </a:r>
          </a:p>
          <a:p>
            <a:pPr lvl="2" eaLnBrk="1" latinLnBrk="0" hangingPunct="1"/>
            <a:r>
              <a:rPr lang="th-TH" smtClean="0"/>
              <a:t>ระดับที่สาม</a:t>
            </a:r>
          </a:p>
          <a:p>
            <a:pPr lvl="3" eaLnBrk="1" latinLnBrk="0" hangingPunct="1"/>
            <a:r>
              <a:rPr lang="th-TH" smtClean="0"/>
              <a:t>ระดับที่สี่</a:t>
            </a:r>
          </a:p>
          <a:p>
            <a:pPr lvl="4" eaLnBrk="1" latinLnBrk="0" hangingPunct="1"/>
            <a:r>
              <a:rPr lang="th-TH" smtClean="0"/>
              <a:t>ระดับที่ห้า</a:t>
            </a:r>
            <a:endParaRPr kumimoji="0" lang="en-US"/>
          </a:p>
        </p:txBody>
      </p:sp>
      <p:sp>
        <p:nvSpPr>
          <p:cNvPr id="5" name="ตัวยึดวันที่ 4"/>
          <p:cNvSpPr>
            <a:spLocks noGrp="1"/>
          </p:cNvSpPr>
          <p:nvPr>
            <p:ph type="dt" sz="half" idx="10"/>
          </p:nvPr>
        </p:nvSpPr>
        <p:spPr/>
        <p:txBody>
          <a:bodyPr/>
          <a:lstStyle/>
          <a:p>
            <a:fld id="{F5278680-E971-40D6-8A57-04E676E74FF5}" type="datetimeFigureOut">
              <a:rPr lang="th-TH" smtClean="0"/>
              <a:t>01/09/56</a:t>
            </a:fld>
            <a:endParaRPr lang="th-TH"/>
          </a:p>
        </p:txBody>
      </p:sp>
      <p:sp>
        <p:nvSpPr>
          <p:cNvPr id="6" name="ตัวยึดท้ายกระดาษ 5"/>
          <p:cNvSpPr>
            <a:spLocks noGrp="1"/>
          </p:cNvSpPr>
          <p:nvPr>
            <p:ph type="ftr" sz="quarter" idx="11"/>
          </p:nvPr>
        </p:nvSpPr>
        <p:spPr/>
        <p:txBody>
          <a:bodyPr/>
          <a:lstStyle/>
          <a:p>
            <a:endParaRPr lang="th-TH"/>
          </a:p>
        </p:txBody>
      </p:sp>
      <p:sp>
        <p:nvSpPr>
          <p:cNvPr id="7" name="ตัวยึดหมายเลขภาพนิ่ง 6"/>
          <p:cNvSpPr>
            <a:spLocks noGrp="1"/>
          </p:cNvSpPr>
          <p:nvPr>
            <p:ph type="sldNum" sz="quarter" idx="12"/>
          </p:nvPr>
        </p:nvSpPr>
        <p:spPr/>
        <p:txBody>
          <a:bodyPr/>
          <a:lstStyle/>
          <a:p>
            <a:fld id="{3F046F19-CA76-4ECB-88DB-AD1D20C1969D}" type="slidenum">
              <a:rPr lang="th-TH" smtClean="0"/>
              <a:t>‹#›</a:t>
            </a:fld>
            <a:endParaRPr lang="th-T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รูปภาพพร้อมคำอธิบายภาพ">
    <p:spTree>
      <p:nvGrpSpPr>
        <p:cNvPr id="1" name=""/>
        <p:cNvGrpSpPr/>
        <p:nvPr/>
      </p:nvGrpSpPr>
      <p:grpSpPr>
        <a:xfrm>
          <a:off x="0" y="0"/>
          <a:ext cx="0" cy="0"/>
          <a:chOff x="0" y="0"/>
          <a:chExt cx="0" cy="0"/>
        </a:xfrm>
      </p:grpSpPr>
      <p:sp>
        <p:nvSpPr>
          <p:cNvPr id="2" name="ชื่อเรื่อง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th-TH" smtClean="0"/>
              <a:t>คลิกเพื่อแก้ไขลักษณะชื่อเรื่องต้นแบบ</a:t>
            </a:r>
            <a:endParaRPr kumimoji="0" lang="en-US"/>
          </a:p>
        </p:txBody>
      </p:sp>
      <p:sp>
        <p:nvSpPr>
          <p:cNvPr id="3" name="ตัวยึดรูปภาพ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th-TH" smtClean="0"/>
              <a:t>คลิกไอคอนเพื่อเพิ่มรูปภาพ</a:t>
            </a:r>
            <a:endParaRPr kumimoji="0" lang="en-US" dirty="0"/>
          </a:p>
        </p:txBody>
      </p:sp>
      <p:sp>
        <p:nvSpPr>
          <p:cNvPr id="4" name="ตัวยึดข้อความ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th-TH" smtClean="0"/>
              <a:t>คลิกเพื่อแก้ไขลักษณะของข้อความต้นแบบ</a:t>
            </a:r>
          </a:p>
        </p:txBody>
      </p:sp>
      <p:sp>
        <p:nvSpPr>
          <p:cNvPr id="5" name="ตัวยึดวันที่ 4"/>
          <p:cNvSpPr>
            <a:spLocks noGrp="1"/>
          </p:cNvSpPr>
          <p:nvPr>
            <p:ph type="dt" sz="half" idx="10"/>
          </p:nvPr>
        </p:nvSpPr>
        <p:spPr/>
        <p:txBody>
          <a:bodyPr/>
          <a:lstStyle/>
          <a:p>
            <a:fld id="{F5278680-E971-40D6-8A57-04E676E74FF5}" type="datetimeFigureOut">
              <a:rPr lang="th-TH" smtClean="0"/>
              <a:t>01/09/56</a:t>
            </a:fld>
            <a:endParaRPr lang="th-TH"/>
          </a:p>
        </p:txBody>
      </p:sp>
      <p:sp>
        <p:nvSpPr>
          <p:cNvPr id="6" name="ตัวยึดท้ายกระดาษ 5"/>
          <p:cNvSpPr>
            <a:spLocks noGrp="1"/>
          </p:cNvSpPr>
          <p:nvPr>
            <p:ph type="ftr" sz="quarter" idx="11"/>
          </p:nvPr>
        </p:nvSpPr>
        <p:spPr/>
        <p:txBody>
          <a:bodyPr/>
          <a:lstStyle/>
          <a:p>
            <a:endParaRPr lang="th-TH"/>
          </a:p>
        </p:txBody>
      </p:sp>
      <p:sp>
        <p:nvSpPr>
          <p:cNvPr id="7" name="ตัวยึดหมายเลขภาพนิ่ง 6"/>
          <p:cNvSpPr>
            <a:spLocks noGrp="1"/>
          </p:cNvSpPr>
          <p:nvPr>
            <p:ph type="sldNum" sz="quarter" idx="12"/>
          </p:nvPr>
        </p:nvSpPr>
        <p:spPr/>
        <p:txBody>
          <a:bodyPr/>
          <a:lstStyle/>
          <a:p>
            <a:fld id="{3F046F19-CA76-4ECB-88DB-AD1D20C1969D}" type="slidenum">
              <a:rPr lang="th-TH" smtClean="0"/>
              <a:t>‹#›</a:t>
            </a:fld>
            <a:endParaRPr lang="th-T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8" name="สี่เหลี่ยมผืนผ้า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สี่เหลี่ยมผืนผ้า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สี่เหลี่ยมผืนผ้า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สี่เหลี่ยมผืนผ้า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สี่เหลี่ยมผืนผ้า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สี่เหลี่ยมมุมมน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สี่เหลี่ยมมุมมน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สี่เหลี่ยมผืนผ้า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สี่เหลี่ยมผืนผ้า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สี่เหลี่ยมผืนผ้า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สี่เหลี่ยมผืนผ้า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สี่เหลี่ยมผืนผ้า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สี่เหลี่ยมผืนผ้า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ตัวยึดชื่อเรื่อง 21"/>
          <p:cNvSpPr>
            <a:spLocks noGrp="1"/>
          </p:cNvSpPr>
          <p:nvPr>
            <p:ph type="title"/>
          </p:nvPr>
        </p:nvSpPr>
        <p:spPr>
          <a:xfrm>
            <a:off x="457200" y="1143000"/>
            <a:ext cx="8229600" cy="1066800"/>
          </a:xfrm>
          <a:prstGeom prst="rect">
            <a:avLst/>
          </a:prstGeom>
        </p:spPr>
        <p:txBody>
          <a:bodyPr vert="horz" anchor="ctr">
            <a:normAutofit/>
          </a:bodyPr>
          <a:lstStyle/>
          <a:p>
            <a:r>
              <a:rPr kumimoji="0" lang="th-TH" smtClean="0"/>
              <a:t>คลิกเพื่อแก้ไขลักษณะชื่อเรื่องต้นแบบ</a:t>
            </a:r>
            <a:endParaRPr kumimoji="0" lang="en-US"/>
          </a:p>
        </p:txBody>
      </p:sp>
      <p:sp>
        <p:nvSpPr>
          <p:cNvPr id="13" name="ตัวยึดข้อความ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th-TH" smtClean="0"/>
              <a:t>คลิกเพื่อแก้ไขลักษณะของข้อความต้นแบบ</a:t>
            </a:r>
          </a:p>
          <a:p>
            <a:pPr lvl="1" eaLnBrk="1" latinLnBrk="0" hangingPunct="1"/>
            <a:r>
              <a:rPr kumimoji="0" lang="th-TH" smtClean="0"/>
              <a:t>ระดับที่สอง</a:t>
            </a:r>
          </a:p>
          <a:p>
            <a:pPr lvl="2" eaLnBrk="1" latinLnBrk="0" hangingPunct="1"/>
            <a:r>
              <a:rPr kumimoji="0" lang="th-TH" smtClean="0"/>
              <a:t>ระดับที่สาม</a:t>
            </a:r>
          </a:p>
          <a:p>
            <a:pPr lvl="3" eaLnBrk="1" latinLnBrk="0" hangingPunct="1"/>
            <a:r>
              <a:rPr kumimoji="0" lang="th-TH" smtClean="0"/>
              <a:t>ระดับที่สี่</a:t>
            </a:r>
          </a:p>
          <a:p>
            <a:pPr lvl="4" eaLnBrk="1" latinLnBrk="0" hangingPunct="1"/>
            <a:r>
              <a:rPr kumimoji="0" lang="th-TH" smtClean="0"/>
              <a:t>ระดับที่ห้า</a:t>
            </a:r>
            <a:endParaRPr kumimoji="0" lang="en-US"/>
          </a:p>
        </p:txBody>
      </p:sp>
      <p:sp>
        <p:nvSpPr>
          <p:cNvPr id="14" name="ตัวยึดวันที่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F5278680-E971-40D6-8A57-04E676E74FF5}" type="datetimeFigureOut">
              <a:rPr lang="th-TH" smtClean="0"/>
              <a:t>01/09/56</a:t>
            </a:fld>
            <a:endParaRPr lang="th-TH"/>
          </a:p>
        </p:txBody>
      </p:sp>
      <p:sp>
        <p:nvSpPr>
          <p:cNvPr id="3" name="ตัวยึดท้ายกระดาษ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th-TH"/>
          </a:p>
        </p:txBody>
      </p:sp>
      <p:sp>
        <p:nvSpPr>
          <p:cNvPr id="23" name="ตัวยึดหมายเลขภาพนิ่ง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3F046F19-CA76-4ECB-88DB-AD1D20C1969D}" type="slidenum">
              <a:rPr lang="th-TH" smtClean="0"/>
              <a:t>‹#›</a:t>
            </a:fld>
            <a:endParaRPr lang="th-TH"/>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sjvgeology.org/oil/exploration.html#vibrator" TargetMode="External"/><Relationship Id="rId2" Type="http://schemas.openxmlformats.org/officeDocument/2006/relationships/hyperlink" Target="http://www.sjvgeology.org/oil/seismic_waves.html" TargetMode="External"/><Relationship Id="rId1" Type="http://schemas.openxmlformats.org/officeDocument/2006/relationships/slideLayout" Target="../slideLayouts/slideLayout9.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hyperlink" Target="http://www.sjvgeology.org/oil/exploration.html#logs" TargetMode="External"/><Relationship Id="rId2" Type="http://schemas.openxmlformats.org/officeDocument/2006/relationships/hyperlink" Target="http://www.sjvgeology.org/oil/exploration.html#drilling" TargetMode="Externa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ชื่อเรื่อง 1"/>
          <p:cNvSpPr>
            <a:spLocks noGrp="1"/>
          </p:cNvSpPr>
          <p:nvPr>
            <p:ph type="ctrTitle"/>
          </p:nvPr>
        </p:nvSpPr>
        <p:spPr/>
        <p:style>
          <a:lnRef idx="3">
            <a:schemeClr val="lt1"/>
          </a:lnRef>
          <a:fillRef idx="1">
            <a:schemeClr val="accent2"/>
          </a:fillRef>
          <a:effectRef idx="1">
            <a:schemeClr val="accent2"/>
          </a:effectRef>
          <a:fontRef idx="minor">
            <a:schemeClr val="lt1"/>
          </a:fontRef>
        </p:style>
        <p:txBody>
          <a:bodyPr>
            <a:noAutofit/>
          </a:bodyPr>
          <a:lstStyle/>
          <a:p>
            <a:r>
              <a:rPr lang="en-US" sz="8000" dirty="0"/>
              <a:t>	</a:t>
            </a:r>
            <a:r>
              <a:rPr lang="en-US" sz="8000" dirty="0" smtClean="0"/>
              <a:t>FINDING PETROLEUM</a:t>
            </a:r>
            <a:endParaRPr lang="th-TH" sz="8000" dirty="0"/>
          </a:p>
        </p:txBody>
      </p:sp>
      <p:pic>
        <p:nvPicPr>
          <p:cNvPr id="8194" name="Picture 2" descr="C:\Users\Administrator\Desktop\finding PETROLEUM\petroleum3.jpg"/>
          <p:cNvPicPr>
            <a:picLocks noChangeAspect="1" noChangeArrowheads="1"/>
          </p:cNvPicPr>
          <p:nvPr/>
        </p:nvPicPr>
        <p:blipFill>
          <a:blip r:embed="rId2" cstate="print"/>
          <a:srcRect/>
          <a:stretch>
            <a:fillRect/>
          </a:stretch>
        </p:blipFill>
        <p:spPr bwMode="auto">
          <a:xfrm>
            <a:off x="1000100" y="4071942"/>
            <a:ext cx="3731835" cy="250033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สี่เหลี่ยมผืนผ้า 1"/>
          <p:cNvSpPr/>
          <p:nvPr/>
        </p:nvSpPr>
        <p:spPr>
          <a:xfrm>
            <a:off x="500034" y="1142984"/>
            <a:ext cx="8143932" cy="2246769"/>
          </a:xfrm>
          <a:prstGeom prst="rect">
            <a:avLst/>
          </a:prstGeom>
        </p:spPr>
        <p:txBody>
          <a:bodyPr wrap="square">
            <a:spAutoFit/>
          </a:bodyPr>
          <a:lstStyle/>
          <a:p>
            <a:r>
              <a:rPr lang="en-US" dirty="0" smtClean="0"/>
              <a:t>            Mankind has used the various forms petroleum for centuries. These ancient cultures found petroleum by simply looking for oil seeps or gas seeps and hoping that an adequate source was nearby, but the search for oil and gas today is much more complicated.</a:t>
            </a:r>
            <a:endParaRPr lang="th-TH" dirty="0"/>
          </a:p>
        </p:txBody>
      </p:sp>
      <p:pic>
        <p:nvPicPr>
          <p:cNvPr id="1028" name="Picture 4" descr="C:\Users\Administrator\Desktop\finding PETROLEUM\scoop_5_1.jpg"/>
          <p:cNvPicPr>
            <a:picLocks noChangeAspect="1" noChangeArrowheads="1"/>
          </p:cNvPicPr>
          <p:nvPr/>
        </p:nvPicPr>
        <p:blipFill>
          <a:blip r:embed="rId2" cstate="print"/>
          <a:srcRect/>
          <a:stretch>
            <a:fillRect/>
          </a:stretch>
        </p:blipFill>
        <p:spPr bwMode="auto">
          <a:xfrm>
            <a:off x="1214414" y="4143380"/>
            <a:ext cx="3500462" cy="2318777"/>
          </a:xfrm>
          <a:prstGeom prst="rect">
            <a:avLst/>
          </a:prstGeom>
          <a:noFill/>
        </p:spPr>
      </p:pic>
      <p:pic>
        <p:nvPicPr>
          <p:cNvPr id="1029" name="Picture 5" descr="C:\Users\Administrator\Desktop\finding PETROLEUM\oil_04.jpg"/>
          <p:cNvPicPr>
            <a:picLocks noChangeAspect="1" noChangeArrowheads="1"/>
          </p:cNvPicPr>
          <p:nvPr/>
        </p:nvPicPr>
        <p:blipFill>
          <a:blip r:embed="rId3" cstate="print"/>
          <a:srcRect/>
          <a:stretch>
            <a:fillRect/>
          </a:stretch>
        </p:blipFill>
        <p:spPr bwMode="auto">
          <a:xfrm>
            <a:off x="5572132" y="3571876"/>
            <a:ext cx="2214578" cy="306497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สี่เหลี่ยมผืนผ้า 1"/>
          <p:cNvSpPr/>
          <p:nvPr/>
        </p:nvSpPr>
        <p:spPr>
          <a:xfrm>
            <a:off x="428596" y="857232"/>
            <a:ext cx="8143932" cy="3539430"/>
          </a:xfrm>
          <a:prstGeom prst="rect">
            <a:avLst/>
          </a:prstGeom>
        </p:spPr>
        <p:txBody>
          <a:bodyPr wrap="square">
            <a:spAutoFit/>
          </a:bodyPr>
          <a:lstStyle/>
          <a:p>
            <a:r>
              <a:rPr lang="en-US" dirty="0" smtClean="0"/>
              <a:t>Several geologic elements are necessary for oil and gas to accumulate in sufficient quantities to create a pool large enough to be worth producing. These elements include an organic-rich source rock to generate the oil or gas, a porous reservoir rock to store the petroleum in, and some sort of trap to prevent the oil and gas from leaking away. Traps generally exist in predictable places. </a:t>
            </a:r>
            <a:endParaRPr lang="th-TH" dirty="0"/>
          </a:p>
        </p:txBody>
      </p:sp>
      <p:pic>
        <p:nvPicPr>
          <p:cNvPr id="2050" name="Picture 2" descr="C:\Users\Administrator\Desktop\finding PETROLEUM\anticline.jpg"/>
          <p:cNvPicPr>
            <a:picLocks noChangeAspect="1" noChangeArrowheads="1"/>
          </p:cNvPicPr>
          <p:nvPr/>
        </p:nvPicPr>
        <p:blipFill>
          <a:blip r:embed="rId2" cstate="print"/>
          <a:srcRect/>
          <a:stretch>
            <a:fillRect/>
          </a:stretch>
        </p:blipFill>
        <p:spPr bwMode="auto">
          <a:xfrm>
            <a:off x="2857488" y="4286256"/>
            <a:ext cx="4762500" cy="20288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สี่เหลี่ยมผืนผ้า 1"/>
          <p:cNvSpPr/>
          <p:nvPr/>
        </p:nvSpPr>
        <p:spPr>
          <a:xfrm>
            <a:off x="214282" y="714356"/>
            <a:ext cx="8929718" cy="4401205"/>
          </a:xfrm>
          <a:prstGeom prst="rect">
            <a:avLst/>
          </a:prstGeom>
        </p:spPr>
        <p:txBody>
          <a:bodyPr wrap="square">
            <a:spAutoFit/>
          </a:bodyPr>
          <a:lstStyle/>
          <a:p>
            <a:r>
              <a:rPr lang="en-US" dirty="0" smtClean="0"/>
              <a:t>            To find a convergence in the subsurface of the geologic elements necessary to form an oil or gas pool requires a careful blend of science and art. To discover what geometries and compositions the rocks might possess deep underground, geologists examine the rocks where they are exposed in surface outcrops, or they examine aerial photographs and satellite images when surface access is limited. Geologists also work closely with geophysicists to integrate seismic lines and other types of geophysical data into their interpretations.</a:t>
            </a:r>
            <a:endParaRPr lang="th-TH" dirty="0"/>
          </a:p>
        </p:txBody>
      </p:sp>
      <p:pic>
        <p:nvPicPr>
          <p:cNvPr id="3074" name="Picture 2" descr="C:\Users\Administrator\Desktop\finding PETROLEUM\B18-03.jpg"/>
          <p:cNvPicPr>
            <a:picLocks noChangeAspect="1" noChangeArrowheads="1"/>
          </p:cNvPicPr>
          <p:nvPr/>
        </p:nvPicPr>
        <p:blipFill>
          <a:blip r:embed="rId2" cstate="print"/>
          <a:srcRect/>
          <a:stretch>
            <a:fillRect/>
          </a:stretch>
        </p:blipFill>
        <p:spPr bwMode="auto">
          <a:xfrm>
            <a:off x="5072066" y="4841893"/>
            <a:ext cx="2296261" cy="2016107"/>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ตัวยึดข้อความ 3"/>
          <p:cNvSpPr>
            <a:spLocks noGrp="1"/>
          </p:cNvSpPr>
          <p:nvPr>
            <p:ph type="body" sz="half" idx="2"/>
          </p:nvPr>
        </p:nvSpPr>
        <p:spPr>
          <a:xfrm>
            <a:off x="5143504" y="714356"/>
            <a:ext cx="4000496" cy="6143644"/>
          </a:xfrm>
        </p:spPr>
        <p:txBody>
          <a:bodyPr>
            <a:noAutofit/>
          </a:bodyPr>
          <a:lstStyle/>
          <a:p>
            <a:r>
              <a:rPr lang="en-US" sz="2400" dirty="0" smtClean="0"/>
              <a:t>The collection of seismic data involves </a:t>
            </a:r>
            <a:r>
              <a:rPr lang="en-US" sz="2400" dirty="0" err="1" smtClean="0">
                <a:solidFill>
                  <a:schemeClr val="tx1">
                    <a:lumMod val="95000"/>
                    <a:lumOff val="5000"/>
                  </a:schemeClr>
                </a:solidFill>
              </a:rPr>
              <a:t>sending</a:t>
            </a:r>
            <a:r>
              <a:rPr lang="en-US" sz="2400" dirty="0" err="1" smtClean="0">
                <a:solidFill>
                  <a:schemeClr val="tx1">
                    <a:lumMod val="95000"/>
                    <a:lumOff val="5000"/>
                  </a:schemeClr>
                </a:solidFill>
                <a:hlinkClick r:id="rId2"/>
              </a:rPr>
              <a:t>shock</a:t>
            </a:r>
            <a:r>
              <a:rPr lang="en-US" sz="2400" dirty="0" smtClean="0">
                <a:solidFill>
                  <a:schemeClr val="tx1">
                    <a:lumMod val="95000"/>
                    <a:lumOff val="5000"/>
                  </a:schemeClr>
                </a:solidFill>
                <a:hlinkClick r:id="rId2"/>
              </a:rPr>
              <a:t> waves</a:t>
            </a:r>
            <a:r>
              <a:rPr lang="en-US" sz="2400" dirty="0" smtClean="0"/>
              <a:t> into the ground and measuring how long it takes for the subsurface rocks to reflect these waves back to the surface. The shock waves that are used today are usually generated by pounding the earth with giant </a:t>
            </a:r>
            <a:r>
              <a:rPr lang="en-US" sz="2400" u="sng" dirty="0" smtClean="0">
                <a:hlinkClick r:id="rId3"/>
              </a:rPr>
              <a:t>vibrator trucks</a:t>
            </a:r>
            <a:r>
              <a:rPr lang="en-US" sz="2400" dirty="0" smtClean="0"/>
              <a:t>, but in the past </a:t>
            </a:r>
            <a:r>
              <a:rPr lang="en-US" sz="2400" dirty="0" err="1" smtClean="0"/>
              <a:t>gephysicists</a:t>
            </a:r>
            <a:r>
              <a:rPr lang="en-US" sz="2400" dirty="0" smtClean="0"/>
              <a:t> preferred to explode small dynamite charges in shallow holes. However, environmental restrictions in most places today prevent using explosives to collect seismic data.</a:t>
            </a:r>
            <a:endParaRPr lang="th-TH" sz="2400" dirty="0"/>
          </a:p>
        </p:txBody>
      </p:sp>
      <p:pic>
        <p:nvPicPr>
          <p:cNvPr id="11" name="ตัวยึดรูปภาพ 10" descr="Vib Truck 001 Render 2.jpgf9544822-bd17-4c48-b0a0-f6feeeef3ba7Larger.jpg"/>
          <p:cNvPicPr>
            <a:picLocks noGrp="1" noChangeAspect="1"/>
          </p:cNvPicPr>
          <p:nvPr>
            <p:ph type="pic" idx="1"/>
          </p:nvPr>
        </p:nvPicPr>
        <p:blipFill>
          <a:blip r:embed="rId4" cstate="print"/>
          <a:srcRect/>
          <a:stretch>
            <a:fillRect/>
          </a:stretch>
        </p:blipFill>
        <p:spPr>
          <a:xfrm>
            <a:off x="285720" y="1357298"/>
            <a:ext cx="4572000" cy="45720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ตัวยึดรูปภาพ 5" descr="url.png"/>
          <p:cNvPicPr>
            <a:picLocks noGrp="1" noChangeAspect="1"/>
          </p:cNvPicPr>
          <p:nvPr>
            <p:ph type="pic" idx="1"/>
          </p:nvPr>
        </p:nvPicPr>
        <p:blipFill>
          <a:blip r:embed="rId2" cstate="print"/>
          <a:srcRect l="23280" r="23280"/>
          <a:stretch>
            <a:fillRect/>
          </a:stretch>
        </p:blipFill>
        <p:spPr>
          <a:xfrm>
            <a:off x="714348" y="571480"/>
            <a:ext cx="3857652" cy="3857652"/>
          </a:xfrm>
        </p:spPr>
      </p:pic>
      <p:sp>
        <p:nvSpPr>
          <p:cNvPr id="4" name="ตัวยึดข้อความ 3"/>
          <p:cNvSpPr>
            <a:spLocks noGrp="1"/>
          </p:cNvSpPr>
          <p:nvPr>
            <p:ph type="body" sz="half" idx="2"/>
          </p:nvPr>
        </p:nvSpPr>
        <p:spPr>
          <a:xfrm>
            <a:off x="4929190" y="857232"/>
            <a:ext cx="4000528" cy="5715040"/>
          </a:xfrm>
        </p:spPr>
        <p:txBody>
          <a:bodyPr>
            <a:normAutofit/>
          </a:bodyPr>
          <a:lstStyle/>
          <a:p>
            <a:r>
              <a:rPr lang="en-US" sz="2400" dirty="0" smtClean="0"/>
              <a:t>When shock waves created by the vibrator trucks travel into the earth, boundaries between the rocks reflect the waves back, and the arrival times of the waves back at the surface are detected by listening devices called geophones. Computers then process the geophone data and convert it into seismic lines, which are nothing more than two-dimensional displays that resemble cross-sections.</a:t>
            </a:r>
            <a:endParaRPr lang="th-TH" sz="2400" dirty="0" smtClean="0"/>
          </a:p>
          <a:p>
            <a:endParaRPr lang="th-TH" dirty="0"/>
          </a:p>
        </p:txBody>
      </p:sp>
      <p:pic>
        <p:nvPicPr>
          <p:cNvPr id="6147" name="Picture 3" descr="C:\Users\Administrator\Desktop\finding PETROLEUM\1Hz_Vertical_Geophone-450x420.jpg"/>
          <p:cNvPicPr>
            <a:picLocks noChangeAspect="1" noChangeArrowheads="1"/>
          </p:cNvPicPr>
          <p:nvPr/>
        </p:nvPicPr>
        <p:blipFill>
          <a:blip r:embed="rId3" cstate="print"/>
          <a:srcRect/>
          <a:stretch>
            <a:fillRect/>
          </a:stretch>
        </p:blipFill>
        <p:spPr bwMode="auto">
          <a:xfrm>
            <a:off x="1500166" y="4591058"/>
            <a:ext cx="2214578" cy="20669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สี่เหลี่ยมผืนผ้า 2"/>
          <p:cNvSpPr/>
          <p:nvPr/>
        </p:nvSpPr>
        <p:spPr>
          <a:xfrm>
            <a:off x="642910" y="857232"/>
            <a:ext cx="8215370" cy="4401205"/>
          </a:xfrm>
          <a:prstGeom prst="rect">
            <a:avLst/>
          </a:prstGeom>
        </p:spPr>
        <p:txBody>
          <a:bodyPr wrap="square">
            <a:spAutoFit/>
          </a:bodyPr>
          <a:lstStyle/>
          <a:p>
            <a:r>
              <a:rPr lang="en-US" dirty="0"/>
              <a:t>Geologic and geophysical clues are enticing, but </a:t>
            </a:r>
            <a:r>
              <a:rPr lang="en-US" u="sng" dirty="0">
                <a:hlinkClick r:id="rId2"/>
              </a:rPr>
              <a:t>drilling</a:t>
            </a:r>
            <a:r>
              <a:rPr lang="en-US" dirty="0"/>
              <a:t> is the only way to learn if an oil or gas field really exists. Once a well is drilled, </a:t>
            </a:r>
            <a:r>
              <a:rPr lang="en-US" u="sng" dirty="0">
                <a:hlinkClick r:id="rId3"/>
              </a:rPr>
              <a:t>well logs</a:t>
            </a:r>
            <a:r>
              <a:rPr lang="en-US" dirty="0"/>
              <a:t> yield data on the types of rock present and, most important, what fluids these rocks contain. The information interpreted from the logs is used to decision whether a well should be completed and used to produce oil and gas, or filled with cement and abandoned. The logs are also used to update the geologic models originally used to locate the well.</a:t>
            </a:r>
            <a:endParaRPr lang="th-TH" dirty="0"/>
          </a:p>
        </p:txBody>
      </p:sp>
      <p:pic>
        <p:nvPicPr>
          <p:cNvPr id="7170" name="Picture 2" descr="C:\Users\Administrator\Desktop\finding PETROLEUM\petroleum3.jpg"/>
          <p:cNvPicPr>
            <a:picLocks noChangeAspect="1" noChangeArrowheads="1"/>
          </p:cNvPicPr>
          <p:nvPr/>
        </p:nvPicPr>
        <p:blipFill>
          <a:blip r:embed="rId4" cstate="print"/>
          <a:srcRect/>
          <a:stretch>
            <a:fillRect/>
          </a:stretch>
        </p:blipFill>
        <p:spPr bwMode="auto">
          <a:xfrm>
            <a:off x="2857488" y="5000636"/>
            <a:ext cx="2357454" cy="1579494"/>
          </a:xfrm>
          <a:prstGeom prst="rect">
            <a:avLst/>
          </a:prstGeom>
          <a:noFill/>
        </p:spPr>
      </p:pic>
      <p:pic>
        <p:nvPicPr>
          <p:cNvPr id="7171" name="Picture 3" descr="C:\Users\Administrator\Desktop\finding PETROLEUM\Image.jpg"/>
          <p:cNvPicPr>
            <a:picLocks noChangeAspect="1" noChangeArrowheads="1"/>
          </p:cNvPicPr>
          <p:nvPr/>
        </p:nvPicPr>
        <p:blipFill>
          <a:blip r:embed="rId5" cstate="print"/>
          <a:srcRect/>
          <a:stretch>
            <a:fillRect/>
          </a:stretch>
        </p:blipFill>
        <p:spPr bwMode="auto">
          <a:xfrm>
            <a:off x="5500694" y="4857760"/>
            <a:ext cx="2786046" cy="185736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สี่เหลี่ยมผืนผ้า 1"/>
          <p:cNvSpPr/>
          <p:nvPr/>
        </p:nvSpPr>
        <p:spPr>
          <a:xfrm>
            <a:off x="285720" y="714356"/>
            <a:ext cx="8715404" cy="5693866"/>
          </a:xfrm>
          <a:prstGeom prst="rect">
            <a:avLst/>
          </a:prstGeom>
        </p:spPr>
        <p:txBody>
          <a:bodyPr wrap="square">
            <a:spAutoFit/>
          </a:bodyPr>
          <a:lstStyle/>
          <a:p>
            <a:r>
              <a:rPr lang="en-US" dirty="0" smtClean="0"/>
              <a:t>Today, the average wildcat well has only one chance in ten of finding an economic accumulation of hydrocarbons. A rank wildcat, if drilled in a frontier area, stands only one chance in forty of success. The odds are much better for a development or extension well, but nothing is a sure bet in the oil business. Thus, even though </a:t>
            </a:r>
            <a:r>
              <a:rPr lang="en-US" dirty="0" err="1" smtClean="0"/>
              <a:t>explorationists</a:t>
            </a:r>
            <a:r>
              <a:rPr lang="en-US" dirty="0" smtClean="0"/>
              <a:t> (oil and gas prospectors) of today have better tools than their ancient predecessors, luck remains a significant factor in the search for oil and gas. The reality is that most wildcats turn out to be dry holes, in fact about 82% of those drilled. Also, not every development well becomes a producer, which demonstrates that nothing is a "sure bet" in the oil industry</a:t>
            </a:r>
            <a:endParaRPr lang="th-TH"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ในเมือง">
  <a:themeElements>
    <a:clrScheme name="ตรงกลาง">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ชีวิตชีวา">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42</TotalTime>
  <Words>430</Words>
  <Application>Microsoft Office PowerPoint</Application>
  <PresentationFormat>นำเสนอทางหน้าจอ (4:3)</PresentationFormat>
  <Paragraphs>8</Paragraphs>
  <Slides>8</Slides>
  <Notes>0</Notes>
  <HiddenSlides>0</HiddenSlides>
  <MMClips>0</MMClips>
  <ScaleCrop>false</ScaleCrop>
  <HeadingPairs>
    <vt:vector size="4" baseType="variant">
      <vt:variant>
        <vt:lpstr>ชุดรูปแบบ</vt:lpstr>
      </vt:variant>
      <vt:variant>
        <vt:i4>1</vt:i4>
      </vt:variant>
      <vt:variant>
        <vt:lpstr>ชื่อเรื่องภาพนิ่ง</vt:lpstr>
      </vt:variant>
      <vt:variant>
        <vt:i4>8</vt:i4>
      </vt:variant>
    </vt:vector>
  </HeadingPairs>
  <TitlesOfParts>
    <vt:vector size="9" baseType="lpstr">
      <vt:lpstr>ในเมือง</vt:lpstr>
      <vt:lpstr> FINDING PETROLEUM</vt:lpstr>
      <vt:lpstr>ภาพนิ่ง 2</vt:lpstr>
      <vt:lpstr>ภาพนิ่ง 3</vt:lpstr>
      <vt:lpstr>ภาพนิ่ง 4</vt:lpstr>
      <vt:lpstr>ภาพนิ่ง 5</vt:lpstr>
      <vt:lpstr>ภาพนิ่ง 6</vt:lpstr>
      <vt:lpstr>ภาพนิ่ง 7</vt:lpstr>
      <vt:lpstr>ภาพนิ่ง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FINDING PETROLEUM</dc:title>
  <dc:creator>Mr.Robin ThaiSaKonWindows Se7en V5</dc:creator>
  <cp:lastModifiedBy>Mr.Robin ThaiSaKonWindows Se7en V5</cp:lastModifiedBy>
  <cp:revision>5</cp:revision>
  <dcterms:created xsi:type="dcterms:W3CDTF">2013-09-01T14:39:15Z</dcterms:created>
  <dcterms:modified xsi:type="dcterms:W3CDTF">2013-09-01T15:22:00Z</dcterms:modified>
</cp:coreProperties>
</file>